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4" r:id="rId7"/>
    <p:sldId id="265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qra.deviantart.com/art/HTML-5-Wallpaper-19495838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377" y="4553238"/>
            <a:ext cx="3924000" cy="684000"/>
          </a:xfrm>
        </p:spPr>
        <p:txBody>
          <a:bodyPr/>
          <a:lstStyle/>
          <a:p>
            <a:r>
              <a:rPr lang="en-US" dirty="0"/>
              <a:t>INTRO. HTML &amp; CCS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-1"/>
            <a:ext cx="7487478" cy="672147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4608442" cy="1330757"/>
          </a:xfrm>
        </p:spPr>
        <p:txBody>
          <a:bodyPr/>
          <a:lstStyle/>
          <a:p>
            <a:r>
              <a:rPr lang="en-US" dirty="0"/>
              <a:t>HTML 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standard markup language for creating Web pages.</a:t>
            </a:r>
            <a:endParaRPr lang="en-US" noProof="1"/>
          </a:p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97"/>
            <a:ext cx="6273800" cy="1449216"/>
          </a:xfrm>
        </p:spPr>
        <p:txBody>
          <a:bodyPr/>
          <a:lstStyle/>
          <a:p>
            <a:r>
              <a:rPr lang="en-US" dirty="0"/>
              <a:t>A Simple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513"/>
            <a:ext cx="6273800" cy="3382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&lt;!DOCTYPE html&gt;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&lt;html&gt;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&lt;head&gt;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&lt;title&gt;Page Title&lt;/title&gt;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&lt;/head&gt;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&lt;body&gt;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&lt;h1&gt;My First Heading&lt;/h1&gt;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&lt;p&gt;My first paragraph.&lt;/p&gt;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&lt;/body&gt;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305642-D6E5-4204-816A-D8688DF5EB12}"/>
              </a:ext>
            </a:extLst>
          </p:cNvPr>
          <p:cNvSpPr txBox="1">
            <a:spLocks/>
          </p:cNvSpPr>
          <p:nvPr/>
        </p:nvSpPr>
        <p:spPr>
          <a:xfrm>
            <a:off x="559904" y="4625395"/>
            <a:ext cx="6273800" cy="209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N/B</a:t>
            </a:r>
          </a:p>
          <a:p>
            <a:r>
              <a:rPr lang="en-US" dirty="0"/>
              <a:t>All HTML documents must start with a document type declaration: &lt;!DOCTYPE html&gt;.</a:t>
            </a:r>
          </a:p>
          <a:p>
            <a:r>
              <a:rPr lang="en-US" dirty="0"/>
              <a:t>The HTML document itself begins with &lt;html&gt; and ends with &lt;/html&gt;.</a:t>
            </a:r>
          </a:p>
          <a:p>
            <a:r>
              <a:rPr lang="en-US" dirty="0"/>
              <a:t>The visible part of the HTML document is between &lt;body&gt; and &lt;/body&gt;.</a:t>
            </a:r>
          </a:p>
        </p:txBody>
      </p:sp>
    </p:spTree>
    <p:extLst>
      <p:ext uri="{BB962C8B-B14F-4D97-AF65-F5344CB8AC3E}">
        <p14:creationId xmlns:p14="http://schemas.microsoft.com/office/powerpoint/2010/main" val="195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97"/>
            <a:ext cx="6273800" cy="1449216"/>
          </a:xfrm>
        </p:spPr>
        <p:txBody>
          <a:bodyPr/>
          <a:lstStyle/>
          <a:p>
            <a:r>
              <a:rPr lang="en-US" dirty="0"/>
              <a:t>A Simple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Explained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&lt;!DOCTYPE html&gt; </a:t>
            </a:r>
            <a:r>
              <a:rPr lang="en-US" dirty="0"/>
              <a:t>declaration defines that this document is an HTML5 document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&lt;html&gt; </a:t>
            </a:r>
            <a:r>
              <a:rPr lang="en-US" dirty="0"/>
              <a:t>element is the root element of an HTML page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&lt;head&gt; </a:t>
            </a:r>
            <a:r>
              <a:rPr lang="en-US" dirty="0"/>
              <a:t>element contains meta information about the HTML page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element specifies a title for the HTML page (which is shown in the browser's title bar or in the page's tab)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&lt;body&gt; </a:t>
            </a:r>
            <a:r>
              <a:rPr lang="en-US" dirty="0"/>
              <a:t>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&lt;h1&gt; </a:t>
            </a:r>
            <a:r>
              <a:rPr lang="en-US" dirty="0"/>
              <a:t>element defines a large heading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en-US" dirty="0"/>
              <a:t> element defines a paragraph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7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68" y="242587"/>
            <a:ext cx="4695825" cy="833663"/>
          </a:xfrm>
        </p:spPr>
        <p:txBody>
          <a:bodyPr/>
          <a:lstStyle/>
          <a:p>
            <a:r>
              <a:rPr lang="en-US" dirty="0"/>
              <a:t>HTML 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1" y="1470784"/>
            <a:ext cx="4695826" cy="4351338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An HTML element is defined by a start tag, some content, and an end tag.</a:t>
            </a:r>
          </a:p>
          <a:p>
            <a:endParaRPr lang="en-US" noProof="1"/>
          </a:p>
          <a:p>
            <a:r>
              <a:rPr lang="en-US" noProof="1"/>
              <a:t>The HTML element is everything from the start tag to the end tag:</a:t>
            </a:r>
          </a:p>
          <a:p>
            <a:endParaRPr lang="en-US" noProof="1"/>
          </a:p>
          <a:p>
            <a:r>
              <a:rPr lang="en-US" noProof="1">
                <a:solidFill>
                  <a:srgbClr val="FF0000"/>
                </a:solidFill>
              </a:rPr>
              <a:t>&lt;tagname&gt;</a:t>
            </a:r>
            <a:r>
              <a:rPr lang="en-US" noProof="1"/>
              <a:t>Content goes here</a:t>
            </a:r>
            <a:r>
              <a:rPr lang="en-US" noProof="1">
                <a:solidFill>
                  <a:srgbClr val="FF0000"/>
                </a:solidFill>
              </a:rPr>
              <a:t>...&lt;/tagname&gt;</a:t>
            </a:r>
          </a:p>
          <a:p>
            <a:r>
              <a:rPr lang="en-US" noProof="1"/>
              <a:t>Examples of some HTML elements:</a:t>
            </a:r>
          </a:p>
          <a:p>
            <a:endParaRPr lang="en-US" noProof="1"/>
          </a:p>
          <a:p>
            <a:r>
              <a:rPr lang="en-US" noProof="1">
                <a:solidFill>
                  <a:srgbClr val="FF0000"/>
                </a:solidFill>
              </a:rPr>
              <a:t>&lt;h1&gt;</a:t>
            </a:r>
            <a:r>
              <a:rPr lang="en-US" noProof="1"/>
              <a:t>My First Heading</a:t>
            </a:r>
            <a:r>
              <a:rPr lang="en-US" noProof="1">
                <a:solidFill>
                  <a:srgbClr val="FF0000"/>
                </a:solidFill>
              </a:rPr>
              <a:t>&lt;/h1&gt;</a:t>
            </a:r>
          </a:p>
          <a:p>
            <a:r>
              <a:rPr lang="en-US" noProof="1">
                <a:solidFill>
                  <a:srgbClr val="FF0000"/>
                </a:solidFill>
              </a:rPr>
              <a:t>&lt;p&gt;</a:t>
            </a:r>
            <a:r>
              <a:rPr lang="en-US" noProof="1"/>
              <a:t>My first paragraph</a:t>
            </a:r>
            <a:r>
              <a:rPr lang="en-US" noProof="1">
                <a:solidFill>
                  <a:srgbClr val="FF0000"/>
                </a:solidFill>
              </a:rPr>
              <a:t>.&lt;/p&gt;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D5F4898-1F92-4666-A1E9-37C71D28F063}"/>
              </a:ext>
            </a:extLst>
          </p:cNvPr>
          <p:cNvSpPr txBox="1">
            <a:spLocks/>
          </p:cNvSpPr>
          <p:nvPr/>
        </p:nvSpPr>
        <p:spPr>
          <a:xfrm>
            <a:off x="6346159" y="1470784"/>
            <a:ext cx="46958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7EADFE-DC2F-416E-A548-DF6F8BD67BD5}"/>
              </a:ext>
            </a:extLst>
          </p:cNvPr>
          <p:cNvSpPr/>
          <p:nvPr/>
        </p:nvSpPr>
        <p:spPr>
          <a:xfrm>
            <a:off x="5370588" y="1338129"/>
            <a:ext cx="6096000" cy="49552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Nested HTML Elements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HTML elements can be nested (this means that elements can contain other elements).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 HTML documents consist of nested HTML elements.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following example contains four HTML elements</a:t>
            </a:r>
            <a:r>
              <a:rPr lang="en-US" dirty="0">
                <a:solidFill>
                  <a:srgbClr val="FF0000"/>
                </a:solidFill>
              </a:rPr>
              <a:t> (&lt;html&gt;, &lt;body&gt;, &lt;h1&gt; and &lt;p&gt;):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&lt;html&gt; </a:t>
            </a:r>
            <a:r>
              <a:rPr lang="en-US" dirty="0">
                <a:solidFill>
                  <a:schemeClr val="bg1"/>
                </a:solidFill>
              </a:rPr>
              <a:t>element is the root element and it defines the whole HTML document.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It has a start tag </a:t>
            </a:r>
            <a:r>
              <a:rPr lang="en-US" dirty="0">
                <a:solidFill>
                  <a:srgbClr val="FF0000"/>
                </a:solidFill>
              </a:rPr>
              <a:t>&lt;html&gt; </a:t>
            </a:r>
            <a:r>
              <a:rPr lang="en-US" dirty="0">
                <a:solidFill>
                  <a:schemeClr val="bg1"/>
                </a:solidFill>
              </a:rPr>
              <a:t>and an end tag </a:t>
            </a:r>
            <a:r>
              <a:rPr lang="en-US" dirty="0">
                <a:solidFill>
                  <a:srgbClr val="FF0000"/>
                </a:solidFill>
              </a:rPr>
              <a:t>&lt;/html&gt;.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Then, inside the </a:t>
            </a:r>
            <a:r>
              <a:rPr lang="en-US" dirty="0">
                <a:solidFill>
                  <a:srgbClr val="FF0000"/>
                </a:solidFill>
              </a:rPr>
              <a:t>&lt;html&gt; </a:t>
            </a:r>
            <a:r>
              <a:rPr lang="en-US" dirty="0">
                <a:solidFill>
                  <a:schemeClr val="bg1"/>
                </a:solidFill>
              </a:rPr>
              <a:t>element there is a </a:t>
            </a:r>
            <a:r>
              <a:rPr lang="en-US" dirty="0">
                <a:solidFill>
                  <a:srgbClr val="FF0000"/>
                </a:solidFill>
              </a:rPr>
              <a:t>&lt;body&gt; </a:t>
            </a:r>
            <a:r>
              <a:rPr lang="en-US" dirty="0">
                <a:solidFill>
                  <a:schemeClr val="bg1"/>
                </a:solidFill>
              </a:rPr>
              <a:t>element: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74"/>
            <a:ext cx="6273800" cy="833663"/>
          </a:xfrm>
        </p:spPr>
        <p:txBody>
          <a:bodyPr/>
          <a:lstStyle/>
          <a:p>
            <a:r>
              <a:rPr lang="en-US" dirty="0"/>
              <a:t>Elements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384" cy="287889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&lt;body&gt; </a:t>
            </a:r>
            <a:r>
              <a:rPr lang="en-US" sz="2400" dirty="0"/>
              <a:t>element defines the document's body.</a:t>
            </a:r>
          </a:p>
          <a:p>
            <a:r>
              <a:rPr lang="en-US" sz="2400" dirty="0"/>
              <a:t>It has a start tag </a:t>
            </a:r>
            <a:r>
              <a:rPr lang="en-US" sz="2400" dirty="0">
                <a:solidFill>
                  <a:srgbClr val="FF0000"/>
                </a:solidFill>
              </a:rPr>
              <a:t>&lt;body&gt; </a:t>
            </a:r>
            <a:r>
              <a:rPr lang="en-US" sz="2400" dirty="0"/>
              <a:t>and an end tag </a:t>
            </a:r>
            <a:r>
              <a:rPr lang="en-US" sz="2400" dirty="0">
                <a:solidFill>
                  <a:srgbClr val="FF0000"/>
                </a:solidFill>
              </a:rPr>
              <a:t>&lt;/body&gt;.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Empty HTML Elements</a:t>
            </a:r>
          </a:p>
          <a:p>
            <a:r>
              <a:rPr lang="en-US" sz="2400" dirty="0"/>
              <a:t>HTML elements with no content are called empty elements.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&lt;br&gt; </a:t>
            </a:r>
            <a:r>
              <a:rPr lang="en-US" sz="2400" dirty="0"/>
              <a:t>tag defines a line break, and is an empty element without a closing tag.</a:t>
            </a:r>
          </a:p>
          <a:p>
            <a:endParaRPr lang="en-US" sz="2400" dirty="0"/>
          </a:p>
          <a:p>
            <a:r>
              <a:rPr lang="en-US" sz="2400" dirty="0"/>
              <a:t>HTML tags are not case sensitive: </a:t>
            </a:r>
            <a:r>
              <a:rPr lang="en-US" sz="2400" dirty="0">
                <a:solidFill>
                  <a:srgbClr val="FF0000"/>
                </a:solidFill>
              </a:rPr>
              <a:t>&lt;P&gt;</a:t>
            </a:r>
            <a:r>
              <a:rPr lang="en-US" sz="2400" dirty="0"/>
              <a:t> means the same as </a:t>
            </a:r>
            <a:r>
              <a:rPr lang="en-US" sz="2400" dirty="0">
                <a:solidFill>
                  <a:srgbClr val="FF0000"/>
                </a:solidFill>
              </a:rPr>
              <a:t>&lt;p&gt;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74"/>
            <a:ext cx="6273800" cy="833663"/>
          </a:xfrm>
        </p:spPr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384" cy="2878897"/>
          </a:xfrm>
        </p:spPr>
        <p:txBody>
          <a:bodyPr>
            <a:noAutofit/>
          </a:bodyPr>
          <a:lstStyle/>
          <a:p>
            <a:r>
              <a:rPr lang="en-US" sz="1900" dirty="0"/>
              <a:t>HTML attributes provide additional information about HTML elements.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1900" dirty="0"/>
              <a:t>All HTML elements can have </a:t>
            </a:r>
            <a:r>
              <a:rPr lang="en-US" sz="1900" b="1" dirty="0"/>
              <a:t>attributes</a:t>
            </a:r>
            <a:endParaRPr lang="en-US" sz="1900" dirty="0"/>
          </a:p>
          <a:p>
            <a:r>
              <a:rPr lang="en-US" sz="1900" dirty="0"/>
              <a:t>Attributes provide </a:t>
            </a:r>
            <a:r>
              <a:rPr lang="en-US" sz="1900" b="1" dirty="0"/>
              <a:t>additional information</a:t>
            </a:r>
            <a:r>
              <a:rPr lang="en-US" sz="1900" dirty="0"/>
              <a:t> about elements</a:t>
            </a:r>
          </a:p>
          <a:p>
            <a:r>
              <a:rPr lang="en-US" sz="1900" dirty="0"/>
              <a:t>Attributes are always specified in </a:t>
            </a:r>
            <a:r>
              <a:rPr lang="en-US" sz="1900" b="1" dirty="0"/>
              <a:t>the start tag</a:t>
            </a:r>
            <a:endParaRPr lang="en-US" sz="1900" dirty="0"/>
          </a:p>
          <a:p>
            <a:r>
              <a:rPr lang="en-US" sz="1900" dirty="0"/>
              <a:t>Attributes usually come in name/value pairs like: </a:t>
            </a:r>
            <a:r>
              <a:rPr lang="en-US" sz="1900" b="1" dirty="0"/>
              <a:t>name="value"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 The href Attribute</a:t>
            </a:r>
          </a:p>
          <a:p>
            <a:r>
              <a:rPr lang="en-US" sz="1900" dirty="0"/>
              <a:t>The </a:t>
            </a:r>
            <a:r>
              <a:rPr lang="en-US" sz="1900" dirty="0">
                <a:solidFill>
                  <a:srgbClr val="FF0000"/>
                </a:solidFill>
              </a:rPr>
              <a:t>&lt;a&gt; </a:t>
            </a:r>
            <a:r>
              <a:rPr lang="en-US" sz="1900" dirty="0"/>
              <a:t>tag defines a hyperlink. The </a:t>
            </a:r>
            <a:r>
              <a:rPr lang="en-US" sz="1900" dirty="0">
                <a:solidFill>
                  <a:srgbClr val="FF0000"/>
                </a:solidFill>
              </a:rPr>
              <a:t>href</a:t>
            </a:r>
            <a:r>
              <a:rPr lang="en-US" sz="1900" dirty="0"/>
              <a:t> attribute specifies the URL of the page the link goes to:</a:t>
            </a:r>
          </a:p>
          <a:p>
            <a:r>
              <a:rPr lang="en-US" dirty="0"/>
              <a:t>Example</a:t>
            </a:r>
          </a:p>
          <a:p>
            <a:r>
              <a:rPr lang="en-US" dirty="0">
                <a:solidFill>
                  <a:srgbClr val="FFC000"/>
                </a:solidFill>
              </a:rPr>
              <a:t>&lt;a href="https://www.youtube.com/"&gt;Youtube&lt;/a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74"/>
            <a:ext cx="6273800" cy="833663"/>
          </a:xfrm>
        </p:spPr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384" cy="453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The src Attribute</a:t>
            </a:r>
          </a:p>
          <a:p>
            <a:r>
              <a:rPr lang="en-US" sz="1900" dirty="0"/>
              <a:t>The </a:t>
            </a:r>
            <a:r>
              <a:rPr lang="en-US" sz="1900" dirty="0">
                <a:solidFill>
                  <a:srgbClr val="FF0000"/>
                </a:solidFill>
              </a:rPr>
              <a:t>&lt;img&gt; </a:t>
            </a:r>
            <a:r>
              <a:rPr lang="en-US" sz="1900" dirty="0"/>
              <a:t>tag is used to embed an image in an HTML page. The src attribute specifies the path to the image to be displayed:</a:t>
            </a:r>
          </a:p>
          <a:p>
            <a:r>
              <a:rPr lang="en-US" dirty="0">
                <a:solidFill>
                  <a:srgbClr val="FF0000"/>
                </a:solidFill>
              </a:rPr>
              <a:t>&lt;img src=“images/car.jpg"&gt;</a:t>
            </a:r>
          </a:p>
          <a:p>
            <a:pPr marL="0" indent="0">
              <a:buNone/>
            </a:pPr>
            <a:r>
              <a:rPr lang="en-US" b="1" dirty="0"/>
              <a:t>The style Attribute</a:t>
            </a:r>
          </a:p>
          <a:p>
            <a:r>
              <a:rPr lang="en-US" dirty="0"/>
              <a:t>The style attribute is used to add styles to an element, such as color, font, size, and 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style</a:t>
            </a:r>
            <a:r>
              <a:rPr lang="en-US" dirty="0">
                <a:solidFill>
                  <a:schemeClr val="accent1"/>
                </a:solidFill>
              </a:rPr>
              <a:t>="color: red;"&gt;</a:t>
            </a:r>
            <a:r>
              <a:rPr lang="en-US" dirty="0">
                <a:solidFill>
                  <a:srgbClr val="FFFF00"/>
                </a:solidFill>
              </a:rPr>
              <a:t>This is a red paragraph</a:t>
            </a:r>
            <a:r>
              <a:rPr lang="en-US" dirty="0">
                <a:solidFill>
                  <a:srgbClr val="FF0000"/>
                </a:solidFill>
              </a:rPr>
              <a:t>.&lt;/p&gt;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74"/>
            <a:ext cx="6273800" cy="833663"/>
          </a:xfrm>
        </p:spPr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384" cy="4535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The lang Attribute</a:t>
            </a:r>
          </a:p>
          <a:p>
            <a:pPr marL="0" indent="0">
              <a:buNone/>
            </a:pPr>
            <a:r>
              <a:rPr lang="en-US" sz="1800" dirty="0"/>
              <a:t>You should always include the lang attribute inside the &lt;html&gt; tag, to declare the language of the Web page. This is meant to assist search engines and browsers.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following example specifies English as the language: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&lt;html lang="en"&gt;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66</TotalTime>
  <Words>829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WEB DEV</vt:lpstr>
      <vt:lpstr>HTML Introduction</vt:lpstr>
      <vt:lpstr>A Simple HTML Document</vt:lpstr>
      <vt:lpstr>A Simple HTML Document</vt:lpstr>
      <vt:lpstr>HTML Elements</vt:lpstr>
      <vt:lpstr>Elements Continued..</vt:lpstr>
      <vt:lpstr>HTML Attributes</vt:lpstr>
      <vt:lpstr>HTML Attributes</vt:lpstr>
      <vt:lpstr>HTML 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</dc:title>
  <dc:creator>HESBON</dc:creator>
  <cp:lastModifiedBy>HESBON</cp:lastModifiedBy>
  <cp:revision>6</cp:revision>
  <dcterms:created xsi:type="dcterms:W3CDTF">2021-05-02T17:11:30Z</dcterms:created>
  <dcterms:modified xsi:type="dcterms:W3CDTF">2021-05-02T18:17:44Z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