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70" r:id="rId4"/>
    <p:sldId id="262" r:id="rId5"/>
    <p:sldId id="280" r:id="rId6"/>
    <p:sldId id="274" r:id="rId7"/>
    <p:sldId id="263" r:id="rId8"/>
    <p:sldId id="271" r:id="rId9"/>
    <p:sldId id="273" r:id="rId10"/>
    <p:sldId id="284" r:id="rId11"/>
    <p:sldId id="265" r:id="rId12"/>
    <p:sldId id="275" r:id="rId13"/>
    <p:sldId id="266" r:id="rId14"/>
    <p:sldId id="285" r:id="rId15"/>
    <p:sldId id="279" r:id="rId16"/>
    <p:sldId id="283"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4B0F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26" y="58"/>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BBAC0CA-2AD6-4EE7-937D-509BD6249079}" type="datetimeFigureOut">
              <a:rPr lang="en-US"/>
              <a:pPr>
                <a:defRPr/>
              </a:pPr>
              <a:t>9/10/2018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D2A3619-0F3E-409F-8BBC-62CAA7C845C7}" type="slidenum">
              <a:rPr lang="en-IN"/>
              <a:pPr>
                <a:defRPr/>
              </a:pPr>
              <a:t>‹#›</a:t>
            </a:fld>
            <a:endParaRPr lang="en-IN"/>
          </a:p>
        </p:txBody>
      </p:sp>
    </p:spTree>
    <p:extLst>
      <p:ext uri="{BB962C8B-B14F-4D97-AF65-F5344CB8AC3E}">
        <p14:creationId xmlns:p14="http://schemas.microsoft.com/office/powerpoint/2010/main" val="2897928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E7AA5C58-DB38-47E8-A948-5A3F8D60C440}" type="datetime1">
              <a:rPr lang="en-US"/>
              <a:pPr>
                <a:defRPr/>
              </a:pPr>
              <a:t>9/10/2018</a:t>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a:t>Title</a:t>
            </a:r>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BADD89DD-81C4-4E6B-AFEA-7492BED30D4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D87391E-6DD3-4D39-91FE-8B569EE3BC48}" type="datetime1">
              <a:rPr lang="en-US"/>
              <a:pPr>
                <a:defRPr/>
              </a:pPr>
              <a:t>9/10/2018</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4ABED7A0-3F6B-46DF-823D-1CE0DBD630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6AF10C28-497F-45C1-9DDC-29337CED68D1}" type="datetime1">
              <a:rPr lang="en-US"/>
              <a:pPr>
                <a:defRPr/>
              </a:pPr>
              <a:t>9/10/2018</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AA76FB47-3F90-442C-8F17-A1D13EE1959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E829F57-285B-411A-8431-DD00E211A745}" type="datetime1">
              <a:rPr lang="en-US"/>
              <a:pPr>
                <a:defRPr/>
              </a:pPr>
              <a:t>9/10/2018</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E24E1BA5-2B3A-4BA0-82C4-250B1E03B99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30B5C5F5-9108-4DDB-92BD-460649140F16}" type="datetime1">
              <a:rPr lang="en-US"/>
              <a:pPr>
                <a:defRPr/>
              </a:pPr>
              <a:t>9/10/2018</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Title</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4ED520F-C50B-47BE-919C-C536996A22A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96B399B7-CFC7-4C7E-923B-1DAFC4F73E50}" type="datetime1">
              <a:rPr lang="en-US"/>
              <a:pPr>
                <a:defRPr/>
              </a:pPr>
              <a:t>9/10/2018</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Title</a:t>
            </a:r>
          </a:p>
        </p:txBody>
      </p:sp>
      <p:sp>
        <p:nvSpPr>
          <p:cNvPr id="7" name="Slide Number Placeholder 22"/>
          <p:cNvSpPr>
            <a:spLocks noGrp="1"/>
          </p:cNvSpPr>
          <p:nvPr>
            <p:ph type="sldNum" sz="quarter" idx="12"/>
          </p:nvPr>
        </p:nvSpPr>
        <p:spPr/>
        <p:txBody>
          <a:bodyPr/>
          <a:lstStyle>
            <a:lvl1pPr>
              <a:defRPr/>
            </a:lvl1pPr>
          </a:lstStyle>
          <a:p>
            <a:pPr>
              <a:defRPr/>
            </a:pPr>
            <a:fld id="{57776205-8481-4410-854E-4E65F0EAD3D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D435E5B6-88D3-45EF-84C0-A45FA6727D9B}" type="datetime1">
              <a:rPr lang="en-US"/>
              <a:pPr>
                <a:defRPr/>
              </a:pPr>
              <a:t>9/10/2018</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Title</a:t>
            </a:r>
          </a:p>
        </p:txBody>
      </p:sp>
      <p:sp>
        <p:nvSpPr>
          <p:cNvPr id="9" name="Slide Number Placeholder 22"/>
          <p:cNvSpPr>
            <a:spLocks noGrp="1"/>
          </p:cNvSpPr>
          <p:nvPr>
            <p:ph type="sldNum" sz="quarter" idx="12"/>
          </p:nvPr>
        </p:nvSpPr>
        <p:spPr/>
        <p:txBody>
          <a:bodyPr/>
          <a:lstStyle>
            <a:lvl1pPr>
              <a:defRPr/>
            </a:lvl1pPr>
          </a:lstStyle>
          <a:p>
            <a:pPr>
              <a:defRPr/>
            </a:pPr>
            <a:fld id="{4C484B84-5CB0-42B5-A7C1-8F6F1B611DD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82580D46-E99F-439C-BB91-C371E1189D0D}" type="datetime1">
              <a:rPr lang="en-US"/>
              <a:pPr>
                <a:defRPr/>
              </a:pPr>
              <a:t>9/10/2018</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Title</a:t>
            </a:r>
          </a:p>
        </p:txBody>
      </p:sp>
      <p:sp>
        <p:nvSpPr>
          <p:cNvPr id="5" name="Slide Number Placeholder 22"/>
          <p:cNvSpPr>
            <a:spLocks noGrp="1"/>
          </p:cNvSpPr>
          <p:nvPr>
            <p:ph type="sldNum" sz="quarter" idx="12"/>
          </p:nvPr>
        </p:nvSpPr>
        <p:spPr/>
        <p:txBody>
          <a:bodyPr/>
          <a:lstStyle>
            <a:lvl1pPr>
              <a:defRPr/>
            </a:lvl1pPr>
          </a:lstStyle>
          <a:p>
            <a:pPr>
              <a:defRPr/>
            </a:pPr>
            <a:fld id="{94403558-3183-467E-979E-874438A3662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8682EC3A-5BA8-47D8-A9AA-154A0D42CF6D}" type="datetime1">
              <a:rPr lang="en-US"/>
              <a:pPr>
                <a:defRPr/>
              </a:pPr>
              <a:t>9/10/2018</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Title</a:t>
            </a:r>
          </a:p>
        </p:txBody>
      </p:sp>
      <p:sp>
        <p:nvSpPr>
          <p:cNvPr id="4" name="Slide Number Placeholder 22"/>
          <p:cNvSpPr>
            <a:spLocks noGrp="1"/>
          </p:cNvSpPr>
          <p:nvPr>
            <p:ph type="sldNum" sz="quarter" idx="12"/>
          </p:nvPr>
        </p:nvSpPr>
        <p:spPr/>
        <p:txBody>
          <a:bodyPr/>
          <a:lstStyle>
            <a:lvl1pPr>
              <a:defRPr/>
            </a:lvl1pPr>
          </a:lstStyle>
          <a:p>
            <a:pPr>
              <a:defRPr/>
            </a:pPr>
            <a:fld id="{E872ECD8-2D72-4EB1-90BF-B7129A01E2D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B5337358-A5BA-4509-903A-B4CA29779F54}" type="datetime1">
              <a:rPr lang="en-US"/>
              <a:pPr>
                <a:defRPr/>
              </a:pPr>
              <a:t>9/10/2018</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Title</a:t>
            </a:r>
          </a:p>
        </p:txBody>
      </p:sp>
      <p:sp>
        <p:nvSpPr>
          <p:cNvPr id="9" name="Slide Number Placeholder 6"/>
          <p:cNvSpPr>
            <a:spLocks noGrp="1"/>
          </p:cNvSpPr>
          <p:nvPr>
            <p:ph type="sldNum" sz="quarter" idx="12"/>
          </p:nvPr>
        </p:nvSpPr>
        <p:spPr/>
        <p:txBody>
          <a:bodyPr/>
          <a:lstStyle>
            <a:lvl1pPr>
              <a:defRPr/>
            </a:lvl1pPr>
          </a:lstStyle>
          <a:p>
            <a:pPr>
              <a:defRPr/>
            </a:pPr>
            <a:fld id="{0F02FCE7-E60B-4AB4-93A7-EA35125EBB7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FFD65B46-D6CE-46DA-95C9-D8A8085403C1}" type="datetime1">
              <a:rPr lang="en-US"/>
              <a:pPr>
                <a:defRPr/>
              </a:pPr>
              <a:t>9/10/2018</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Title</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072E6F8F-77F3-49D3-92DB-54C5A5D7EE3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cs typeface="+mn-cs"/>
              </a:defRPr>
            </a:lvl1pPr>
          </a:lstStyle>
          <a:p>
            <a:pPr>
              <a:defRPr/>
            </a:pPr>
            <a:fld id="{B3FF92C6-C25A-4CEB-B844-CA659C641356}" type="datetime1">
              <a:rPr lang="en-US"/>
              <a:pPr>
                <a:defRPr/>
              </a:pPr>
              <a:t>9/10/2018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smtClean="0">
                <a:solidFill>
                  <a:schemeClr val="tx2"/>
                </a:solidFill>
                <a:latin typeface="+mn-lt"/>
                <a:cs typeface="+mn-cs"/>
              </a:defRPr>
            </a:lvl1pPr>
          </a:lstStyle>
          <a:p>
            <a:pPr>
              <a:defRPr/>
            </a:pPr>
            <a:r>
              <a:rPr lang="en-US"/>
              <a:t>Title</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pPr>
              <a:defRPr/>
            </a:pPr>
            <a:fld id="{CEAC9AEA-22CE-4FC0-819B-58CD2AEA48F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6" r:id="rId2"/>
    <p:sldLayoutId id="2147483684" r:id="rId3"/>
    <p:sldLayoutId id="2147483677" r:id="rId4"/>
    <p:sldLayoutId id="2147483678" r:id="rId5"/>
    <p:sldLayoutId id="2147483679" r:id="rId6"/>
    <p:sldLayoutId id="2147483680" r:id="rId7"/>
    <p:sldLayoutId id="2147483685" r:id="rId8"/>
    <p:sldLayoutId id="2147483686" r:id="rId9"/>
    <p:sldLayoutId id="2147483681" r:id="rId10"/>
    <p:sldLayoutId id="2147483682" r:id="rId11"/>
  </p:sldLayoutIdLst>
  <p:hf hdr="0" dt="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CreativeCrops/Review-II/blob/master/review%20ii.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CreativeCrops/Review-II/blob/master/dataset_v2.csv" TargetMode="External"/><Relationship Id="rId2" Type="http://schemas.openxmlformats.org/officeDocument/2006/relationships/hyperlink" Target="https://data.gov.i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reativecrops.github.io/Review-II/Certification.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reativecrops.github.io/Review-II/reference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458200" cy="609600"/>
          </a:xfrm>
        </p:spPr>
        <p:txBody>
          <a:bodyPr>
            <a:normAutofit fontScale="90000"/>
          </a:bodyPr>
          <a:lstStyle/>
          <a:p>
            <a:pPr fontAlgn="auto">
              <a:spcAft>
                <a:spcPts val="0"/>
              </a:spcAft>
              <a:defRPr/>
            </a:pPr>
            <a:r>
              <a:rPr lang="en-IN" b="1" dirty="0" smtClean="0">
                <a:solidFill>
                  <a:schemeClr val="tx1">
                    <a:lumMod val="95000"/>
                    <a:lumOff val="5000"/>
                  </a:schemeClr>
                </a:solidFill>
                <a:latin typeface="Times New Roman" pitchFamily="18" charset="0"/>
                <a:cs typeface="Times New Roman" pitchFamily="18" charset="0"/>
              </a:rPr>
              <a:t/>
            </a:r>
            <a:br>
              <a:rPr lang="en-IN" b="1" dirty="0" smtClean="0">
                <a:solidFill>
                  <a:schemeClr val="tx1">
                    <a:lumMod val="95000"/>
                    <a:lumOff val="5000"/>
                  </a:schemeClr>
                </a:solidFill>
                <a:latin typeface="Times New Roman" pitchFamily="18" charset="0"/>
                <a:cs typeface="Times New Roman" pitchFamily="18" charset="0"/>
              </a:rPr>
            </a:br>
            <a:r>
              <a:rPr lang="en-IN" b="1" dirty="0" smtClean="0">
                <a:solidFill>
                  <a:schemeClr val="tx1">
                    <a:lumMod val="95000"/>
                    <a:lumOff val="5000"/>
                  </a:schemeClr>
                </a:solidFill>
                <a:latin typeface="Times New Roman" pitchFamily="18" charset="0"/>
                <a:cs typeface="Times New Roman" pitchFamily="18" charset="0"/>
              </a:rPr>
              <a:t/>
            </a:r>
            <a:br>
              <a:rPr lang="en-IN" b="1" dirty="0" smtClean="0">
                <a:solidFill>
                  <a:schemeClr val="tx1">
                    <a:lumMod val="95000"/>
                    <a:lumOff val="5000"/>
                  </a:schemeClr>
                </a:solidFill>
                <a:latin typeface="Times New Roman" pitchFamily="18" charset="0"/>
                <a:cs typeface="Times New Roman" pitchFamily="18" charset="0"/>
              </a:rPr>
            </a:br>
            <a:r>
              <a:rPr lang="en-IN" b="1" dirty="0" smtClean="0">
                <a:solidFill>
                  <a:schemeClr val="tx1">
                    <a:lumMod val="95000"/>
                    <a:lumOff val="5000"/>
                  </a:schemeClr>
                </a:solidFill>
                <a:latin typeface="Times New Roman" pitchFamily="18" charset="0"/>
                <a:cs typeface="Times New Roman" pitchFamily="18" charset="0"/>
              </a:rPr>
              <a:t/>
            </a:r>
            <a:br>
              <a:rPr lang="en-IN" b="1" dirty="0" smtClean="0">
                <a:solidFill>
                  <a:schemeClr val="tx1">
                    <a:lumMod val="95000"/>
                    <a:lumOff val="5000"/>
                  </a:schemeClr>
                </a:solidFill>
                <a:latin typeface="Times New Roman" pitchFamily="18" charset="0"/>
                <a:cs typeface="Times New Roman" pitchFamily="18" charset="0"/>
              </a:rPr>
            </a:br>
            <a:endParaRPr lang="en-IN" b="1" dirty="0">
              <a:solidFill>
                <a:schemeClr val="tx1">
                  <a:lumMod val="95000"/>
                  <a:lumOff val="5000"/>
                </a:schemeClr>
              </a:solidFill>
              <a:latin typeface="Times New Roman" pitchFamily="18" charset="0"/>
              <a:cs typeface="Times New Roman" pitchFamily="18" charset="0"/>
            </a:endParaRPr>
          </a:p>
        </p:txBody>
      </p:sp>
      <p:sp>
        <p:nvSpPr>
          <p:cNvPr id="5" name="Content Placeholder 4"/>
          <p:cNvSpPr>
            <a:spLocks noGrp="1"/>
          </p:cNvSpPr>
          <p:nvPr>
            <p:ph sz="quarter" idx="1"/>
          </p:nvPr>
        </p:nvSpPr>
        <p:spPr>
          <a:xfrm>
            <a:off x="457200" y="1371600"/>
            <a:ext cx="8229600" cy="5029200"/>
          </a:xfrm>
        </p:spPr>
        <p:txBody>
          <a:bodyPr>
            <a:noAutofit/>
          </a:bodyPr>
          <a:lstStyle/>
          <a:p>
            <a:pPr marL="274320" indent="-274320" fontAlgn="auto">
              <a:spcBef>
                <a:spcPts val="580"/>
              </a:spcBef>
              <a:spcAft>
                <a:spcPts val="0"/>
              </a:spcAft>
              <a:buFont typeface="Wingdings 2"/>
              <a:buNone/>
              <a:defRPr/>
            </a:pPr>
            <a:r>
              <a:rPr lang="en-IN" sz="2000" dirty="0" smtClean="0">
                <a:solidFill>
                  <a:schemeClr val="tx1">
                    <a:lumMod val="95000"/>
                    <a:lumOff val="5000"/>
                  </a:schemeClr>
                </a:solidFill>
                <a:latin typeface="Times New Roman" pitchFamily="18" charset="0"/>
                <a:cs typeface="Times New Roman" pitchFamily="18" charset="0"/>
              </a:rPr>
              <a:t>Team Number: 19BCSB18</a:t>
            </a:r>
          </a:p>
          <a:p>
            <a:pPr marL="274320" indent="-274320" fontAlgn="auto">
              <a:spcBef>
                <a:spcPts val="580"/>
              </a:spcBef>
              <a:spcAft>
                <a:spcPts val="0"/>
              </a:spcAft>
              <a:buFont typeface="Wingdings 2"/>
              <a:buNone/>
              <a:defRPr/>
            </a:pPr>
            <a:endParaRPr lang="en-IN" sz="2000" dirty="0" smtClean="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None/>
              <a:defRPr/>
            </a:pPr>
            <a:r>
              <a:rPr lang="en-IN" sz="2000" dirty="0" smtClean="0">
                <a:solidFill>
                  <a:schemeClr val="tx1">
                    <a:lumMod val="95000"/>
                    <a:lumOff val="5000"/>
                  </a:schemeClr>
                </a:solidFill>
                <a:latin typeface="Times New Roman" pitchFamily="18" charset="0"/>
                <a:cs typeface="Times New Roman" pitchFamily="18" charset="0"/>
              </a:rPr>
              <a:t>Domain: Recommendation System [Data </a:t>
            </a:r>
            <a:r>
              <a:rPr lang="en-IN" sz="2000" dirty="0">
                <a:solidFill>
                  <a:schemeClr val="tx1">
                    <a:lumMod val="95000"/>
                    <a:lumOff val="5000"/>
                  </a:schemeClr>
                </a:solidFill>
                <a:latin typeface="Times New Roman" pitchFamily="18" charset="0"/>
                <a:cs typeface="Times New Roman" pitchFamily="18" charset="0"/>
              </a:rPr>
              <a:t>M</a:t>
            </a:r>
            <a:r>
              <a:rPr lang="en-IN" sz="2000" dirty="0" smtClean="0">
                <a:solidFill>
                  <a:schemeClr val="tx1">
                    <a:lumMod val="95000"/>
                    <a:lumOff val="5000"/>
                  </a:schemeClr>
                </a:solidFill>
                <a:latin typeface="Times New Roman" pitchFamily="18" charset="0"/>
                <a:cs typeface="Times New Roman" pitchFamily="18" charset="0"/>
              </a:rPr>
              <a:t>ining]</a:t>
            </a:r>
          </a:p>
          <a:p>
            <a:pPr marL="274320" indent="-274320" fontAlgn="auto">
              <a:spcBef>
                <a:spcPts val="580"/>
              </a:spcBef>
              <a:spcAft>
                <a:spcPts val="0"/>
              </a:spcAft>
              <a:buFont typeface="Wingdings 2"/>
              <a:buNone/>
              <a:defRPr/>
            </a:pPr>
            <a:endParaRPr lang="en-IN" sz="2000"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None/>
              <a:defRPr/>
            </a:pPr>
            <a:r>
              <a:rPr lang="en-IN" sz="2000" dirty="0" smtClean="0">
                <a:solidFill>
                  <a:schemeClr val="tx1">
                    <a:lumMod val="95000"/>
                    <a:lumOff val="5000"/>
                  </a:schemeClr>
                </a:solidFill>
                <a:latin typeface="Times New Roman" pitchFamily="18" charset="0"/>
                <a:cs typeface="Times New Roman" pitchFamily="18" charset="0"/>
              </a:rPr>
              <a:t>Title: </a:t>
            </a:r>
            <a:r>
              <a:rPr lang="en-IN" sz="2000" b="1" dirty="0" smtClean="0">
                <a:solidFill>
                  <a:schemeClr val="tx1">
                    <a:lumMod val="95000"/>
                    <a:lumOff val="5000"/>
                  </a:schemeClr>
                </a:solidFill>
                <a:latin typeface="Times New Roman" pitchFamily="18" charset="0"/>
                <a:cs typeface="Times New Roman" pitchFamily="18" charset="0"/>
              </a:rPr>
              <a:t>Crop </a:t>
            </a:r>
            <a:r>
              <a:rPr lang="en-IN" sz="2400" b="1" dirty="0" smtClean="0">
                <a:solidFill>
                  <a:schemeClr val="tx1">
                    <a:lumMod val="95000"/>
                    <a:lumOff val="5000"/>
                  </a:schemeClr>
                </a:solidFill>
                <a:latin typeface="Times New Roman" pitchFamily="18" charset="0"/>
                <a:cs typeface="Times New Roman" pitchFamily="18" charset="0"/>
              </a:rPr>
              <a:t>Recommendation</a:t>
            </a:r>
            <a:r>
              <a:rPr lang="en-IN" sz="2000" b="1" dirty="0" smtClean="0">
                <a:solidFill>
                  <a:schemeClr val="tx1">
                    <a:lumMod val="95000"/>
                    <a:lumOff val="5000"/>
                  </a:schemeClr>
                </a:solidFill>
                <a:latin typeface="Times New Roman" pitchFamily="18" charset="0"/>
                <a:cs typeface="Times New Roman" pitchFamily="18" charset="0"/>
              </a:rPr>
              <a:t> System using Neural Networks</a:t>
            </a:r>
          </a:p>
          <a:p>
            <a:pPr marL="274320" indent="-274320" fontAlgn="auto">
              <a:spcBef>
                <a:spcPts val="580"/>
              </a:spcBef>
              <a:spcAft>
                <a:spcPts val="0"/>
              </a:spcAft>
              <a:buFont typeface="Wingdings 2"/>
              <a:buChar char=""/>
              <a:defRPr/>
            </a:pPr>
            <a:endParaRPr lang="en-IN" sz="2000" dirty="0" smtClean="0">
              <a:solidFill>
                <a:schemeClr val="tx1">
                  <a:lumMod val="95000"/>
                  <a:lumOff val="5000"/>
                </a:schemeClr>
              </a:solidFill>
              <a:latin typeface="Times New Roman" pitchFamily="18" charset="0"/>
              <a:cs typeface="Times New Roman" pitchFamily="18" charset="0"/>
            </a:endParaRPr>
          </a:p>
          <a:p>
            <a:pPr marL="0" indent="0" fontAlgn="auto">
              <a:spcBef>
                <a:spcPts val="580"/>
              </a:spcBef>
              <a:spcAft>
                <a:spcPts val="0"/>
              </a:spcAft>
              <a:buNone/>
              <a:defRPr/>
            </a:pPr>
            <a:r>
              <a:rPr lang="en-IN" sz="2000" dirty="0" smtClean="0">
                <a:solidFill>
                  <a:schemeClr val="tx1">
                    <a:lumMod val="95000"/>
                    <a:lumOff val="5000"/>
                  </a:schemeClr>
                </a:solidFill>
                <a:latin typeface="Times New Roman" pitchFamily="18" charset="0"/>
                <a:cs typeface="Times New Roman" pitchFamily="18" charset="0"/>
              </a:rPr>
              <a:t>Guide :  			</a:t>
            </a:r>
            <a:r>
              <a:rPr lang="en-IN" sz="2000" dirty="0" err="1" smtClean="0">
                <a:solidFill>
                  <a:schemeClr val="tx1">
                    <a:lumMod val="95000"/>
                    <a:lumOff val="5000"/>
                  </a:schemeClr>
                </a:solidFill>
                <a:latin typeface="Times New Roman" pitchFamily="18" charset="0"/>
                <a:cs typeface="Times New Roman" pitchFamily="18" charset="0"/>
              </a:rPr>
              <a:t>J.Bhavithra</a:t>
            </a:r>
            <a:r>
              <a:rPr lang="en-IN" sz="2000" dirty="0" smtClean="0">
                <a:solidFill>
                  <a:schemeClr val="tx1">
                    <a:lumMod val="95000"/>
                    <a:lumOff val="5000"/>
                  </a:schemeClr>
                </a:solidFill>
                <a:latin typeface="Times New Roman" pitchFamily="18" charset="0"/>
                <a:cs typeface="Times New Roman" pitchFamily="18" charset="0"/>
              </a:rPr>
              <a:t> (AP/CSE)</a:t>
            </a:r>
          </a:p>
          <a:p>
            <a:pPr marL="0" indent="0" fontAlgn="auto">
              <a:spcBef>
                <a:spcPts val="580"/>
              </a:spcBef>
              <a:spcAft>
                <a:spcPts val="0"/>
              </a:spcAft>
              <a:buNone/>
              <a:defRPr/>
            </a:pPr>
            <a:endParaRPr lang="en-IN" sz="2000" dirty="0" smtClean="0">
              <a:solidFill>
                <a:schemeClr val="tx1">
                  <a:lumMod val="95000"/>
                  <a:lumOff val="5000"/>
                </a:schemeClr>
              </a:solidFill>
              <a:latin typeface="Times New Roman" pitchFamily="18" charset="0"/>
              <a:cs typeface="Times New Roman" pitchFamily="18" charset="0"/>
            </a:endParaRPr>
          </a:p>
          <a:p>
            <a:pPr marL="2055813" indent="-2055813" fontAlgn="auto">
              <a:spcBef>
                <a:spcPts val="580"/>
              </a:spcBef>
              <a:spcAft>
                <a:spcPts val="0"/>
              </a:spcAft>
              <a:buFont typeface="Wingdings 2"/>
              <a:buNone/>
              <a:defRPr/>
            </a:pPr>
            <a:r>
              <a:rPr lang="en-IN" sz="2000" dirty="0" smtClean="0">
                <a:solidFill>
                  <a:schemeClr val="tx1">
                    <a:lumMod val="95000"/>
                    <a:lumOff val="5000"/>
                  </a:schemeClr>
                </a:solidFill>
                <a:latin typeface="Times New Roman" pitchFamily="18" charset="0"/>
                <a:cs typeface="Times New Roman" pitchFamily="18" charset="0"/>
              </a:rPr>
              <a:t>Team Members: 		</a:t>
            </a:r>
            <a:r>
              <a:rPr lang="en-IN" sz="2000" dirty="0" err="1" smtClean="0">
                <a:solidFill>
                  <a:schemeClr val="tx1">
                    <a:lumMod val="95000"/>
                    <a:lumOff val="5000"/>
                  </a:schemeClr>
                </a:solidFill>
                <a:latin typeface="Times New Roman" pitchFamily="18" charset="0"/>
                <a:cs typeface="Times New Roman" pitchFamily="18" charset="0"/>
              </a:rPr>
              <a:t>M.Sneaha</a:t>
            </a:r>
            <a:r>
              <a:rPr lang="en-IN" sz="2000" dirty="0" smtClean="0">
                <a:solidFill>
                  <a:schemeClr val="tx1">
                    <a:lumMod val="95000"/>
                    <a:lumOff val="5000"/>
                  </a:schemeClr>
                </a:solidFill>
                <a:latin typeface="Times New Roman" pitchFamily="18" charset="0"/>
                <a:cs typeface="Times New Roman" pitchFamily="18" charset="0"/>
              </a:rPr>
              <a:t> 		15BCS076	</a:t>
            </a:r>
          </a:p>
          <a:p>
            <a:pPr marL="2055813" indent="-1885950" fontAlgn="auto">
              <a:spcBef>
                <a:spcPts val="580"/>
              </a:spcBef>
              <a:spcAft>
                <a:spcPts val="0"/>
              </a:spcAft>
              <a:buFont typeface="Wingdings 2"/>
              <a:buNone/>
              <a:defRPr/>
            </a:pPr>
            <a:r>
              <a:rPr lang="en-IN" sz="2000" dirty="0" smtClean="0">
                <a:solidFill>
                  <a:schemeClr val="tx1">
                    <a:lumMod val="95000"/>
                    <a:lumOff val="5000"/>
                  </a:schemeClr>
                </a:solidFill>
                <a:latin typeface="Times New Roman" pitchFamily="18" charset="0"/>
                <a:cs typeface="Times New Roman" pitchFamily="18" charset="0"/>
              </a:rPr>
              <a:t>    		</a:t>
            </a:r>
            <a:r>
              <a:rPr lang="en-IN" sz="2000" dirty="0" err="1" smtClean="0">
                <a:solidFill>
                  <a:schemeClr val="tx1">
                    <a:lumMod val="95000"/>
                    <a:lumOff val="5000"/>
                  </a:schemeClr>
                </a:solidFill>
                <a:latin typeface="Times New Roman" pitchFamily="18" charset="0"/>
                <a:cs typeface="Times New Roman" pitchFamily="18" charset="0"/>
              </a:rPr>
              <a:t>M.Susilkumar</a:t>
            </a:r>
            <a:r>
              <a:rPr lang="en-IN" sz="2000" dirty="0" smtClean="0">
                <a:solidFill>
                  <a:schemeClr val="tx1">
                    <a:lumMod val="95000"/>
                    <a:lumOff val="5000"/>
                  </a:schemeClr>
                </a:solidFill>
                <a:latin typeface="Times New Roman" pitchFamily="18" charset="0"/>
                <a:cs typeface="Times New Roman" pitchFamily="18" charset="0"/>
              </a:rPr>
              <a:t> 		15BCS094</a:t>
            </a:r>
          </a:p>
          <a:p>
            <a:pPr marL="2055813" indent="-1885950" fontAlgn="auto">
              <a:spcBef>
                <a:spcPts val="580"/>
              </a:spcBef>
              <a:spcAft>
                <a:spcPts val="0"/>
              </a:spcAft>
              <a:buFont typeface="Wingdings 2"/>
              <a:buNone/>
              <a:defRPr/>
            </a:pPr>
            <a:r>
              <a:rPr lang="en-IN" sz="2000" dirty="0" smtClean="0">
                <a:solidFill>
                  <a:schemeClr val="tx1">
                    <a:lumMod val="95000"/>
                    <a:lumOff val="5000"/>
                  </a:schemeClr>
                </a:solidFill>
                <a:latin typeface="Times New Roman" pitchFamily="18" charset="0"/>
                <a:cs typeface="Times New Roman" pitchFamily="18" charset="0"/>
              </a:rPr>
              <a:t>  		</a:t>
            </a:r>
            <a:r>
              <a:rPr lang="en-IN" sz="2000" dirty="0" err="1" smtClean="0">
                <a:solidFill>
                  <a:schemeClr val="tx1">
                    <a:lumMod val="95000"/>
                    <a:lumOff val="5000"/>
                  </a:schemeClr>
                </a:solidFill>
                <a:latin typeface="Times New Roman" pitchFamily="18" charset="0"/>
                <a:cs typeface="Times New Roman" pitchFamily="18" charset="0"/>
              </a:rPr>
              <a:t>A.Vignesh</a:t>
            </a:r>
            <a:r>
              <a:rPr lang="en-IN" sz="2000" dirty="0" smtClean="0">
                <a:solidFill>
                  <a:schemeClr val="tx1">
                    <a:lumMod val="95000"/>
                    <a:lumOff val="5000"/>
                  </a:schemeClr>
                </a:solidFill>
                <a:latin typeface="Times New Roman" pitchFamily="18" charset="0"/>
                <a:cs typeface="Times New Roman" pitchFamily="18" charset="0"/>
              </a:rPr>
              <a:t>		16BCS316</a:t>
            </a:r>
          </a:p>
          <a:p>
            <a:pPr lvl="8">
              <a:buFontTx/>
              <a:buNone/>
              <a:defRPr/>
            </a:pPr>
            <a:endParaRPr lang="en-IN" sz="1400" dirty="0" smtClean="0">
              <a:solidFill>
                <a:schemeClr val="tx1">
                  <a:lumMod val="95000"/>
                  <a:lumOff val="5000"/>
                </a:schemeClr>
              </a:solidFill>
            </a:endParaRPr>
          </a:p>
          <a:p>
            <a:pPr lvl="8">
              <a:buFontTx/>
              <a:buNone/>
              <a:defRPr/>
            </a:pPr>
            <a:r>
              <a:rPr lang="en-IN" sz="1400" dirty="0" smtClean="0">
                <a:solidFill>
                  <a:schemeClr val="tx1">
                    <a:lumMod val="95000"/>
                    <a:lumOff val="5000"/>
                  </a:schemeClr>
                </a:solidFill>
              </a:rPr>
              <a:t>					</a:t>
            </a:r>
            <a:r>
              <a:rPr lang="en-IN" sz="1400" dirty="0" smtClean="0">
                <a:solidFill>
                  <a:schemeClr val="tx1">
                    <a:lumMod val="95000"/>
                    <a:lumOff val="5000"/>
                  </a:schemeClr>
                </a:solidFill>
                <a:latin typeface="Times New Roman" pitchFamily="18" charset="0"/>
                <a:cs typeface="Times New Roman" pitchFamily="18" charset="0"/>
              </a:rPr>
              <a:t>Date: 14/07/2018</a:t>
            </a:r>
          </a:p>
          <a:p>
            <a:pPr lvl="8">
              <a:buFontTx/>
              <a:buNone/>
              <a:defRPr/>
            </a:pPr>
            <a:endParaRPr lang="en-IN" sz="1400" dirty="0" smtClean="0">
              <a:solidFill>
                <a:schemeClr val="tx1">
                  <a:lumMod val="95000"/>
                  <a:lumOff val="5000"/>
                </a:schemeClr>
              </a:solidFill>
            </a:endParaRPr>
          </a:p>
          <a:p>
            <a:pPr marL="274320" indent="-274320" fontAlgn="auto">
              <a:spcBef>
                <a:spcPts val="580"/>
              </a:spcBef>
              <a:spcAft>
                <a:spcPts val="0"/>
              </a:spcAft>
              <a:buFont typeface="Wingdings 2"/>
              <a:buChar char=""/>
              <a:defRPr/>
            </a:pPr>
            <a:endParaRPr lang="en-IN" sz="2000" dirty="0">
              <a:solidFill>
                <a:schemeClr val="tx1">
                  <a:lumMod val="95000"/>
                  <a:lumOff val="5000"/>
                </a:schemeClr>
              </a:solidFill>
            </a:endParaRPr>
          </a:p>
        </p:txBody>
      </p:sp>
      <p:sp>
        <p:nvSpPr>
          <p:cNvPr id="6" name="Rectangle 5"/>
          <p:cNvSpPr/>
          <p:nvPr/>
        </p:nvSpPr>
        <p:spPr>
          <a:xfrm>
            <a:off x="304800" y="152400"/>
            <a:ext cx="8534400" cy="1323439"/>
          </a:xfrm>
          <a:prstGeom prst="rect">
            <a:avLst/>
          </a:prstGeom>
        </p:spPr>
        <p:txBody>
          <a:bodyPr>
            <a:spAutoFit/>
          </a:bodyPr>
          <a:lstStyle/>
          <a:p>
            <a:pPr algn="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Dr Mahalingam College of Engineering &amp; Technology</a:t>
            </a:r>
          </a:p>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                                       Department of Computer Science and Engineering</a:t>
            </a:r>
            <a:br>
              <a:rPr lang="en-IN" sz="2000" b="1" dirty="0">
                <a:solidFill>
                  <a:schemeClr val="tx1">
                    <a:lumMod val="95000"/>
                    <a:lumOff val="5000"/>
                  </a:schemeClr>
                </a:solidFill>
                <a:latin typeface="Times New Roman" pitchFamily="18" charset="0"/>
                <a:cs typeface="Times New Roman" pitchFamily="18" charset="0"/>
              </a:rPr>
            </a:br>
            <a:r>
              <a:rPr lang="en-IN" sz="2000" b="1" dirty="0">
                <a:solidFill>
                  <a:schemeClr val="tx1">
                    <a:lumMod val="95000"/>
                    <a:lumOff val="5000"/>
                  </a:schemeClr>
                </a:solidFill>
                <a:latin typeface="Times New Roman" pitchFamily="18" charset="0"/>
                <a:cs typeface="Times New Roman" pitchFamily="18" charset="0"/>
              </a:rPr>
              <a:t>                                  </a:t>
            </a:r>
            <a:r>
              <a:rPr lang="en-IN" sz="2000" b="1" dirty="0" smtClean="0">
                <a:solidFill>
                  <a:schemeClr val="tx1">
                    <a:lumMod val="95000"/>
                    <a:lumOff val="5000"/>
                  </a:schemeClr>
                </a:solidFill>
                <a:latin typeface="Times New Roman" pitchFamily="18" charset="0"/>
                <a:cs typeface="Times New Roman" pitchFamily="18" charset="0"/>
              </a:rPr>
              <a:t>Project </a:t>
            </a:r>
            <a:r>
              <a:rPr lang="en-IN" sz="2000" b="1" dirty="0">
                <a:solidFill>
                  <a:schemeClr val="tx1">
                    <a:lumMod val="95000"/>
                    <a:lumOff val="5000"/>
                  </a:schemeClr>
                </a:solidFill>
                <a:latin typeface="Times New Roman" pitchFamily="18" charset="0"/>
                <a:cs typeface="Times New Roman" pitchFamily="18" charset="0"/>
              </a:rPr>
              <a:t>Viva </a:t>
            </a:r>
            <a:r>
              <a:rPr lang="en-IN" sz="2000" b="1" dirty="0" smtClean="0">
                <a:solidFill>
                  <a:schemeClr val="tx1">
                    <a:lumMod val="95000"/>
                    <a:lumOff val="5000"/>
                  </a:schemeClr>
                </a:solidFill>
                <a:latin typeface="Times New Roman" pitchFamily="18" charset="0"/>
                <a:cs typeface="Times New Roman" pitchFamily="18" charset="0"/>
              </a:rPr>
              <a:t>Voce</a:t>
            </a:r>
          </a:p>
          <a:p>
            <a:pPr algn="ctr" fontAlgn="auto">
              <a:spcBef>
                <a:spcPts val="0"/>
              </a:spcBef>
              <a:spcAft>
                <a:spcPts val="0"/>
              </a:spcAft>
              <a:defRPr/>
            </a:pPr>
            <a:r>
              <a:rPr lang="en-IN" sz="2000" b="1" dirty="0" smtClean="0">
                <a:solidFill>
                  <a:schemeClr val="tx1">
                    <a:lumMod val="95000"/>
                    <a:lumOff val="5000"/>
                  </a:schemeClr>
                </a:solidFill>
                <a:latin typeface="Times New Roman" pitchFamily="18" charset="0"/>
                <a:cs typeface="Times New Roman" pitchFamily="18" charset="0"/>
              </a:rPr>
              <a:t>                                     </a:t>
            </a:r>
            <a:r>
              <a:rPr lang="en-IN" sz="2000" b="1" dirty="0" smtClean="0">
                <a:solidFill>
                  <a:srgbClr val="FF0000"/>
                </a:solidFill>
                <a:latin typeface="Times New Roman" pitchFamily="18" charset="0"/>
                <a:cs typeface="Times New Roman" pitchFamily="18" charset="0"/>
              </a:rPr>
              <a:t>First Review</a:t>
            </a:r>
            <a:endParaRPr lang="en-IN" sz="2000" dirty="0">
              <a:solidFill>
                <a:srgbClr val="FF0000"/>
              </a:solidFill>
              <a:latin typeface="+mn-lt"/>
              <a:cs typeface="+mn-cs"/>
            </a:endParaRPr>
          </a:p>
        </p:txBody>
      </p:sp>
      <p:pic>
        <p:nvPicPr>
          <p:cNvPr id="6149" name="Picture 2" descr="C:\Users\admin1\Pictures\logo.jpg"/>
          <p:cNvPicPr>
            <a:picLocks noChangeAspect="1" noChangeArrowheads="1"/>
          </p:cNvPicPr>
          <p:nvPr/>
        </p:nvPicPr>
        <p:blipFill>
          <a:blip r:embed="rId2"/>
          <a:srcRect/>
          <a:stretch>
            <a:fillRect/>
          </a:stretch>
        </p:blipFill>
        <p:spPr bwMode="auto">
          <a:xfrm>
            <a:off x="228600" y="228600"/>
            <a:ext cx="2374900" cy="9906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A061DA24-FB9A-4238-BBD5-6C5AB9CBD3A5}"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MODULE </a:t>
            </a:r>
            <a:r>
              <a:rPr lang="en-US" b="1" dirty="0" smtClean="0"/>
              <a:t>DESCRIPTION</a:t>
            </a:r>
            <a:endParaRPr lang="en-US" dirty="0"/>
          </a:p>
        </p:txBody>
      </p:sp>
      <p:sp>
        <p:nvSpPr>
          <p:cNvPr id="3" name="Content Placeholder 2"/>
          <p:cNvSpPr>
            <a:spLocks noGrp="1"/>
          </p:cNvSpPr>
          <p:nvPr>
            <p:ph sz="quarter" idx="1"/>
          </p:nvPr>
        </p:nvSpPr>
        <p:spPr/>
        <p:txBody>
          <a:bodyPr/>
          <a:lstStyle/>
          <a:p>
            <a:pPr lvl="0"/>
            <a:r>
              <a:rPr lang="en-US" sz="1600" b="1" dirty="0" smtClean="0"/>
              <a:t>MODULE </a:t>
            </a:r>
            <a:r>
              <a:rPr lang="en-US" sz="1600" b="1" dirty="0"/>
              <a:t>1:  Interaction Model</a:t>
            </a:r>
            <a:endParaRPr lang="en-US" sz="1600" dirty="0"/>
          </a:p>
          <a:p>
            <a:pPr marL="0" indent="0">
              <a:buNone/>
            </a:pPr>
            <a:r>
              <a:rPr lang="en-US" sz="1600" dirty="0"/>
              <a:t>	</a:t>
            </a:r>
            <a:r>
              <a:rPr lang="en-US" sz="1600" dirty="0" smtClean="0"/>
              <a:t>Developing </a:t>
            </a:r>
            <a:r>
              <a:rPr lang="en-US" sz="1600" dirty="0"/>
              <a:t>all possible utterances, slot values and intents.</a:t>
            </a:r>
          </a:p>
          <a:p>
            <a:pPr lvl="0"/>
            <a:r>
              <a:rPr lang="en-US" sz="1600" b="1" dirty="0"/>
              <a:t>MODULE 2: Dynamic storage and Retrieval from DB</a:t>
            </a:r>
            <a:endParaRPr lang="en-US" sz="1600" dirty="0"/>
          </a:p>
          <a:p>
            <a:pPr marL="0" indent="0">
              <a:buNone/>
            </a:pPr>
            <a:r>
              <a:rPr lang="en-US" sz="1600" dirty="0" smtClean="0"/>
              <a:t>	Database </a:t>
            </a:r>
            <a:r>
              <a:rPr lang="en-US" sz="1600" dirty="0"/>
              <a:t>creation with table that will update itself dynamically (add and remove items).</a:t>
            </a:r>
          </a:p>
          <a:p>
            <a:pPr lvl="0"/>
            <a:r>
              <a:rPr lang="en-US" sz="1600" b="1" dirty="0"/>
              <a:t>MODULE 3: Building a neural network</a:t>
            </a:r>
            <a:endParaRPr lang="en-US" sz="1600" dirty="0"/>
          </a:p>
          <a:p>
            <a:pPr marL="0" indent="0">
              <a:buNone/>
            </a:pPr>
            <a:r>
              <a:rPr lang="en-US" sz="1600" dirty="0" smtClean="0"/>
              <a:t>	Neural </a:t>
            </a:r>
            <a:r>
              <a:rPr lang="en-US" sz="1600" dirty="0"/>
              <a:t>networks is built using various clusters considering all soil and crop factors as attributes.</a:t>
            </a:r>
          </a:p>
          <a:p>
            <a:pPr lvl="0"/>
            <a:r>
              <a:rPr lang="en-US" sz="1600" b="1" dirty="0"/>
              <a:t>MODULE 4: Tensor flow convolutional neural network</a:t>
            </a:r>
            <a:endParaRPr lang="en-US" sz="1600" dirty="0"/>
          </a:p>
          <a:p>
            <a:pPr marL="0" indent="0">
              <a:buNone/>
            </a:pPr>
            <a:r>
              <a:rPr lang="en-US" sz="1600" dirty="0" smtClean="0"/>
              <a:t>	The </a:t>
            </a:r>
            <a:r>
              <a:rPr lang="en-US" sz="1600" dirty="0"/>
              <a:t>tensor flow will provide the work model for the neural network that is the network will be evaluated based on some criteria and the criteria’s should be satisfied to get the result.</a:t>
            </a:r>
          </a:p>
          <a:p>
            <a:pPr lvl="0"/>
            <a:r>
              <a:rPr lang="en-US" sz="1600" b="1" dirty="0"/>
              <a:t>MODULE 5: Create API in python using flask</a:t>
            </a:r>
            <a:endParaRPr lang="en-US" sz="1600" dirty="0"/>
          </a:p>
          <a:p>
            <a:pPr marL="0" indent="0">
              <a:buNone/>
            </a:pPr>
            <a:r>
              <a:rPr lang="en-US" sz="1600" dirty="0" smtClean="0"/>
              <a:t>	APIs </a:t>
            </a:r>
            <a:r>
              <a:rPr lang="en-US" sz="1600" dirty="0"/>
              <a:t>are the tools for making information and application functionality accessible over the internet.</a:t>
            </a:r>
          </a:p>
          <a:p>
            <a:pPr lvl="0"/>
            <a:r>
              <a:rPr lang="en-US" sz="1600" b="1" dirty="0"/>
              <a:t>MODULE 6: Integrating the Application (cross platform app development)</a:t>
            </a:r>
            <a:endParaRPr lang="en-US" sz="1600" dirty="0"/>
          </a:p>
          <a:p>
            <a:pPr marL="0" indent="0">
              <a:buNone/>
            </a:pPr>
            <a:r>
              <a:rPr lang="en-US" sz="1600" dirty="0" smtClean="0"/>
              <a:t>	Integration </a:t>
            </a:r>
            <a:r>
              <a:rPr lang="en-US" sz="1600" dirty="0"/>
              <a:t>is done because we cannot judge a user whether he is using android or windows that is why cross platform facility is also enabled to be provided for all kinds of platforms.</a:t>
            </a:r>
          </a:p>
          <a:p>
            <a:endParaRPr lang="en-US" sz="1600" dirty="0"/>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10</a:t>
            </a:fld>
            <a:endParaRPr lang="en-US"/>
          </a:p>
        </p:txBody>
      </p:sp>
    </p:spTree>
    <p:extLst>
      <p:ext uri="{BB962C8B-B14F-4D97-AF65-F5344CB8AC3E}">
        <p14:creationId xmlns:p14="http://schemas.microsoft.com/office/powerpoint/2010/main" val="3020254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Hardware Requirements:</a:t>
            </a:r>
            <a:endParaRPr lang="en-US" dirty="0"/>
          </a:p>
        </p:txBody>
      </p:sp>
      <p:sp>
        <p:nvSpPr>
          <p:cNvPr id="3" name="Content Placeholder 2"/>
          <p:cNvSpPr>
            <a:spLocks noGrp="1"/>
          </p:cNvSpPr>
          <p:nvPr>
            <p:ph sz="quarter" idx="1"/>
          </p:nvPr>
        </p:nvSpPr>
        <p:spPr/>
        <p:txBody>
          <a:bodyPr/>
          <a:lstStyle/>
          <a:p>
            <a:r>
              <a:rPr lang="en-US" dirty="0"/>
              <a:t>BM's one-stop cloud computing shop provides all the cloud </a:t>
            </a:r>
            <a:r>
              <a:rPr lang="en-US" dirty="0" smtClean="0"/>
              <a:t>solutions </a:t>
            </a:r>
            <a:r>
              <a:rPr lang="en-US" dirty="0"/>
              <a:t>and </a:t>
            </a:r>
            <a:r>
              <a:rPr lang="en-US" b="1" dirty="0"/>
              <a:t>IBM cloud</a:t>
            </a:r>
            <a:r>
              <a:rPr lang="en-US" dirty="0"/>
              <a:t> tools </a:t>
            </a:r>
            <a:endParaRPr lang="en-US" dirty="0" smtClean="0"/>
          </a:p>
          <a:p>
            <a:r>
              <a:rPr lang="en-US" dirty="0"/>
              <a:t>Environments</a:t>
            </a:r>
          </a:p>
          <a:p>
            <a:pPr lvl="2"/>
            <a:r>
              <a:rPr lang="en-US" dirty="0"/>
              <a:t>Define the hardware size and software configuration for the runtime associated with Watson Studio tools such as notebooks</a:t>
            </a:r>
            <a:r>
              <a:rPr lang="en-US" dirty="0" smtClean="0"/>
              <a:t>.</a:t>
            </a:r>
          </a:p>
          <a:p>
            <a:pPr lvl="2"/>
            <a:endParaRPr lang="en-US" dirty="0"/>
          </a:p>
          <a:p>
            <a:pPr lvl="2"/>
            <a:r>
              <a:rPr lang="en-US" dirty="0"/>
              <a:t>4 vCPU and 16 GB RAM</a:t>
            </a:r>
          </a:p>
          <a:p>
            <a:endParaRPr lang="en-US" dirty="0"/>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11</a:t>
            </a:fld>
            <a:endParaRPr lang="en-US"/>
          </a:p>
        </p:txBody>
      </p:sp>
    </p:spTree>
    <p:extLst>
      <p:ext uri="{BB962C8B-B14F-4D97-AF65-F5344CB8AC3E}">
        <p14:creationId xmlns:p14="http://schemas.microsoft.com/office/powerpoint/2010/main" val="965867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Coding</a:t>
            </a:r>
            <a:endParaRPr lang="en-US" dirty="0"/>
          </a:p>
        </p:txBody>
      </p:sp>
      <p:sp>
        <p:nvSpPr>
          <p:cNvPr id="3" name="Content Placeholder 2"/>
          <p:cNvSpPr>
            <a:spLocks noGrp="1"/>
          </p:cNvSpPr>
          <p:nvPr>
            <p:ph sz="quarter" idx="1"/>
          </p:nvPr>
        </p:nvSpPr>
        <p:spPr>
          <a:xfrm>
            <a:off x="914400" y="1447800"/>
            <a:ext cx="7772400" cy="1676400"/>
          </a:xfrm>
        </p:spPr>
        <p:txBody>
          <a:bodyPr/>
          <a:lstStyle/>
          <a:p>
            <a:r>
              <a:rPr lang="en-US" dirty="0">
                <a:hlinkClick r:id="rId2"/>
              </a:rPr>
              <a:t>https://github.com/CreativeCrops/Review-II/blob/master/review%20ii.ipynb</a:t>
            </a:r>
            <a:endParaRPr lang="en-US" dirty="0"/>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12</a:t>
            </a:fld>
            <a:endParaRPr lang="en-US"/>
          </a:p>
        </p:txBody>
      </p:sp>
    </p:spTree>
    <p:extLst>
      <p:ext uri="{BB962C8B-B14F-4D97-AF65-F5344CB8AC3E}">
        <p14:creationId xmlns:p14="http://schemas.microsoft.com/office/powerpoint/2010/main" val="3338749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p:sp>
        <p:nvSpPr>
          <p:cNvPr id="3" name="Content Placeholder 2"/>
          <p:cNvSpPr>
            <a:spLocks noGrp="1"/>
          </p:cNvSpPr>
          <p:nvPr>
            <p:ph sz="quarter" idx="1"/>
          </p:nvPr>
        </p:nvSpPr>
        <p:spPr/>
        <p:txBody>
          <a:bodyPr/>
          <a:lstStyle/>
          <a:p>
            <a:r>
              <a:rPr lang="en-US" dirty="0"/>
              <a:t>Open </a:t>
            </a:r>
            <a:r>
              <a:rPr lang="en-US" b="1" dirty="0"/>
              <a:t>Government Data</a:t>
            </a:r>
            <a:r>
              <a:rPr lang="en-US" dirty="0"/>
              <a:t> Platform (OGD) India is a single-point of access to Datasets/Apps in open format published by Ministries/Departments</a:t>
            </a:r>
            <a:r>
              <a:rPr lang="en-US" dirty="0" smtClean="0"/>
              <a:t>.</a:t>
            </a:r>
          </a:p>
          <a:p>
            <a:pPr lvl="1"/>
            <a:r>
              <a:rPr lang="en-US" dirty="0">
                <a:hlinkClick r:id="rId2"/>
              </a:rPr>
              <a:t>https://data.gov.in</a:t>
            </a:r>
            <a:r>
              <a:rPr lang="en-US" dirty="0" smtClean="0">
                <a:hlinkClick r:id="rId2"/>
              </a:rPr>
              <a:t>/</a:t>
            </a:r>
            <a:endParaRPr lang="en-US" dirty="0" smtClean="0"/>
          </a:p>
          <a:p>
            <a:pPr lvl="1"/>
            <a:r>
              <a:rPr lang="en-US" dirty="0">
                <a:hlinkClick r:id="rId3"/>
              </a:rPr>
              <a:t>https://github.com/CreativeCrops/Review-II/blob/master/dataset_v2.csv</a:t>
            </a:r>
            <a:endParaRPr lang="en-US" dirty="0"/>
          </a:p>
          <a:p>
            <a:pPr marL="319088" lvl="1" indent="0">
              <a:buNone/>
            </a:pPr>
            <a:endParaRPr lang="en-US" dirty="0" smtClean="0"/>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13</a:t>
            </a:fld>
            <a:endParaRPr lang="en-US"/>
          </a:p>
        </p:txBody>
      </p:sp>
    </p:spTree>
    <p:extLst>
      <p:ext uri="{BB962C8B-B14F-4D97-AF65-F5344CB8AC3E}">
        <p14:creationId xmlns:p14="http://schemas.microsoft.com/office/powerpoint/2010/main" val="4223669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Certification </a:t>
            </a:r>
            <a:r>
              <a:rPr lang="en-US" b="1" dirty="0" smtClean="0">
                <a:latin typeface="Times New Roman" panose="02020603050405020304" pitchFamily="18" charset="0"/>
                <a:cs typeface="Times New Roman" panose="02020603050405020304" pitchFamily="18" charset="0"/>
              </a:rPr>
              <a:t>Course</a:t>
            </a:r>
            <a:endParaRPr lang="en-US" dirty="0"/>
          </a:p>
        </p:txBody>
      </p:sp>
      <p:sp>
        <p:nvSpPr>
          <p:cNvPr id="3" name="Content Placeholder 2"/>
          <p:cNvSpPr>
            <a:spLocks noGrp="1"/>
          </p:cNvSpPr>
          <p:nvPr>
            <p:ph sz="quarter" idx="1"/>
          </p:nvPr>
        </p:nvSpPr>
        <p:spPr>
          <a:xfrm>
            <a:off x="685014" y="2514600"/>
            <a:ext cx="8001000" cy="1143000"/>
          </a:xfrm>
        </p:spPr>
        <p:txBody>
          <a:bodyPr/>
          <a:lstStyle/>
          <a:p>
            <a:pPr marL="0" indent="0" algn="ctr">
              <a:buNone/>
            </a:pPr>
            <a:r>
              <a:rPr lang="en-US" dirty="0">
                <a:hlinkClick r:id="rId2"/>
              </a:rPr>
              <a:t>https://creativecrops.github.io/Review-II/Certification.html</a:t>
            </a:r>
            <a:endParaRPr lang="en-US" dirty="0"/>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14</a:t>
            </a:fld>
            <a:endParaRPr lang="en-US"/>
          </a:p>
        </p:txBody>
      </p:sp>
    </p:spTree>
    <p:extLst>
      <p:ext uri="{BB962C8B-B14F-4D97-AF65-F5344CB8AC3E}">
        <p14:creationId xmlns:p14="http://schemas.microsoft.com/office/powerpoint/2010/main" val="2682763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ym typeface="+mn-ea"/>
              </a:rPr>
              <a:t>Weekly Plan</a:t>
            </a:r>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4263892982"/>
              </p:ext>
            </p:extLst>
          </p:nvPr>
        </p:nvGraphicFramePr>
        <p:xfrm>
          <a:off x="457199" y="1295403"/>
          <a:ext cx="8186280" cy="4600003"/>
        </p:xfrm>
        <a:graphic>
          <a:graphicData uri="http://schemas.openxmlformats.org/drawingml/2006/table">
            <a:tbl>
              <a:tblPr firstRow="1" firstCol="1" bandRow="1">
                <a:tableStyleId>{5C22544A-7EE6-4342-B048-85BDC9FD1C3A}</a:tableStyleId>
              </a:tblPr>
              <a:tblGrid>
                <a:gridCol w="1816207">
                  <a:extLst>
                    <a:ext uri="{9D8B030D-6E8A-4147-A177-3AD203B41FA5}">
                      <a16:colId xmlns:a16="http://schemas.microsoft.com/office/drawing/2014/main" val="2535339608"/>
                    </a:ext>
                  </a:extLst>
                </a:gridCol>
                <a:gridCol w="230823">
                  <a:extLst>
                    <a:ext uri="{9D8B030D-6E8A-4147-A177-3AD203B41FA5}">
                      <a16:colId xmlns:a16="http://schemas.microsoft.com/office/drawing/2014/main" val="4004354657"/>
                    </a:ext>
                  </a:extLst>
                </a:gridCol>
                <a:gridCol w="230823">
                  <a:extLst>
                    <a:ext uri="{9D8B030D-6E8A-4147-A177-3AD203B41FA5}">
                      <a16:colId xmlns:a16="http://schemas.microsoft.com/office/drawing/2014/main" val="3249699945"/>
                    </a:ext>
                  </a:extLst>
                </a:gridCol>
                <a:gridCol w="230823">
                  <a:extLst>
                    <a:ext uri="{9D8B030D-6E8A-4147-A177-3AD203B41FA5}">
                      <a16:colId xmlns:a16="http://schemas.microsoft.com/office/drawing/2014/main" val="239665628"/>
                    </a:ext>
                  </a:extLst>
                </a:gridCol>
                <a:gridCol w="259398">
                  <a:extLst>
                    <a:ext uri="{9D8B030D-6E8A-4147-A177-3AD203B41FA5}">
                      <a16:colId xmlns:a16="http://schemas.microsoft.com/office/drawing/2014/main" val="3754581213"/>
                    </a:ext>
                  </a:extLst>
                </a:gridCol>
                <a:gridCol w="230823">
                  <a:extLst>
                    <a:ext uri="{9D8B030D-6E8A-4147-A177-3AD203B41FA5}">
                      <a16:colId xmlns:a16="http://schemas.microsoft.com/office/drawing/2014/main" val="48858084"/>
                    </a:ext>
                  </a:extLst>
                </a:gridCol>
                <a:gridCol w="259398">
                  <a:extLst>
                    <a:ext uri="{9D8B030D-6E8A-4147-A177-3AD203B41FA5}">
                      <a16:colId xmlns:a16="http://schemas.microsoft.com/office/drawing/2014/main" val="690643001"/>
                    </a:ext>
                  </a:extLst>
                </a:gridCol>
                <a:gridCol w="259398">
                  <a:extLst>
                    <a:ext uri="{9D8B030D-6E8A-4147-A177-3AD203B41FA5}">
                      <a16:colId xmlns:a16="http://schemas.microsoft.com/office/drawing/2014/main" val="1259349096"/>
                    </a:ext>
                  </a:extLst>
                </a:gridCol>
                <a:gridCol w="230823">
                  <a:extLst>
                    <a:ext uri="{9D8B030D-6E8A-4147-A177-3AD203B41FA5}">
                      <a16:colId xmlns:a16="http://schemas.microsoft.com/office/drawing/2014/main" val="2268694916"/>
                    </a:ext>
                  </a:extLst>
                </a:gridCol>
                <a:gridCol w="311349">
                  <a:extLst>
                    <a:ext uri="{9D8B030D-6E8A-4147-A177-3AD203B41FA5}">
                      <a16:colId xmlns:a16="http://schemas.microsoft.com/office/drawing/2014/main" val="197381507"/>
                    </a:ext>
                  </a:extLst>
                </a:gridCol>
                <a:gridCol w="311349">
                  <a:extLst>
                    <a:ext uri="{9D8B030D-6E8A-4147-A177-3AD203B41FA5}">
                      <a16:colId xmlns:a16="http://schemas.microsoft.com/office/drawing/2014/main" val="2030421057"/>
                    </a:ext>
                  </a:extLst>
                </a:gridCol>
                <a:gridCol w="311349">
                  <a:extLst>
                    <a:ext uri="{9D8B030D-6E8A-4147-A177-3AD203B41FA5}">
                      <a16:colId xmlns:a16="http://schemas.microsoft.com/office/drawing/2014/main" val="1625644002"/>
                    </a:ext>
                  </a:extLst>
                </a:gridCol>
                <a:gridCol w="311349">
                  <a:extLst>
                    <a:ext uri="{9D8B030D-6E8A-4147-A177-3AD203B41FA5}">
                      <a16:colId xmlns:a16="http://schemas.microsoft.com/office/drawing/2014/main" val="981593080"/>
                    </a:ext>
                  </a:extLst>
                </a:gridCol>
                <a:gridCol w="311349">
                  <a:extLst>
                    <a:ext uri="{9D8B030D-6E8A-4147-A177-3AD203B41FA5}">
                      <a16:colId xmlns:a16="http://schemas.microsoft.com/office/drawing/2014/main" val="2789251505"/>
                    </a:ext>
                  </a:extLst>
                </a:gridCol>
                <a:gridCol w="311349">
                  <a:extLst>
                    <a:ext uri="{9D8B030D-6E8A-4147-A177-3AD203B41FA5}">
                      <a16:colId xmlns:a16="http://schemas.microsoft.com/office/drawing/2014/main" val="3501597000"/>
                    </a:ext>
                  </a:extLst>
                </a:gridCol>
                <a:gridCol w="311349">
                  <a:extLst>
                    <a:ext uri="{9D8B030D-6E8A-4147-A177-3AD203B41FA5}">
                      <a16:colId xmlns:a16="http://schemas.microsoft.com/office/drawing/2014/main" val="3519577379"/>
                    </a:ext>
                  </a:extLst>
                </a:gridCol>
                <a:gridCol w="311349">
                  <a:extLst>
                    <a:ext uri="{9D8B030D-6E8A-4147-A177-3AD203B41FA5}">
                      <a16:colId xmlns:a16="http://schemas.microsoft.com/office/drawing/2014/main" val="696437439"/>
                    </a:ext>
                  </a:extLst>
                </a:gridCol>
                <a:gridCol w="311349">
                  <a:extLst>
                    <a:ext uri="{9D8B030D-6E8A-4147-A177-3AD203B41FA5}">
                      <a16:colId xmlns:a16="http://schemas.microsoft.com/office/drawing/2014/main" val="597938760"/>
                    </a:ext>
                  </a:extLst>
                </a:gridCol>
                <a:gridCol w="311349">
                  <a:extLst>
                    <a:ext uri="{9D8B030D-6E8A-4147-A177-3AD203B41FA5}">
                      <a16:colId xmlns:a16="http://schemas.microsoft.com/office/drawing/2014/main" val="3176670864"/>
                    </a:ext>
                  </a:extLst>
                </a:gridCol>
                <a:gridCol w="311349">
                  <a:extLst>
                    <a:ext uri="{9D8B030D-6E8A-4147-A177-3AD203B41FA5}">
                      <a16:colId xmlns:a16="http://schemas.microsoft.com/office/drawing/2014/main" val="3350869742"/>
                    </a:ext>
                  </a:extLst>
                </a:gridCol>
                <a:gridCol w="311349">
                  <a:extLst>
                    <a:ext uri="{9D8B030D-6E8A-4147-A177-3AD203B41FA5}">
                      <a16:colId xmlns:a16="http://schemas.microsoft.com/office/drawing/2014/main" val="616319256"/>
                    </a:ext>
                  </a:extLst>
                </a:gridCol>
                <a:gridCol w="350788">
                  <a:extLst>
                    <a:ext uri="{9D8B030D-6E8A-4147-A177-3AD203B41FA5}">
                      <a16:colId xmlns:a16="http://schemas.microsoft.com/office/drawing/2014/main" val="790137021"/>
                    </a:ext>
                  </a:extLst>
                </a:gridCol>
                <a:gridCol w="350788">
                  <a:extLst>
                    <a:ext uri="{9D8B030D-6E8A-4147-A177-3AD203B41FA5}">
                      <a16:colId xmlns:a16="http://schemas.microsoft.com/office/drawing/2014/main" val="37690375"/>
                    </a:ext>
                  </a:extLst>
                </a:gridCol>
              </a:tblGrid>
              <a:tr h="219518">
                <a:tc rowSpan="2">
                  <a:txBody>
                    <a:bodyPr/>
                    <a:lstStyle/>
                    <a:p>
                      <a:pPr marL="0" marR="0" algn="just">
                        <a:lnSpc>
                          <a:spcPct val="115000"/>
                        </a:lnSpc>
                        <a:spcBef>
                          <a:spcPts val="0"/>
                        </a:spcBef>
                        <a:spcAft>
                          <a:spcPts val="0"/>
                        </a:spcAft>
                      </a:pPr>
                      <a:r>
                        <a:rPr lang="en-US" sz="1100">
                          <a:effectLst/>
                        </a:rPr>
                        <a:t>Activities</a:t>
                      </a:r>
                      <a:endParaRPr lang="en-US" sz="1100">
                        <a:effectLst/>
                        <a:latin typeface="Arial" panose="020B0604020202020204" pitchFamily="34" charset="0"/>
                        <a:ea typeface="Arial" panose="020B0604020202020204" pitchFamily="34" charset="0"/>
                      </a:endParaRPr>
                    </a:p>
                  </a:txBody>
                  <a:tcPr marL="68580" marR="68580" marT="0" marB="0" anchor="b"/>
                </a:tc>
                <a:tc gridSpan="22">
                  <a:txBody>
                    <a:bodyPr/>
                    <a:lstStyle/>
                    <a:p>
                      <a:pPr marL="0" marR="0" algn="just">
                        <a:lnSpc>
                          <a:spcPct val="115000"/>
                        </a:lnSpc>
                        <a:spcBef>
                          <a:spcPts val="0"/>
                        </a:spcBef>
                        <a:spcAft>
                          <a:spcPts val="0"/>
                        </a:spcAft>
                      </a:pPr>
                      <a:r>
                        <a:rPr lang="en-US" sz="1100">
                          <a:effectLst/>
                        </a:rPr>
                        <a:t>WEEKS</a:t>
                      </a:r>
                      <a:endParaRPr lang="en-US" sz="1100">
                        <a:effectLst/>
                        <a:latin typeface="Arial" panose="020B0604020202020204" pitchFamily="34" charset="0"/>
                        <a:ea typeface="Arial" panose="020B0604020202020204" pitchFamily="34"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9427953"/>
                  </a:ext>
                </a:extLst>
              </a:tr>
              <a:tr h="219518">
                <a:tc vMerge="1">
                  <a:txBody>
                    <a:bodyPr/>
                    <a:lstStyle/>
                    <a:p>
                      <a:endParaRPr lang="en-US"/>
                    </a:p>
                  </a:txBody>
                  <a:tcPr/>
                </a:tc>
                <a:tc>
                  <a:txBody>
                    <a:bodyPr/>
                    <a:lstStyle/>
                    <a:p>
                      <a:pPr marL="0" marR="0" algn="ctr">
                        <a:lnSpc>
                          <a:spcPct val="115000"/>
                        </a:lnSpc>
                        <a:spcBef>
                          <a:spcPts val="0"/>
                        </a:spcBef>
                        <a:spcAft>
                          <a:spcPts val="0"/>
                        </a:spcAft>
                      </a:pPr>
                      <a:r>
                        <a:rPr lang="en-US" sz="1000">
                          <a:effectLst/>
                        </a:rPr>
                        <a:t>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2</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3</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4</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5</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6</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7</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8</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9</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10</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12</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13</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14</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15</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16</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17</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18</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19</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20</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21</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US" sz="1000">
                          <a:effectLst/>
                        </a:rPr>
                        <a:t>22</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174037259"/>
                  </a:ext>
                </a:extLst>
              </a:tr>
              <a:tr h="219518">
                <a:tc>
                  <a:txBody>
                    <a:bodyPr/>
                    <a:lstStyle/>
                    <a:p>
                      <a:pPr marL="0" marR="0" algn="just">
                        <a:lnSpc>
                          <a:spcPct val="115000"/>
                        </a:lnSpc>
                        <a:spcBef>
                          <a:spcPts val="0"/>
                        </a:spcBef>
                        <a:spcAft>
                          <a:spcPts val="0"/>
                        </a:spcAft>
                      </a:pPr>
                      <a:r>
                        <a:rPr lang="en-US" sz="1100">
                          <a:effectLst/>
                        </a:rPr>
                        <a:t>Study of base paper</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310182528"/>
                  </a:ext>
                </a:extLst>
              </a:tr>
              <a:tr h="437061">
                <a:tc>
                  <a:txBody>
                    <a:bodyPr/>
                    <a:lstStyle/>
                    <a:p>
                      <a:pPr marL="0" marR="0" algn="just">
                        <a:lnSpc>
                          <a:spcPct val="115000"/>
                        </a:lnSpc>
                        <a:spcBef>
                          <a:spcPts val="0"/>
                        </a:spcBef>
                        <a:spcAft>
                          <a:spcPts val="0"/>
                        </a:spcAft>
                      </a:pPr>
                      <a:r>
                        <a:rPr lang="en-US" sz="1100">
                          <a:effectLst/>
                        </a:rPr>
                        <a:t>Detailed study of work flow</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197436661"/>
                  </a:ext>
                </a:extLst>
              </a:tr>
              <a:tr h="219518">
                <a:tc>
                  <a:txBody>
                    <a:bodyPr/>
                    <a:lstStyle/>
                    <a:p>
                      <a:pPr marL="0" marR="0" algn="just">
                        <a:lnSpc>
                          <a:spcPct val="115000"/>
                        </a:lnSpc>
                        <a:spcBef>
                          <a:spcPts val="0"/>
                        </a:spcBef>
                        <a:spcAft>
                          <a:spcPts val="0"/>
                        </a:spcAft>
                      </a:pPr>
                      <a:r>
                        <a:rPr lang="en-US" sz="1100">
                          <a:effectLst/>
                        </a:rPr>
                        <a:t>working of logic</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smtClean="0">
                          <a:effectLst/>
                        </a:rPr>
                        <a:t>*</a:t>
                      </a:r>
                      <a:r>
                        <a:rPr lang="en-US" sz="10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4023694659"/>
                  </a:ext>
                </a:extLst>
              </a:tr>
              <a:tr h="437061">
                <a:tc>
                  <a:txBody>
                    <a:bodyPr/>
                    <a:lstStyle/>
                    <a:p>
                      <a:pPr marL="0" marR="0" algn="just">
                        <a:lnSpc>
                          <a:spcPct val="115000"/>
                        </a:lnSpc>
                        <a:spcBef>
                          <a:spcPts val="0"/>
                        </a:spcBef>
                        <a:spcAft>
                          <a:spcPts val="0"/>
                        </a:spcAft>
                      </a:pPr>
                      <a:r>
                        <a:rPr lang="en-US" sz="1100">
                          <a:effectLst/>
                        </a:rPr>
                        <a:t>setup cloud environment</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171033661"/>
                  </a:ext>
                </a:extLst>
              </a:tr>
              <a:tr h="219518">
                <a:tc>
                  <a:txBody>
                    <a:bodyPr/>
                    <a:lstStyle/>
                    <a:p>
                      <a:pPr marL="0" marR="0" algn="just">
                        <a:lnSpc>
                          <a:spcPct val="115000"/>
                        </a:lnSpc>
                        <a:spcBef>
                          <a:spcPts val="0"/>
                        </a:spcBef>
                        <a:spcAft>
                          <a:spcPts val="0"/>
                        </a:spcAft>
                      </a:pPr>
                      <a:r>
                        <a:rPr lang="en-US" sz="1100">
                          <a:effectLst/>
                        </a:rPr>
                        <a:t>Datasets collection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smtClean="0">
                          <a:effectLst/>
                        </a:rPr>
                        <a:t>*</a:t>
                      </a:r>
                      <a:r>
                        <a:rPr lang="en-US" sz="1000" dirty="0">
                          <a:effectLst/>
                        </a:rPr>
                        <a:t> </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903468575"/>
                  </a:ext>
                </a:extLst>
              </a:tr>
              <a:tr h="437061">
                <a:tc>
                  <a:txBody>
                    <a:bodyPr/>
                    <a:lstStyle/>
                    <a:p>
                      <a:pPr marL="0" marR="0" algn="just">
                        <a:lnSpc>
                          <a:spcPct val="115000"/>
                        </a:lnSpc>
                        <a:spcBef>
                          <a:spcPts val="0"/>
                        </a:spcBef>
                        <a:spcAft>
                          <a:spcPts val="0"/>
                        </a:spcAft>
                      </a:pPr>
                      <a:r>
                        <a:rPr lang="en-US" sz="1100">
                          <a:effectLst/>
                        </a:rPr>
                        <a:t>Development of dynamic Database</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206901223"/>
                  </a:ext>
                </a:extLst>
              </a:tr>
              <a:tr h="219518">
                <a:tc>
                  <a:txBody>
                    <a:bodyPr/>
                    <a:lstStyle/>
                    <a:p>
                      <a:pPr marL="0" marR="0" algn="just">
                        <a:lnSpc>
                          <a:spcPct val="115000"/>
                        </a:lnSpc>
                        <a:spcBef>
                          <a:spcPts val="0"/>
                        </a:spcBef>
                        <a:spcAft>
                          <a:spcPts val="0"/>
                        </a:spcAft>
                      </a:pPr>
                      <a:r>
                        <a:rPr lang="en-US" sz="1100">
                          <a:effectLst/>
                        </a:rPr>
                        <a:t>algorithm study of work</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802972175"/>
                  </a:ext>
                </a:extLst>
              </a:tr>
              <a:tr h="219518">
                <a:tc>
                  <a:txBody>
                    <a:bodyPr/>
                    <a:lstStyle/>
                    <a:p>
                      <a:pPr marL="0" marR="0" algn="just">
                        <a:lnSpc>
                          <a:spcPct val="115000"/>
                        </a:lnSpc>
                        <a:spcBef>
                          <a:spcPts val="0"/>
                        </a:spcBef>
                        <a:spcAft>
                          <a:spcPts val="0"/>
                        </a:spcAft>
                      </a:pPr>
                      <a:r>
                        <a:rPr lang="en-US" sz="1100">
                          <a:effectLst/>
                        </a:rPr>
                        <a:t>algorithm design</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631584059"/>
                  </a:ext>
                </a:extLst>
              </a:tr>
              <a:tr h="437061">
                <a:tc>
                  <a:txBody>
                    <a:bodyPr/>
                    <a:lstStyle/>
                    <a:p>
                      <a:pPr marL="0" marR="0" algn="just">
                        <a:lnSpc>
                          <a:spcPct val="115000"/>
                        </a:lnSpc>
                        <a:spcBef>
                          <a:spcPts val="0"/>
                        </a:spcBef>
                        <a:spcAft>
                          <a:spcPts val="0"/>
                        </a:spcAft>
                      </a:pPr>
                      <a:r>
                        <a:rPr lang="en-US" sz="1100">
                          <a:effectLst/>
                        </a:rPr>
                        <a:t>algorithm implementation</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714099046"/>
                  </a:ext>
                </a:extLst>
              </a:tr>
              <a:tr h="219518">
                <a:tc>
                  <a:txBody>
                    <a:bodyPr/>
                    <a:lstStyle/>
                    <a:p>
                      <a:pPr marL="0" marR="0" algn="just">
                        <a:lnSpc>
                          <a:spcPct val="115000"/>
                        </a:lnSpc>
                        <a:spcBef>
                          <a:spcPts val="0"/>
                        </a:spcBef>
                        <a:spcAft>
                          <a:spcPts val="0"/>
                        </a:spcAft>
                      </a:pPr>
                      <a:r>
                        <a:rPr lang="en-US" sz="1100">
                          <a:effectLst/>
                        </a:rPr>
                        <a:t>improving algorithm</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118438379"/>
                  </a:ext>
                </a:extLst>
              </a:tr>
              <a:tr h="219518">
                <a:tc>
                  <a:txBody>
                    <a:bodyPr/>
                    <a:lstStyle/>
                    <a:p>
                      <a:pPr marL="0" marR="0" algn="just">
                        <a:lnSpc>
                          <a:spcPct val="115000"/>
                        </a:lnSpc>
                        <a:spcBef>
                          <a:spcPts val="0"/>
                        </a:spcBef>
                        <a:spcAft>
                          <a:spcPts val="0"/>
                        </a:spcAft>
                      </a:pPr>
                      <a:r>
                        <a:rPr lang="en-US" sz="1100">
                          <a:effectLst/>
                        </a:rPr>
                        <a:t>testing AI with Test Case</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499419419"/>
                  </a:ext>
                </a:extLst>
              </a:tr>
              <a:tr h="437061">
                <a:tc>
                  <a:txBody>
                    <a:bodyPr/>
                    <a:lstStyle/>
                    <a:p>
                      <a:pPr marL="0" marR="0" algn="just">
                        <a:lnSpc>
                          <a:spcPct val="115000"/>
                        </a:lnSpc>
                        <a:spcBef>
                          <a:spcPts val="0"/>
                        </a:spcBef>
                        <a:spcAft>
                          <a:spcPts val="0"/>
                        </a:spcAft>
                      </a:pPr>
                      <a:r>
                        <a:rPr lang="en-US" sz="1100">
                          <a:effectLst/>
                        </a:rPr>
                        <a:t>Processing a Ai algorithm</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131351012"/>
                  </a:ext>
                </a:extLst>
              </a:tr>
              <a:tr h="219518">
                <a:tc>
                  <a:txBody>
                    <a:bodyPr/>
                    <a:lstStyle/>
                    <a:p>
                      <a:pPr marL="0" marR="0" algn="just">
                        <a:lnSpc>
                          <a:spcPct val="115000"/>
                        </a:lnSpc>
                        <a:spcBef>
                          <a:spcPts val="0"/>
                        </a:spcBef>
                        <a:spcAft>
                          <a:spcPts val="0"/>
                        </a:spcAft>
                      </a:pPr>
                      <a:r>
                        <a:rPr lang="en-US" sz="1100">
                          <a:effectLst/>
                        </a:rPr>
                        <a:t>testing and Debugging</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911760424"/>
                  </a:ext>
                </a:extLst>
              </a:tr>
              <a:tr h="219518">
                <a:tc>
                  <a:txBody>
                    <a:bodyPr/>
                    <a:lstStyle/>
                    <a:p>
                      <a:pPr marL="0" marR="0" algn="just">
                        <a:lnSpc>
                          <a:spcPct val="115000"/>
                        </a:lnSpc>
                        <a:spcBef>
                          <a:spcPts val="0"/>
                        </a:spcBef>
                        <a:spcAft>
                          <a:spcPts val="0"/>
                        </a:spcAft>
                      </a:pPr>
                      <a:r>
                        <a:rPr lang="en-US" sz="1100">
                          <a:effectLst/>
                        </a:rPr>
                        <a:t>deploy on cloud</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a:effectLst/>
                        </a:rPr>
                        <a:t> </a:t>
                      </a:r>
                      <a:endParaRPr lang="en-US"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000" dirty="0">
                          <a:effectLst/>
                        </a:rPr>
                        <a:t> </a:t>
                      </a:r>
                      <a:r>
                        <a:rPr lang="en-US" sz="1000" dirty="0" smtClean="0">
                          <a:effectLst/>
                        </a:rPr>
                        <a:t>*</a:t>
                      </a:r>
                      <a:endParaRPr lang="en-US"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973823626"/>
                  </a:ext>
                </a:extLst>
              </a:tr>
            </a:tbl>
          </a:graphicData>
        </a:graphic>
      </p:graphicFrame>
      <p:sp>
        <p:nvSpPr>
          <p:cNvPr id="4" name="Footer Placeholder 3"/>
          <p:cNvSpPr>
            <a:spLocks noGrp="1"/>
          </p:cNvSpPr>
          <p:nvPr>
            <p:ph type="ftr" sz="quarter" idx="11"/>
          </p:nvPr>
        </p:nvSpPr>
        <p:spPr/>
        <p:txBody>
          <a:bodyPr/>
          <a:lstStyle/>
          <a:p>
            <a:r>
              <a:rPr lang="en-US"/>
              <a:t>Title</a:t>
            </a:r>
          </a:p>
        </p:txBody>
      </p:sp>
      <p:sp>
        <p:nvSpPr>
          <p:cNvPr id="5" name="Slide Number Placeholder 4"/>
          <p:cNvSpPr>
            <a:spLocks noGrp="1"/>
          </p:cNvSpPr>
          <p:nvPr>
            <p:ph type="sldNum" sz="quarter" idx="12"/>
          </p:nvPr>
        </p:nvSpPr>
        <p:spPr/>
        <p:txBody>
          <a:bodyPr/>
          <a:lstStyle/>
          <a:p>
            <a:fld id="{E24E1BA5-2B3A-4BA0-82C4-250B1E03B99C}" type="slidenum">
              <a:rPr lang="en-US"/>
              <a:t>15</a:t>
            </a:fld>
            <a:endParaRPr lang="en-US"/>
          </a:p>
        </p:txBody>
      </p:sp>
    </p:spTree>
    <p:extLst>
      <p:ext uri="{BB962C8B-B14F-4D97-AF65-F5344CB8AC3E}">
        <p14:creationId xmlns:p14="http://schemas.microsoft.com/office/powerpoint/2010/main" val="2520038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0"/>
            <a:ext cx="7772400" cy="3306762"/>
          </a:xfrm>
        </p:spPr>
        <p:txBody>
          <a:bodyPr/>
          <a:lstStyle/>
          <a:p>
            <a:r>
              <a:rPr lang="en-US" dirty="0" smtClean="0"/>
              <a:t>THANK YOU</a:t>
            </a:r>
            <a:endParaRPr lang="en-US" dirty="0"/>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16</a:t>
            </a:fld>
            <a:endParaRPr lang="en-US"/>
          </a:p>
        </p:txBody>
      </p:sp>
    </p:spTree>
    <p:extLst>
      <p:ext uri="{BB962C8B-B14F-4D97-AF65-F5344CB8AC3E}">
        <p14:creationId xmlns:p14="http://schemas.microsoft.com/office/powerpoint/2010/main" val="212872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914400" y="274638"/>
            <a:ext cx="7772400" cy="944562"/>
          </a:xfrm>
        </p:spPr>
        <p:txBody>
          <a:bodyPr/>
          <a:lstStyle/>
          <a:p>
            <a:r>
              <a:rPr lang="en-IN" dirty="0" smtClean="0"/>
              <a:t>Contents</a:t>
            </a:r>
          </a:p>
        </p:txBody>
      </p:sp>
      <p:sp>
        <p:nvSpPr>
          <p:cNvPr id="7171" name="Content Placeholder 2"/>
          <p:cNvSpPr>
            <a:spLocks noGrp="1"/>
          </p:cNvSpPr>
          <p:nvPr>
            <p:ph sz="quarter" idx="1"/>
          </p:nvPr>
        </p:nvSpPr>
        <p:spPr>
          <a:xfrm>
            <a:off x="762000" y="1143000"/>
            <a:ext cx="7772400" cy="5029200"/>
          </a:xfrm>
        </p:spPr>
        <p:txBody>
          <a:bodyPr/>
          <a:lstStyle/>
          <a:p>
            <a:r>
              <a:rPr lang="en-IN" dirty="0"/>
              <a:t>Objective</a:t>
            </a:r>
          </a:p>
          <a:p>
            <a:r>
              <a:rPr lang="en-IN" dirty="0" smtClean="0"/>
              <a:t>Problem Statement</a:t>
            </a:r>
          </a:p>
          <a:p>
            <a:r>
              <a:rPr lang="en-IN" dirty="0" smtClean="0"/>
              <a:t>Literature Identified and Findings </a:t>
            </a:r>
          </a:p>
          <a:p>
            <a:r>
              <a:rPr lang="en-IN" dirty="0" smtClean="0"/>
              <a:t>Module Description</a:t>
            </a:r>
          </a:p>
          <a:p>
            <a:r>
              <a:rPr lang="en-IN" dirty="0" smtClean="0"/>
              <a:t>Software and Hardware Requirements</a:t>
            </a:r>
          </a:p>
          <a:p>
            <a:r>
              <a:rPr lang="en-IN" dirty="0" smtClean="0"/>
              <a:t>Data Set (if Applicable)</a:t>
            </a:r>
          </a:p>
          <a:p>
            <a:r>
              <a:rPr lang="en-IN" dirty="0" smtClean="0"/>
              <a:t>Screen Shot</a:t>
            </a:r>
          </a:p>
          <a:p>
            <a:r>
              <a:rPr lang="en-IN" dirty="0" smtClean="0"/>
              <a:t>References</a:t>
            </a:r>
          </a:p>
          <a:p>
            <a:r>
              <a:rPr lang="en-IN" dirty="0" smtClean="0"/>
              <a:t>Online Certification Courses</a:t>
            </a:r>
          </a:p>
          <a:p>
            <a:r>
              <a:rPr lang="en-IN" dirty="0" smtClean="0"/>
              <a:t>Weekly Plan</a:t>
            </a:r>
          </a:p>
          <a:p>
            <a:pPr marL="0" indent="0">
              <a:buNone/>
            </a:pPr>
            <a:endParaRPr lang="en-IN" dirty="0" smtClean="0"/>
          </a:p>
        </p:txBody>
      </p:sp>
      <p:sp>
        <p:nvSpPr>
          <p:cNvPr id="4" name="Slide Number Placeholder 3"/>
          <p:cNvSpPr>
            <a:spLocks noGrp="1"/>
          </p:cNvSpPr>
          <p:nvPr>
            <p:ph type="sldNum" sz="quarter" idx="12"/>
          </p:nvPr>
        </p:nvSpPr>
        <p:spPr/>
        <p:txBody>
          <a:bodyPr/>
          <a:lstStyle/>
          <a:p>
            <a:pPr>
              <a:defRPr/>
            </a:pPr>
            <a:fld id="{A7D647FA-9563-4D55-9C25-92B51D2C67C0}" type="slidenum">
              <a:rPr lang="en-US"/>
              <a:pPr>
                <a:defRPr/>
              </a:pPr>
              <a:t>2</a:t>
            </a:fld>
            <a:endParaRPr lang="en-US"/>
          </a:p>
        </p:txBody>
      </p:sp>
      <p:sp>
        <p:nvSpPr>
          <p:cNvPr id="7173" name="Footer Placeholder 4"/>
          <p:cNvSpPr>
            <a:spLocks noGrp="1"/>
          </p:cNvSpPr>
          <p:nvPr>
            <p:ph type="ftr" sz="quarter" idx="11"/>
          </p:nvPr>
        </p:nvSpPr>
        <p:spPr bwMode="auto">
          <a:xfrm>
            <a:off x="2514600" y="6248400"/>
            <a:ext cx="3962400" cy="457200"/>
          </a:xfrm>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r>
              <a:rPr lang="en-US" dirty="0"/>
              <a:t>Title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sz="quarter" idx="1"/>
          </p:nvPr>
        </p:nvSpPr>
        <p:spPr/>
        <p:txBody>
          <a:bodyPr/>
          <a:lstStyle/>
          <a:p>
            <a:r>
              <a:rPr lang="en-US" dirty="0"/>
              <a:t>The following are the objectives of our proposed idea</a:t>
            </a:r>
          </a:p>
          <a:p>
            <a:pPr lvl="1"/>
            <a:r>
              <a:rPr lang="en-US" dirty="0"/>
              <a:t>To develop a network of clusters using various attributes. Clusters are called as nodes and the nodes will be hold with various crop attributes and field attributes. Clusters are compared with all other clusters and the matched cluster pattern will be provided as the result.</a:t>
            </a:r>
          </a:p>
          <a:p>
            <a:pPr lvl="1"/>
            <a:r>
              <a:rPr lang="en-US" dirty="0"/>
              <a:t>To develop a mining algorithm for analyzing crops and soil factors. Result from mining will be used to provide recommendation of crops in future. Crops can thus be cultivated on rotation basis with maximum yield.</a:t>
            </a:r>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3</a:t>
            </a:fld>
            <a:endParaRPr lang="en-US"/>
          </a:p>
        </p:txBody>
      </p:sp>
    </p:spTree>
    <p:extLst>
      <p:ext uri="{BB962C8B-B14F-4D97-AF65-F5344CB8AC3E}">
        <p14:creationId xmlns:p14="http://schemas.microsoft.com/office/powerpoint/2010/main" val="2244644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quarter" idx="1"/>
          </p:nvPr>
        </p:nvSpPr>
        <p:spPr>
          <a:xfrm>
            <a:off x="990600" y="1851819"/>
            <a:ext cx="7772400" cy="1295400"/>
          </a:xfrm>
        </p:spPr>
        <p:txBody>
          <a:bodyPr/>
          <a:lstStyle/>
          <a:p>
            <a:pPr marL="0" indent="0">
              <a:buNone/>
            </a:pPr>
            <a:r>
              <a:rPr lang="en-US" dirty="0"/>
              <a:t>Today the world is developing faster with the large amount of corporate but the basic factor called food which is provided by agriculture was not considered. To improve agriculture the various factors will be made into consideration and the results from them will provide recommendation.</a:t>
            </a:r>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4</a:t>
            </a:fld>
            <a:endParaRPr lang="en-US"/>
          </a:p>
        </p:txBody>
      </p:sp>
    </p:spTree>
    <p:extLst>
      <p:ext uri="{BB962C8B-B14F-4D97-AF65-F5344CB8AC3E}">
        <p14:creationId xmlns:p14="http://schemas.microsoft.com/office/powerpoint/2010/main" val="2502338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sz="quarter" idx="1"/>
          </p:nvPr>
        </p:nvSpPr>
        <p:spPr/>
        <p:txBody>
          <a:bodyPr/>
          <a:lstStyle/>
          <a:p>
            <a:r>
              <a:rPr lang="en-US" sz="1800" dirty="0">
                <a:latin typeface="Arial" panose="020B0604020202020204" pitchFamily="34" charset="0"/>
                <a:cs typeface="Arial" panose="020B0604020202020204" pitchFamily="34" charset="0"/>
              </a:rPr>
              <a:t>Agriculture is getting worse in its way now-a-days. But many of young students are taking initiatives to develop agriculture. Since the world is getting digitalized we should also keep on its flow. This was the main reason why this project is going to be developed. The major intuition of this project is to get closer to farmers via digitalized technologies and make their lands more profitable beyond usual yield. The durability is also going to be taken as constraint so that the factor of dry lands will be avoided and during that season rather than usual crops some other crops will be recommended based on the rotation.</a:t>
            </a:r>
          </a:p>
          <a:p>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It has been planned to develop as an application and will be deployed on all platforms offering compatibility and portability. This will majorly focus neural networks for building relations and data mining for recommendation. This application will be deployed for all agriculturists with adaptable standards.</a:t>
            </a:r>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5</a:t>
            </a:fld>
            <a:endParaRPr lang="en-US"/>
          </a:p>
        </p:txBody>
      </p:sp>
    </p:spTree>
    <p:extLst>
      <p:ext uri="{BB962C8B-B14F-4D97-AF65-F5344CB8AC3E}">
        <p14:creationId xmlns:p14="http://schemas.microsoft.com/office/powerpoint/2010/main" val="539289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601" y="685800"/>
            <a:ext cx="7772400" cy="1143000"/>
          </a:xfrm>
        </p:spPr>
        <p:txBody>
          <a:bodyPr/>
          <a:lstStyle/>
          <a:p>
            <a:r>
              <a:rPr lang="en-IN" dirty="0"/>
              <a:t>Literature Identified and Findings </a:t>
            </a:r>
            <a:br>
              <a:rPr lang="en-IN" dirty="0"/>
            </a:br>
            <a:endParaRPr lang="en-US" dirty="0"/>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6</a:t>
            </a:fld>
            <a:endParaRPr lang="en-US"/>
          </a:p>
        </p:txBody>
      </p:sp>
      <p:sp>
        <p:nvSpPr>
          <p:cNvPr id="6" name="Content Placeholder 1"/>
          <p:cNvSpPr>
            <a:spLocks noGrp="1"/>
          </p:cNvSpPr>
          <p:nvPr>
            <p:ph sz="quarter" idx="1"/>
          </p:nvPr>
        </p:nvSpPr>
        <p:spPr>
          <a:xfrm>
            <a:off x="914400" y="1447800"/>
            <a:ext cx="7772400" cy="4572000"/>
          </a:xfrm>
        </p:spPr>
        <p:txBody>
          <a:bodyPr/>
          <a:lstStyle/>
          <a:p>
            <a:r>
              <a:rPr lang="en-US" dirty="0">
                <a:hlinkClick r:id="rId2"/>
              </a:rPr>
              <a:t>https://creativecrops.github.io/Review-II/references.html</a:t>
            </a:r>
            <a:endParaRPr lang="en-US" dirty="0"/>
          </a:p>
        </p:txBody>
      </p:sp>
    </p:spTree>
    <p:extLst>
      <p:ext uri="{BB962C8B-B14F-4D97-AF65-F5344CB8AC3E}">
        <p14:creationId xmlns:p14="http://schemas.microsoft.com/office/powerpoint/2010/main" val="4149188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68685" y="381000"/>
            <a:ext cx="7772400" cy="4572000"/>
          </a:xfrm>
        </p:spPr>
        <p:txBody>
          <a:bodyPr/>
          <a:lstStyle/>
          <a:p>
            <a:pPr marL="0" indent="0">
              <a:buNone/>
            </a:pPr>
            <a:r>
              <a:rPr lang="en-US" sz="2800" b="1" dirty="0">
                <a:latin typeface="Arial" panose="020B0604020202020204" pitchFamily="34" charset="0"/>
                <a:cs typeface="Arial" panose="020B0604020202020204" pitchFamily="34" charset="0"/>
              </a:rPr>
              <a:t>1. Gradient descent</a:t>
            </a:r>
          </a:p>
          <a:p>
            <a:r>
              <a:rPr lang="en-US" sz="2000" i="1" dirty="0">
                <a:latin typeface="Arial" panose="020B0604020202020204" pitchFamily="34" charset="0"/>
                <a:cs typeface="Arial" panose="020B0604020202020204" pitchFamily="34" charset="0"/>
              </a:rPr>
              <a:t>Gradient descent, also known as steepest descent, is the simplest training algorithm. It requires information from the gradient vector, and hence it is a first order method.</a:t>
            </a:r>
          </a:p>
          <a:p>
            <a:pPr marL="0" indent="0">
              <a:buNone/>
            </a:pPr>
            <a:endParaRPr lang="en-US" sz="2000" i="1" dirty="0" smtClean="0">
              <a:latin typeface="Arial" panose="020B0604020202020204" pitchFamily="34" charset="0"/>
              <a:cs typeface="Arial" panose="020B0604020202020204" pitchFamily="34" charset="0"/>
            </a:endParaRPr>
          </a:p>
          <a:p>
            <a:pPr marL="0" indent="0">
              <a:buNone/>
            </a:pPr>
            <a:r>
              <a:rPr lang="en-US" sz="2000" i="1" dirty="0" smtClean="0">
                <a:latin typeface="Arial" panose="020B0604020202020204" pitchFamily="34" charset="0"/>
                <a:cs typeface="Arial" panose="020B0604020202020204" pitchFamily="34" charset="0"/>
              </a:rPr>
              <a:t>The </a:t>
            </a:r>
            <a:r>
              <a:rPr lang="en-US" sz="2000" i="1" dirty="0">
                <a:latin typeface="Arial" panose="020B0604020202020204" pitchFamily="34" charset="0"/>
                <a:cs typeface="Arial" panose="020B0604020202020204" pitchFamily="34" charset="0"/>
              </a:rPr>
              <a:t>parameter η is the training rate. This value can either set to a fixed value or found by one-dimensional optimization along the training direction at each step. An optimal value for the training rate obtained by line minimization at each successive step is generally preferable. However, there are still many software tools that only use a fixed value for the training rate.</a:t>
            </a:r>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7</a:t>
            </a:fld>
            <a:endParaRPr lang="en-US"/>
          </a:p>
        </p:txBody>
      </p:sp>
    </p:spTree>
    <p:extLst>
      <p:ext uri="{BB962C8B-B14F-4D97-AF65-F5344CB8AC3E}">
        <p14:creationId xmlns:p14="http://schemas.microsoft.com/office/powerpoint/2010/main" val="3918405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smtClean="0"/>
              <a:t>Knowledge Infusion Process</a:t>
            </a:r>
            <a:endParaRPr lang="en-US" dirty="0"/>
          </a:p>
        </p:txBody>
      </p:sp>
      <p:sp>
        <p:nvSpPr>
          <p:cNvPr id="3" name="Content Placeholder 2"/>
          <p:cNvSpPr>
            <a:spLocks noGrp="1"/>
          </p:cNvSpPr>
          <p:nvPr>
            <p:ph sz="quarter" idx="1"/>
          </p:nvPr>
        </p:nvSpPr>
        <p:spPr/>
        <p:txBody>
          <a:bodyPr/>
          <a:lstStyle/>
          <a:p>
            <a:r>
              <a:rPr lang="en-US" sz="2400" dirty="0" smtClean="0">
                <a:latin typeface="Arial" panose="020B0604020202020204" pitchFamily="34" charset="0"/>
                <a:cs typeface="Arial" panose="020B0604020202020204" pitchFamily="34" charset="0"/>
              </a:rPr>
              <a:t>This process mainly concentrate on Knowledge repository and also gives advantage of </a:t>
            </a:r>
            <a:r>
              <a:rPr lang="en-US" sz="2400" dirty="0" err="1" smtClean="0">
                <a:latin typeface="Arial" panose="020B0604020202020204" pitchFamily="34" charset="0"/>
                <a:cs typeface="Arial" panose="020B0604020202020204" pitchFamily="34" charset="0"/>
              </a:rPr>
              <a:t>updation</a:t>
            </a:r>
            <a:r>
              <a:rPr lang="en-US" sz="2400" dirty="0" smtClean="0">
                <a:latin typeface="Arial" panose="020B0604020202020204" pitchFamily="34" charset="0"/>
                <a:cs typeface="Arial" panose="020B0604020202020204" pitchFamily="34" charset="0"/>
              </a:rPr>
              <a:t> an changes.</a:t>
            </a:r>
          </a:p>
          <a:p>
            <a:r>
              <a:rPr lang="en-US" sz="2400" dirty="0" smtClean="0">
                <a:latin typeface="Arial" panose="020B0604020202020204" pitchFamily="34" charset="0"/>
                <a:cs typeface="Arial" panose="020B0604020202020204" pitchFamily="34" charset="0"/>
              </a:rPr>
              <a:t>There are two steps involved in this process:</a:t>
            </a:r>
          </a:p>
          <a:p>
            <a:pPr lvl="2"/>
            <a:r>
              <a:rPr lang="en-US" sz="1800" dirty="0" smtClean="0">
                <a:latin typeface="Arial" panose="020B0604020202020204" pitchFamily="34" charset="0"/>
                <a:cs typeface="Arial" panose="020B0604020202020204" pitchFamily="34" charset="0"/>
              </a:rPr>
              <a:t>Knowledge Extraction And Harmonization.</a:t>
            </a:r>
          </a:p>
          <a:p>
            <a:pPr lvl="2"/>
            <a:r>
              <a:rPr lang="en-US" sz="1800" dirty="0" smtClean="0">
                <a:latin typeface="Arial" panose="020B0604020202020204" pitchFamily="34" charset="0"/>
                <a:cs typeface="Arial" panose="020B0604020202020204" pitchFamily="34" charset="0"/>
              </a:rPr>
              <a:t>Reasoning(Network Line Structure)</a:t>
            </a:r>
          </a:p>
          <a:p>
            <a:pPr>
              <a:buFont typeface="Wingdings" panose="05000000000000000000" pitchFamily="2" charset="2"/>
              <a:buChar char="§"/>
            </a:pPr>
            <a:r>
              <a:rPr lang="en-US" sz="2400" dirty="0" smtClean="0">
                <a:latin typeface="Arial" panose="020B0604020202020204" pitchFamily="34" charset="0"/>
                <a:cs typeface="Arial" panose="020B0604020202020204" pitchFamily="34" charset="0"/>
              </a:rPr>
              <a:t>Reasoning:</a:t>
            </a:r>
          </a:p>
          <a:p>
            <a:pPr lvl="1">
              <a:buFont typeface="Wingdings" panose="05000000000000000000" pitchFamily="2" charset="2"/>
              <a:buChar char="§"/>
            </a:pPr>
            <a:r>
              <a:rPr lang="en-US" sz="2000" dirty="0" smtClean="0">
                <a:latin typeface="Arial" panose="020B0604020202020204" pitchFamily="34" charset="0"/>
                <a:cs typeface="Arial" panose="020B0604020202020204" pitchFamily="34" charset="0"/>
              </a:rPr>
              <a:t>The concept uses SPREADING ACTIVATION MODEL algorithm which provides SPREADING ACTIVATION NODES through which search process and information retrieval has going to be done.</a:t>
            </a:r>
            <a:endParaRPr lang="en-US" sz="2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8</a:t>
            </a:fld>
            <a:endParaRPr lang="en-US"/>
          </a:p>
        </p:txBody>
      </p:sp>
    </p:spTree>
    <p:extLst>
      <p:ext uri="{BB962C8B-B14F-4D97-AF65-F5344CB8AC3E}">
        <p14:creationId xmlns:p14="http://schemas.microsoft.com/office/powerpoint/2010/main" val="2540981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smtClean="0"/>
              <a:t>EXPERIMENTAL EVALUATION</a:t>
            </a:r>
            <a:endParaRPr lang="en-US" dirty="0"/>
          </a:p>
        </p:txBody>
      </p:sp>
      <p:sp>
        <p:nvSpPr>
          <p:cNvPr id="3" name="Content Placeholder 2"/>
          <p:cNvSpPr>
            <a:spLocks noGrp="1"/>
          </p:cNvSpPr>
          <p:nvPr>
            <p:ph sz="quarter" idx="1"/>
          </p:nvPr>
        </p:nvSpPr>
        <p:spPr>
          <a:xfrm>
            <a:off x="914400" y="1447800"/>
            <a:ext cx="7772400" cy="5219700"/>
          </a:xfrm>
        </p:spPr>
        <p:txBody>
          <a:bodyPr/>
          <a:lstStyle/>
          <a:p>
            <a:r>
              <a:rPr lang="en-US" dirty="0" smtClean="0"/>
              <a:t>The evaluation is going to be done by “</a:t>
            </a:r>
            <a:r>
              <a:rPr lang="en-US" dirty="0" err="1" smtClean="0"/>
              <a:t>Invitro</a:t>
            </a:r>
            <a:r>
              <a:rPr lang="en-US" dirty="0" smtClean="0"/>
              <a:t> Experiment”</a:t>
            </a:r>
          </a:p>
          <a:p>
            <a:pPr lvl="2"/>
            <a:r>
              <a:rPr lang="en-US" dirty="0" smtClean="0"/>
              <a:t>The main aim of this experiment is to study the trade-off between relevance and unexpectedness of recommendation lists computed by RWR-KI in order to understand whether the suggestions satisfy the personal interests of farmers on the one hand, and encourage the exploration of new areas of potential interests on the other hand.</a:t>
            </a:r>
          </a:p>
          <a:p>
            <a:r>
              <a:rPr lang="en-US" dirty="0" smtClean="0"/>
              <a:t>The evaluation need DATASET and some METRICS:</a:t>
            </a:r>
          </a:p>
          <a:p>
            <a:r>
              <a:rPr lang="en-US" dirty="0" smtClean="0"/>
              <a:t>The Metrics involves:</a:t>
            </a:r>
          </a:p>
          <a:p>
            <a:pPr lvl="2"/>
            <a:r>
              <a:rPr lang="en-US" dirty="0" smtClean="0"/>
              <a:t>Relevance Measure</a:t>
            </a:r>
          </a:p>
          <a:p>
            <a:pPr lvl="2"/>
            <a:r>
              <a:rPr lang="en-US" dirty="0" smtClean="0"/>
              <a:t>Unexpectedness</a:t>
            </a:r>
          </a:p>
          <a:p>
            <a:pPr lvl="2"/>
            <a:r>
              <a:rPr lang="en-US" dirty="0" smtClean="0"/>
              <a:t>Serendipity</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smtClean="0"/>
              <a:t>Title</a:t>
            </a:r>
            <a:endParaRPr lang="en-US"/>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9</a:t>
            </a:fld>
            <a:endParaRPr lang="en-US"/>
          </a:p>
        </p:txBody>
      </p:sp>
    </p:spTree>
    <p:extLst>
      <p:ext uri="{BB962C8B-B14F-4D97-AF65-F5344CB8AC3E}">
        <p14:creationId xmlns:p14="http://schemas.microsoft.com/office/powerpoint/2010/main" val="21581446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660</TotalTime>
  <Words>726</Words>
  <Application>Microsoft Office PowerPoint</Application>
  <PresentationFormat>On-screen Show (4:3)</PresentationFormat>
  <Paragraphs>464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Franklin Gothic Book</vt:lpstr>
      <vt:lpstr>Perpetua</vt:lpstr>
      <vt:lpstr>Times New Roman</vt:lpstr>
      <vt:lpstr>Wingdings</vt:lpstr>
      <vt:lpstr>Wingdings 2</vt:lpstr>
      <vt:lpstr>Equity</vt:lpstr>
      <vt:lpstr>   </vt:lpstr>
      <vt:lpstr>Contents</vt:lpstr>
      <vt:lpstr>Objective:</vt:lpstr>
      <vt:lpstr>Problem Statement:</vt:lpstr>
      <vt:lpstr>INTRODUCTION</vt:lpstr>
      <vt:lpstr>Literature Identified and Findings  </vt:lpstr>
      <vt:lpstr>PowerPoint Presentation</vt:lpstr>
      <vt:lpstr>Knowledge Infusion Process</vt:lpstr>
      <vt:lpstr>EXPERIMENTAL EVALUATION</vt:lpstr>
      <vt:lpstr>MODULE DESCRIPTION</vt:lpstr>
      <vt:lpstr>Software Hardware Requirements:</vt:lpstr>
      <vt:lpstr>Live Coding</vt:lpstr>
      <vt:lpstr>Data Set:</vt:lpstr>
      <vt:lpstr>Certification Course</vt:lpstr>
      <vt:lpstr>Weekly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PraveenKumar</cp:lastModifiedBy>
  <cp:revision>54</cp:revision>
  <dcterms:created xsi:type="dcterms:W3CDTF">2006-08-16T00:00:00Z</dcterms:created>
  <dcterms:modified xsi:type="dcterms:W3CDTF">2018-09-09T18:37:37Z</dcterms:modified>
</cp:coreProperties>
</file>