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70" r:id="rId4"/>
    <p:sldId id="262" r:id="rId5"/>
    <p:sldId id="280" r:id="rId6"/>
    <p:sldId id="274" r:id="rId7"/>
    <p:sldId id="259" r:id="rId8"/>
    <p:sldId id="263" r:id="rId9"/>
    <p:sldId id="271" r:id="rId10"/>
    <p:sldId id="272" r:id="rId11"/>
    <p:sldId id="273" r:id="rId12"/>
    <p:sldId id="264" r:id="rId13"/>
    <p:sldId id="275" r:id="rId14"/>
    <p:sldId id="265" r:id="rId15"/>
    <p:sldId id="266" r:id="rId16"/>
    <p:sldId id="267" r:id="rId17"/>
    <p:sldId id="276" r:id="rId18"/>
    <p:sldId id="277" r:id="rId19"/>
    <p:sldId id="268" r:id="rId20"/>
    <p:sldId id="281" r:id="rId21"/>
    <p:sldId id="282" r:id="rId22"/>
    <p:sldId id="279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4B0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BAC0CA-2AD6-4EE7-937D-509BD6249079}" type="datetimeFigureOut">
              <a:rPr lang="en-US"/>
              <a:pPr>
                <a:defRPr/>
              </a:pPr>
              <a:t>7/14/2018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2A3619-0F3E-409F-8BBC-62CAA7C845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2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5C58-DB38-47E8-A948-5A3F8D60C440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DD89DD-81C4-4E6B-AFEA-7492BED30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391E-6DD3-4D39-91FE-8B569EE3BC48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D7A0-3F6B-46DF-823D-1CE0DBD63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0C28-497F-45C1-9DDC-29337CED68D1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FB47-3F90-442C-8F17-A1D13EE19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9F57-285B-411A-8431-DD00E211A745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1BA5-2B3A-4BA0-82C4-250B1E03B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C5F5-9108-4DDB-92BD-460649140F16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520F-C50B-47BE-919C-C536996A2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99B7-CFC7-4C7E-923B-1DAFC4F73E50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76205-8481-4410-854E-4E65F0EAD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E5B6-88D3-45EF-84C0-A45FA6727D9B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4B84-5CB0-42B5-A7C1-8F6F1B61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0D46-E99F-439C-BB91-C371E1189D0D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3558-3183-467E-979E-874438A36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EC3A-5BA8-47D8-A9AA-154A0D42CF6D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ECD8-2D72-4EB1-90BF-B7129A01E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7358-A5BA-4509-903A-B4CA29779F54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FCE7-E60B-4AB4-93A7-EA35125EB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5B46-D6CE-46DA-95C9-D8A8085403C1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6F8F-77F3-49D3-92DB-54C5A5D7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FF92C6-C25A-4CEB-B844-CA659C641356}" type="datetime1">
              <a:rPr lang="en-US"/>
              <a:pPr>
                <a:defRPr/>
              </a:pPr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AC9AEA-22CE-4FC0-819B-58CD2AEA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sevi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Number: 19BCSB18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Domain: Recommendation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[Data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ining]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Title: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Crop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System using Neural Networks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 :  			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J.Bhavithra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(AP/CSE)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055813" indent="-2055813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Members: 		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M.Sneaha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15BCS076	</a:t>
            </a:r>
          </a:p>
          <a:p>
            <a:pPr marL="2055813" indent="-188595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		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M.Susilkumar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15BCS094</a:t>
            </a:r>
          </a:p>
          <a:p>
            <a:pPr marL="2055813" indent="-188595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A.Vignesh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16BCS316</a:t>
            </a:r>
          </a:p>
          <a:p>
            <a:pPr lvl="8">
              <a:buFontTx/>
              <a:buNone/>
              <a:defRPr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8">
              <a:buFontTx/>
              <a:buNone/>
              <a:defRPr/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	</a:t>
            </a: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 14/07/2018</a:t>
            </a: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52400"/>
            <a:ext cx="8534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 Mahalingam College of Engineering &amp;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Department of Computer Science and Engineering</a:t>
            </a:r>
            <a:b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Viva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Voce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Review</a:t>
            </a:r>
            <a:endParaRPr lang="en-IN" sz="20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pic>
        <p:nvPicPr>
          <p:cNvPr id="6149" name="Picture 2" descr="C:\Users\admin1\Pictures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2374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DA24-FB9A-4238-BBD5-6C5AB9CBD3A5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RWR_KI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957" y="876300"/>
            <a:ext cx="7772400" cy="5334000"/>
          </a:xfrm>
        </p:spPr>
        <p:txBody>
          <a:bodyPr/>
          <a:lstStyle/>
          <a:p>
            <a:r>
              <a:rPr lang="en-US" dirty="0" smtClean="0"/>
              <a:t>Graph Based recommendation Algorithm Enhanced With KI</a:t>
            </a:r>
          </a:p>
          <a:p>
            <a:r>
              <a:rPr lang="en-US" dirty="0" smtClean="0"/>
              <a:t>RWR =&gt; Random </a:t>
            </a:r>
            <a:r>
              <a:rPr lang="en-US" dirty="0" smtClean="0"/>
              <a:t>Walks With Restarts.</a:t>
            </a:r>
          </a:p>
          <a:p>
            <a:r>
              <a:rPr lang="en-US" sz="2400" dirty="0" smtClean="0"/>
              <a:t>This algorithm concentrates on “Discovery of correlations” along with “Discovery of Serendipitous Items”. It makes a Correlation Matrix through which analysis is going to be </a:t>
            </a:r>
            <a:r>
              <a:rPr lang="en-US" sz="2400" dirty="0" smtClean="0"/>
              <a:t>done.</a:t>
            </a:r>
            <a:endParaRPr lang="en-US" dirty="0" smtClean="0"/>
          </a:p>
          <a:p>
            <a:pPr lvl="2"/>
            <a:r>
              <a:rPr lang="en-US" dirty="0" smtClean="0"/>
              <a:t>Selection </a:t>
            </a:r>
            <a:r>
              <a:rPr lang="en-US" dirty="0" smtClean="0"/>
              <a:t>of the most representative features for item </a:t>
            </a:r>
            <a:r>
              <a:rPr lang="en-US" dirty="0" smtClean="0"/>
              <a:t>I1.</a:t>
            </a:r>
          </a:p>
          <a:p>
            <a:pPr lvl="2"/>
            <a:r>
              <a:rPr lang="en-US" dirty="0" smtClean="0"/>
              <a:t>Running </a:t>
            </a:r>
            <a:r>
              <a:rPr lang="en-US" dirty="0" smtClean="0"/>
              <a:t>KI by providing those keywords as clues in order to get new keywords related to </a:t>
            </a:r>
            <a:r>
              <a:rPr lang="en-US" dirty="0" smtClean="0"/>
              <a:t>I1.</a:t>
            </a:r>
          </a:p>
          <a:p>
            <a:pPr lvl="2"/>
            <a:r>
              <a:rPr lang="en-US" dirty="0" smtClean="0"/>
              <a:t>Retrieval </a:t>
            </a:r>
            <a:r>
              <a:rPr lang="en-US" dirty="0" smtClean="0"/>
              <a:t>of items correlated to I1 by using new keywords provided by KI as input for ranking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/>
          <a:lstStyle/>
          <a:p>
            <a:r>
              <a:rPr lang="en-US" dirty="0" smtClean="0"/>
              <a:t>The evaluation is going to be done by “</a:t>
            </a:r>
            <a:r>
              <a:rPr lang="en-US" dirty="0" err="1" smtClean="0"/>
              <a:t>Invitro</a:t>
            </a:r>
            <a:r>
              <a:rPr lang="en-US" dirty="0" smtClean="0"/>
              <a:t> </a:t>
            </a:r>
            <a:r>
              <a:rPr lang="en-US" dirty="0" smtClean="0"/>
              <a:t>Experiment”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main aim of this experiment is to study the trade-off between relevance and unexpectedness of recommendation lists computed by RWR-KI in order to understand whether the suggestions satisfy the personal interests of farmers on the one hand, and encourage the exploration of new areas of potential interests on the other hand.</a:t>
            </a:r>
          </a:p>
          <a:p>
            <a:r>
              <a:rPr lang="en-US" dirty="0" smtClean="0"/>
              <a:t>The evaluation need DATASET and some </a:t>
            </a:r>
            <a:r>
              <a:rPr lang="en-US" dirty="0" smtClean="0"/>
              <a:t>METRICS: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Metrics involves:</a:t>
            </a:r>
          </a:p>
          <a:p>
            <a:pPr lvl="2"/>
            <a:r>
              <a:rPr lang="en-US" dirty="0" smtClean="0"/>
              <a:t>Relevance </a:t>
            </a:r>
            <a:r>
              <a:rPr lang="en-US" dirty="0" smtClean="0"/>
              <a:t>Measure</a:t>
            </a:r>
          </a:p>
          <a:p>
            <a:pPr lvl="2"/>
            <a:r>
              <a:rPr lang="en-US" dirty="0" smtClean="0"/>
              <a:t>Unexpectedness</a:t>
            </a:r>
            <a:endParaRPr lang="en-US" dirty="0" smtClean="0"/>
          </a:p>
          <a:p>
            <a:pPr lvl="2"/>
            <a:r>
              <a:rPr lang="en-US" dirty="0" smtClean="0"/>
              <a:t>Serendipity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collection and data cleaning</a:t>
            </a:r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scrubbing</a:t>
            </a:r>
            <a:r>
              <a:rPr lang="en-US" dirty="0"/>
              <a:t>, also called </a:t>
            </a:r>
            <a:r>
              <a:rPr lang="en-US" b="1" dirty="0"/>
              <a:t>data cleansing</a:t>
            </a:r>
            <a:r>
              <a:rPr lang="en-US" dirty="0"/>
              <a:t>, is the process of amending or removing </a:t>
            </a:r>
            <a:r>
              <a:rPr lang="en-US" b="1" dirty="0"/>
              <a:t>data</a:t>
            </a:r>
            <a:r>
              <a:rPr lang="en-US" dirty="0"/>
              <a:t> in a database that is incorrect, incomplete, </a:t>
            </a:r>
            <a:r>
              <a:rPr lang="en-US" dirty="0" smtClean="0"/>
              <a:t>improperly </a:t>
            </a:r>
            <a:r>
              <a:rPr lang="en-US" dirty="0"/>
              <a:t>formatted, or duplicated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Data collection</a:t>
            </a:r>
            <a:r>
              <a:rPr lang="en-US" dirty="0"/>
              <a:t> is the process of </a:t>
            </a:r>
            <a:r>
              <a:rPr lang="en-US" b="1" dirty="0"/>
              <a:t>gathering</a:t>
            </a:r>
            <a:r>
              <a:rPr lang="en-US" dirty="0"/>
              <a:t> and measuring information on targeted variables in an established systematic fashion, which then enables one to answer relevant questions and evaluate outcomes.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685800"/>
            <a:ext cx="90762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Hardware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BM's one-stop cloud computing shop provides all the cloud </a:t>
            </a:r>
            <a:r>
              <a:rPr lang="en-US" dirty="0" smtClean="0"/>
              <a:t>solutions </a:t>
            </a:r>
            <a:r>
              <a:rPr lang="en-US" dirty="0"/>
              <a:t>and </a:t>
            </a:r>
            <a:r>
              <a:rPr lang="en-US" b="1" dirty="0"/>
              <a:t>IBM cloud</a:t>
            </a:r>
            <a:r>
              <a:rPr lang="en-US" dirty="0"/>
              <a:t> tools </a:t>
            </a:r>
            <a:endParaRPr lang="en-US" dirty="0" smtClean="0"/>
          </a:p>
          <a:p>
            <a:r>
              <a:rPr lang="en-US" dirty="0"/>
              <a:t>Environments</a:t>
            </a:r>
          </a:p>
          <a:p>
            <a:pPr lvl="2"/>
            <a:r>
              <a:rPr lang="en-US" dirty="0"/>
              <a:t>Define the hardware size and software configuration for the runtime associated with Watson Studio tools such as notebooks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4 vCPU and 16 GB 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 </a:t>
            </a:r>
            <a:r>
              <a:rPr lang="en-US" b="1" dirty="0"/>
              <a:t>Government Data</a:t>
            </a:r>
            <a:r>
              <a:rPr lang="en-US" dirty="0"/>
              <a:t> Platform (OGD) India is a single-point of access to Datasets/Apps in open format published by Ministries/Departments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https://data.gov.in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319088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9" y="1417638"/>
            <a:ext cx="8229600" cy="48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079" y="237716"/>
            <a:ext cx="11497195" cy="55893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95063"/>
            <a:ext cx="10659532" cy="59959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 Certification: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564"/>
            <a:ext cx="6273659" cy="45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IN" dirty="0" smtClean="0"/>
              <a:t>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7772400" cy="5029200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Literature Identified and Findings </a:t>
            </a:r>
          </a:p>
          <a:p>
            <a:r>
              <a:rPr lang="en-IN" dirty="0" smtClean="0"/>
              <a:t>Module Description</a:t>
            </a:r>
          </a:p>
          <a:p>
            <a:r>
              <a:rPr lang="en-IN" dirty="0" smtClean="0"/>
              <a:t>Software and Hardware Requirements</a:t>
            </a:r>
          </a:p>
          <a:p>
            <a:r>
              <a:rPr lang="en-IN" dirty="0" smtClean="0"/>
              <a:t>Data Set (if Applicable)</a:t>
            </a:r>
          </a:p>
          <a:p>
            <a:r>
              <a:rPr lang="en-IN" dirty="0" smtClean="0"/>
              <a:t>Screen Shot</a:t>
            </a:r>
          </a:p>
          <a:p>
            <a:r>
              <a:rPr lang="en-IN" dirty="0" smtClean="0"/>
              <a:t>References</a:t>
            </a:r>
          </a:p>
          <a:p>
            <a:r>
              <a:rPr lang="en-IN" dirty="0" smtClean="0"/>
              <a:t>Online Certification Courses</a:t>
            </a:r>
          </a:p>
          <a:p>
            <a:r>
              <a:rPr lang="en-IN" dirty="0" smtClean="0"/>
              <a:t>Weekly Plan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14600" y="62484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 Certification: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17638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 Certification: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2" y="2057400"/>
            <a:ext cx="4954112" cy="292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3" y="1420780"/>
            <a:ext cx="25288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Weekly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dirty="0"/>
              <a:t>Week </a:t>
            </a:r>
            <a:r>
              <a:rPr lang="en-IN" altLang="en-US" dirty="0" smtClean="0"/>
              <a:t>1:Search for Data Set.</a:t>
            </a:r>
            <a:endParaRPr lang="en-IN" altLang="en-US" dirty="0"/>
          </a:p>
          <a:p>
            <a:r>
              <a:rPr lang="en-IN" altLang="en-US" dirty="0"/>
              <a:t>Week </a:t>
            </a:r>
            <a:r>
              <a:rPr lang="en-IN" altLang="en-US" dirty="0" smtClean="0"/>
              <a:t>2:Set the platform by creating Repository using IBM.</a:t>
            </a:r>
            <a:endParaRPr lang="en-IN" altLang="en-US" dirty="0"/>
          </a:p>
          <a:p>
            <a:r>
              <a:rPr lang="en-IN" altLang="en-US" dirty="0"/>
              <a:t>Week </a:t>
            </a:r>
            <a:r>
              <a:rPr lang="en-IN" altLang="en-US" dirty="0" smtClean="0"/>
              <a:t>3:Base Paper selection and study of existing system.</a:t>
            </a:r>
            <a:endParaRPr lang="en-IN" altLang="en-US" dirty="0"/>
          </a:p>
          <a:p>
            <a:r>
              <a:rPr lang="en-IN" altLang="en-US" dirty="0"/>
              <a:t>Week 4:Identifying the reference and supporting papers for the system.</a:t>
            </a:r>
          </a:p>
          <a:p>
            <a:r>
              <a:rPr lang="en-IN" altLang="en-US" dirty="0"/>
              <a:t>Week </a:t>
            </a:r>
            <a:r>
              <a:rPr lang="en-IN" altLang="en-US" dirty="0" smtClean="0"/>
              <a:t>5:Design of flow diagram for the proposed system.</a:t>
            </a:r>
            <a:endParaRPr lang="en-IN" altLang="en-US" dirty="0"/>
          </a:p>
          <a:p>
            <a:r>
              <a:rPr lang="en-IN" altLang="en-US" dirty="0"/>
              <a:t>Week </a:t>
            </a:r>
            <a:r>
              <a:rPr lang="en-IN" altLang="en-US" dirty="0" smtClean="0"/>
              <a:t>6:Pre </a:t>
            </a:r>
            <a:r>
              <a:rPr lang="en-IN" altLang="en-US" dirty="0"/>
              <a:t>processing the data.</a:t>
            </a:r>
          </a:p>
          <a:p>
            <a:r>
              <a:rPr lang="en-IN" altLang="en-US" dirty="0"/>
              <a:t>Week 7-9:Implementation of modules.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BA5-2B3A-4BA0-82C4-250B1E03B99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7772400" cy="33067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Create a application which effectively recommend the crop based on the attributes:</a:t>
            </a:r>
          </a:p>
          <a:p>
            <a:pPr lvl="1"/>
            <a:r>
              <a:rPr lang="en-US" dirty="0" smtClean="0"/>
              <a:t>Weather</a:t>
            </a:r>
            <a:endParaRPr lang="en-US" dirty="0" smtClean="0"/>
          </a:p>
          <a:p>
            <a:pPr lvl="1"/>
            <a:r>
              <a:rPr lang="en-US" dirty="0" smtClean="0"/>
              <a:t>Effects </a:t>
            </a:r>
            <a:r>
              <a:rPr lang="en-US" dirty="0" smtClean="0"/>
              <a:t>of soil</a:t>
            </a:r>
          </a:p>
          <a:p>
            <a:pPr lvl="1"/>
            <a:r>
              <a:rPr lang="en-US" dirty="0" smtClean="0"/>
              <a:t>Duration </a:t>
            </a:r>
            <a:r>
              <a:rPr lang="en-US" dirty="0" smtClean="0"/>
              <a:t>of crop cultivation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 smtClean="0"/>
              <a:t>of resources</a:t>
            </a:r>
          </a:p>
          <a:p>
            <a:pPr lvl="1"/>
            <a:r>
              <a:rPr lang="en-US" dirty="0" smtClean="0"/>
              <a:t>Nutrient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851819"/>
            <a:ext cx="7772400" cy="1295400"/>
          </a:xfrm>
        </p:spPr>
        <p:txBody>
          <a:bodyPr/>
          <a:lstStyle/>
          <a:p>
            <a:r>
              <a:rPr lang="en-US" dirty="0" smtClean="0"/>
              <a:t>CROP RECOMMENDATION SYSTEM USING NEURAL NETWORK BASED RECOMMENDATION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mining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Artificial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just called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mathematical model inspired by biological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consists of an interconnected group of artificial neurons, and it processes information using a connectionist approach to computation.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IN" dirty="0"/>
              <a:t>Literature Identified and Findings 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562600"/>
            <a:ext cx="7772400" cy="876300"/>
          </a:xfrm>
          <a:noFill/>
          <a:ln w="57150" cmpd="thickThin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sz="1400" dirty="0" smtClean="0"/>
              <a:t>An Investigation On The Serendipity Problem In Recommender System-----</a:t>
            </a:r>
            <a:r>
              <a:rPr lang="en-IN" sz="1400" dirty="0" smtClean="0">
                <a:hlinkClick r:id="rId2"/>
              </a:rPr>
              <a:t>www.Elsevier.com</a:t>
            </a:r>
            <a:r>
              <a:rPr lang="en-IN" sz="1400" dirty="0" smtClean="0"/>
              <a:t>,Macro de </a:t>
            </a:r>
            <a:r>
              <a:rPr lang="en-IN" sz="1400" dirty="0" err="1" smtClean="0"/>
              <a:t>Gemmis</a:t>
            </a:r>
            <a:r>
              <a:rPr lang="en-IN" sz="1400" dirty="0" smtClean="0"/>
              <a:t> , Pasquale Lops Giovanni </a:t>
            </a:r>
            <a:r>
              <a:rPr lang="en-IN" sz="1400" dirty="0" err="1" smtClean="0"/>
              <a:t>Semeraro</a:t>
            </a:r>
            <a:r>
              <a:rPr lang="en-IN" sz="1400" dirty="0" smtClean="0"/>
              <a:t> , </a:t>
            </a:r>
            <a:r>
              <a:rPr lang="en-IN" sz="1400" dirty="0" err="1" smtClean="0"/>
              <a:t>Cataldo</a:t>
            </a:r>
            <a:r>
              <a:rPr lang="en-IN" sz="1400" dirty="0" smtClean="0"/>
              <a:t> </a:t>
            </a:r>
            <a:r>
              <a:rPr lang="en-IN" sz="1400" dirty="0" err="1" smtClean="0"/>
              <a:t>Musto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162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Information Processing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Filter </a:t>
            </a:r>
            <a:r>
              <a:rPr lang="en-US" sz="2400" dirty="0"/>
              <a:t>bubble And Serendipity </a:t>
            </a:r>
            <a:r>
              <a:rPr lang="en-US" sz="2400" dirty="0" smtClean="0"/>
              <a:t>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Serendipity in Recommender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Knowledge </a:t>
            </a:r>
            <a:r>
              <a:rPr lang="en-US" sz="2400" dirty="0"/>
              <a:t>Infusion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RWR-KI(Graph </a:t>
            </a:r>
            <a:r>
              <a:rPr lang="en-US" sz="2400" dirty="0"/>
              <a:t>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Experimental </a:t>
            </a:r>
            <a:r>
              <a:rPr lang="en-US" sz="2400" dirty="0"/>
              <a:t>Evaluation: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Invitro</a:t>
            </a:r>
            <a:r>
              <a:rPr lang="en-US" sz="2400" dirty="0" smtClean="0"/>
              <a:t> </a:t>
            </a:r>
            <a:r>
              <a:rPr lang="en-US" sz="2400" dirty="0"/>
              <a:t>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Dataset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Bubble And Serendipity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overcome OPAQUE(Doesn’t know what is hidden)</a:t>
            </a:r>
          </a:p>
          <a:p>
            <a:r>
              <a:rPr lang="en-US" dirty="0" smtClean="0"/>
              <a:t>Using FILTER </a:t>
            </a:r>
            <a:r>
              <a:rPr lang="en-US" dirty="0" err="1" smtClean="0"/>
              <a:t>BUBBLE,we</a:t>
            </a:r>
            <a:r>
              <a:rPr lang="en-US" dirty="0" smtClean="0"/>
              <a:t> can </a:t>
            </a:r>
            <a:r>
              <a:rPr lang="en-US" dirty="0" err="1" smtClean="0"/>
              <a:t>analyse</a:t>
            </a:r>
            <a:r>
              <a:rPr lang="en-US" dirty="0" smtClean="0"/>
              <a:t> the past behavior and find other crops which has similar history and use that information to provide suggestions.</a:t>
            </a:r>
          </a:p>
          <a:p>
            <a:r>
              <a:rPr lang="en-US" dirty="0" smtClean="0"/>
              <a:t>To overcome SERENDIPITY known as Self-Referential Loop.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Knowledge Infusion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process mainly concentrate on Knowledge repository and also gives advantage of </a:t>
            </a:r>
            <a:r>
              <a:rPr lang="en-US" dirty="0" err="1" smtClean="0"/>
              <a:t>updation</a:t>
            </a:r>
            <a:r>
              <a:rPr lang="en-US" dirty="0" smtClean="0"/>
              <a:t> an changes.</a:t>
            </a:r>
          </a:p>
          <a:p>
            <a:r>
              <a:rPr lang="en-US" dirty="0" smtClean="0"/>
              <a:t>There are two steps involved in this </a:t>
            </a:r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Knowledge </a:t>
            </a:r>
            <a:r>
              <a:rPr lang="en-US" dirty="0" smtClean="0"/>
              <a:t>Extraction And </a:t>
            </a:r>
            <a:r>
              <a:rPr lang="en-US" dirty="0" smtClean="0"/>
              <a:t>Harmonization.</a:t>
            </a:r>
          </a:p>
          <a:p>
            <a:pPr lvl="2"/>
            <a:r>
              <a:rPr lang="en-US" dirty="0" smtClean="0"/>
              <a:t>Reasoning(Network </a:t>
            </a:r>
            <a:r>
              <a:rPr lang="en-US" dirty="0" smtClean="0"/>
              <a:t>Line Structure)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Reasoning: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/>
              <a:t>concept uses SPREADING ACTIVATION MODEL algorithm which provides SPREADING ACTIVATION NODES through which search process and information retrieval has going to be done.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1BA5-2B3A-4BA0-82C4-250B1E03B9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619</TotalTime>
  <Words>605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   </vt:lpstr>
      <vt:lpstr>Contents</vt:lpstr>
      <vt:lpstr>Objective:</vt:lpstr>
      <vt:lpstr>Problem Statement:</vt:lpstr>
      <vt:lpstr>Domain </vt:lpstr>
      <vt:lpstr>Literature Identified and Findings  </vt:lpstr>
      <vt:lpstr>PowerPoint Presentation</vt:lpstr>
      <vt:lpstr>Filter Bubble And Serendipity Problem:</vt:lpstr>
      <vt:lpstr>Knowledge Infusion Process</vt:lpstr>
      <vt:lpstr>RWR_KI</vt:lpstr>
      <vt:lpstr>EXPERIMENTAL EVALUATION</vt:lpstr>
      <vt:lpstr>Module Description:</vt:lpstr>
      <vt:lpstr>PowerPoint Presentation</vt:lpstr>
      <vt:lpstr>Software Hardware Requirements:</vt:lpstr>
      <vt:lpstr>Data Set:</vt:lpstr>
      <vt:lpstr>ScreenShots:</vt:lpstr>
      <vt:lpstr>PowerPoint Presentation</vt:lpstr>
      <vt:lpstr>PowerPoint Presentation</vt:lpstr>
      <vt:lpstr>Online Course Certification:</vt:lpstr>
      <vt:lpstr>Online Course Certification:</vt:lpstr>
      <vt:lpstr>Online Course Certification:</vt:lpstr>
      <vt:lpstr>Weekly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PraveenKumar</cp:lastModifiedBy>
  <cp:revision>49</cp:revision>
  <dcterms:created xsi:type="dcterms:W3CDTF">2006-08-16T00:00:00Z</dcterms:created>
  <dcterms:modified xsi:type="dcterms:W3CDTF">2018-07-14T11:14:52Z</dcterms:modified>
</cp:coreProperties>
</file>