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80" r:id="rId4"/>
    <p:sldId id="270" r:id="rId5"/>
    <p:sldId id="262" r:id="rId6"/>
    <p:sldId id="288" r:id="rId7"/>
    <p:sldId id="309" r:id="rId8"/>
    <p:sldId id="289" r:id="rId9"/>
    <p:sldId id="284" r:id="rId10"/>
    <p:sldId id="298" r:id="rId11"/>
    <p:sldId id="299" r:id="rId12"/>
    <p:sldId id="300" r:id="rId13"/>
    <p:sldId id="302" r:id="rId14"/>
    <p:sldId id="303" r:id="rId15"/>
    <p:sldId id="304" r:id="rId16"/>
    <p:sldId id="305" r:id="rId17"/>
    <p:sldId id="306" r:id="rId18"/>
    <p:sldId id="307" r:id="rId19"/>
    <p:sldId id="294" r:id="rId20"/>
    <p:sldId id="308" r:id="rId21"/>
    <p:sldId id="283"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4B0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p:cViewPr varScale="1">
        <p:scale>
          <a:sx n="112" d="100"/>
          <a:sy n="112" d="100"/>
        </p:scale>
        <p:origin x="1640" y="184"/>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12/21/18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12/21/18</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12/21/18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12/21/18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12/21/18</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12/21/18</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12/21/18</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12/21/18</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12/21/18</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12/21/18</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12/21/18</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12/21/18</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12/21/18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holar.google.com/scholar_lookup?title=Model%20selection%20in%20neural%20networks&amp;author=U.%20Anders&amp;journal=Neural%20Networks&amp;volume=12&amp;pages=309-323&amp;publication_year=1999" TargetMode="External"/><Relationship Id="rId3" Type="http://schemas.openxmlformats.org/officeDocument/2006/relationships/hyperlink" Target="https://doi.org/10.1023/A:1024218716736" TargetMode="External"/><Relationship Id="rId7" Type="http://schemas.openxmlformats.org/officeDocument/2006/relationships/hyperlink" Target="https://doi.org/10.1016/S0893-6080(98)00117-8" TargetMode="External"/><Relationship Id="rId12" Type="http://schemas.openxmlformats.org/officeDocument/2006/relationships/hyperlink" Target="http://scholar.google.com/scholar_lookup?title=Neural%20network%20approaches%20versus%20statistical%20methods%20in%20classification%20of%20multisource%20remote%20sensing%20data&amp;author=JA.%20Benediktsson&amp;author=PH.%20Swain&amp;journal=IEEE%20Trans.%20on%20Geoscience%20and%20Remote%20Sensing&amp;volume=28&amp;issue=4&amp;pages=540-552&amp;publication_year=1990" TargetMode="External"/><Relationship Id="rId2" Type="http://schemas.openxmlformats.org/officeDocument/2006/relationships/hyperlink" Target="http://www.ams.org/mathscinet-getitem?mr=1982477" TargetMode="External"/><Relationship Id="rId1" Type="http://schemas.openxmlformats.org/officeDocument/2006/relationships/slideLayout" Target="../slideLayouts/slideLayout2.xml"/><Relationship Id="rId6" Type="http://schemas.openxmlformats.org/officeDocument/2006/relationships/hyperlink" Target="http://scholar.google.com/scholar_lookup?title=Forecasting%20aggregate%20retail%20sales:%20a%20comparison%20of%20artificial%20neural%20networks%20and%20traditional%20methods&amp;author=I.%20Alon&amp;author=M.%20Qi&amp;author=RJ.%20Sadowski&amp;journal=Journal%20of%20Retailer%20and%20Consumer%20Services&amp;volume=8&amp;pages=147-156&amp;publication_year=2001" TargetMode="External"/><Relationship Id="rId11" Type="http://schemas.openxmlformats.org/officeDocument/2006/relationships/hyperlink" Target="https://doi.org/10.1109/TGRS.1990.572944" TargetMode="External"/><Relationship Id="rId5" Type="http://schemas.openxmlformats.org/officeDocument/2006/relationships/hyperlink" Target="https://doi.org/10.1016/S0969-6989(00)00011-4" TargetMode="External"/><Relationship Id="rId10" Type="http://schemas.openxmlformats.org/officeDocument/2006/relationships/hyperlink" Target="http://scholar.google.com/scholar_lookup?title=Design%20of%20neural%20networks%20for%20time%20series%20prediction%20using%20case-initialized%20genetic%20algorithms&amp;author=R.%20Bastos&amp;author=TB.%20Ludemir&amp;publication_year=2001" TargetMode="External"/><Relationship Id="rId4" Type="http://schemas.openxmlformats.org/officeDocument/2006/relationships/hyperlink" Target="http://scholar.google.com/scholar_lookup?title=Statistical%20modelling%20of%20artificial%20neural%20networks%20using%20multi-layer%20perceptron&amp;author=M.%20Aitkin&amp;author=R.%20Foxall&amp;journal=Statistics%20and%20Computing&amp;volume=13&amp;pages=227-239&amp;publication_year=2003" TargetMode="External"/><Relationship Id="rId9" Type="http://schemas.openxmlformats.org/officeDocument/2006/relationships/hyperlink" Target="http://scholar.google.com/scholar_lookup?title=Neural%20and%20statistical%20classifiers.%20Can%20such%20approaches%20be%20complementary&amp;author=C.%20Barat&amp;author=H.%20Loaiza&amp;author=E.%20Colle&amp;author=S.%20Lelandais&amp;pages=1480-1486&amp;publication_year=20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49/ip-cta:20000763" TargetMode="External"/><Relationship Id="rId7" Type="http://schemas.openxmlformats.org/officeDocument/2006/relationships/hyperlink" Target="http://scholar.google.com/scholar_lookup?title=Time%20series%20prediction%20using%20crisp%20and%20fuzzy%20neural%20networks:%20a%20comparative%20study&amp;author=B.%20Bouqata&amp;author=A.%20Bensaid&amp;author=R.%20Palliam&amp;author=AF.%20G%C3%B3mez&amp;publication_year=2000" TargetMode="External"/><Relationship Id="rId2" Type="http://schemas.openxmlformats.org/officeDocument/2006/relationships/hyperlink" Target="http://scholar.google.com/scholar_lookup?title=Evaluating%20the%20impact%20of%20multiplicative%20input%20perturbations%20on%20radial%20basis%20function%20networks&amp;author=JL.%20Bernier&amp;author=J.%20Gonzalez&amp;author=A.%20Canas&amp;author=AF.%20Diaz&amp;publication_year=2002" TargetMode="External"/><Relationship Id="rId1" Type="http://schemas.openxmlformats.org/officeDocument/2006/relationships/slideLayout" Target="../slideLayouts/slideLayout2.xml"/><Relationship Id="rId6" Type="http://schemas.openxmlformats.org/officeDocument/2006/relationships/hyperlink" Target="http://scholar.google.com/scholar_lookup?title=A%20comparison%20of%20artificial%20neural%20networks%20and%20statistical%20analyses.%20Tech.%20Rep.%20Pacific%20Northwest%20National%20Laboratory&amp;author=DK.%20Blough&amp;author=KK.%20Anderson&amp;publication_year=1994" TargetMode="External"/><Relationship Id="rId5" Type="http://schemas.openxmlformats.org/officeDocument/2006/relationships/hyperlink" Target="https://doi.org/10.2172/10146489" TargetMode="External"/><Relationship Id="rId4" Type="http://schemas.openxmlformats.org/officeDocument/2006/relationships/hyperlink" Target="http://scholar.google.com/scholar_lookup?title=Fault%20detection%20in%20hot%20steel%20rolling%20using%20neural%20networks%20and%20multivariate%20statistics&amp;author=Y.%20Bissessur&amp;author=EB.%20Martin&amp;author=AJ.%20Morris&amp;author=P.%20Kitson&amp;journal=IEE%20Proc.%20Control%20Theory%20and%20Applications&amp;volume=147&amp;issue=6&amp;pages=633-640&amp;publication_year=200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holar.google.com/scholar_lookup?title=Model%20selection%20in%20neural%20networks&amp;author=U.%20Anders&amp;journal=Neural%20Networks&amp;volume=12&amp;pages=309-323&amp;publication_year=1999" TargetMode="External"/><Relationship Id="rId3" Type="http://schemas.openxmlformats.org/officeDocument/2006/relationships/hyperlink" Target="https://doi.org/10.1023/A:1024218716736" TargetMode="External"/><Relationship Id="rId7" Type="http://schemas.openxmlformats.org/officeDocument/2006/relationships/hyperlink" Target="https://doi.org/10.1016/S0893-6080(98)00117-8" TargetMode="External"/><Relationship Id="rId2" Type="http://schemas.openxmlformats.org/officeDocument/2006/relationships/hyperlink" Target="http://www.ams.org/mathscinet-getitem?mr=1982477" TargetMode="External"/><Relationship Id="rId1" Type="http://schemas.openxmlformats.org/officeDocument/2006/relationships/slideLayout" Target="../slideLayouts/slideLayout2.xml"/><Relationship Id="rId6" Type="http://schemas.openxmlformats.org/officeDocument/2006/relationships/hyperlink" Target="http://scholar.google.com/scholar_lookup?title=Forecasting%20aggregate%20retail%20sales:%20a%20comparison%20of%20artificial%20neural%20networks%20and%20traditional%20methods&amp;author=I.%20Alon&amp;author=M.%20Qi&amp;author=RJ.%20Sadowski&amp;journal=Journal%20of%20Retailer%20and%20Consumer%20Services&amp;volume=8&amp;pages=147-156&amp;publication_year=2001" TargetMode="External"/><Relationship Id="rId5" Type="http://schemas.openxmlformats.org/officeDocument/2006/relationships/hyperlink" Target="https://doi.org/10.1016/S0969-6989(00)00011-4" TargetMode="External"/><Relationship Id="rId10" Type="http://schemas.openxmlformats.org/officeDocument/2006/relationships/hyperlink" Target="http://scholar.google.com/scholar_lookup?title=Design%20of%20neural%20networks%20for%20time%20series%20prediction%20using%20case-initialized%20genetic%20algorithms&amp;author=R.%20Bastos&amp;author=TB.%20Ludemir&amp;publication_year=2001" TargetMode="External"/><Relationship Id="rId4" Type="http://schemas.openxmlformats.org/officeDocument/2006/relationships/hyperlink" Target="http://scholar.google.com/scholar_lookup?title=Statistical%20modelling%20of%20artificial%20neural%20networks%20using%20multi-layer%20perceptron&amp;author=M.%20Aitkin&amp;author=R.%20Foxall&amp;journal=Statistics%20and%20Computing&amp;volume=13&amp;pages=227-239&amp;publication_year=2003" TargetMode="External"/><Relationship Id="rId9" Type="http://schemas.openxmlformats.org/officeDocument/2006/relationships/hyperlink" Target="http://scholar.google.com/scholar_lookup?title=Neural%20and%20statistical%20classifiers.%20Can%20such%20approaches%20be%20complementary&amp;author=C.%20Barat&amp;author=H.%20Loaiza&amp;author=E.%20Colle&amp;author=S.%20Lelandais&amp;pages=1480-1486&amp;publication_year=20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371600"/>
            <a:ext cx="8229600" cy="5029200"/>
          </a:xfrm>
        </p:spPr>
        <p:txBody>
          <a:bodyPr>
            <a:noAutofit/>
          </a:bodyPr>
          <a:lstStyle/>
          <a:p>
            <a:pPr marL="274320" indent="-274320" fontAlgn="auto">
              <a:spcBef>
                <a:spcPts val="580"/>
              </a:spcBef>
              <a:spcAft>
                <a:spcPts val="0"/>
              </a:spcAft>
              <a:buFont typeface="Wingdings 2"/>
              <a:buNone/>
              <a:defRPr/>
            </a:pPr>
            <a:r>
              <a:rPr lang="en-IN" sz="2000" dirty="0">
                <a:solidFill>
                  <a:schemeClr val="tx1">
                    <a:lumMod val="95000"/>
                    <a:lumOff val="5000"/>
                  </a:schemeClr>
                </a:solidFill>
                <a:latin typeface="Times New Roman" pitchFamily="18" charset="0"/>
                <a:cs typeface="Times New Roman" pitchFamily="18" charset="0"/>
              </a:rPr>
              <a:t>Team Number: 19BCSB18</a:t>
            </a:r>
          </a:p>
          <a:p>
            <a:pPr marL="274320" indent="-274320" fontAlgn="auto">
              <a:spcBef>
                <a:spcPts val="580"/>
              </a:spcBef>
              <a:spcAft>
                <a:spcPts val="0"/>
              </a:spcAft>
              <a:buFont typeface="Wingdings 2"/>
              <a:buNone/>
              <a:defRPr/>
            </a:pPr>
            <a:endParaRPr lang="en-IN" sz="2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a:solidFill>
                  <a:schemeClr val="tx1">
                    <a:lumMod val="95000"/>
                    <a:lumOff val="5000"/>
                  </a:schemeClr>
                </a:solidFill>
                <a:latin typeface="Times New Roman" pitchFamily="18" charset="0"/>
                <a:cs typeface="Times New Roman" pitchFamily="18" charset="0"/>
              </a:rPr>
              <a:t>Domain: Recommendation System [Data Mining]</a:t>
            </a:r>
          </a:p>
          <a:p>
            <a:pPr marL="274320" indent="-274320" fontAlgn="auto">
              <a:spcBef>
                <a:spcPts val="580"/>
              </a:spcBef>
              <a:spcAft>
                <a:spcPts val="0"/>
              </a:spcAft>
              <a:buFont typeface="Wingdings 2"/>
              <a:buNone/>
              <a:defRPr/>
            </a:pPr>
            <a:endParaRPr lang="en-IN" sz="2000"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000" dirty="0">
                <a:solidFill>
                  <a:schemeClr val="tx1">
                    <a:lumMod val="95000"/>
                    <a:lumOff val="5000"/>
                  </a:schemeClr>
                </a:solidFill>
                <a:latin typeface="Times New Roman" pitchFamily="18" charset="0"/>
                <a:cs typeface="Times New Roman" pitchFamily="18" charset="0"/>
              </a:rPr>
              <a:t>Title: </a:t>
            </a:r>
            <a:r>
              <a:rPr lang="en-IN" sz="2000" b="1" dirty="0">
                <a:solidFill>
                  <a:schemeClr val="tx1">
                    <a:lumMod val="95000"/>
                    <a:lumOff val="5000"/>
                  </a:schemeClr>
                </a:solidFill>
                <a:latin typeface="Times New Roman" pitchFamily="18" charset="0"/>
                <a:cs typeface="Times New Roman" pitchFamily="18" charset="0"/>
              </a:rPr>
              <a:t>Crop </a:t>
            </a:r>
            <a:r>
              <a:rPr lang="en-IN" sz="2400" b="1" dirty="0">
                <a:solidFill>
                  <a:schemeClr val="tx1">
                    <a:lumMod val="95000"/>
                    <a:lumOff val="5000"/>
                  </a:schemeClr>
                </a:solidFill>
                <a:latin typeface="Times New Roman" pitchFamily="18" charset="0"/>
                <a:cs typeface="Times New Roman" pitchFamily="18" charset="0"/>
              </a:rPr>
              <a:t>Recommendation</a:t>
            </a:r>
            <a:r>
              <a:rPr lang="en-IN" sz="2000" b="1" dirty="0">
                <a:solidFill>
                  <a:schemeClr val="tx1">
                    <a:lumMod val="95000"/>
                    <a:lumOff val="5000"/>
                  </a:schemeClr>
                </a:solidFill>
                <a:latin typeface="Times New Roman" pitchFamily="18" charset="0"/>
                <a:cs typeface="Times New Roman" pitchFamily="18" charset="0"/>
              </a:rPr>
              <a:t> System using Neural Networks</a:t>
            </a:r>
          </a:p>
          <a:p>
            <a:pPr marL="274320" indent="-274320" fontAlgn="auto">
              <a:spcBef>
                <a:spcPts val="580"/>
              </a:spcBef>
              <a:spcAft>
                <a:spcPts val="0"/>
              </a:spcAft>
              <a:buFont typeface="Wingdings 2"/>
              <a:buChar char=""/>
              <a:defRPr/>
            </a:pPr>
            <a:endParaRPr lang="en-IN" sz="2000"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sz="2000" dirty="0">
                <a:solidFill>
                  <a:schemeClr val="tx1">
                    <a:lumMod val="95000"/>
                    <a:lumOff val="5000"/>
                  </a:schemeClr>
                </a:solidFill>
                <a:latin typeface="Times New Roman" pitchFamily="18" charset="0"/>
                <a:cs typeface="Times New Roman" pitchFamily="18" charset="0"/>
              </a:rPr>
              <a:t>Guide :  			</a:t>
            </a:r>
            <a:r>
              <a:rPr lang="en-IN" sz="2000" dirty="0" err="1">
                <a:solidFill>
                  <a:schemeClr val="tx1">
                    <a:lumMod val="95000"/>
                    <a:lumOff val="5000"/>
                  </a:schemeClr>
                </a:solidFill>
                <a:latin typeface="Times New Roman" pitchFamily="18" charset="0"/>
                <a:cs typeface="Times New Roman" pitchFamily="18" charset="0"/>
              </a:rPr>
              <a:t>J.Bhavithra</a:t>
            </a:r>
            <a:r>
              <a:rPr lang="en-IN" sz="2000" dirty="0">
                <a:solidFill>
                  <a:schemeClr val="tx1">
                    <a:lumMod val="95000"/>
                    <a:lumOff val="5000"/>
                  </a:schemeClr>
                </a:solidFill>
                <a:latin typeface="Times New Roman" pitchFamily="18" charset="0"/>
                <a:cs typeface="Times New Roman" pitchFamily="18" charset="0"/>
              </a:rPr>
              <a:t> (AP/CSE)</a:t>
            </a:r>
          </a:p>
          <a:p>
            <a:pPr marL="0" indent="0" fontAlgn="auto">
              <a:spcBef>
                <a:spcPts val="580"/>
              </a:spcBef>
              <a:spcAft>
                <a:spcPts val="0"/>
              </a:spcAft>
              <a:buNone/>
              <a:defRPr/>
            </a:pPr>
            <a:endParaRPr lang="en-IN" sz="2000" dirty="0">
              <a:solidFill>
                <a:schemeClr val="tx1">
                  <a:lumMod val="95000"/>
                  <a:lumOff val="5000"/>
                </a:schemeClr>
              </a:solidFill>
              <a:latin typeface="Times New Roman" pitchFamily="18" charset="0"/>
              <a:cs typeface="Times New Roman" pitchFamily="18" charset="0"/>
            </a:endParaRPr>
          </a:p>
          <a:p>
            <a:pPr marL="2055813" indent="-2055813" fontAlgn="auto">
              <a:spcBef>
                <a:spcPts val="580"/>
              </a:spcBef>
              <a:spcAft>
                <a:spcPts val="0"/>
              </a:spcAft>
              <a:buFont typeface="Wingdings 2"/>
              <a:buNone/>
              <a:defRPr/>
            </a:pPr>
            <a:r>
              <a:rPr lang="en-IN" sz="2000" dirty="0">
                <a:solidFill>
                  <a:schemeClr val="tx1">
                    <a:lumMod val="95000"/>
                    <a:lumOff val="5000"/>
                  </a:schemeClr>
                </a:solidFill>
                <a:latin typeface="Times New Roman" pitchFamily="18" charset="0"/>
                <a:cs typeface="Times New Roman" pitchFamily="18" charset="0"/>
              </a:rPr>
              <a:t>Team Members: 		</a:t>
            </a:r>
            <a:r>
              <a:rPr lang="en-IN" sz="2000" dirty="0" err="1">
                <a:solidFill>
                  <a:schemeClr val="tx1">
                    <a:lumMod val="95000"/>
                    <a:lumOff val="5000"/>
                  </a:schemeClr>
                </a:solidFill>
                <a:latin typeface="Times New Roman" pitchFamily="18" charset="0"/>
                <a:cs typeface="Times New Roman" pitchFamily="18" charset="0"/>
              </a:rPr>
              <a:t>M.Sneaha</a:t>
            </a:r>
            <a:r>
              <a:rPr lang="en-IN" sz="2000" dirty="0">
                <a:solidFill>
                  <a:schemeClr val="tx1">
                    <a:lumMod val="95000"/>
                    <a:lumOff val="5000"/>
                  </a:schemeClr>
                </a:solidFill>
                <a:latin typeface="Times New Roman" pitchFamily="18" charset="0"/>
                <a:cs typeface="Times New Roman" pitchFamily="18" charset="0"/>
              </a:rPr>
              <a:t> 		15BCS076	</a:t>
            </a:r>
          </a:p>
          <a:p>
            <a:pPr marL="2055813" indent="-1885950" fontAlgn="auto">
              <a:spcBef>
                <a:spcPts val="580"/>
              </a:spcBef>
              <a:spcAft>
                <a:spcPts val="0"/>
              </a:spcAft>
              <a:buFont typeface="Wingdings 2"/>
              <a:buNone/>
              <a:defRPr/>
            </a:pPr>
            <a:r>
              <a:rPr lang="en-IN" sz="2000" dirty="0">
                <a:solidFill>
                  <a:schemeClr val="tx1">
                    <a:lumMod val="95000"/>
                    <a:lumOff val="5000"/>
                  </a:schemeClr>
                </a:solidFill>
                <a:latin typeface="Times New Roman" pitchFamily="18" charset="0"/>
                <a:cs typeface="Times New Roman" pitchFamily="18" charset="0"/>
              </a:rPr>
              <a:t>    		</a:t>
            </a:r>
            <a:r>
              <a:rPr lang="en-IN" sz="2000" dirty="0" err="1">
                <a:solidFill>
                  <a:schemeClr val="tx1">
                    <a:lumMod val="95000"/>
                    <a:lumOff val="5000"/>
                  </a:schemeClr>
                </a:solidFill>
                <a:latin typeface="Times New Roman" pitchFamily="18" charset="0"/>
                <a:cs typeface="Times New Roman" pitchFamily="18" charset="0"/>
              </a:rPr>
              <a:t>M.Susilkumar</a:t>
            </a:r>
            <a:r>
              <a:rPr lang="en-IN" sz="2000" dirty="0">
                <a:solidFill>
                  <a:schemeClr val="tx1">
                    <a:lumMod val="95000"/>
                    <a:lumOff val="5000"/>
                  </a:schemeClr>
                </a:solidFill>
                <a:latin typeface="Times New Roman" pitchFamily="18" charset="0"/>
                <a:cs typeface="Times New Roman" pitchFamily="18" charset="0"/>
              </a:rPr>
              <a:t> 		15BCS094</a:t>
            </a:r>
          </a:p>
          <a:p>
            <a:pPr marL="2055813" indent="-1885950" fontAlgn="auto">
              <a:spcBef>
                <a:spcPts val="580"/>
              </a:spcBef>
              <a:spcAft>
                <a:spcPts val="0"/>
              </a:spcAft>
              <a:buFont typeface="Wingdings 2"/>
              <a:buNone/>
              <a:defRPr/>
            </a:pPr>
            <a:r>
              <a:rPr lang="en-IN" sz="2000" dirty="0">
                <a:solidFill>
                  <a:schemeClr val="tx1">
                    <a:lumMod val="95000"/>
                    <a:lumOff val="5000"/>
                  </a:schemeClr>
                </a:solidFill>
                <a:latin typeface="Times New Roman" pitchFamily="18" charset="0"/>
                <a:cs typeface="Times New Roman" pitchFamily="18" charset="0"/>
              </a:rPr>
              <a:t>  		</a:t>
            </a:r>
            <a:r>
              <a:rPr lang="en-IN" sz="2000" dirty="0" err="1">
                <a:solidFill>
                  <a:schemeClr val="tx1">
                    <a:lumMod val="95000"/>
                    <a:lumOff val="5000"/>
                  </a:schemeClr>
                </a:solidFill>
                <a:latin typeface="Times New Roman" pitchFamily="18" charset="0"/>
                <a:cs typeface="Times New Roman" pitchFamily="18" charset="0"/>
              </a:rPr>
              <a:t>A.Vignesh</a:t>
            </a:r>
            <a:r>
              <a:rPr lang="en-IN" sz="2000" dirty="0">
                <a:solidFill>
                  <a:schemeClr val="tx1">
                    <a:lumMod val="95000"/>
                    <a:lumOff val="5000"/>
                  </a:schemeClr>
                </a:solidFill>
                <a:latin typeface="Times New Roman" pitchFamily="18" charset="0"/>
                <a:cs typeface="Times New Roman" pitchFamily="18" charset="0"/>
              </a:rPr>
              <a:t>		16BCS316</a:t>
            </a:r>
          </a:p>
          <a:p>
            <a:pPr lvl="8">
              <a:buFontTx/>
              <a:buNone/>
              <a:defRPr/>
            </a:pPr>
            <a:endParaRPr lang="en-IN" sz="1400" dirty="0">
              <a:solidFill>
                <a:schemeClr val="tx1">
                  <a:lumMod val="95000"/>
                  <a:lumOff val="5000"/>
                </a:schemeClr>
              </a:solidFill>
            </a:endParaRPr>
          </a:p>
          <a:p>
            <a:pPr lvl="8">
              <a:buFontTx/>
              <a:buNone/>
              <a:defRPr/>
            </a:pPr>
            <a:r>
              <a:rPr lang="en-IN" sz="1400" dirty="0">
                <a:solidFill>
                  <a:schemeClr val="tx1">
                    <a:lumMod val="95000"/>
                    <a:lumOff val="5000"/>
                  </a:schemeClr>
                </a:solidFill>
              </a:rPr>
              <a:t>					</a:t>
            </a:r>
            <a:r>
              <a:rPr lang="en-IN" sz="1400" dirty="0">
                <a:solidFill>
                  <a:schemeClr val="tx1">
                    <a:lumMod val="95000"/>
                    <a:lumOff val="5000"/>
                  </a:schemeClr>
                </a:solidFill>
                <a:latin typeface="Times New Roman" pitchFamily="18" charset="0"/>
                <a:cs typeface="Times New Roman" pitchFamily="18" charset="0"/>
              </a:rPr>
              <a:t>Date: 14/07/2018</a:t>
            </a:r>
          </a:p>
          <a:p>
            <a:pPr lvl="8">
              <a:buFontTx/>
              <a:buNone/>
              <a:defRPr/>
            </a:pPr>
            <a:endParaRPr lang="en-IN" sz="1400" dirty="0">
              <a:solidFill>
                <a:schemeClr val="tx1">
                  <a:lumMod val="95000"/>
                  <a:lumOff val="5000"/>
                </a:schemeClr>
              </a:solidFill>
            </a:endParaRPr>
          </a:p>
          <a:p>
            <a:pPr marL="274320" indent="-274320" fontAlgn="auto">
              <a:spcBef>
                <a:spcPts val="580"/>
              </a:spcBef>
              <a:spcAft>
                <a:spcPts val="0"/>
              </a:spcAft>
              <a:buFont typeface="Wingdings 2"/>
              <a:buChar char=""/>
              <a:defRPr/>
            </a:pPr>
            <a:endParaRPr lang="en-IN" sz="2000" dirty="0">
              <a:solidFill>
                <a:schemeClr val="tx1">
                  <a:lumMod val="95000"/>
                  <a:lumOff val="5000"/>
                </a:schemeClr>
              </a:solidFill>
            </a:endParaRPr>
          </a:p>
        </p:txBody>
      </p:sp>
      <p:sp>
        <p:nvSpPr>
          <p:cNvPr id="6" name="Rectangle 5"/>
          <p:cNvSpPr/>
          <p:nvPr/>
        </p:nvSpPr>
        <p:spPr>
          <a:xfrm>
            <a:off x="304800" y="152400"/>
            <a:ext cx="8534400" cy="1015663"/>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141CS0801 - Project   Review I</a:t>
            </a:r>
            <a:endParaRPr lang="en-IN" sz="2000" dirty="0"/>
          </a:p>
        </p:txBody>
      </p:sp>
      <p:pic>
        <p:nvPicPr>
          <p:cNvPr id="6149" name="Picture 2" descr="C:\Users\admin1\Pictures\logo.jpg"/>
          <p:cNvPicPr>
            <a:picLocks noChangeAspect="1" noChangeArrowheads="1"/>
          </p:cNvPicPr>
          <p:nvPr/>
        </p:nvPicPr>
        <p:blipFill>
          <a:blip r:embed="rId2"/>
          <a:srcRect/>
          <a:stretch>
            <a:fillRect/>
          </a:stretch>
        </p:blipFill>
        <p:spPr bwMode="auto">
          <a:xfrm>
            <a:off x="228600" y="228600"/>
            <a:ext cx="2374900" cy="990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ScreenShots</a:t>
            </a:r>
            <a:r>
              <a:rPr lang="en-US" dirty="0"/>
              <a:t>:</a:t>
            </a:r>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pic>
        <p:nvPicPr>
          <p:cNvPr id="7" name="Picture 6"/>
          <p:cNvPicPr>
            <a:picLocks noChangeAspect="1"/>
          </p:cNvPicPr>
          <p:nvPr/>
        </p:nvPicPr>
        <p:blipFill>
          <a:blip r:embed="rId2"/>
          <a:stretch>
            <a:fillRect/>
          </a:stretch>
        </p:blipFill>
        <p:spPr>
          <a:xfrm>
            <a:off x="441489" y="1417638"/>
            <a:ext cx="8229600" cy="4888495"/>
          </a:xfrm>
          <a:prstGeom prst="rect">
            <a:avLst/>
          </a:prstGeom>
        </p:spPr>
      </p:pic>
    </p:spTree>
    <p:extLst>
      <p:ext uri="{BB962C8B-B14F-4D97-AF65-F5344CB8AC3E}">
        <p14:creationId xmlns:p14="http://schemas.microsoft.com/office/powerpoint/2010/main" val="341964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sz="quarter" idx="1"/>
          </p:nvPr>
        </p:nvPicPr>
        <p:blipFill>
          <a:blip r:embed="rId2"/>
          <a:stretch>
            <a:fillRect/>
          </a:stretch>
        </p:blipFill>
        <p:spPr>
          <a:xfrm>
            <a:off x="373079" y="237716"/>
            <a:ext cx="11497195" cy="5589392"/>
          </a:xfrm>
          <a:prstGeom prst="rect">
            <a:avLst/>
          </a:prstGeom>
        </p:spPr>
      </p:pic>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Tree>
    <p:extLst>
      <p:ext uri="{BB962C8B-B14F-4D97-AF65-F5344CB8AC3E}">
        <p14:creationId xmlns:p14="http://schemas.microsoft.com/office/powerpoint/2010/main" val="2360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quarter" idx="1"/>
          </p:nvPr>
        </p:nvPicPr>
        <p:blipFill>
          <a:blip r:embed="rId2"/>
          <a:stretch>
            <a:fillRect/>
          </a:stretch>
        </p:blipFill>
        <p:spPr>
          <a:xfrm>
            <a:off x="304800" y="295063"/>
            <a:ext cx="10659532" cy="5995987"/>
          </a:xfrm>
          <a:prstGeom prst="rect">
            <a:avLst/>
          </a:prstGeom>
        </p:spPr>
      </p:pic>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Tree>
    <p:extLst>
      <p:ext uri="{BB962C8B-B14F-4D97-AF65-F5344CB8AC3E}">
        <p14:creationId xmlns:p14="http://schemas.microsoft.com/office/powerpoint/2010/main" val="325033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pic>
        <p:nvPicPr>
          <p:cNvPr id="6" name="Picture 5"/>
          <p:cNvPicPr>
            <a:picLocks noChangeAspect="1"/>
          </p:cNvPicPr>
          <p:nvPr/>
        </p:nvPicPr>
        <p:blipFill>
          <a:blip r:embed="rId2"/>
          <a:stretch>
            <a:fillRect/>
          </a:stretch>
        </p:blipFill>
        <p:spPr>
          <a:xfrm>
            <a:off x="-2209800" y="-533400"/>
            <a:ext cx="13817599" cy="7772400"/>
          </a:xfrm>
          <a:prstGeom prst="rect">
            <a:avLst/>
          </a:prstGeom>
        </p:spPr>
      </p:pic>
    </p:spTree>
    <p:extLst>
      <p:ext uri="{BB962C8B-B14F-4D97-AF65-F5344CB8AC3E}">
        <p14:creationId xmlns:p14="http://schemas.microsoft.com/office/powerpoint/2010/main" val="395193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pic>
        <p:nvPicPr>
          <p:cNvPr id="6" name="Picture 5"/>
          <p:cNvPicPr>
            <a:picLocks noChangeAspect="1"/>
          </p:cNvPicPr>
          <p:nvPr/>
        </p:nvPicPr>
        <p:blipFill>
          <a:blip r:embed="rId2"/>
          <a:stretch>
            <a:fillRect/>
          </a:stretch>
        </p:blipFill>
        <p:spPr>
          <a:xfrm>
            <a:off x="-1828800" y="-762000"/>
            <a:ext cx="12573786" cy="8077200"/>
          </a:xfrm>
          <a:prstGeom prst="rect">
            <a:avLst/>
          </a:prstGeom>
        </p:spPr>
      </p:pic>
    </p:spTree>
    <p:extLst>
      <p:ext uri="{BB962C8B-B14F-4D97-AF65-F5344CB8AC3E}">
        <p14:creationId xmlns:p14="http://schemas.microsoft.com/office/powerpoint/2010/main" val="413550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15</a:t>
            </a:fld>
            <a:endParaRPr lang="en-US"/>
          </a:p>
        </p:txBody>
      </p:sp>
      <p:pic>
        <p:nvPicPr>
          <p:cNvPr id="6" name="Picture 5"/>
          <p:cNvPicPr>
            <a:picLocks noChangeAspect="1"/>
          </p:cNvPicPr>
          <p:nvPr/>
        </p:nvPicPr>
        <p:blipFill>
          <a:blip r:embed="rId2"/>
          <a:stretch>
            <a:fillRect/>
          </a:stretch>
        </p:blipFill>
        <p:spPr>
          <a:xfrm>
            <a:off x="-3276600" y="-1447800"/>
            <a:ext cx="15849600" cy="8915400"/>
          </a:xfrm>
          <a:prstGeom prst="rect">
            <a:avLst/>
          </a:prstGeom>
        </p:spPr>
      </p:pic>
    </p:spTree>
    <p:extLst>
      <p:ext uri="{BB962C8B-B14F-4D97-AF65-F5344CB8AC3E}">
        <p14:creationId xmlns:p14="http://schemas.microsoft.com/office/powerpoint/2010/main" val="1001541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pic>
        <p:nvPicPr>
          <p:cNvPr id="6" name="Picture 5"/>
          <p:cNvPicPr>
            <a:picLocks noChangeAspect="1"/>
          </p:cNvPicPr>
          <p:nvPr/>
        </p:nvPicPr>
        <p:blipFill>
          <a:blip r:embed="rId2"/>
          <a:stretch>
            <a:fillRect/>
          </a:stretch>
        </p:blipFill>
        <p:spPr>
          <a:xfrm>
            <a:off x="-5105400" y="-2590800"/>
            <a:ext cx="18288000" cy="10287000"/>
          </a:xfrm>
          <a:prstGeom prst="rect">
            <a:avLst/>
          </a:prstGeom>
        </p:spPr>
      </p:pic>
    </p:spTree>
    <p:extLst>
      <p:ext uri="{BB962C8B-B14F-4D97-AF65-F5344CB8AC3E}">
        <p14:creationId xmlns:p14="http://schemas.microsoft.com/office/powerpoint/2010/main" val="59022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pic>
        <p:nvPicPr>
          <p:cNvPr id="6" name="Picture 5"/>
          <p:cNvPicPr>
            <a:picLocks noChangeAspect="1"/>
          </p:cNvPicPr>
          <p:nvPr/>
        </p:nvPicPr>
        <p:blipFill>
          <a:blip r:embed="rId2"/>
          <a:stretch>
            <a:fillRect/>
          </a:stretch>
        </p:blipFill>
        <p:spPr>
          <a:xfrm>
            <a:off x="-3962400" y="-1066800"/>
            <a:ext cx="18288000" cy="10287000"/>
          </a:xfrm>
          <a:prstGeom prst="rect">
            <a:avLst/>
          </a:prstGeom>
        </p:spPr>
      </p:pic>
    </p:spTree>
    <p:extLst>
      <p:ext uri="{BB962C8B-B14F-4D97-AF65-F5344CB8AC3E}">
        <p14:creationId xmlns:p14="http://schemas.microsoft.com/office/powerpoint/2010/main" val="331689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pic>
        <p:nvPicPr>
          <p:cNvPr id="6" name="Picture 5"/>
          <p:cNvPicPr>
            <a:picLocks noChangeAspect="1"/>
          </p:cNvPicPr>
          <p:nvPr/>
        </p:nvPicPr>
        <p:blipFill>
          <a:blip r:embed="rId2"/>
          <a:stretch>
            <a:fillRect/>
          </a:stretch>
        </p:blipFill>
        <p:spPr>
          <a:xfrm>
            <a:off x="-23567" y="280923"/>
            <a:ext cx="9507031" cy="5347705"/>
          </a:xfrm>
          <a:prstGeom prst="rect">
            <a:avLst/>
          </a:prstGeom>
        </p:spPr>
      </p:pic>
    </p:spTree>
    <p:extLst>
      <p:ext uri="{BB962C8B-B14F-4D97-AF65-F5344CB8AC3E}">
        <p14:creationId xmlns:p14="http://schemas.microsoft.com/office/powerpoint/2010/main" val="414349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References</a:t>
            </a:r>
            <a:endParaRPr lang="en-US" sz="3200" dirty="0"/>
          </a:p>
        </p:txBody>
      </p:sp>
      <p:sp>
        <p:nvSpPr>
          <p:cNvPr id="3" name="Content Placeholder 2"/>
          <p:cNvSpPr>
            <a:spLocks noGrp="1"/>
          </p:cNvSpPr>
          <p:nvPr>
            <p:ph sz="quarter" idx="1"/>
          </p:nvPr>
        </p:nvSpPr>
        <p:spPr/>
        <p:txBody>
          <a:bodyPr/>
          <a:lstStyle/>
          <a:p>
            <a:pPr marL="342900" indent="-342900">
              <a:buFont typeface="+mj-lt"/>
              <a:buAutoNum type="arabicPeriod"/>
            </a:pPr>
            <a:r>
              <a:rPr lang="en-US" sz="1600" dirty="0"/>
              <a:t>Aitkin, M. and </a:t>
            </a:r>
            <a:r>
              <a:rPr lang="en-US" sz="1600" dirty="0" err="1"/>
              <a:t>Foxall</a:t>
            </a:r>
            <a:r>
              <a:rPr lang="en-US" sz="1600" dirty="0"/>
              <a:t>, R. (2003). Statistical modelling of artificial neural networks using multi-layer perceptron. </a:t>
            </a:r>
            <a:r>
              <a:rPr lang="en-US" sz="1600" b="1" i="1" dirty="0"/>
              <a:t>Statistics and Computing</a:t>
            </a:r>
            <a:r>
              <a:rPr lang="en-US" sz="1600" dirty="0"/>
              <a:t> </a:t>
            </a:r>
            <a:r>
              <a:rPr lang="en-US" sz="1600" b="1" dirty="0"/>
              <a:t>13</a:t>
            </a:r>
            <a:r>
              <a:rPr lang="en-US" sz="1600" dirty="0"/>
              <a:t>, 227–239.</a:t>
            </a:r>
            <a:r>
              <a:rPr lang="en-US" sz="1600" dirty="0">
                <a:hlinkClick r:id="rId2"/>
              </a:rPr>
              <a:t>MathSciNet</a:t>
            </a:r>
            <a:r>
              <a:rPr lang="en-US" sz="1600" dirty="0">
                <a:hlinkClick r:id="rId3"/>
              </a:rPr>
              <a:t>CrossRef</a:t>
            </a:r>
            <a:r>
              <a:rPr lang="en-US" sz="1600" dirty="0">
                <a:hlinkClick r:id="rId4"/>
              </a:rPr>
              <a:t>Google Scholar</a:t>
            </a:r>
            <a:endParaRPr lang="en-US" sz="1600" dirty="0"/>
          </a:p>
          <a:p>
            <a:pPr marL="342900" indent="-342900">
              <a:buFont typeface="+mj-lt"/>
              <a:buAutoNum type="arabicPeriod"/>
            </a:pPr>
            <a:r>
              <a:rPr lang="en-US" sz="1600" dirty="0" err="1"/>
              <a:t>Alon</a:t>
            </a:r>
            <a:r>
              <a:rPr lang="en-US" sz="1600" dirty="0"/>
              <a:t>, I., Qi, M. and </a:t>
            </a:r>
            <a:r>
              <a:rPr lang="en-US" sz="1600" dirty="0" err="1"/>
              <a:t>Sadowski</a:t>
            </a:r>
            <a:r>
              <a:rPr lang="en-US" sz="1600" dirty="0"/>
              <a:t>, R.J. (2001). Forecasting aggregate retail sales: a comparison of artificial neural networks and traditional methods. </a:t>
            </a:r>
            <a:r>
              <a:rPr lang="en-US" sz="1600" b="1" i="1" dirty="0"/>
              <a:t>Journal of Retailer and Consumer Services</a:t>
            </a:r>
            <a:r>
              <a:rPr lang="en-US" sz="1600" dirty="0"/>
              <a:t> </a:t>
            </a:r>
            <a:r>
              <a:rPr lang="en-US" sz="1600" b="1" dirty="0"/>
              <a:t>8</a:t>
            </a:r>
            <a:r>
              <a:rPr lang="en-US" sz="1600" dirty="0"/>
              <a:t>, 147–156.</a:t>
            </a:r>
            <a:r>
              <a:rPr lang="en-US" sz="1600" dirty="0">
                <a:hlinkClick r:id="rId5"/>
              </a:rPr>
              <a:t>CrossRef</a:t>
            </a:r>
            <a:r>
              <a:rPr lang="en-US" sz="1600" dirty="0">
                <a:hlinkClick r:id="rId6"/>
              </a:rPr>
              <a:t>Google Scholar</a:t>
            </a:r>
            <a:endParaRPr lang="en-US" sz="1600" dirty="0"/>
          </a:p>
          <a:p>
            <a:pPr marL="342900" indent="-342900">
              <a:buFont typeface="+mj-lt"/>
              <a:buAutoNum type="arabicPeriod"/>
            </a:pPr>
            <a:r>
              <a:rPr lang="en-US" sz="1600" dirty="0"/>
              <a:t>Anders, U. and </a:t>
            </a:r>
            <a:r>
              <a:rPr lang="en-US" sz="1600" dirty="0" err="1"/>
              <a:t>Korn</a:t>
            </a:r>
            <a:r>
              <a:rPr lang="en-US" sz="1600" dirty="0"/>
              <a:t>, 0. (1999). Model selection in neural networks. </a:t>
            </a:r>
            <a:r>
              <a:rPr lang="en-US" sz="1600" b="1" i="1" dirty="0"/>
              <a:t>Neural Networks</a:t>
            </a:r>
            <a:r>
              <a:rPr lang="en-US" sz="1600" dirty="0"/>
              <a:t> </a:t>
            </a:r>
            <a:r>
              <a:rPr lang="en-US" sz="1600" b="1" dirty="0"/>
              <a:t>12</a:t>
            </a:r>
            <a:r>
              <a:rPr lang="en-US" sz="1600" dirty="0"/>
              <a:t>, 309–323.</a:t>
            </a:r>
            <a:r>
              <a:rPr lang="en-US" sz="1600" dirty="0">
                <a:hlinkClick r:id="rId7"/>
              </a:rPr>
              <a:t>CrossRef</a:t>
            </a:r>
            <a:r>
              <a:rPr lang="en-US" sz="1600" dirty="0">
                <a:hlinkClick r:id="rId8"/>
              </a:rPr>
              <a:t>Google Scholar</a:t>
            </a:r>
            <a:endParaRPr lang="en-US" sz="1600" dirty="0"/>
          </a:p>
          <a:p>
            <a:pPr marL="342900" indent="-342900">
              <a:buFont typeface="+mj-lt"/>
              <a:buAutoNum type="arabicPeriod"/>
            </a:pPr>
            <a:r>
              <a:rPr lang="en-US" sz="1600" dirty="0"/>
              <a:t>Barat, C., </a:t>
            </a:r>
            <a:r>
              <a:rPr lang="en-US" sz="1600" dirty="0" err="1"/>
              <a:t>Loaiza</a:t>
            </a:r>
            <a:r>
              <a:rPr lang="en-US" sz="1600" dirty="0"/>
              <a:t>, H., Colle, E. and </a:t>
            </a:r>
            <a:r>
              <a:rPr lang="en-US" sz="1600" dirty="0" err="1"/>
              <a:t>Lelandais</a:t>
            </a:r>
            <a:r>
              <a:rPr lang="en-US" sz="1600" dirty="0"/>
              <a:t>, S. (2000). Neural and statistical classifiers. Can such approaches be complementary? In: </a:t>
            </a:r>
            <a:r>
              <a:rPr lang="en-US" sz="1600" b="1" i="1" dirty="0"/>
              <a:t>Instrumentation and Measurement Technology Conference</a:t>
            </a:r>
            <a:r>
              <a:rPr lang="en-US" sz="1600" dirty="0"/>
              <a:t>, </a:t>
            </a:r>
            <a:r>
              <a:rPr lang="en-US" sz="1600" i="1" dirty="0"/>
              <a:t>Vol</a:t>
            </a:r>
            <a:r>
              <a:rPr lang="en-US" sz="1600" dirty="0"/>
              <a:t>. </a:t>
            </a:r>
            <a:r>
              <a:rPr lang="en-US" sz="1600" b="1" dirty="0"/>
              <a:t>3</a:t>
            </a:r>
            <a:r>
              <a:rPr lang="en-US" sz="1600" dirty="0"/>
              <a:t>, pp. 1480–1486.</a:t>
            </a:r>
            <a:r>
              <a:rPr lang="en-US" sz="1600" dirty="0">
                <a:hlinkClick r:id="rId9"/>
              </a:rPr>
              <a:t>Google Scholar</a:t>
            </a:r>
            <a:endParaRPr lang="en-US" sz="1600" dirty="0"/>
          </a:p>
          <a:p>
            <a:pPr marL="342900" indent="-342900">
              <a:buFont typeface="+mj-lt"/>
              <a:buAutoNum type="arabicPeriod"/>
            </a:pPr>
            <a:r>
              <a:rPr lang="en-US" sz="1600" dirty="0"/>
              <a:t>Bastos </a:t>
            </a:r>
            <a:r>
              <a:rPr lang="en-US" sz="1600" dirty="0" err="1"/>
              <a:t>Cavalcante</a:t>
            </a:r>
            <a:r>
              <a:rPr lang="en-US" sz="1600" dirty="0"/>
              <a:t>, R. and </a:t>
            </a:r>
            <a:r>
              <a:rPr lang="en-US" sz="1600" dirty="0" err="1"/>
              <a:t>Ludemir</a:t>
            </a:r>
            <a:r>
              <a:rPr lang="en-US" sz="1600" dirty="0"/>
              <a:t>, T.B. (2001). Design of neural networks for time series prediction using case-initialized genetic algorithms. In: </a:t>
            </a:r>
            <a:r>
              <a:rPr lang="en-US" sz="1600" b="1" i="1" dirty="0"/>
              <a:t>Proceedings 8th International Conference on Neural Information Processing</a:t>
            </a:r>
            <a:r>
              <a:rPr lang="en-US" sz="1600" dirty="0"/>
              <a:t>, pp. 382–387.</a:t>
            </a:r>
            <a:r>
              <a:rPr lang="en-US" sz="1600" dirty="0">
                <a:hlinkClick r:id="rId10"/>
              </a:rPr>
              <a:t>Google Scholar</a:t>
            </a:r>
            <a:endParaRPr lang="en-US" sz="1600" dirty="0"/>
          </a:p>
          <a:p>
            <a:pPr marL="342900" indent="-342900">
              <a:buFont typeface="+mj-lt"/>
              <a:buAutoNum type="arabicPeriod"/>
            </a:pPr>
            <a:r>
              <a:rPr lang="en-US" sz="1600" dirty="0" err="1"/>
              <a:t>Benediktsson</a:t>
            </a:r>
            <a:r>
              <a:rPr lang="en-US" sz="1600" dirty="0"/>
              <a:t>, J.A. and Swain, P.H. (1990). Neural network approaches versus statistical methods in classification of multisource remote sensing data. </a:t>
            </a:r>
            <a:r>
              <a:rPr lang="en-US" sz="1600" b="1" i="1" dirty="0"/>
              <a:t>IEEE Trans. on Geoscience and Remote Sensing</a:t>
            </a:r>
            <a:r>
              <a:rPr lang="en-US" sz="1600" dirty="0"/>
              <a:t> 28 (4), 540–552.</a:t>
            </a:r>
            <a:r>
              <a:rPr lang="en-US" sz="1600" dirty="0">
                <a:hlinkClick r:id="rId11"/>
              </a:rPr>
              <a:t>CrossRef</a:t>
            </a:r>
            <a:r>
              <a:rPr lang="en-US" sz="1600" dirty="0">
                <a:hlinkClick r:id="rId12"/>
              </a:rPr>
              <a:t>Google Scholar</a:t>
            </a:r>
            <a:endParaRPr lang="en-US" sz="1600" dirty="0"/>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spTree>
    <p:extLst>
      <p:ext uri="{BB962C8B-B14F-4D97-AF65-F5344CB8AC3E}">
        <p14:creationId xmlns:p14="http://schemas.microsoft.com/office/powerpoint/2010/main" val="408586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dirty="0"/>
              <a:t>Contents</a:t>
            </a:r>
          </a:p>
        </p:txBody>
      </p:sp>
      <p:sp>
        <p:nvSpPr>
          <p:cNvPr id="7171" name="Content Placeholder 2"/>
          <p:cNvSpPr>
            <a:spLocks noGrp="1"/>
          </p:cNvSpPr>
          <p:nvPr>
            <p:ph sz="quarter" idx="1"/>
          </p:nvPr>
        </p:nvSpPr>
        <p:spPr>
          <a:xfrm>
            <a:off x="762000" y="1143000"/>
            <a:ext cx="7772400" cy="5029200"/>
          </a:xfrm>
        </p:spPr>
        <p:txBody>
          <a:bodyPr/>
          <a:lstStyle/>
          <a:p>
            <a:r>
              <a:rPr lang="en-IN" sz="2000" dirty="0"/>
              <a:t>Problem description(domain)</a:t>
            </a:r>
          </a:p>
          <a:p>
            <a:r>
              <a:rPr lang="en-IN" sz="2000" dirty="0"/>
              <a:t>Findings of Literature survey </a:t>
            </a:r>
            <a:r>
              <a:rPr lang="en-IN" sz="2000" dirty="0">
                <a:solidFill>
                  <a:srgbClr val="FF0000"/>
                </a:solidFill>
              </a:rPr>
              <a:t>[Detailed Literature survey has to be attached and linked as a separate PPT]</a:t>
            </a:r>
          </a:p>
          <a:p>
            <a:r>
              <a:rPr lang="en-IN" sz="2000" dirty="0"/>
              <a:t>Objective</a:t>
            </a:r>
          </a:p>
          <a:p>
            <a:r>
              <a:rPr lang="en-IN" sz="2000" dirty="0"/>
              <a:t>Overall system Block diagram </a:t>
            </a:r>
            <a:r>
              <a:rPr lang="en-IN" sz="2000" dirty="0">
                <a:solidFill>
                  <a:srgbClr val="FF0000"/>
                </a:solidFill>
              </a:rPr>
              <a:t>[ with Implementation Environment]</a:t>
            </a:r>
          </a:p>
          <a:p>
            <a:r>
              <a:rPr lang="en-IN" sz="2000" dirty="0"/>
              <a:t>List of Modules and detailed Module description </a:t>
            </a:r>
          </a:p>
          <a:p>
            <a:r>
              <a:rPr lang="en-IN" sz="2000" dirty="0"/>
              <a:t>Results </a:t>
            </a:r>
            <a:r>
              <a:rPr lang="en-IN" sz="2000" dirty="0">
                <a:solidFill>
                  <a:srgbClr val="FF0000"/>
                </a:solidFill>
              </a:rPr>
              <a:t>[Including Datasets and Evaluation metrics]</a:t>
            </a:r>
          </a:p>
          <a:p>
            <a:r>
              <a:rPr lang="en-IN" sz="2000" dirty="0"/>
              <a:t>Snapshots</a:t>
            </a:r>
          </a:p>
          <a:p>
            <a:r>
              <a:rPr lang="en-IN" sz="2000" dirty="0"/>
              <a:t>Publication / Journal  Identified Details</a:t>
            </a:r>
          </a:p>
          <a:p>
            <a:r>
              <a:rPr lang="en-IN" sz="2000" dirty="0"/>
              <a:t>References</a:t>
            </a:r>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685800" y="6210300"/>
            <a:ext cx="3962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dirty="0"/>
              <a:t>Title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533400"/>
            <a:ext cx="7772400" cy="4572000"/>
          </a:xfrm>
        </p:spPr>
        <p:txBody>
          <a:bodyPr/>
          <a:lstStyle/>
          <a:p>
            <a:endParaRPr lang="en-US" sz="1600" dirty="0"/>
          </a:p>
          <a:p>
            <a:r>
              <a:rPr lang="en-US" sz="1600" dirty="0"/>
              <a:t>Bernier, J.L., Gonzalez, J., </a:t>
            </a:r>
            <a:r>
              <a:rPr lang="en-US" sz="1600" dirty="0" err="1"/>
              <a:t>Canas</a:t>
            </a:r>
            <a:r>
              <a:rPr lang="en-US" sz="1600" dirty="0"/>
              <a:t>, A. and Diaz, A.F. (2002). Evaluating the impact of multiplicative input perturbations on radial basis function networks. In: </a:t>
            </a:r>
            <a:r>
              <a:rPr lang="en-US" sz="1600" b="1" i="1" dirty="0"/>
              <a:t>European Symposium on Artificial Neural Networks</a:t>
            </a:r>
            <a:r>
              <a:rPr lang="en-US" sz="1600" dirty="0"/>
              <a:t>, pp. 237–244.</a:t>
            </a:r>
            <a:r>
              <a:rPr lang="en-US" sz="1600" dirty="0">
                <a:hlinkClick r:id="rId2"/>
              </a:rPr>
              <a:t>Google Scholar</a:t>
            </a:r>
            <a:endParaRPr lang="en-US" sz="1600" dirty="0"/>
          </a:p>
          <a:p>
            <a:r>
              <a:rPr lang="en-US" sz="1600" dirty="0" err="1"/>
              <a:t>Bissessur</a:t>
            </a:r>
            <a:r>
              <a:rPr lang="en-US" sz="1600" dirty="0"/>
              <a:t>, Y., Martin, E.B., Morris, A.J. and </a:t>
            </a:r>
            <a:r>
              <a:rPr lang="en-US" sz="1600" dirty="0" err="1"/>
              <a:t>Kitson</a:t>
            </a:r>
            <a:r>
              <a:rPr lang="en-US" sz="1600" dirty="0"/>
              <a:t>, P. (2000). Fault detection in hot steel rolling using neural networks and multivariate statistics. </a:t>
            </a:r>
            <a:r>
              <a:rPr lang="en-US" sz="1600" b="1" i="1" dirty="0"/>
              <a:t>IEE Proc. Control Theory and Applications</a:t>
            </a:r>
            <a:r>
              <a:rPr lang="en-US" sz="1600" dirty="0"/>
              <a:t> </a:t>
            </a:r>
            <a:r>
              <a:rPr lang="en-US" sz="1600" b="1" dirty="0"/>
              <a:t>147</a:t>
            </a:r>
            <a:r>
              <a:rPr lang="en-US" sz="1600" dirty="0"/>
              <a:t> (6), 633–640.</a:t>
            </a:r>
            <a:r>
              <a:rPr lang="en-US" sz="1600" dirty="0">
                <a:hlinkClick r:id="rId3"/>
              </a:rPr>
              <a:t>CrossRef</a:t>
            </a:r>
            <a:r>
              <a:rPr lang="en-US" sz="1600" dirty="0">
                <a:hlinkClick r:id="rId4"/>
              </a:rPr>
              <a:t>Google Scholar</a:t>
            </a:r>
            <a:endParaRPr lang="en-US" sz="1600" dirty="0"/>
          </a:p>
          <a:p>
            <a:r>
              <a:rPr lang="en-US" sz="1600" dirty="0" err="1"/>
              <a:t>Blough</a:t>
            </a:r>
            <a:r>
              <a:rPr lang="en-US" sz="1600" dirty="0"/>
              <a:t>, D.K. and Anderson, K.K. (1994). A comparison of artificial neural networks and statistical analyses. Tech. Rep. Pacific Northwest National Laboratory, Richland, Washington, 1–38.</a:t>
            </a:r>
            <a:r>
              <a:rPr lang="en-US" sz="1600" dirty="0">
                <a:hlinkClick r:id="rId5"/>
              </a:rPr>
              <a:t>CrossRef</a:t>
            </a:r>
            <a:r>
              <a:rPr lang="en-US" sz="1600" dirty="0">
                <a:hlinkClick r:id="rId6"/>
              </a:rPr>
              <a:t>Google Scholar</a:t>
            </a:r>
            <a:endParaRPr lang="en-US" sz="1600" dirty="0"/>
          </a:p>
          <a:p>
            <a:r>
              <a:rPr lang="en-US" sz="1600" dirty="0" err="1"/>
              <a:t>Bouqata</a:t>
            </a:r>
            <a:r>
              <a:rPr lang="en-US" sz="1600" dirty="0"/>
              <a:t>, B., </a:t>
            </a:r>
            <a:r>
              <a:rPr lang="en-US" sz="1600" dirty="0" err="1"/>
              <a:t>Bensaid</a:t>
            </a:r>
            <a:r>
              <a:rPr lang="en-US" sz="1600" dirty="0"/>
              <a:t>, A., </a:t>
            </a:r>
            <a:r>
              <a:rPr lang="en-US" sz="1600" dirty="0" err="1"/>
              <a:t>Palliam</a:t>
            </a:r>
            <a:r>
              <a:rPr lang="en-US" sz="1600" dirty="0"/>
              <a:t>, R. and Gómez </a:t>
            </a:r>
            <a:r>
              <a:rPr lang="en-US" sz="1600" dirty="0" err="1"/>
              <a:t>Skarmeta</a:t>
            </a:r>
            <a:r>
              <a:rPr lang="en-US" sz="1600" dirty="0"/>
              <a:t>, A.F. (2000). Time series prediction using crisp and fuzzy neural networks: a comparative study. In: </a:t>
            </a:r>
            <a:r>
              <a:rPr lang="en-US" sz="1600" i="1" dirty="0"/>
              <a:t>Proceedings Conf. on Comp. Intelligence for</a:t>
            </a:r>
            <a:r>
              <a:rPr lang="en-US" sz="1600" dirty="0"/>
              <a:t> </a:t>
            </a:r>
            <a:r>
              <a:rPr lang="en-US" sz="1600" b="1" i="1" dirty="0"/>
              <a:t>Financial</a:t>
            </a:r>
            <a:r>
              <a:rPr lang="en-US" sz="1600" dirty="0"/>
              <a:t> </a:t>
            </a:r>
            <a:r>
              <a:rPr lang="en-US" sz="1600" b="1" i="1" dirty="0"/>
              <a:t>Engineering</a:t>
            </a:r>
            <a:r>
              <a:rPr lang="en-US" sz="1600" dirty="0"/>
              <a:t>, pp. 170173.</a:t>
            </a:r>
            <a:r>
              <a:rPr lang="en-US" sz="1600" dirty="0">
                <a:hlinkClick r:id="rId7"/>
              </a:rPr>
              <a:t>Google Scholar</a:t>
            </a:r>
            <a:endParaRPr lang="en-US" sz="1600" dirty="0"/>
          </a:p>
          <a:p>
            <a:endParaRPr lang="en-IN" sz="1600" dirty="0"/>
          </a:p>
          <a:p>
            <a:endParaRPr lang="en-US" sz="1600" dirty="0"/>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20</a:t>
            </a:fld>
            <a:endParaRPr lang="en-US"/>
          </a:p>
        </p:txBody>
      </p:sp>
    </p:spTree>
    <p:extLst>
      <p:ext uri="{BB962C8B-B14F-4D97-AF65-F5344CB8AC3E}">
        <p14:creationId xmlns:p14="http://schemas.microsoft.com/office/powerpoint/2010/main" val="3335958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0"/>
            <a:ext cx="7772400" cy="3306762"/>
          </a:xfrm>
        </p:spPr>
        <p:txBody>
          <a:bodyPr/>
          <a:lstStyle/>
          <a:p>
            <a:r>
              <a:rPr lang="en-US" dirty="0"/>
              <a:t>THANK YOU</a:t>
            </a:r>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21</a:t>
            </a:fld>
            <a:endParaRPr lang="en-US"/>
          </a:p>
        </p:txBody>
      </p:sp>
    </p:spTree>
    <p:extLst>
      <p:ext uri="{BB962C8B-B14F-4D97-AF65-F5344CB8AC3E}">
        <p14:creationId xmlns:p14="http://schemas.microsoft.com/office/powerpoint/2010/main" val="212872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Literature Identified and Findings </a:t>
            </a:r>
          </a:p>
        </p:txBody>
      </p:sp>
      <p:sp>
        <p:nvSpPr>
          <p:cNvPr id="3" name="Content Placeholder 2"/>
          <p:cNvSpPr>
            <a:spLocks noGrp="1"/>
          </p:cNvSpPr>
          <p:nvPr>
            <p:ph sz="quarter" idx="1"/>
          </p:nvPr>
        </p:nvSpPr>
        <p:spPr/>
        <p:txBody>
          <a:bodyPr/>
          <a:lstStyle/>
          <a:p>
            <a:r>
              <a:rPr lang="en-US" sz="1800" dirty="0"/>
              <a:t>Aitkin, M. and </a:t>
            </a:r>
            <a:r>
              <a:rPr lang="en-US" sz="1800" dirty="0" err="1"/>
              <a:t>Foxall</a:t>
            </a:r>
            <a:r>
              <a:rPr lang="en-US" sz="1800" dirty="0"/>
              <a:t>, R. (2003). Statistical modelling of artificial neural networks using multi-layer perceptron. </a:t>
            </a:r>
            <a:r>
              <a:rPr lang="en-US" sz="1800" b="1" i="1" dirty="0"/>
              <a:t>Statistics and Computing</a:t>
            </a:r>
            <a:r>
              <a:rPr lang="en-US" sz="1800" dirty="0"/>
              <a:t> </a:t>
            </a:r>
            <a:r>
              <a:rPr lang="en-US" sz="1800" b="1" dirty="0"/>
              <a:t>13</a:t>
            </a:r>
            <a:r>
              <a:rPr lang="en-US" sz="1800" dirty="0"/>
              <a:t>, 227–239.</a:t>
            </a:r>
            <a:r>
              <a:rPr lang="en-US" sz="1800" dirty="0">
                <a:hlinkClick r:id="rId2"/>
              </a:rPr>
              <a:t>MathSciNet</a:t>
            </a:r>
            <a:r>
              <a:rPr lang="en-US" sz="1800" dirty="0">
                <a:hlinkClick r:id="rId3"/>
              </a:rPr>
              <a:t>CrossRef</a:t>
            </a:r>
            <a:r>
              <a:rPr lang="en-US" sz="1800" dirty="0">
                <a:hlinkClick r:id="rId4"/>
              </a:rPr>
              <a:t>Google Scholar</a:t>
            </a:r>
            <a:endParaRPr lang="en-US" sz="1800" dirty="0"/>
          </a:p>
          <a:p>
            <a:r>
              <a:rPr lang="en-US" sz="1800" dirty="0" err="1"/>
              <a:t>Alon</a:t>
            </a:r>
            <a:r>
              <a:rPr lang="en-US" sz="1800" dirty="0"/>
              <a:t>, I., Qi, M. and </a:t>
            </a:r>
            <a:r>
              <a:rPr lang="en-US" sz="1800" dirty="0" err="1"/>
              <a:t>Sadowski</a:t>
            </a:r>
            <a:r>
              <a:rPr lang="en-US" sz="1800" dirty="0"/>
              <a:t>, R.J. (2001). Forecasting aggregate retail sales: a comparison of artificial neural networks and traditional methods. </a:t>
            </a:r>
            <a:r>
              <a:rPr lang="en-US" sz="1800" b="1" i="1" dirty="0"/>
              <a:t>Journal of Retailer and Consumer Services</a:t>
            </a:r>
            <a:r>
              <a:rPr lang="en-US" sz="1800" dirty="0"/>
              <a:t> </a:t>
            </a:r>
            <a:r>
              <a:rPr lang="en-US" sz="1800" b="1" dirty="0"/>
              <a:t>8</a:t>
            </a:r>
            <a:r>
              <a:rPr lang="en-US" sz="1800" dirty="0"/>
              <a:t>, 147–156.</a:t>
            </a:r>
            <a:r>
              <a:rPr lang="en-US" sz="1800" dirty="0">
                <a:hlinkClick r:id="rId5"/>
              </a:rPr>
              <a:t>CrossRef</a:t>
            </a:r>
            <a:r>
              <a:rPr lang="en-US" sz="1800" dirty="0">
                <a:hlinkClick r:id="rId6"/>
              </a:rPr>
              <a:t>Google Scholar</a:t>
            </a:r>
            <a:endParaRPr lang="en-US" sz="1800" dirty="0"/>
          </a:p>
          <a:p>
            <a:r>
              <a:rPr lang="en-US" sz="1800" dirty="0"/>
              <a:t>Anders, U. and </a:t>
            </a:r>
            <a:r>
              <a:rPr lang="en-US" sz="1800" dirty="0" err="1"/>
              <a:t>Korn</a:t>
            </a:r>
            <a:r>
              <a:rPr lang="en-US" sz="1800" dirty="0"/>
              <a:t>, 0. (1999). Model selection in neural networks. </a:t>
            </a:r>
            <a:r>
              <a:rPr lang="en-US" sz="1800" b="1" i="1" dirty="0"/>
              <a:t>Neural Networks</a:t>
            </a:r>
            <a:r>
              <a:rPr lang="en-US" sz="1800" dirty="0"/>
              <a:t> </a:t>
            </a:r>
            <a:r>
              <a:rPr lang="en-US" sz="1800" b="1" dirty="0"/>
              <a:t>12</a:t>
            </a:r>
            <a:r>
              <a:rPr lang="en-US" sz="1800" dirty="0"/>
              <a:t>, 309–323.</a:t>
            </a:r>
            <a:r>
              <a:rPr lang="en-US" sz="1800" dirty="0">
                <a:hlinkClick r:id="rId7"/>
              </a:rPr>
              <a:t>CrossRef</a:t>
            </a:r>
            <a:r>
              <a:rPr lang="en-US" sz="1800" dirty="0">
                <a:hlinkClick r:id="rId8"/>
              </a:rPr>
              <a:t>Google Scholar</a:t>
            </a:r>
            <a:endParaRPr lang="en-US" sz="1800" dirty="0"/>
          </a:p>
          <a:p>
            <a:r>
              <a:rPr lang="en-US" sz="1800" dirty="0"/>
              <a:t>Barat, C., </a:t>
            </a:r>
            <a:r>
              <a:rPr lang="en-US" sz="1800" dirty="0" err="1"/>
              <a:t>Loaiza</a:t>
            </a:r>
            <a:r>
              <a:rPr lang="en-US" sz="1800" dirty="0"/>
              <a:t>, H., Colle, E. and </a:t>
            </a:r>
            <a:r>
              <a:rPr lang="en-US" sz="1800" dirty="0" err="1"/>
              <a:t>Lelandais</a:t>
            </a:r>
            <a:r>
              <a:rPr lang="en-US" sz="1800" dirty="0"/>
              <a:t>, S. (2000). Neural and statistical classifiers. Can such approaches be complementary? In: </a:t>
            </a:r>
            <a:r>
              <a:rPr lang="en-US" sz="1800" b="1" i="1" dirty="0"/>
              <a:t>Instrumentation and Measurement Technology Conference</a:t>
            </a:r>
            <a:r>
              <a:rPr lang="en-US" sz="1800" dirty="0"/>
              <a:t>, </a:t>
            </a:r>
            <a:r>
              <a:rPr lang="en-US" sz="1800" i="1" dirty="0"/>
              <a:t>Vol</a:t>
            </a:r>
            <a:r>
              <a:rPr lang="en-US" sz="1800" dirty="0"/>
              <a:t>. </a:t>
            </a:r>
            <a:r>
              <a:rPr lang="en-US" sz="1800" b="1" dirty="0"/>
              <a:t>3</a:t>
            </a:r>
            <a:r>
              <a:rPr lang="en-US" sz="1800" dirty="0"/>
              <a:t>, pp. 1480–1486.</a:t>
            </a:r>
            <a:r>
              <a:rPr lang="en-US" sz="1800" dirty="0">
                <a:hlinkClick r:id="rId9"/>
              </a:rPr>
              <a:t>Google Scholar</a:t>
            </a:r>
            <a:endParaRPr lang="en-US" sz="1800" dirty="0"/>
          </a:p>
          <a:p>
            <a:r>
              <a:rPr lang="en-US" sz="1800" dirty="0"/>
              <a:t>Bastos </a:t>
            </a:r>
            <a:r>
              <a:rPr lang="en-US" sz="1800" dirty="0" err="1"/>
              <a:t>Cavalcante</a:t>
            </a:r>
            <a:r>
              <a:rPr lang="en-US" sz="1800" dirty="0"/>
              <a:t>, R. and </a:t>
            </a:r>
            <a:r>
              <a:rPr lang="en-US" sz="1800" dirty="0" err="1"/>
              <a:t>Ludemir</a:t>
            </a:r>
            <a:r>
              <a:rPr lang="en-US" sz="1800" dirty="0"/>
              <a:t>, T.B. (2001). Design of neural networks for time series prediction using case-initialized genetic algorithms. In: </a:t>
            </a:r>
            <a:r>
              <a:rPr lang="en-US" sz="1800" b="1" i="1" dirty="0"/>
              <a:t>Proceedings 8th International Conference on Neural Information Processing</a:t>
            </a:r>
            <a:r>
              <a:rPr lang="en-US" sz="1800" dirty="0"/>
              <a:t>, pp. 382–387.</a:t>
            </a:r>
            <a:r>
              <a:rPr lang="en-US" sz="1800" dirty="0">
                <a:hlinkClick r:id="rId10"/>
              </a:rPr>
              <a:t>Google Scholar</a:t>
            </a:r>
            <a:endParaRPr lang="en-US" sz="1800" dirty="0"/>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3</a:t>
            </a:fld>
            <a:endParaRPr lang="en-US"/>
          </a:p>
        </p:txBody>
      </p:sp>
    </p:spTree>
    <p:extLst>
      <p:ext uri="{BB962C8B-B14F-4D97-AF65-F5344CB8AC3E}">
        <p14:creationId xmlns:p14="http://schemas.microsoft.com/office/powerpoint/2010/main" val="53928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lstStyle/>
          <a:p>
            <a:r>
              <a:rPr lang="en-US" dirty="0"/>
              <a:t>The following are the objectives of our proposed idea</a:t>
            </a:r>
          </a:p>
          <a:p>
            <a:pPr lvl="1"/>
            <a:r>
              <a:rPr lang="en-US" sz="2000" dirty="0">
                <a:solidFill>
                  <a:schemeClr val="tx1">
                    <a:lumMod val="75000"/>
                    <a:lumOff val="25000"/>
                  </a:schemeClr>
                </a:solidFill>
              </a:rPr>
              <a:t>To develop a network of clusters using various attributes. </a:t>
            </a:r>
          </a:p>
          <a:p>
            <a:pPr lvl="1"/>
            <a:r>
              <a:rPr lang="en-US" sz="2000" dirty="0">
                <a:solidFill>
                  <a:schemeClr val="tx1">
                    <a:lumMod val="75000"/>
                    <a:lumOff val="25000"/>
                  </a:schemeClr>
                </a:solidFill>
              </a:rPr>
              <a:t>To develop a mining algorithm for analyzing crops and soil factors.</a:t>
            </a:r>
          </a:p>
          <a:p>
            <a:pPr lvl="1"/>
            <a:r>
              <a:rPr lang="en-US" sz="2000" dirty="0">
                <a:solidFill>
                  <a:schemeClr val="tx1">
                    <a:lumMod val="75000"/>
                    <a:lumOff val="25000"/>
                  </a:schemeClr>
                </a:solidFill>
              </a:rPr>
              <a:t>Result from mining will be used to provide recommendation of crops in future.</a:t>
            </a:r>
          </a:p>
          <a:p>
            <a:pPr lvl="1"/>
            <a:r>
              <a:rPr lang="en-US" sz="2000" dirty="0">
                <a:solidFill>
                  <a:schemeClr val="tx1">
                    <a:lumMod val="75000"/>
                    <a:lumOff val="25000"/>
                  </a:schemeClr>
                </a:solidFill>
              </a:rPr>
              <a:t>Crops can thus be cultivated on rotation basis with maximum yield.</a:t>
            </a:r>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4</a:t>
            </a:fld>
            <a:endParaRPr lang="en-US"/>
          </a:p>
        </p:txBody>
      </p:sp>
    </p:spTree>
    <p:extLst>
      <p:ext uri="{BB962C8B-B14F-4D97-AF65-F5344CB8AC3E}">
        <p14:creationId xmlns:p14="http://schemas.microsoft.com/office/powerpoint/2010/main" val="224464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quarter" idx="1"/>
          </p:nvPr>
        </p:nvSpPr>
        <p:spPr>
          <a:xfrm>
            <a:off x="990600" y="1851819"/>
            <a:ext cx="7772400" cy="1295400"/>
          </a:xfrm>
        </p:spPr>
        <p:txBody>
          <a:bodyPr/>
          <a:lstStyle/>
          <a:p>
            <a:pPr marL="0" indent="0">
              <a:buNone/>
            </a:pPr>
            <a:r>
              <a:rPr lang="en-US" sz="2000" dirty="0"/>
              <a:t>To improve agriculture the various factors will be made into consideration and the results from them will provide recommendation.</a:t>
            </a:r>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Tree>
    <p:extLst>
      <p:ext uri="{BB962C8B-B14F-4D97-AF65-F5344CB8AC3E}">
        <p14:creationId xmlns:p14="http://schemas.microsoft.com/office/powerpoint/2010/main" val="250233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Proposed System with Block Diagram</a:t>
            </a:r>
            <a:endParaRPr lang="en-US" sz="3200"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506562"/>
            <a:ext cx="6209201" cy="4572000"/>
          </a:xfrm>
        </p:spPr>
      </p:pic>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6</a:t>
            </a:fld>
            <a:endParaRPr lang="en-US"/>
          </a:p>
        </p:txBody>
      </p:sp>
    </p:spTree>
    <p:extLst>
      <p:ext uri="{BB962C8B-B14F-4D97-AF65-F5344CB8AC3E}">
        <p14:creationId xmlns:p14="http://schemas.microsoft.com/office/powerpoint/2010/main" val="82986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304800"/>
            <a:ext cx="8001000" cy="5797627"/>
          </a:xfrm>
        </p:spPr>
      </p:pic>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Tree>
    <p:extLst>
      <p:ext uri="{BB962C8B-B14F-4D97-AF65-F5344CB8AC3E}">
        <p14:creationId xmlns:p14="http://schemas.microsoft.com/office/powerpoint/2010/main" val="31652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819400"/>
            <a:ext cx="4572000" cy="1143000"/>
          </a:xfrm>
        </p:spPr>
        <p:txBody>
          <a:bodyPr/>
          <a:lstStyle/>
          <a:p>
            <a:r>
              <a:rPr lang="en-IN" dirty="0"/>
              <a:t>Module Description</a:t>
            </a:r>
            <a:endParaRPr lang="en-US" dirty="0"/>
          </a:p>
        </p:txBody>
      </p:sp>
      <p:sp>
        <p:nvSpPr>
          <p:cNvPr id="4" name="Footer Placeholder 3"/>
          <p:cNvSpPr>
            <a:spLocks noGrp="1"/>
          </p:cNvSpPr>
          <p:nvPr>
            <p:ph type="ftr" sz="quarter" idx="11"/>
          </p:nvPr>
        </p:nvSpPr>
        <p:spPr/>
        <p:txBody>
          <a:bodyPr/>
          <a:lstStyle/>
          <a:p>
            <a:pPr>
              <a:defRPr/>
            </a:pPr>
            <a:r>
              <a:rPr lang="en-US"/>
              <a:t>Title</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Tree>
    <p:extLst>
      <p:ext uri="{BB962C8B-B14F-4D97-AF65-F5344CB8AC3E}">
        <p14:creationId xmlns:p14="http://schemas.microsoft.com/office/powerpoint/2010/main" val="150366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DESCRIPTION</a:t>
            </a:r>
            <a:endParaRPr lang="en-US" dirty="0"/>
          </a:p>
        </p:txBody>
      </p:sp>
      <p:sp>
        <p:nvSpPr>
          <p:cNvPr id="3" name="Content Placeholder 2"/>
          <p:cNvSpPr>
            <a:spLocks noGrp="1"/>
          </p:cNvSpPr>
          <p:nvPr>
            <p:ph sz="quarter" idx="1"/>
          </p:nvPr>
        </p:nvSpPr>
        <p:spPr/>
        <p:txBody>
          <a:bodyPr/>
          <a:lstStyle/>
          <a:p>
            <a:pPr lvl="0"/>
            <a:r>
              <a:rPr lang="en-US" sz="1600" b="1" dirty="0"/>
              <a:t>MODULE 1:  Interaction Model</a:t>
            </a:r>
            <a:endParaRPr lang="en-US" sz="1600" dirty="0"/>
          </a:p>
          <a:p>
            <a:pPr marL="0" indent="0">
              <a:buNone/>
            </a:pPr>
            <a:r>
              <a:rPr lang="en-US" sz="1600" dirty="0"/>
              <a:t>	Developing all possible utterances, slot values and intents.</a:t>
            </a:r>
          </a:p>
          <a:p>
            <a:pPr lvl="0"/>
            <a:r>
              <a:rPr lang="en-US" sz="1600" b="1" dirty="0"/>
              <a:t>MODULE 2: Dynamic storage and Retrieval from DB</a:t>
            </a:r>
            <a:endParaRPr lang="en-US" sz="1600" dirty="0"/>
          </a:p>
          <a:p>
            <a:pPr marL="0" indent="0">
              <a:buNone/>
            </a:pPr>
            <a:r>
              <a:rPr lang="en-US" sz="1600" dirty="0"/>
              <a:t>	Database creation with table that will update itself dynamically (add and remove items).</a:t>
            </a:r>
          </a:p>
          <a:p>
            <a:pPr lvl="0"/>
            <a:r>
              <a:rPr lang="en-US" sz="1600" b="1" dirty="0"/>
              <a:t>MODULE 3: Building a neural network</a:t>
            </a:r>
            <a:endParaRPr lang="en-US" sz="1600" dirty="0"/>
          </a:p>
          <a:p>
            <a:pPr marL="0" indent="0">
              <a:buNone/>
            </a:pPr>
            <a:r>
              <a:rPr lang="en-US" sz="1600" dirty="0"/>
              <a:t>	Neural networks is built using various clusters considering all soil and crop factors as attributes.</a:t>
            </a:r>
          </a:p>
          <a:p>
            <a:pPr lvl="0"/>
            <a:r>
              <a:rPr lang="en-US" sz="1600" b="1" dirty="0"/>
              <a:t>MODULE 4: Tensor flow convolutional neural network</a:t>
            </a:r>
            <a:endParaRPr lang="en-US" sz="1600" dirty="0"/>
          </a:p>
          <a:p>
            <a:pPr marL="0" indent="0">
              <a:buNone/>
            </a:pPr>
            <a:r>
              <a:rPr lang="en-US" sz="1600" dirty="0"/>
              <a:t>	The tensor flow will provide the work model for the neural network that is the network will be evaluated based on some criteria and the criteria’s should be satisfied to get the result.</a:t>
            </a:r>
          </a:p>
          <a:p>
            <a:pPr lvl="0"/>
            <a:r>
              <a:rPr lang="en-US" sz="1600" b="1" dirty="0"/>
              <a:t>MODULE 5: Create API in python using flask</a:t>
            </a:r>
            <a:endParaRPr lang="en-US" sz="1600" dirty="0"/>
          </a:p>
          <a:p>
            <a:pPr marL="0" indent="0">
              <a:buNone/>
            </a:pPr>
            <a:r>
              <a:rPr lang="en-US" sz="1600" dirty="0"/>
              <a:t>	APIs are the tools for making information and application functionality accessible over the internet.</a:t>
            </a:r>
          </a:p>
          <a:p>
            <a:endParaRPr lang="en-US" sz="1600" dirty="0"/>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Tree>
    <p:extLst>
      <p:ext uri="{BB962C8B-B14F-4D97-AF65-F5344CB8AC3E}">
        <p14:creationId xmlns:p14="http://schemas.microsoft.com/office/powerpoint/2010/main" val="3020254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897</TotalTime>
  <Words>321</Words>
  <Application>Microsoft Macintosh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Perpetua</vt:lpstr>
      <vt:lpstr>Times New Roman</vt:lpstr>
      <vt:lpstr>Wingdings 2</vt:lpstr>
      <vt:lpstr>Equity</vt:lpstr>
      <vt:lpstr>   </vt:lpstr>
      <vt:lpstr>Contents</vt:lpstr>
      <vt:lpstr>Literature Identified and Findings </vt:lpstr>
      <vt:lpstr>Objective:</vt:lpstr>
      <vt:lpstr>Problem Statement:</vt:lpstr>
      <vt:lpstr>Proposed System with Block Diagram</vt:lpstr>
      <vt:lpstr>PowerPoint Presentation</vt:lpstr>
      <vt:lpstr>Module Description</vt:lpstr>
      <vt:lpstr>MODULE DESCRIPTION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VIGNESH</cp:lastModifiedBy>
  <cp:revision>69</cp:revision>
  <dcterms:created xsi:type="dcterms:W3CDTF">2006-08-16T00:00:00Z</dcterms:created>
  <dcterms:modified xsi:type="dcterms:W3CDTF">2018-12-21T10:49:46Z</dcterms:modified>
</cp:coreProperties>
</file>