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2" r:id="rId4"/>
    <p:sldId id="259" r:id="rId5"/>
    <p:sldId id="260" r:id="rId6"/>
    <p:sldId id="273" r:id="rId7"/>
    <p:sldId id="274" r:id="rId8"/>
    <p:sldId id="261" r:id="rId9"/>
    <p:sldId id="262" r:id="rId10"/>
    <p:sldId id="263" r:id="rId11"/>
    <p:sldId id="264" r:id="rId12"/>
    <p:sldId id="265" r:id="rId13"/>
    <p:sldId id="271"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autoAdjust="0"/>
  </p:normalViewPr>
  <p:slideViewPr>
    <p:cSldViewPr snapToGrid="0">
      <p:cViewPr>
        <p:scale>
          <a:sx n="66" d="100"/>
          <a:sy n="66" d="100"/>
        </p:scale>
        <p:origin x="-900" y="-270"/>
      </p:cViewPr>
      <p:guideLst>
        <p:guide orient="horz" pos="2160"/>
        <p:guide pos="3840"/>
      </p:guideLst>
    </p:cSldViewPr>
  </p:slideViewPr>
  <p:outlineViewPr>
    <p:cViewPr>
      <p:scale>
        <a:sx n="33" d="100"/>
        <a:sy n="33" d="100"/>
      </p:scale>
      <p:origin x="0" y="51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CBC8064-5E22-43FF-92CE-CA9D4FDF254A}" type="datetimeFigureOut">
              <a:rPr lang="es-AR" smtClean="0"/>
              <a:t>16/06/2017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7842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62299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358302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676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34176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6CBC8064-5E22-43FF-92CE-CA9D4FDF254A}" type="datetimeFigureOut">
              <a:rPr lang="es-AR" smtClean="0"/>
              <a:t>16/06/2017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2588485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6CBC8064-5E22-43FF-92CE-CA9D4FDF254A}" type="datetimeFigureOut">
              <a:rPr lang="es-AR" smtClean="0"/>
              <a:t>16/06/2017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645513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BC8064-5E22-43FF-92CE-CA9D4FDF254A}" type="datetimeFigureOut">
              <a:rPr lang="es-AR" smtClean="0"/>
              <a:t>16/06/2017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74549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BC8064-5E22-43FF-92CE-CA9D4FDF254A}" type="datetimeFigureOut">
              <a:rPr lang="es-AR" smtClean="0"/>
              <a:t>16/06/2017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257401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BC8064-5E22-43FF-92CE-CA9D4FDF254A}" type="datetimeFigureOut">
              <a:rPr lang="es-AR" smtClean="0"/>
              <a:t>16/06/2017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240782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CBC8064-5E22-43FF-92CE-CA9D4FDF254A}" type="datetimeFigureOut">
              <a:rPr lang="es-AR" smtClean="0"/>
              <a:t>16/06/2017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273892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40546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BC8064-5E22-43FF-92CE-CA9D4FDF254A}" type="datetimeFigureOut">
              <a:rPr lang="es-AR" smtClean="0"/>
              <a:t>16/06/2017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410617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CBC8064-5E22-43FF-92CE-CA9D4FDF254A}" type="datetimeFigureOut">
              <a:rPr lang="es-AR" smtClean="0"/>
              <a:t>16/06/2017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313157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C8064-5E22-43FF-92CE-CA9D4FDF254A}" type="datetimeFigureOut">
              <a:rPr lang="es-AR" smtClean="0"/>
              <a:t>16/06/2017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928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14220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BC8064-5E22-43FF-92CE-CA9D4FDF254A}" type="datetimeFigureOut">
              <a:rPr lang="es-AR" smtClean="0"/>
              <a:t>16/06/2017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44CF3C5-AABF-4EDE-B2BB-030C571E5D86}" type="slidenum">
              <a:rPr lang="es-AR" smtClean="0"/>
              <a:t>‹#›</a:t>
            </a:fld>
            <a:endParaRPr lang="es-AR"/>
          </a:p>
        </p:txBody>
      </p:sp>
    </p:spTree>
    <p:extLst>
      <p:ext uri="{BB962C8B-B14F-4D97-AF65-F5344CB8AC3E}">
        <p14:creationId xmlns:p14="http://schemas.microsoft.com/office/powerpoint/2010/main" val="235554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BC8064-5E22-43FF-92CE-CA9D4FDF254A}" type="datetimeFigureOut">
              <a:rPr lang="es-AR" smtClean="0"/>
              <a:t>16/06/2017</a:t>
            </a:fld>
            <a:endParaRPr lang="es-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44CF3C5-AABF-4EDE-B2BB-030C571E5D86}" type="slidenum">
              <a:rPr lang="es-AR" smtClean="0"/>
              <a:t>‹#›</a:t>
            </a:fld>
            <a:endParaRPr lang="es-AR"/>
          </a:p>
        </p:txBody>
      </p:sp>
    </p:spTree>
    <p:extLst>
      <p:ext uri="{BB962C8B-B14F-4D97-AF65-F5344CB8AC3E}">
        <p14:creationId xmlns:p14="http://schemas.microsoft.com/office/powerpoint/2010/main" val="37264667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885" y="1916722"/>
            <a:ext cx="10114907" cy="2500549"/>
          </a:xfrm>
          <a:prstGeom prst="rect">
            <a:avLst/>
          </a:prstGeom>
        </p:spPr>
      </p:pic>
      <p:sp>
        <p:nvSpPr>
          <p:cNvPr id="10" name="CuadroTexto 9"/>
          <p:cNvSpPr txBox="1"/>
          <p:nvPr/>
        </p:nvSpPr>
        <p:spPr>
          <a:xfrm>
            <a:off x="5926015" y="3965331"/>
            <a:ext cx="4976447" cy="369332"/>
          </a:xfrm>
          <a:prstGeom prst="rect">
            <a:avLst/>
          </a:prstGeom>
          <a:noFill/>
        </p:spPr>
        <p:txBody>
          <a:bodyPr wrap="square" rtlCol="0">
            <a:spAutoFit/>
          </a:bodyPr>
          <a:lstStyle/>
          <a:p>
            <a:r>
              <a:rPr lang="es-ES" dirty="0"/>
              <a:t>EL FRAMEWORK MAS POPULAR DE PHP</a:t>
            </a:r>
            <a:endParaRPr lang="es-AR" dirty="0"/>
          </a:p>
        </p:txBody>
      </p:sp>
    </p:spTree>
    <p:extLst>
      <p:ext uri="{BB962C8B-B14F-4D97-AF65-F5344CB8AC3E}">
        <p14:creationId xmlns:p14="http://schemas.microsoft.com/office/powerpoint/2010/main" val="302372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Modular y Extensible</a:t>
            </a:r>
            <a:endParaRPr lang="es-AR" dirty="0"/>
          </a:p>
        </p:txBody>
      </p:sp>
      <p:sp>
        <p:nvSpPr>
          <p:cNvPr id="3" name="Marcador de contenido 2"/>
          <p:cNvSpPr>
            <a:spLocks noGrp="1"/>
          </p:cNvSpPr>
          <p:nvPr>
            <p:ph idx="1"/>
          </p:nvPr>
        </p:nvSpPr>
        <p:spPr/>
        <p:txBody>
          <a:bodyPr/>
          <a:lstStyle/>
          <a:p>
            <a:r>
              <a:rPr lang="es-AR" b="1" dirty="0">
                <a:solidFill>
                  <a:schemeClr val="tx1"/>
                </a:solidFill>
              </a:rPr>
              <a:t>Laravel es modular y extensible. Esto quiere decir que te permite agregar todo lo que necesitas a través de su directorio  </a:t>
            </a:r>
            <a:r>
              <a:rPr lang="es-AR" b="1" dirty="0" err="1">
                <a:solidFill>
                  <a:schemeClr val="tx1"/>
                </a:solidFill>
              </a:rPr>
              <a:t>Packalyst</a:t>
            </a:r>
            <a:r>
              <a:rPr lang="es-AR" b="1" dirty="0">
                <a:solidFill>
                  <a:schemeClr val="tx1"/>
                </a:solidFill>
              </a:rPr>
              <a:t>  que cuenta con más de 5500 paquetes. </a:t>
            </a:r>
            <a:r>
              <a:rPr lang="es-AR" b="1" dirty="0" smtClean="0">
                <a:solidFill>
                  <a:schemeClr val="tx1"/>
                </a:solidFill>
              </a:rPr>
              <a:t>Esto </a:t>
            </a:r>
            <a:r>
              <a:rPr lang="es-AR" b="1" dirty="0">
                <a:solidFill>
                  <a:schemeClr val="tx1"/>
                </a:solidFill>
              </a:rPr>
              <a:t>con el objetivo de que siempre encuentres lo que necesitas. Micro-servicios y </a:t>
            </a:r>
            <a:r>
              <a:rPr lang="es-AR" b="1" dirty="0" err="1">
                <a:solidFill>
                  <a:schemeClr val="tx1"/>
                </a:solidFill>
              </a:rPr>
              <a:t>APIs</a:t>
            </a:r>
            <a:r>
              <a:rPr lang="es-AR" b="1" dirty="0">
                <a:solidFill>
                  <a:schemeClr val="tx1"/>
                </a:solidFill>
              </a:rPr>
              <a:t>. Permite desarrollar fácil y rápidamente micro-servicios y </a:t>
            </a:r>
            <a:r>
              <a:rPr lang="es-AR" b="1" dirty="0" err="1">
                <a:solidFill>
                  <a:schemeClr val="tx1"/>
                </a:solidFill>
              </a:rPr>
              <a:t>APIs</a:t>
            </a:r>
            <a:r>
              <a:rPr lang="es-AR" b="1" dirty="0">
                <a:solidFill>
                  <a:schemeClr val="tx1"/>
                </a:solidFill>
              </a:rPr>
              <a:t> de gran rendimiento para los proyectos. </a:t>
            </a:r>
            <a:r>
              <a:rPr lang="es-AR" dirty="0"/>
              <a:t/>
            </a:r>
            <a:br>
              <a:rPr lang="es-AR" dirty="0"/>
            </a:br>
            <a:endParaRPr lang="es-AR" dirty="0"/>
          </a:p>
        </p:txBody>
      </p:sp>
    </p:spTree>
    <p:extLst>
      <p:ext uri="{BB962C8B-B14F-4D97-AF65-F5344CB8AC3E}">
        <p14:creationId xmlns:p14="http://schemas.microsoft.com/office/powerpoint/2010/main" val="4094234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Autenticación Simple</a:t>
            </a:r>
            <a:endParaRPr lang="es-AR" dirty="0"/>
          </a:p>
        </p:txBody>
      </p:sp>
      <p:sp>
        <p:nvSpPr>
          <p:cNvPr id="3" name="Marcador de contenido 2"/>
          <p:cNvSpPr>
            <a:spLocks noGrp="1"/>
          </p:cNvSpPr>
          <p:nvPr>
            <p:ph idx="1"/>
          </p:nvPr>
        </p:nvSpPr>
        <p:spPr/>
        <p:txBody>
          <a:bodyPr>
            <a:normAutofit/>
          </a:bodyPr>
          <a:lstStyle/>
          <a:p>
            <a:r>
              <a:rPr lang="es-AR" b="1" dirty="0">
                <a:solidFill>
                  <a:schemeClr val="tx1"/>
                </a:solidFill>
              </a:rPr>
              <a:t>La autenticación en Laravel es un proceso que nos permite comprobar que el usuario es quien dice ser, por medio de un nombre de usuario o una dirección de e-mail y una contraseña</a:t>
            </a:r>
            <a:r>
              <a:rPr lang="es-AR" b="1" dirty="0" smtClean="0">
                <a:solidFill>
                  <a:schemeClr val="tx1"/>
                </a:solidFill>
              </a:rPr>
              <a:t>.</a:t>
            </a:r>
          </a:p>
          <a:p>
            <a:r>
              <a:rPr lang="es-AR" b="1" dirty="0">
                <a:solidFill>
                  <a:schemeClr val="tx1"/>
                </a:solidFill>
              </a:rPr>
              <a:t>El sistema de autenticación con el que contaba Laravel 5 cambio un poco en la versión </a:t>
            </a:r>
            <a:r>
              <a:rPr lang="es-AR" b="1" dirty="0" smtClean="0">
                <a:solidFill>
                  <a:schemeClr val="tx1"/>
                </a:solidFill>
              </a:rPr>
              <a:t>5.3, </a:t>
            </a:r>
            <a:r>
              <a:rPr lang="es-AR" b="1" dirty="0">
                <a:solidFill>
                  <a:schemeClr val="tx1"/>
                </a:solidFill>
              </a:rPr>
              <a:t>anteriormente tanto las vistas como las rutas y controladores estaban integrados y listos para usar, desde ahora esto requiere un poco de trabajo </a:t>
            </a:r>
            <a:r>
              <a:rPr lang="es-AR" b="1" dirty="0" smtClean="0">
                <a:solidFill>
                  <a:schemeClr val="tx1"/>
                </a:solidFill>
              </a:rPr>
              <a:t>manual</a:t>
            </a:r>
            <a:r>
              <a:rPr lang="es-AR" b="1" dirty="0">
                <a:solidFill>
                  <a:schemeClr val="tx1"/>
                </a:solidFill>
              </a:rPr>
              <a:t>.</a:t>
            </a:r>
          </a:p>
        </p:txBody>
      </p:sp>
    </p:spTree>
    <p:extLst>
      <p:ext uri="{BB962C8B-B14F-4D97-AF65-F5344CB8AC3E}">
        <p14:creationId xmlns:p14="http://schemas.microsoft.com/office/powerpoint/2010/main" val="2861056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Basado en Composer</a:t>
            </a:r>
            <a:endParaRPr lang="es-A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732449"/>
            <a:ext cx="10353762" cy="4058751"/>
          </a:xfrm>
        </p:spPr>
      </p:pic>
    </p:spTree>
    <p:extLst>
      <p:ext uri="{BB962C8B-B14F-4D97-AF65-F5344CB8AC3E}">
        <p14:creationId xmlns:p14="http://schemas.microsoft.com/office/powerpoint/2010/main" val="261814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981" y="515007"/>
            <a:ext cx="10353762" cy="970450"/>
          </a:xfrm>
        </p:spPr>
        <p:txBody>
          <a:bodyPr/>
          <a:lstStyle/>
          <a:p>
            <a:r>
              <a:rPr lang="es-AR" dirty="0" smtClean="0"/>
              <a:t>Basado en </a:t>
            </a:r>
            <a:r>
              <a:rPr lang="es-AR" dirty="0" err="1" smtClean="0"/>
              <a:t>Composer</a:t>
            </a:r>
            <a:endParaRPr lang="es-AR" dirty="0"/>
          </a:p>
        </p:txBody>
      </p:sp>
      <p:sp>
        <p:nvSpPr>
          <p:cNvPr id="3" name="Content Placeholder 2"/>
          <p:cNvSpPr>
            <a:spLocks noGrp="1"/>
          </p:cNvSpPr>
          <p:nvPr>
            <p:ph idx="1"/>
          </p:nvPr>
        </p:nvSpPr>
        <p:spPr/>
        <p:txBody>
          <a:bodyPr/>
          <a:lstStyle/>
          <a:p>
            <a:r>
              <a:rPr lang="es-AR" b="1" dirty="0">
                <a:solidFill>
                  <a:schemeClr val="tx1"/>
                </a:solidFill>
              </a:rPr>
              <a:t>¿Que es </a:t>
            </a:r>
            <a:r>
              <a:rPr lang="es-AR" b="1" dirty="0" err="1">
                <a:solidFill>
                  <a:schemeClr val="tx1"/>
                </a:solidFill>
              </a:rPr>
              <a:t>Composer</a:t>
            </a:r>
            <a:r>
              <a:rPr lang="es-AR" b="1" dirty="0">
                <a:solidFill>
                  <a:schemeClr val="tx1"/>
                </a:solidFill>
              </a:rPr>
              <a:t>?</a:t>
            </a:r>
          </a:p>
          <a:p>
            <a:r>
              <a:rPr lang="es-AR" b="1" dirty="0" err="1">
                <a:solidFill>
                  <a:schemeClr val="tx1"/>
                </a:solidFill>
              </a:rPr>
              <a:t>Composer</a:t>
            </a:r>
            <a:r>
              <a:rPr lang="es-AR" b="1" dirty="0">
                <a:solidFill>
                  <a:schemeClr val="tx1"/>
                </a:solidFill>
              </a:rPr>
              <a:t> es un manejador de dependencias para PHP. Antes php ha tenido algunos problemas en el mundo de la descarga de paquetes/librerías, para hacer eso tenías que ir a la web de alguna librería y buscar la sección de “Descargas” para poder </a:t>
            </a:r>
            <a:r>
              <a:rPr lang="es-AR" b="1" dirty="0" smtClean="0">
                <a:solidFill>
                  <a:schemeClr val="tx1"/>
                </a:solidFill>
              </a:rPr>
              <a:t>utilizarla, sin </a:t>
            </a:r>
            <a:r>
              <a:rPr lang="es-AR" b="1" dirty="0">
                <a:solidFill>
                  <a:schemeClr val="tx1"/>
                </a:solidFill>
              </a:rPr>
              <a:t>contar con el hecho que para hacer eso en algunas ocasiones necesitabas registrarte a la </a:t>
            </a:r>
            <a:r>
              <a:rPr lang="es-AR" b="1" dirty="0" smtClean="0">
                <a:solidFill>
                  <a:schemeClr val="tx1"/>
                </a:solidFill>
              </a:rPr>
              <a:t>página programadores </a:t>
            </a:r>
            <a:r>
              <a:rPr lang="es-AR" b="1" dirty="0">
                <a:solidFill>
                  <a:schemeClr val="tx1"/>
                </a:solidFill>
              </a:rPr>
              <a:t>PHP </a:t>
            </a:r>
            <a:r>
              <a:rPr lang="es-AR" b="1" dirty="0">
                <a:solidFill>
                  <a:schemeClr val="tx1"/>
                </a:solidFill>
              </a:rPr>
              <a:t>.</a:t>
            </a:r>
            <a:r>
              <a:rPr lang="es-AR" b="1" dirty="0" smtClean="0">
                <a:solidFill>
                  <a:schemeClr val="tx1"/>
                </a:solidFill>
              </a:rPr>
              <a:t>Bien</a:t>
            </a:r>
            <a:r>
              <a:rPr lang="es-AR" b="1" dirty="0">
                <a:solidFill>
                  <a:schemeClr val="tx1"/>
                </a:solidFill>
              </a:rPr>
              <a:t>, ahora existe, se llama </a:t>
            </a:r>
            <a:r>
              <a:rPr lang="es-AR" b="1" dirty="0" err="1">
                <a:solidFill>
                  <a:schemeClr val="tx1"/>
                </a:solidFill>
              </a:rPr>
              <a:t>Composer</a:t>
            </a:r>
            <a:r>
              <a:rPr lang="es-AR" b="1" dirty="0">
                <a:solidFill>
                  <a:schemeClr val="tx1"/>
                </a:solidFill>
              </a:rPr>
              <a:t> y podría considerarse una de las maravillas del mundo de PHP.</a:t>
            </a:r>
          </a:p>
          <a:p>
            <a:endParaRPr lang="es-AR" dirty="0"/>
          </a:p>
        </p:txBody>
      </p:sp>
    </p:spTree>
    <p:extLst>
      <p:ext uri="{BB962C8B-B14F-4D97-AF65-F5344CB8AC3E}">
        <p14:creationId xmlns:p14="http://schemas.microsoft.com/office/powerpoint/2010/main" val="1837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 de usar Laravel</a:t>
            </a:r>
            <a:endParaRPr lang="es-AR" dirty="0"/>
          </a:p>
        </p:txBody>
      </p:sp>
      <p:sp>
        <p:nvSpPr>
          <p:cNvPr id="3" name="Marcador de contenido 2"/>
          <p:cNvSpPr>
            <a:spLocks noGrp="1"/>
          </p:cNvSpPr>
          <p:nvPr>
            <p:ph idx="1"/>
          </p:nvPr>
        </p:nvSpPr>
        <p:spPr/>
        <p:txBody>
          <a:bodyPr>
            <a:normAutofit fontScale="92500" lnSpcReduction="10000"/>
          </a:bodyPr>
          <a:lstStyle/>
          <a:p>
            <a:r>
              <a:rPr lang="es-AR" dirty="0"/>
              <a:t>Reducción  de costos, tiempos y mantenimiento</a:t>
            </a:r>
          </a:p>
          <a:p>
            <a:r>
              <a:rPr lang="es-AR" dirty="0"/>
              <a:t>Curva de aprendizaje baja</a:t>
            </a:r>
          </a:p>
          <a:p>
            <a:r>
              <a:rPr lang="es-AR" dirty="0"/>
              <a:t>Flexible y adaptable</a:t>
            </a:r>
          </a:p>
          <a:p>
            <a:r>
              <a:rPr lang="es-AR" dirty="0"/>
              <a:t>Abundante documentación</a:t>
            </a:r>
          </a:p>
          <a:p>
            <a:r>
              <a:rPr lang="es-AR" dirty="0"/>
              <a:t>Amplia comunidad</a:t>
            </a:r>
          </a:p>
          <a:p>
            <a:r>
              <a:rPr lang="es-AR" dirty="0"/>
              <a:t>Modular y con una amplio sistemas de paquetes</a:t>
            </a:r>
          </a:p>
          <a:p>
            <a:r>
              <a:rPr lang="es-AR" dirty="0"/>
              <a:t>ORM: Eloquent</a:t>
            </a:r>
          </a:p>
          <a:p>
            <a:r>
              <a:rPr lang="es-AR" dirty="0"/>
              <a:t>Sistema de ruteo muy sencillo.</a:t>
            </a:r>
          </a:p>
          <a:p>
            <a:r>
              <a:rPr lang="es-AR" dirty="0"/>
              <a:t>Generación de plantillas más simples y limpias en el código.</a:t>
            </a:r>
          </a:p>
          <a:p>
            <a:r>
              <a:rPr lang="es-AR" dirty="0"/>
              <a:t>Tareas programadas gracias a Artisan</a:t>
            </a:r>
          </a:p>
          <a:p>
            <a:endParaRPr lang="es-AR" dirty="0"/>
          </a:p>
          <a:p>
            <a:endParaRPr lang="es-AR" dirty="0"/>
          </a:p>
        </p:txBody>
      </p:sp>
    </p:spTree>
    <p:extLst>
      <p:ext uri="{BB962C8B-B14F-4D97-AF65-F5344CB8AC3E}">
        <p14:creationId xmlns:p14="http://schemas.microsoft.com/office/powerpoint/2010/main" val="283386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Estadísticas</a:t>
            </a:r>
            <a:endParaRPr lang="es-AR" dirty="0"/>
          </a:p>
        </p:txBody>
      </p:sp>
      <p:sp>
        <p:nvSpPr>
          <p:cNvPr id="5" name="CuadroTexto 4"/>
          <p:cNvSpPr txBox="1"/>
          <p:nvPr/>
        </p:nvSpPr>
        <p:spPr>
          <a:xfrm>
            <a:off x="562708" y="1690687"/>
            <a:ext cx="9557238" cy="646331"/>
          </a:xfrm>
          <a:prstGeom prst="rect">
            <a:avLst/>
          </a:prstGeom>
          <a:noFill/>
        </p:spPr>
        <p:txBody>
          <a:bodyPr wrap="square" rtlCol="0">
            <a:spAutoFit/>
          </a:bodyPr>
          <a:lstStyle/>
          <a:p>
            <a:pPr marL="285750" indent="-285750">
              <a:buFont typeface="Arial" panose="020B0604020202020204" pitchFamily="34" charset="0"/>
              <a:buChar char="•"/>
            </a:pPr>
            <a:r>
              <a:rPr lang="es-ES" dirty="0"/>
              <a:t>Framework PHP mas popular en mas de 20 países: entre ellos Estados unidos, Reino Unido, Brasil,  México, Argentina, etc.</a:t>
            </a:r>
          </a:p>
        </p:txBody>
      </p:sp>
      <p:pic>
        <p:nvPicPr>
          <p:cNvPr id="6" name="Imagen 5"/>
          <p:cNvPicPr>
            <a:picLocks noChangeAspect="1"/>
          </p:cNvPicPr>
          <p:nvPr/>
        </p:nvPicPr>
        <p:blipFill>
          <a:blip r:embed="rId2"/>
          <a:stretch>
            <a:fillRect/>
          </a:stretch>
        </p:blipFill>
        <p:spPr>
          <a:xfrm>
            <a:off x="1644161" y="2337018"/>
            <a:ext cx="7617069" cy="4478298"/>
          </a:xfrm>
          <a:prstGeom prst="rect">
            <a:avLst/>
          </a:prstGeom>
        </p:spPr>
      </p:pic>
    </p:spTree>
    <p:extLst>
      <p:ext uri="{BB962C8B-B14F-4D97-AF65-F5344CB8AC3E}">
        <p14:creationId xmlns:p14="http://schemas.microsoft.com/office/powerpoint/2010/main" val="1067135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1115" y="0"/>
            <a:ext cx="9856973" cy="777875"/>
          </a:xfrm>
        </p:spPr>
        <p:txBody>
          <a:bodyPr>
            <a:normAutofit/>
          </a:bodyPr>
          <a:lstStyle/>
          <a:p>
            <a:pPr algn="ctr"/>
            <a:r>
              <a:rPr lang="es-ES" b="1" u="sng" dirty="0">
                <a:solidFill>
                  <a:schemeClr val="tx1"/>
                </a:solidFill>
              </a:rPr>
              <a:t>Estadísticas de Google Trends</a:t>
            </a:r>
            <a:endParaRPr lang="es-AR" b="1" u="sng" dirty="0">
              <a:solidFill>
                <a:schemeClr val="tx1"/>
              </a:solidFill>
            </a:endParaRPr>
          </a:p>
        </p:txBody>
      </p:sp>
      <p:pic>
        <p:nvPicPr>
          <p:cNvPr id="10" name="Imagen 9"/>
          <p:cNvPicPr>
            <a:picLocks noChangeAspect="1"/>
          </p:cNvPicPr>
          <p:nvPr/>
        </p:nvPicPr>
        <p:blipFill rotWithShape="1">
          <a:blip r:embed="rId2"/>
          <a:srcRect t="10265"/>
          <a:stretch/>
        </p:blipFill>
        <p:spPr>
          <a:xfrm>
            <a:off x="210611" y="3349868"/>
            <a:ext cx="11715750" cy="2581275"/>
          </a:xfrm>
          <a:prstGeom prst="rect">
            <a:avLst/>
          </a:prstGeom>
        </p:spPr>
      </p:pic>
      <p:sp>
        <p:nvSpPr>
          <p:cNvPr id="11" name="CuadroTexto 10"/>
          <p:cNvSpPr txBox="1"/>
          <p:nvPr/>
        </p:nvSpPr>
        <p:spPr>
          <a:xfrm>
            <a:off x="5170645" y="5998249"/>
            <a:ext cx="1655005" cy="369332"/>
          </a:xfrm>
          <a:prstGeom prst="rect">
            <a:avLst/>
          </a:prstGeom>
          <a:noFill/>
        </p:spPr>
        <p:txBody>
          <a:bodyPr wrap="none" rtlCol="0">
            <a:spAutoFit/>
          </a:bodyPr>
          <a:lstStyle/>
          <a:p>
            <a:r>
              <a:rPr lang="es-ES" dirty="0"/>
              <a:t>2004 - Presente</a:t>
            </a:r>
            <a:endParaRPr lang="es-AR" dirty="0"/>
          </a:p>
        </p:txBody>
      </p:sp>
      <p:graphicFrame>
        <p:nvGraphicFramePr>
          <p:cNvPr id="18" name="Tabla 17"/>
          <p:cNvGraphicFramePr>
            <a:graphicFrameLocks noGrp="1"/>
          </p:cNvGraphicFramePr>
          <p:nvPr>
            <p:extLst>
              <p:ext uri="{D42A27DB-BD31-4B8C-83A1-F6EECF244321}">
                <p14:modId xmlns:p14="http://schemas.microsoft.com/office/powerpoint/2010/main" val="3561787778"/>
              </p:ext>
            </p:extLst>
          </p:nvPr>
        </p:nvGraphicFramePr>
        <p:xfrm>
          <a:off x="1011115" y="997682"/>
          <a:ext cx="9974067" cy="1854200"/>
        </p:xfrm>
        <a:graphic>
          <a:graphicData uri="http://schemas.openxmlformats.org/drawingml/2006/table">
            <a:tbl>
              <a:tblPr firstRow="1" bandRow="1">
                <a:tableStyleId>{E8034E78-7F5D-4C2E-B375-FC64B27BC917}</a:tableStyleId>
              </a:tblPr>
              <a:tblGrid>
                <a:gridCol w="1449705">
                  <a:extLst>
                    <a:ext uri="{9D8B030D-6E8A-4147-A177-3AD203B41FA5}">
                      <a16:colId xmlns="" xmlns:a16="http://schemas.microsoft.com/office/drawing/2014/main" val="826405088"/>
                    </a:ext>
                  </a:extLst>
                </a:gridCol>
                <a:gridCol w="698818">
                  <a:extLst>
                    <a:ext uri="{9D8B030D-6E8A-4147-A177-3AD203B41FA5}">
                      <a16:colId xmlns="" xmlns:a16="http://schemas.microsoft.com/office/drawing/2014/main" val="3235106677"/>
                    </a:ext>
                  </a:extLst>
                </a:gridCol>
                <a:gridCol w="978193">
                  <a:extLst>
                    <a:ext uri="{9D8B030D-6E8A-4147-A177-3AD203B41FA5}">
                      <a16:colId xmlns="" xmlns:a16="http://schemas.microsoft.com/office/drawing/2014/main" val="1178996278"/>
                    </a:ext>
                  </a:extLst>
                </a:gridCol>
                <a:gridCol w="978193">
                  <a:extLst>
                    <a:ext uri="{9D8B030D-6E8A-4147-A177-3AD203B41FA5}">
                      <a16:colId xmlns="" xmlns:a16="http://schemas.microsoft.com/office/drawing/2014/main" val="3602233675"/>
                    </a:ext>
                  </a:extLst>
                </a:gridCol>
                <a:gridCol w="978193">
                  <a:extLst>
                    <a:ext uri="{9D8B030D-6E8A-4147-A177-3AD203B41FA5}">
                      <a16:colId xmlns="" xmlns:a16="http://schemas.microsoft.com/office/drawing/2014/main" val="3103469229"/>
                    </a:ext>
                  </a:extLst>
                </a:gridCol>
                <a:gridCol w="978193">
                  <a:extLst>
                    <a:ext uri="{9D8B030D-6E8A-4147-A177-3AD203B41FA5}">
                      <a16:colId xmlns="" xmlns:a16="http://schemas.microsoft.com/office/drawing/2014/main" val="67259185"/>
                    </a:ext>
                  </a:extLst>
                </a:gridCol>
                <a:gridCol w="978193">
                  <a:extLst>
                    <a:ext uri="{9D8B030D-6E8A-4147-A177-3AD203B41FA5}">
                      <a16:colId xmlns="" xmlns:a16="http://schemas.microsoft.com/office/drawing/2014/main" val="3184581726"/>
                    </a:ext>
                  </a:extLst>
                </a:gridCol>
                <a:gridCol w="978193">
                  <a:extLst>
                    <a:ext uri="{9D8B030D-6E8A-4147-A177-3AD203B41FA5}">
                      <a16:colId xmlns="" xmlns:a16="http://schemas.microsoft.com/office/drawing/2014/main" val="2935252937"/>
                    </a:ext>
                  </a:extLst>
                </a:gridCol>
                <a:gridCol w="978193">
                  <a:extLst>
                    <a:ext uri="{9D8B030D-6E8A-4147-A177-3AD203B41FA5}">
                      <a16:colId xmlns="" xmlns:a16="http://schemas.microsoft.com/office/drawing/2014/main" val="2893134334"/>
                    </a:ext>
                  </a:extLst>
                </a:gridCol>
                <a:gridCol w="978193">
                  <a:extLst>
                    <a:ext uri="{9D8B030D-6E8A-4147-A177-3AD203B41FA5}">
                      <a16:colId xmlns="" xmlns:a16="http://schemas.microsoft.com/office/drawing/2014/main" val="619612246"/>
                    </a:ext>
                  </a:extLst>
                </a:gridCol>
              </a:tblGrid>
              <a:tr h="370840">
                <a:tc>
                  <a:txBody>
                    <a:bodyPr/>
                    <a:lstStyle/>
                    <a:p>
                      <a:r>
                        <a:rPr lang="es-ES" dirty="0"/>
                        <a:t>Framework</a:t>
                      </a:r>
                      <a:endParaRPr lang="es-AR" dirty="0"/>
                    </a:p>
                  </a:txBody>
                  <a:tcPr/>
                </a:tc>
                <a:tc>
                  <a:txBody>
                    <a:bodyPr/>
                    <a:lstStyle/>
                    <a:p>
                      <a:pPr algn="ctr"/>
                      <a:r>
                        <a:rPr lang="es-ES" dirty="0"/>
                        <a:t>2009</a:t>
                      </a:r>
                      <a:endParaRPr lang="es-AR" dirty="0"/>
                    </a:p>
                  </a:txBody>
                  <a:tcPr/>
                </a:tc>
                <a:tc>
                  <a:txBody>
                    <a:bodyPr/>
                    <a:lstStyle/>
                    <a:p>
                      <a:pPr algn="ctr"/>
                      <a:r>
                        <a:rPr lang="es-ES" dirty="0"/>
                        <a:t>2010</a:t>
                      </a:r>
                      <a:endParaRPr lang="es-AR" dirty="0"/>
                    </a:p>
                  </a:txBody>
                  <a:tcPr/>
                </a:tc>
                <a:tc>
                  <a:txBody>
                    <a:bodyPr/>
                    <a:lstStyle/>
                    <a:p>
                      <a:pPr algn="ctr"/>
                      <a:r>
                        <a:rPr lang="es-ES" dirty="0"/>
                        <a:t>2011</a:t>
                      </a:r>
                      <a:endParaRPr lang="es-AR" dirty="0"/>
                    </a:p>
                  </a:txBody>
                  <a:tcPr/>
                </a:tc>
                <a:tc>
                  <a:txBody>
                    <a:bodyPr/>
                    <a:lstStyle/>
                    <a:p>
                      <a:pPr algn="ctr"/>
                      <a:r>
                        <a:rPr lang="es-ES" dirty="0"/>
                        <a:t>2012</a:t>
                      </a:r>
                      <a:endParaRPr lang="es-AR" dirty="0"/>
                    </a:p>
                  </a:txBody>
                  <a:tcPr/>
                </a:tc>
                <a:tc>
                  <a:txBody>
                    <a:bodyPr/>
                    <a:lstStyle/>
                    <a:p>
                      <a:pPr algn="ctr"/>
                      <a:r>
                        <a:rPr lang="es-ES" dirty="0"/>
                        <a:t>2013</a:t>
                      </a:r>
                      <a:endParaRPr lang="es-AR" dirty="0"/>
                    </a:p>
                  </a:txBody>
                  <a:tcPr/>
                </a:tc>
                <a:tc>
                  <a:txBody>
                    <a:bodyPr/>
                    <a:lstStyle/>
                    <a:p>
                      <a:pPr algn="ctr"/>
                      <a:r>
                        <a:rPr lang="es-ES" dirty="0"/>
                        <a:t>2014</a:t>
                      </a:r>
                      <a:endParaRPr lang="es-AR" dirty="0"/>
                    </a:p>
                  </a:txBody>
                  <a:tcPr/>
                </a:tc>
                <a:tc>
                  <a:txBody>
                    <a:bodyPr/>
                    <a:lstStyle/>
                    <a:p>
                      <a:pPr algn="ctr"/>
                      <a:r>
                        <a:rPr lang="es-ES" dirty="0"/>
                        <a:t>2015</a:t>
                      </a:r>
                      <a:endParaRPr lang="es-AR" dirty="0"/>
                    </a:p>
                  </a:txBody>
                  <a:tcPr/>
                </a:tc>
                <a:tc>
                  <a:txBody>
                    <a:bodyPr/>
                    <a:lstStyle/>
                    <a:p>
                      <a:pPr algn="ctr"/>
                      <a:r>
                        <a:rPr lang="es-ES" dirty="0"/>
                        <a:t>2016</a:t>
                      </a:r>
                      <a:endParaRPr lang="es-AR" dirty="0"/>
                    </a:p>
                  </a:txBody>
                  <a:tcPr/>
                </a:tc>
                <a:tc>
                  <a:txBody>
                    <a:bodyPr/>
                    <a:lstStyle/>
                    <a:p>
                      <a:pPr algn="ctr"/>
                      <a:r>
                        <a:rPr lang="es-ES" dirty="0"/>
                        <a:t>2017</a:t>
                      </a:r>
                      <a:endParaRPr lang="es-AR" dirty="0"/>
                    </a:p>
                  </a:txBody>
                  <a:tcPr/>
                </a:tc>
                <a:extLst>
                  <a:ext uri="{0D108BD9-81ED-4DB2-BD59-A6C34878D82A}">
                    <a16:rowId xmlns="" xmlns:a16="http://schemas.microsoft.com/office/drawing/2014/main" val="254496758"/>
                  </a:ext>
                </a:extLst>
              </a:tr>
              <a:tr h="370840">
                <a:tc>
                  <a:txBody>
                    <a:bodyPr/>
                    <a:lstStyle/>
                    <a:p>
                      <a:r>
                        <a:rPr lang="es-ES" b="1" dirty="0">
                          <a:solidFill>
                            <a:schemeClr val="accent5">
                              <a:lumMod val="75000"/>
                            </a:schemeClr>
                          </a:solidFill>
                        </a:rPr>
                        <a:t>Laravel</a:t>
                      </a:r>
                      <a:endParaRPr lang="es-AR" b="1" dirty="0">
                        <a:solidFill>
                          <a:schemeClr val="accent5">
                            <a:lumMod val="75000"/>
                          </a:schemeClr>
                        </a:solidFill>
                      </a:endParaRPr>
                    </a:p>
                  </a:txBody>
                  <a:tcPr/>
                </a:tc>
                <a:tc>
                  <a:txBody>
                    <a:bodyPr/>
                    <a:lstStyle/>
                    <a:p>
                      <a:pPr algn="ctr"/>
                      <a:r>
                        <a:rPr lang="es-ES" dirty="0">
                          <a:solidFill>
                            <a:schemeClr val="accent5">
                              <a:lumMod val="75000"/>
                            </a:schemeClr>
                          </a:solidFill>
                        </a:rPr>
                        <a:t>0</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0</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0</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1</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15</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40</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59</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75</a:t>
                      </a:r>
                      <a:endParaRPr lang="es-AR" dirty="0">
                        <a:solidFill>
                          <a:schemeClr val="accent5">
                            <a:lumMod val="75000"/>
                          </a:schemeClr>
                        </a:solidFill>
                      </a:endParaRPr>
                    </a:p>
                  </a:txBody>
                  <a:tcPr/>
                </a:tc>
                <a:tc>
                  <a:txBody>
                    <a:bodyPr/>
                    <a:lstStyle/>
                    <a:p>
                      <a:pPr algn="ctr"/>
                      <a:r>
                        <a:rPr lang="es-ES" dirty="0">
                          <a:solidFill>
                            <a:schemeClr val="accent5">
                              <a:lumMod val="75000"/>
                            </a:schemeClr>
                          </a:solidFill>
                        </a:rPr>
                        <a:t>100</a:t>
                      </a:r>
                      <a:endParaRPr lang="es-AR" dirty="0">
                        <a:solidFill>
                          <a:schemeClr val="accent5">
                            <a:lumMod val="75000"/>
                          </a:schemeClr>
                        </a:solidFill>
                      </a:endParaRPr>
                    </a:p>
                  </a:txBody>
                  <a:tcPr/>
                </a:tc>
                <a:extLst>
                  <a:ext uri="{0D108BD9-81ED-4DB2-BD59-A6C34878D82A}">
                    <a16:rowId xmlns="" xmlns:a16="http://schemas.microsoft.com/office/drawing/2014/main" val="2061791257"/>
                  </a:ext>
                </a:extLst>
              </a:tr>
              <a:tr h="370840">
                <a:tc>
                  <a:txBody>
                    <a:bodyPr/>
                    <a:lstStyle/>
                    <a:p>
                      <a:r>
                        <a:rPr lang="es-ES" b="1" dirty="0">
                          <a:solidFill>
                            <a:srgbClr val="C00000"/>
                          </a:solidFill>
                        </a:rPr>
                        <a:t>Symfony</a:t>
                      </a:r>
                      <a:endParaRPr lang="es-AR" b="1" dirty="0">
                        <a:solidFill>
                          <a:srgbClr val="C00000"/>
                        </a:solidFill>
                      </a:endParaRPr>
                    </a:p>
                  </a:txBody>
                  <a:tcPr/>
                </a:tc>
                <a:tc>
                  <a:txBody>
                    <a:bodyPr/>
                    <a:lstStyle/>
                    <a:p>
                      <a:pPr algn="ctr"/>
                      <a:r>
                        <a:rPr lang="es-ES" dirty="0">
                          <a:solidFill>
                            <a:srgbClr val="C00000"/>
                          </a:solidFill>
                        </a:rPr>
                        <a:t>37</a:t>
                      </a:r>
                      <a:endParaRPr lang="es-AR" dirty="0">
                        <a:solidFill>
                          <a:srgbClr val="C00000"/>
                        </a:solidFill>
                      </a:endParaRPr>
                    </a:p>
                  </a:txBody>
                  <a:tcPr/>
                </a:tc>
                <a:tc>
                  <a:txBody>
                    <a:bodyPr/>
                    <a:lstStyle/>
                    <a:p>
                      <a:pPr algn="ctr"/>
                      <a:r>
                        <a:rPr lang="es-ES" dirty="0">
                          <a:solidFill>
                            <a:srgbClr val="C00000"/>
                          </a:solidFill>
                        </a:rPr>
                        <a:t>34</a:t>
                      </a:r>
                      <a:endParaRPr lang="es-AR" dirty="0">
                        <a:solidFill>
                          <a:srgbClr val="C00000"/>
                        </a:solidFill>
                      </a:endParaRPr>
                    </a:p>
                  </a:txBody>
                  <a:tcPr/>
                </a:tc>
                <a:tc>
                  <a:txBody>
                    <a:bodyPr/>
                    <a:lstStyle/>
                    <a:p>
                      <a:pPr algn="ctr"/>
                      <a:r>
                        <a:rPr lang="es-ES" dirty="0">
                          <a:solidFill>
                            <a:srgbClr val="C00000"/>
                          </a:solidFill>
                        </a:rPr>
                        <a:t>31</a:t>
                      </a:r>
                      <a:endParaRPr lang="es-AR" dirty="0">
                        <a:solidFill>
                          <a:srgbClr val="C00000"/>
                        </a:solidFill>
                      </a:endParaRPr>
                    </a:p>
                  </a:txBody>
                  <a:tcPr/>
                </a:tc>
                <a:tc>
                  <a:txBody>
                    <a:bodyPr/>
                    <a:lstStyle/>
                    <a:p>
                      <a:pPr algn="ctr"/>
                      <a:r>
                        <a:rPr lang="es-ES" dirty="0">
                          <a:solidFill>
                            <a:srgbClr val="C00000"/>
                          </a:solidFill>
                        </a:rPr>
                        <a:t>25</a:t>
                      </a:r>
                      <a:endParaRPr lang="es-AR" dirty="0">
                        <a:solidFill>
                          <a:srgbClr val="C00000"/>
                        </a:solidFill>
                      </a:endParaRPr>
                    </a:p>
                  </a:txBody>
                  <a:tcPr/>
                </a:tc>
                <a:tc>
                  <a:txBody>
                    <a:bodyPr/>
                    <a:lstStyle/>
                    <a:p>
                      <a:pPr algn="ctr"/>
                      <a:r>
                        <a:rPr lang="es-ES" dirty="0">
                          <a:solidFill>
                            <a:srgbClr val="C00000"/>
                          </a:solidFill>
                        </a:rPr>
                        <a:t>23</a:t>
                      </a:r>
                      <a:endParaRPr lang="es-AR" dirty="0">
                        <a:solidFill>
                          <a:srgbClr val="C00000"/>
                        </a:solidFill>
                      </a:endParaRPr>
                    </a:p>
                  </a:txBody>
                  <a:tcPr/>
                </a:tc>
                <a:tc>
                  <a:txBody>
                    <a:bodyPr/>
                    <a:lstStyle/>
                    <a:p>
                      <a:pPr algn="ctr"/>
                      <a:r>
                        <a:rPr lang="es-ES" dirty="0">
                          <a:solidFill>
                            <a:srgbClr val="C00000"/>
                          </a:solidFill>
                        </a:rPr>
                        <a:t>28</a:t>
                      </a:r>
                      <a:endParaRPr lang="es-AR" dirty="0">
                        <a:solidFill>
                          <a:srgbClr val="C00000"/>
                        </a:solidFill>
                      </a:endParaRPr>
                    </a:p>
                  </a:txBody>
                  <a:tcPr/>
                </a:tc>
                <a:tc>
                  <a:txBody>
                    <a:bodyPr/>
                    <a:lstStyle/>
                    <a:p>
                      <a:pPr algn="ctr"/>
                      <a:r>
                        <a:rPr lang="es-ES" dirty="0">
                          <a:solidFill>
                            <a:srgbClr val="C00000"/>
                          </a:solidFill>
                        </a:rPr>
                        <a:t>27</a:t>
                      </a:r>
                      <a:endParaRPr lang="es-AR" dirty="0">
                        <a:solidFill>
                          <a:srgbClr val="C00000"/>
                        </a:solidFill>
                      </a:endParaRPr>
                    </a:p>
                  </a:txBody>
                  <a:tcPr/>
                </a:tc>
                <a:tc>
                  <a:txBody>
                    <a:bodyPr/>
                    <a:lstStyle/>
                    <a:p>
                      <a:pPr algn="ctr"/>
                      <a:r>
                        <a:rPr lang="es-ES" dirty="0">
                          <a:solidFill>
                            <a:srgbClr val="C00000"/>
                          </a:solidFill>
                        </a:rPr>
                        <a:t>28</a:t>
                      </a:r>
                      <a:endParaRPr lang="es-AR" dirty="0">
                        <a:solidFill>
                          <a:srgbClr val="C00000"/>
                        </a:solidFill>
                      </a:endParaRPr>
                    </a:p>
                  </a:txBody>
                  <a:tcPr/>
                </a:tc>
                <a:tc>
                  <a:txBody>
                    <a:bodyPr/>
                    <a:lstStyle/>
                    <a:p>
                      <a:pPr algn="ctr"/>
                      <a:r>
                        <a:rPr lang="es-ES" dirty="0">
                          <a:solidFill>
                            <a:srgbClr val="C00000"/>
                          </a:solidFill>
                        </a:rPr>
                        <a:t>31</a:t>
                      </a:r>
                      <a:endParaRPr lang="es-AR" dirty="0">
                        <a:solidFill>
                          <a:srgbClr val="C00000"/>
                        </a:solidFill>
                      </a:endParaRPr>
                    </a:p>
                  </a:txBody>
                  <a:tcPr/>
                </a:tc>
                <a:extLst>
                  <a:ext uri="{0D108BD9-81ED-4DB2-BD59-A6C34878D82A}">
                    <a16:rowId xmlns="" xmlns:a16="http://schemas.microsoft.com/office/drawing/2014/main" val="1678056908"/>
                  </a:ext>
                </a:extLst>
              </a:tr>
              <a:tr h="370840">
                <a:tc>
                  <a:txBody>
                    <a:bodyPr/>
                    <a:lstStyle/>
                    <a:p>
                      <a:r>
                        <a:rPr lang="es-ES" b="1" dirty="0">
                          <a:solidFill>
                            <a:schemeClr val="accent2"/>
                          </a:solidFill>
                        </a:rPr>
                        <a:t>CodeIgniter</a:t>
                      </a:r>
                      <a:endParaRPr lang="es-AR" b="1" dirty="0">
                        <a:solidFill>
                          <a:schemeClr val="accent2"/>
                        </a:solidFill>
                      </a:endParaRPr>
                    </a:p>
                  </a:txBody>
                  <a:tcPr/>
                </a:tc>
                <a:tc>
                  <a:txBody>
                    <a:bodyPr/>
                    <a:lstStyle/>
                    <a:p>
                      <a:pPr algn="ctr"/>
                      <a:r>
                        <a:rPr lang="es-ES" dirty="0">
                          <a:solidFill>
                            <a:schemeClr val="accent2"/>
                          </a:solidFill>
                        </a:rPr>
                        <a:t>29</a:t>
                      </a:r>
                      <a:endParaRPr lang="es-AR" dirty="0">
                        <a:solidFill>
                          <a:schemeClr val="accent2"/>
                        </a:solidFill>
                      </a:endParaRPr>
                    </a:p>
                  </a:txBody>
                  <a:tcPr/>
                </a:tc>
                <a:tc>
                  <a:txBody>
                    <a:bodyPr/>
                    <a:lstStyle/>
                    <a:p>
                      <a:pPr algn="ctr"/>
                      <a:r>
                        <a:rPr lang="es-ES" dirty="0">
                          <a:solidFill>
                            <a:schemeClr val="accent2"/>
                          </a:solidFill>
                        </a:rPr>
                        <a:t>39</a:t>
                      </a:r>
                      <a:endParaRPr lang="es-AR" dirty="0">
                        <a:solidFill>
                          <a:schemeClr val="accent2"/>
                        </a:solidFill>
                      </a:endParaRPr>
                    </a:p>
                  </a:txBody>
                  <a:tcPr/>
                </a:tc>
                <a:tc>
                  <a:txBody>
                    <a:bodyPr/>
                    <a:lstStyle/>
                    <a:p>
                      <a:pPr algn="ctr"/>
                      <a:r>
                        <a:rPr lang="es-ES" dirty="0">
                          <a:solidFill>
                            <a:schemeClr val="accent2"/>
                          </a:solidFill>
                        </a:rPr>
                        <a:t>47</a:t>
                      </a:r>
                      <a:endParaRPr lang="es-AR" dirty="0">
                        <a:solidFill>
                          <a:schemeClr val="accent2"/>
                        </a:solidFill>
                      </a:endParaRPr>
                    </a:p>
                  </a:txBody>
                  <a:tcPr/>
                </a:tc>
                <a:tc>
                  <a:txBody>
                    <a:bodyPr/>
                    <a:lstStyle/>
                    <a:p>
                      <a:pPr algn="ctr"/>
                      <a:r>
                        <a:rPr lang="es-ES" dirty="0">
                          <a:solidFill>
                            <a:schemeClr val="accent2"/>
                          </a:solidFill>
                        </a:rPr>
                        <a:t>52</a:t>
                      </a:r>
                      <a:endParaRPr lang="es-AR" dirty="0">
                        <a:solidFill>
                          <a:schemeClr val="accent2"/>
                        </a:solidFill>
                      </a:endParaRPr>
                    </a:p>
                  </a:txBody>
                  <a:tcPr/>
                </a:tc>
                <a:tc>
                  <a:txBody>
                    <a:bodyPr/>
                    <a:lstStyle/>
                    <a:p>
                      <a:pPr algn="ctr"/>
                      <a:r>
                        <a:rPr lang="es-ES" dirty="0">
                          <a:solidFill>
                            <a:schemeClr val="accent2"/>
                          </a:solidFill>
                        </a:rPr>
                        <a:t>52</a:t>
                      </a:r>
                      <a:endParaRPr lang="es-AR" dirty="0">
                        <a:solidFill>
                          <a:schemeClr val="accent2"/>
                        </a:solidFill>
                      </a:endParaRPr>
                    </a:p>
                  </a:txBody>
                  <a:tcPr/>
                </a:tc>
                <a:tc>
                  <a:txBody>
                    <a:bodyPr/>
                    <a:lstStyle/>
                    <a:p>
                      <a:pPr algn="ctr"/>
                      <a:r>
                        <a:rPr lang="es-ES" dirty="0">
                          <a:solidFill>
                            <a:schemeClr val="accent2"/>
                          </a:solidFill>
                        </a:rPr>
                        <a:t>48</a:t>
                      </a:r>
                      <a:endParaRPr lang="es-AR" dirty="0">
                        <a:solidFill>
                          <a:schemeClr val="accent2"/>
                        </a:solidFill>
                      </a:endParaRPr>
                    </a:p>
                  </a:txBody>
                  <a:tcPr/>
                </a:tc>
                <a:tc>
                  <a:txBody>
                    <a:bodyPr/>
                    <a:lstStyle/>
                    <a:p>
                      <a:pPr algn="ctr"/>
                      <a:r>
                        <a:rPr lang="es-ES" dirty="0">
                          <a:solidFill>
                            <a:schemeClr val="accent2"/>
                          </a:solidFill>
                        </a:rPr>
                        <a:t>45</a:t>
                      </a:r>
                      <a:endParaRPr lang="es-AR" dirty="0">
                        <a:solidFill>
                          <a:schemeClr val="accent2"/>
                        </a:solidFill>
                      </a:endParaRPr>
                    </a:p>
                  </a:txBody>
                  <a:tcPr/>
                </a:tc>
                <a:tc>
                  <a:txBody>
                    <a:bodyPr/>
                    <a:lstStyle/>
                    <a:p>
                      <a:pPr algn="ctr"/>
                      <a:r>
                        <a:rPr lang="es-ES" dirty="0">
                          <a:solidFill>
                            <a:schemeClr val="accent2"/>
                          </a:solidFill>
                        </a:rPr>
                        <a:t>43</a:t>
                      </a:r>
                      <a:endParaRPr lang="es-AR" dirty="0">
                        <a:solidFill>
                          <a:schemeClr val="accent2"/>
                        </a:solidFill>
                      </a:endParaRPr>
                    </a:p>
                  </a:txBody>
                  <a:tcPr/>
                </a:tc>
                <a:tc>
                  <a:txBody>
                    <a:bodyPr/>
                    <a:lstStyle/>
                    <a:p>
                      <a:pPr algn="ctr"/>
                      <a:r>
                        <a:rPr lang="es-ES" dirty="0">
                          <a:solidFill>
                            <a:schemeClr val="accent2"/>
                          </a:solidFill>
                        </a:rPr>
                        <a:t>41</a:t>
                      </a:r>
                      <a:endParaRPr lang="es-AR" dirty="0">
                        <a:solidFill>
                          <a:schemeClr val="accent2"/>
                        </a:solidFill>
                      </a:endParaRPr>
                    </a:p>
                  </a:txBody>
                  <a:tcPr/>
                </a:tc>
                <a:extLst>
                  <a:ext uri="{0D108BD9-81ED-4DB2-BD59-A6C34878D82A}">
                    <a16:rowId xmlns="" xmlns:a16="http://schemas.microsoft.com/office/drawing/2014/main" val="1037691093"/>
                  </a:ext>
                </a:extLst>
              </a:tr>
              <a:tr h="370840">
                <a:tc>
                  <a:txBody>
                    <a:bodyPr/>
                    <a:lstStyle/>
                    <a:p>
                      <a:r>
                        <a:rPr lang="es-ES" b="1" dirty="0">
                          <a:solidFill>
                            <a:schemeClr val="accent6"/>
                          </a:solidFill>
                        </a:rPr>
                        <a:t>CakePHP</a:t>
                      </a:r>
                      <a:endParaRPr lang="es-AR" b="1" dirty="0">
                        <a:solidFill>
                          <a:schemeClr val="accent6"/>
                        </a:solidFill>
                      </a:endParaRPr>
                    </a:p>
                  </a:txBody>
                  <a:tcPr/>
                </a:tc>
                <a:tc>
                  <a:txBody>
                    <a:bodyPr/>
                    <a:lstStyle/>
                    <a:p>
                      <a:pPr algn="ctr"/>
                      <a:r>
                        <a:rPr lang="es-ES" dirty="0">
                          <a:solidFill>
                            <a:srgbClr val="00B050"/>
                          </a:solidFill>
                        </a:rPr>
                        <a:t>45</a:t>
                      </a:r>
                      <a:endParaRPr lang="es-AR" dirty="0">
                        <a:solidFill>
                          <a:srgbClr val="00B050"/>
                        </a:solidFill>
                      </a:endParaRPr>
                    </a:p>
                  </a:txBody>
                  <a:tcPr/>
                </a:tc>
                <a:tc>
                  <a:txBody>
                    <a:bodyPr/>
                    <a:lstStyle/>
                    <a:p>
                      <a:pPr algn="ctr"/>
                      <a:r>
                        <a:rPr lang="es-ES" dirty="0">
                          <a:solidFill>
                            <a:srgbClr val="00B050"/>
                          </a:solidFill>
                        </a:rPr>
                        <a:t>38</a:t>
                      </a:r>
                      <a:endParaRPr lang="es-AR" dirty="0">
                        <a:solidFill>
                          <a:srgbClr val="00B050"/>
                        </a:solidFill>
                      </a:endParaRPr>
                    </a:p>
                  </a:txBody>
                  <a:tcPr/>
                </a:tc>
                <a:tc>
                  <a:txBody>
                    <a:bodyPr/>
                    <a:lstStyle/>
                    <a:p>
                      <a:pPr algn="ctr"/>
                      <a:r>
                        <a:rPr lang="es-ES" dirty="0">
                          <a:solidFill>
                            <a:srgbClr val="00B050"/>
                          </a:solidFill>
                        </a:rPr>
                        <a:t>35</a:t>
                      </a:r>
                      <a:endParaRPr lang="es-AR" dirty="0">
                        <a:solidFill>
                          <a:srgbClr val="00B050"/>
                        </a:solidFill>
                      </a:endParaRPr>
                    </a:p>
                  </a:txBody>
                  <a:tcPr/>
                </a:tc>
                <a:tc>
                  <a:txBody>
                    <a:bodyPr/>
                    <a:lstStyle/>
                    <a:p>
                      <a:pPr algn="ctr"/>
                      <a:r>
                        <a:rPr lang="es-ES" dirty="0">
                          <a:solidFill>
                            <a:srgbClr val="00B050"/>
                          </a:solidFill>
                        </a:rPr>
                        <a:t>32</a:t>
                      </a:r>
                      <a:endParaRPr lang="es-AR" dirty="0">
                        <a:solidFill>
                          <a:srgbClr val="00B050"/>
                        </a:solidFill>
                      </a:endParaRPr>
                    </a:p>
                  </a:txBody>
                  <a:tcPr/>
                </a:tc>
                <a:tc>
                  <a:txBody>
                    <a:bodyPr/>
                    <a:lstStyle/>
                    <a:p>
                      <a:pPr algn="ctr"/>
                      <a:r>
                        <a:rPr lang="es-ES" dirty="0">
                          <a:solidFill>
                            <a:srgbClr val="00B050"/>
                          </a:solidFill>
                        </a:rPr>
                        <a:t>29</a:t>
                      </a:r>
                      <a:endParaRPr lang="es-AR" dirty="0">
                        <a:solidFill>
                          <a:srgbClr val="00B050"/>
                        </a:solidFill>
                      </a:endParaRPr>
                    </a:p>
                  </a:txBody>
                  <a:tcPr/>
                </a:tc>
                <a:tc>
                  <a:txBody>
                    <a:bodyPr/>
                    <a:lstStyle/>
                    <a:p>
                      <a:pPr algn="ctr"/>
                      <a:r>
                        <a:rPr lang="es-ES" dirty="0">
                          <a:solidFill>
                            <a:srgbClr val="00B050"/>
                          </a:solidFill>
                        </a:rPr>
                        <a:t>26</a:t>
                      </a:r>
                      <a:endParaRPr lang="es-AR" dirty="0">
                        <a:solidFill>
                          <a:srgbClr val="00B050"/>
                        </a:solidFill>
                      </a:endParaRPr>
                    </a:p>
                  </a:txBody>
                  <a:tcPr/>
                </a:tc>
                <a:tc>
                  <a:txBody>
                    <a:bodyPr/>
                    <a:lstStyle/>
                    <a:p>
                      <a:pPr algn="ctr"/>
                      <a:r>
                        <a:rPr lang="es-ES" dirty="0">
                          <a:solidFill>
                            <a:srgbClr val="00B050"/>
                          </a:solidFill>
                        </a:rPr>
                        <a:t>22</a:t>
                      </a:r>
                      <a:endParaRPr lang="es-AR" dirty="0">
                        <a:solidFill>
                          <a:srgbClr val="00B050"/>
                        </a:solidFill>
                      </a:endParaRPr>
                    </a:p>
                  </a:txBody>
                  <a:tcPr/>
                </a:tc>
                <a:tc>
                  <a:txBody>
                    <a:bodyPr/>
                    <a:lstStyle/>
                    <a:p>
                      <a:pPr algn="ctr"/>
                      <a:r>
                        <a:rPr lang="es-ES" dirty="0">
                          <a:solidFill>
                            <a:srgbClr val="00B050"/>
                          </a:solidFill>
                        </a:rPr>
                        <a:t>15</a:t>
                      </a:r>
                      <a:endParaRPr lang="es-AR" dirty="0">
                        <a:solidFill>
                          <a:srgbClr val="00B050"/>
                        </a:solidFill>
                      </a:endParaRPr>
                    </a:p>
                  </a:txBody>
                  <a:tcPr/>
                </a:tc>
                <a:tc>
                  <a:txBody>
                    <a:bodyPr/>
                    <a:lstStyle/>
                    <a:p>
                      <a:pPr algn="ctr"/>
                      <a:r>
                        <a:rPr lang="es-ES" dirty="0">
                          <a:solidFill>
                            <a:srgbClr val="00B050"/>
                          </a:solidFill>
                        </a:rPr>
                        <a:t>12</a:t>
                      </a:r>
                      <a:endParaRPr lang="es-AR" dirty="0">
                        <a:solidFill>
                          <a:srgbClr val="00B050"/>
                        </a:solidFill>
                      </a:endParaRPr>
                    </a:p>
                  </a:txBody>
                  <a:tcPr/>
                </a:tc>
                <a:extLst>
                  <a:ext uri="{0D108BD9-81ED-4DB2-BD59-A6C34878D82A}">
                    <a16:rowId xmlns="" xmlns:a16="http://schemas.microsoft.com/office/drawing/2014/main" val="1470403263"/>
                  </a:ext>
                </a:extLst>
              </a:tr>
            </a:tbl>
          </a:graphicData>
        </a:graphic>
      </p:graphicFrame>
    </p:spTree>
    <p:extLst>
      <p:ext uri="{BB962C8B-B14F-4D97-AF65-F5344CB8AC3E}">
        <p14:creationId xmlns:p14="http://schemas.microsoft.com/office/powerpoint/2010/main" val="3702607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9"/>
          <p:cNvGraphicFramePr>
            <a:graphicFrameLocks noGrp="1"/>
          </p:cNvGraphicFramePr>
          <p:nvPr>
            <p:extLst>
              <p:ext uri="{D42A27DB-BD31-4B8C-83A1-F6EECF244321}">
                <p14:modId xmlns:p14="http://schemas.microsoft.com/office/powerpoint/2010/main" val="3522938522"/>
              </p:ext>
            </p:extLst>
          </p:nvPr>
        </p:nvGraphicFramePr>
        <p:xfrm>
          <a:off x="449385" y="1357043"/>
          <a:ext cx="5362628" cy="1849120"/>
        </p:xfrm>
        <a:graphic>
          <a:graphicData uri="http://schemas.openxmlformats.org/drawingml/2006/table">
            <a:tbl>
              <a:tblPr firstRow="1" bandRow="1">
                <a:tableStyleId>{073A0DAA-6AF3-43AB-8588-CEC1D06C72B9}</a:tableStyleId>
              </a:tblPr>
              <a:tblGrid>
                <a:gridCol w="1854199">
                  <a:extLst>
                    <a:ext uri="{9D8B030D-6E8A-4147-A177-3AD203B41FA5}">
                      <a16:colId xmlns="" xmlns:a16="http://schemas.microsoft.com/office/drawing/2014/main" val="3480918532"/>
                    </a:ext>
                  </a:extLst>
                </a:gridCol>
                <a:gridCol w="386862">
                  <a:extLst>
                    <a:ext uri="{9D8B030D-6E8A-4147-A177-3AD203B41FA5}">
                      <a16:colId xmlns="" xmlns:a16="http://schemas.microsoft.com/office/drawing/2014/main" val="3784951914"/>
                    </a:ext>
                  </a:extLst>
                </a:gridCol>
                <a:gridCol w="378069">
                  <a:extLst>
                    <a:ext uri="{9D8B030D-6E8A-4147-A177-3AD203B41FA5}">
                      <a16:colId xmlns="" xmlns:a16="http://schemas.microsoft.com/office/drawing/2014/main" val="2096911511"/>
                    </a:ext>
                  </a:extLst>
                </a:gridCol>
                <a:gridCol w="369277">
                  <a:extLst>
                    <a:ext uri="{9D8B030D-6E8A-4147-A177-3AD203B41FA5}">
                      <a16:colId xmlns="" xmlns:a16="http://schemas.microsoft.com/office/drawing/2014/main" val="3321044500"/>
                    </a:ext>
                  </a:extLst>
                </a:gridCol>
                <a:gridCol w="360485">
                  <a:extLst>
                    <a:ext uri="{9D8B030D-6E8A-4147-A177-3AD203B41FA5}">
                      <a16:colId xmlns="" xmlns:a16="http://schemas.microsoft.com/office/drawing/2014/main" val="662903930"/>
                    </a:ext>
                  </a:extLst>
                </a:gridCol>
                <a:gridCol w="386861">
                  <a:extLst>
                    <a:ext uri="{9D8B030D-6E8A-4147-A177-3AD203B41FA5}">
                      <a16:colId xmlns="" xmlns:a16="http://schemas.microsoft.com/office/drawing/2014/main" val="1114712387"/>
                    </a:ext>
                  </a:extLst>
                </a:gridCol>
                <a:gridCol w="404446">
                  <a:extLst>
                    <a:ext uri="{9D8B030D-6E8A-4147-A177-3AD203B41FA5}">
                      <a16:colId xmlns="" xmlns:a16="http://schemas.microsoft.com/office/drawing/2014/main" val="2146263867"/>
                    </a:ext>
                  </a:extLst>
                </a:gridCol>
                <a:gridCol w="386862">
                  <a:extLst>
                    <a:ext uri="{9D8B030D-6E8A-4147-A177-3AD203B41FA5}">
                      <a16:colId xmlns="" xmlns:a16="http://schemas.microsoft.com/office/drawing/2014/main" val="4190990167"/>
                    </a:ext>
                  </a:extLst>
                </a:gridCol>
                <a:gridCol w="428955">
                  <a:extLst>
                    <a:ext uri="{9D8B030D-6E8A-4147-A177-3AD203B41FA5}">
                      <a16:colId xmlns="" xmlns:a16="http://schemas.microsoft.com/office/drawing/2014/main" val="762047911"/>
                    </a:ext>
                  </a:extLst>
                </a:gridCol>
                <a:gridCol w="406612">
                  <a:extLst>
                    <a:ext uri="{9D8B030D-6E8A-4147-A177-3AD203B41FA5}">
                      <a16:colId xmlns="" xmlns:a16="http://schemas.microsoft.com/office/drawing/2014/main" val="1835136445"/>
                    </a:ext>
                  </a:extLst>
                </a:gridCol>
              </a:tblGrid>
              <a:tr h="351952">
                <a:tc gridSpan="10">
                  <a:txBody>
                    <a:bodyPr/>
                    <a:lstStyle/>
                    <a:p>
                      <a:pPr algn="ctr"/>
                      <a:r>
                        <a:rPr lang="es-ES" dirty="0"/>
                        <a:t>POPULARIDAD</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 xmlns:a16="http://schemas.microsoft.com/office/drawing/2014/main" val="2487188283"/>
                  </a:ext>
                </a:extLst>
              </a:tr>
              <a:tr h="370840">
                <a:tc>
                  <a:txBody>
                    <a:bodyPr/>
                    <a:lstStyle/>
                    <a:p>
                      <a:r>
                        <a:rPr lang="es-ES" dirty="0"/>
                        <a:t>Laravel</a:t>
                      </a:r>
                      <a:endParaRPr lang="es-AR" dirty="0"/>
                    </a:p>
                  </a:txBody>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extLst>
                  <a:ext uri="{0D108BD9-81ED-4DB2-BD59-A6C34878D82A}">
                    <a16:rowId xmlns="" xmlns:a16="http://schemas.microsoft.com/office/drawing/2014/main" val="2637502020"/>
                  </a:ext>
                </a:extLst>
              </a:tr>
              <a:tr h="370840">
                <a:tc>
                  <a:txBody>
                    <a:bodyPr/>
                    <a:lstStyle/>
                    <a:p>
                      <a:r>
                        <a:rPr lang="es-ES" dirty="0"/>
                        <a:t>CodeIgniter</a:t>
                      </a:r>
                      <a:endParaRPr lang="es-AR" dirty="0"/>
                    </a:p>
                  </a:txBody>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tc>
                <a:tc>
                  <a:txBody>
                    <a:bodyPr/>
                    <a:lstStyle/>
                    <a:p>
                      <a:endParaRPr lang="es-AR"/>
                    </a:p>
                  </a:txBody>
                  <a:tcPr/>
                </a:tc>
                <a:tc>
                  <a:txBody>
                    <a:bodyPr/>
                    <a:lstStyle/>
                    <a:p>
                      <a:endParaRPr lang="es-AR" dirty="0"/>
                    </a:p>
                  </a:txBody>
                  <a:tcPr/>
                </a:tc>
                <a:tc>
                  <a:txBody>
                    <a:bodyPr/>
                    <a:lstStyle/>
                    <a:p>
                      <a:endParaRPr lang="es-AR"/>
                    </a:p>
                  </a:txBody>
                  <a:tcPr/>
                </a:tc>
                <a:tc>
                  <a:txBody>
                    <a:bodyPr/>
                    <a:lstStyle/>
                    <a:p>
                      <a:endParaRPr lang="es-AR"/>
                    </a:p>
                  </a:txBody>
                  <a:tcPr/>
                </a:tc>
                <a:extLst>
                  <a:ext uri="{0D108BD9-81ED-4DB2-BD59-A6C34878D82A}">
                    <a16:rowId xmlns="" xmlns:a16="http://schemas.microsoft.com/office/drawing/2014/main" val="3856969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Symfony 2</a:t>
                      </a:r>
                      <a:endParaRPr lang="es-AR" dirty="0"/>
                    </a:p>
                  </a:txBody>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 xmlns:a16="http://schemas.microsoft.com/office/drawing/2014/main" val="3619340702"/>
                  </a:ext>
                </a:extLst>
              </a:tr>
              <a:tr h="370840">
                <a:tc>
                  <a:txBody>
                    <a:bodyPr/>
                    <a:lstStyle/>
                    <a:p>
                      <a:r>
                        <a:rPr lang="es-ES" dirty="0"/>
                        <a:t>CakePHP</a:t>
                      </a:r>
                      <a:endParaRPr lang="es-AR" dirty="0"/>
                    </a:p>
                  </a:txBody>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 xmlns:a16="http://schemas.microsoft.com/office/drawing/2014/main" val="720996576"/>
                  </a:ext>
                </a:extLst>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4079053713"/>
              </p:ext>
            </p:extLst>
          </p:nvPr>
        </p:nvGraphicFramePr>
        <p:xfrm>
          <a:off x="6193693" y="1357043"/>
          <a:ext cx="5362628" cy="1849120"/>
        </p:xfrm>
        <a:graphic>
          <a:graphicData uri="http://schemas.openxmlformats.org/drawingml/2006/table">
            <a:tbl>
              <a:tblPr firstRow="1" bandRow="1">
                <a:tableStyleId>{073A0DAA-6AF3-43AB-8588-CEC1D06C72B9}</a:tableStyleId>
              </a:tblPr>
              <a:tblGrid>
                <a:gridCol w="1854199">
                  <a:extLst>
                    <a:ext uri="{9D8B030D-6E8A-4147-A177-3AD203B41FA5}">
                      <a16:colId xmlns="" xmlns:a16="http://schemas.microsoft.com/office/drawing/2014/main" val="3480918532"/>
                    </a:ext>
                  </a:extLst>
                </a:gridCol>
                <a:gridCol w="386862">
                  <a:extLst>
                    <a:ext uri="{9D8B030D-6E8A-4147-A177-3AD203B41FA5}">
                      <a16:colId xmlns="" xmlns:a16="http://schemas.microsoft.com/office/drawing/2014/main" val="3784951914"/>
                    </a:ext>
                  </a:extLst>
                </a:gridCol>
                <a:gridCol w="378069">
                  <a:extLst>
                    <a:ext uri="{9D8B030D-6E8A-4147-A177-3AD203B41FA5}">
                      <a16:colId xmlns="" xmlns:a16="http://schemas.microsoft.com/office/drawing/2014/main" val="2096911511"/>
                    </a:ext>
                  </a:extLst>
                </a:gridCol>
                <a:gridCol w="369277">
                  <a:extLst>
                    <a:ext uri="{9D8B030D-6E8A-4147-A177-3AD203B41FA5}">
                      <a16:colId xmlns="" xmlns:a16="http://schemas.microsoft.com/office/drawing/2014/main" val="3321044500"/>
                    </a:ext>
                  </a:extLst>
                </a:gridCol>
                <a:gridCol w="360485">
                  <a:extLst>
                    <a:ext uri="{9D8B030D-6E8A-4147-A177-3AD203B41FA5}">
                      <a16:colId xmlns="" xmlns:a16="http://schemas.microsoft.com/office/drawing/2014/main" val="662903930"/>
                    </a:ext>
                  </a:extLst>
                </a:gridCol>
                <a:gridCol w="386861">
                  <a:extLst>
                    <a:ext uri="{9D8B030D-6E8A-4147-A177-3AD203B41FA5}">
                      <a16:colId xmlns="" xmlns:a16="http://schemas.microsoft.com/office/drawing/2014/main" val="1114712387"/>
                    </a:ext>
                  </a:extLst>
                </a:gridCol>
                <a:gridCol w="404446">
                  <a:extLst>
                    <a:ext uri="{9D8B030D-6E8A-4147-A177-3AD203B41FA5}">
                      <a16:colId xmlns="" xmlns:a16="http://schemas.microsoft.com/office/drawing/2014/main" val="2146263867"/>
                    </a:ext>
                  </a:extLst>
                </a:gridCol>
                <a:gridCol w="386862">
                  <a:extLst>
                    <a:ext uri="{9D8B030D-6E8A-4147-A177-3AD203B41FA5}">
                      <a16:colId xmlns="" xmlns:a16="http://schemas.microsoft.com/office/drawing/2014/main" val="4190990167"/>
                    </a:ext>
                  </a:extLst>
                </a:gridCol>
                <a:gridCol w="428955">
                  <a:extLst>
                    <a:ext uri="{9D8B030D-6E8A-4147-A177-3AD203B41FA5}">
                      <a16:colId xmlns="" xmlns:a16="http://schemas.microsoft.com/office/drawing/2014/main" val="762047911"/>
                    </a:ext>
                  </a:extLst>
                </a:gridCol>
                <a:gridCol w="406612">
                  <a:extLst>
                    <a:ext uri="{9D8B030D-6E8A-4147-A177-3AD203B41FA5}">
                      <a16:colId xmlns="" xmlns:a16="http://schemas.microsoft.com/office/drawing/2014/main" val="1835136445"/>
                    </a:ext>
                  </a:extLst>
                </a:gridCol>
              </a:tblGrid>
              <a:tr h="351952">
                <a:tc gridSpan="10">
                  <a:txBody>
                    <a:bodyPr/>
                    <a:lstStyle/>
                    <a:p>
                      <a:pPr algn="ctr"/>
                      <a:r>
                        <a:rPr lang="es-ES" dirty="0"/>
                        <a:t>SEGURIDAD</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 xmlns:a16="http://schemas.microsoft.com/office/drawing/2014/main" val="2487188283"/>
                  </a:ext>
                </a:extLst>
              </a:tr>
              <a:tr h="370840">
                <a:tc>
                  <a:txBody>
                    <a:bodyPr/>
                    <a:lstStyle/>
                    <a:p>
                      <a:r>
                        <a:rPr lang="es-ES" dirty="0"/>
                        <a:t>Laravel</a:t>
                      </a:r>
                      <a:endParaRPr lang="es-AR" dirty="0"/>
                    </a:p>
                  </a:txBody>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extLst>
                  <a:ext uri="{0D108BD9-81ED-4DB2-BD59-A6C34878D82A}">
                    <a16:rowId xmlns="" xmlns:a16="http://schemas.microsoft.com/office/drawing/2014/main" val="2637502020"/>
                  </a:ext>
                </a:extLst>
              </a:tr>
              <a:tr h="370840">
                <a:tc>
                  <a:txBody>
                    <a:bodyPr/>
                    <a:lstStyle/>
                    <a:p>
                      <a:r>
                        <a:rPr lang="es-ES" dirty="0"/>
                        <a:t>CodeIgniter</a:t>
                      </a:r>
                      <a:endParaRPr lang="es-AR" dirty="0"/>
                    </a:p>
                  </a:txBody>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extLst>
                  <a:ext uri="{0D108BD9-81ED-4DB2-BD59-A6C34878D82A}">
                    <a16:rowId xmlns="" xmlns:a16="http://schemas.microsoft.com/office/drawing/2014/main" val="3856969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Symfony 2</a:t>
                      </a:r>
                      <a:endParaRPr lang="es-AR" dirty="0"/>
                    </a:p>
                  </a:txBody>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extLst>
                  <a:ext uri="{0D108BD9-81ED-4DB2-BD59-A6C34878D82A}">
                    <a16:rowId xmlns="" xmlns:a16="http://schemas.microsoft.com/office/drawing/2014/main" val="3619340702"/>
                  </a:ext>
                </a:extLst>
              </a:tr>
              <a:tr h="370840">
                <a:tc>
                  <a:txBody>
                    <a:bodyPr/>
                    <a:lstStyle/>
                    <a:p>
                      <a:r>
                        <a:rPr lang="es-ES" dirty="0"/>
                        <a:t>CakePHP</a:t>
                      </a:r>
                      <a:endParaRPr lang="es-AR" dirty="0"/>
                    </a:p>
                  </a:txBody>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 xmlns:a16="http://schemas.microsoft.com/office/drawing/2014/main" val="720996576"/>
                  </a:ext>
                </a:extLst>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1594446430"/>
              </p:ext>
            </p:extLst>
          </p:nvPr>
        </p:nvGraphicFramePr>
        <p:xfrm>
          <a:off x="449385" y="3417373"/>
          <a:ext cx="5362628" cy="1849120"/>
        </p:xfrm>
        <a:graphic>
          <a:graphicData uri="http://schemas.openxmlformats.org/drawingml/2006/table">
            <a:tbl>
              <a:tblPr firstRow="1" bandRow="1">
                <a:tableStyleId>{073A0DAA-6AF3-43AB-8588-CEC1D06C72B9}</a:tableStyleId>
              </a:tblPr>
              <a:tblGrid>
                <a:gridCol w="1968499">
                  <a:extLst>
                    <a:ext uri="{9D8B030D-6E8A-4147-A177-3AD203B41FA5}">
                      <a16:colId xmlns="" xmlns:a16="http://schemas.microsoft.com/office/drawing/2014/main" val="3480918532"/>
                    </a:ext>
                  </a:extLst>
                </a:gridCol>
                <a:gridCol w="272562">
                  <a:extLst>
                    <a:ext uri="{9D8B030D-6E8A-4147-A177-3AD203B41FA5}">
                      <a16:colId xmlns="" xmlns:a16="http://schemas.microsoft.com/office/drawing/2014/main" val="3784951914"/>
                    </a:ext>
                  </a:extLst>
                </a:gridCol>
                <a:gridCol w="378069">
                  <a:extLst>
                    <a:ext uri="{9D8B030D-6E8A-4147-A177-3AD203B41FA5}">
                      <a16:colId xmlns="" xmlns:a16="http://schemas.microsoft.com/office/drawing/2014/main" val="2096911511"/>
                    </a:ext>
                  </a:extLst>
                </a:gridCol>
                <a:gridCol w="369277">
                  <a:extLst>
                    <a:ext uri="{9D8B030D-6E8A-4147-A177-3AD203B41FA5}">
                      <a16:colId xmlns="" xmlns:a16="http://schemas.microsoft.com/office/drawing/2014/main" val="3321044500"/>
                    </a:ext>
                  </a:extLst>
                </a:gridCol>
                <a:gridCol w="360485">
                  <a:extLst>
                    <a:ext uri="{9D8B030D-6E8A-4147-A177-3AD203B41FA5}">
                      <a16:colId xmlns="" xmlns:a16="http://schemas.microsoft.com/office/drawing/2014/main" val="662903930"/>
                    </a:ext>
                  </a:extLst>
                </a:gridCol>
                <a:gridCol w="386861">
                  <a:extLst>
                    <a:ext uri="{9D8B030D-6E8A-4147-A177-3AD203B41FA5}">
                      <a16:colId xmlns="" xmlns:a16="http://schemas.microsoft.com/office/drawing/2014/main" val="1114712387"/>
                    </a:ext>
                  </a:extLst>
                </a:gridCol>
                <a:gridCol w="404446">
                  <a:extLst>
                    <a:ext uri="{9D8B030D-6E8A-4147-A177-3AD203B41FA5}">
                      <a16:colId xmlns="" xmlns:a16="http://schemas.microsoft.com/office/drawing/2014/main" val="2146263867"/>
                    </a:ext>
                  </a:extLst>
                </a:gridCol>
                <a:gridCol w="386862">
                  <a:extLst>
                    <a:ext uri="{9D8B030D-6E8A-4147-A177-3AD203B41FA5}">
                      <a16:colId xmlns="" xmlns:a16="http://schemas.microsoft.com/office/drawing/2014/main" val="4190990167"/>
                    </a:ext>
                  </a:extLst>
                </a:gridCol>
                <a:gridCol w="428955">
                  <a:extLst>
                    <a:ext uri="{9D8B030D-6E8A-4147-A177-3AD203B41FA5}">
                      <a16:colId xmlns="" xmlns:a16="http://schemas.microsoft.com/office/drawing/2014/main" val="762047911"/>
                    </a:ext>
                  </a:extLst>
                </a:gridCol>
                <a:gridCol w="406612">
                  <a:extLst>
                    <a:ext uri="{9D8B030D-6E8A-4147-A177-3AD203B41FA5}">
                      <a16:colId xmlns="" xmlns:a16="http://schemas.microsoft.com/office/drawing/2014/main" val="1835136445"/>
                    </a:ext>
                  </a:extLst>
                </a:gridCol>
              </a:tblGrid>
              <a:tr h="351952">
                <a:tc gridSpan="10">
                  <a:txBody>
                    <a:bodyPr/>
                    <a:lstStyle/>
                    <a:p>
                      <a:pPr algn="ctr"/>
                      <a:r>
                        <a:rPr lang="es-ES" dirty="0"/>
                        <a:t>COMUNIDAD</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 xmlns:a16="http://schemas.microsoft.com/office/drawing/2014/main" val="2487188283"/>
                  </a:ext>
                </a:extLst>
              </a:tr>
              <a:tr h="370840">
                <a:tc>
                  <a:txBody>
                    <a:bodyPr/>
                    <a:lstStyle/>
                    <a:p>
                      <a:r>
                        <a:rPr lang="es-ES" dirty="0"/>
                        <a:t>Laravel (30K)</a:t>
                      </a:r>
                      <a:endParaRPr lang="es-AR" dirty="0"/>
                    </a:p>
                  </a:txBody>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extLst>
                  <a:ext uri="{0D108BD9-81ED-4DB2-BD59-A6C34878D82A}">
                    <a16:rowId xmlns="" xmlns:a16="http://schemas.microsoft.com/office/drawing/2014/main" val="2637502020"/>
                  </a:ext>
                </a:extLst>
              </a:tr>
              <a:tr h="370840">
                <a:tc>
                  <a:txBody>
                    <a:bodyPr/>
                    <a:lstStyle/>
                    <a:p>
                      <a:r>
                        <a:rPr lang="es-ES" dirty="0"/>
                        <a:t>CodeIgniter (10K)</a:t>
                      </a:r>
                      <a:endParaRPr lang="es-AR" dirty="0"/>
                    </a:p>
                  </a:txBody>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extLst>
                  <a:ext uri="{0D108BD9-81ED-4DB2-BD59-A6C34878D82A}">
                    <a16:rowId xmlns="" xmlns:a16="http://schemas.microsoft.com/office/drawing/2014/main" val="3856969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Symfony 2 (30K)</a:t>
                      </a:r>
                      <a:endParaRPr lang="es-AR" dirty="0"/>
                    </a:p>
                  </a:txBody>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extLst>
                  <a:ext uri="{0D108BD9-81ED-4DB2-BD59-A6C34878D82A}">
                    <a16:rowId xmlns="" xmlns:a16="http://schemas.microsoft.com/office/drawing/2014/main" val="3619340702"/>
                  </a:ext>
                </a:extLst>
              </a:tr>
              <a:tr h="370840">
                <a:tc>
                  <a:txBody>
                    <a:bodyPr/>
                    <a:lstStyle/>
                    <a:p>
                      <a:r>
                        <a:rPr lang="es-ES" dirty="0"/>
                        <a:t>CakePHP (20K)</a:t>
                      </a:r>
                      <a:endParaRPr lang="es-AR" dirty="0"/>
                    </a:p>
                  </a:txBody>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 xmlns:a16="http://schemas.microsoft.com/office/drawing/2014/main" val="720996576"/>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878856361"/>
              </p:ext>
            </p:extLst>
          </p:nvPr>
        </p:nvGraphicFramePr>
        <p:xfrm>
          <a:off x="6193693" y="3420109"/>
          <a:ext cx="5362628" cy="1849120"/>
        </p:xfrm>
        <a:graphic>
          <a:graphicData uri="http://schemas.openxmlformats.org/drawingml/2006/table">
            <a:tbl>
              <a:tblPr firstRow="1" bandRow="1">
                <a:tableStyleId>{073A0DAA-6AF3-43AB-8588-CEC1D06C72B9}</a:tableStyleId>
              </a:tblPr>
              <a:tblGrid>
                <a:gridCol w="1763345">
                  <a:extLst>
                    <a:ext uri="{9D8B030D-6E8A-4147-A177-3AD203B41FA5}">
                      <a16:colId xmlns="" xmlns:a16="http://schemas.microsoft.com/office/drawing/2014/main" val="3480918532"/>
                    </a:ext>
                  </a:extLst>
                </a:gridCol>
                <a:gridCol w="477716">
                  <a:extLst>
                    <a:ext uri="{9D8B030D-6E8A-4147-A177-3AD203B41FA5}">
                      <a16:colId xmlns="" xmlns:a16="http://schemas.microsoft.com/office/drawing/2014/main" val="3784951914"/>
                    </a:ext>
                  </a:extLst>
                </a:gridCol>
                <a:gridCol w="378069">
                  <a:extLst>
                    <a:ext uri="{9D8B030D-6E8A-4147-A177-3AD203B41FA5}">
                      <a16:colId xmlns="" xmlns:a16="http://schemas.microsoft.com/office/drawing/2014/main" val="2096911511"/>
                    </a:ext>
                  </a:extLst>
                </a:gridCol>
                <a:gridCol w="369277">
                  <a:extLst>
                    <a:ext uri="{9D8B030D-6E8A-4147-A177-3AD203B41FA5}">
                      <a16:colId xmlns="" xmlns:a16="http://schemas.microsoft.com/office/drawing/2014/main" val="3321044500"/>
                    </a:ext>
                  </a:extLst>
                </a:gridCol>
                <a:gridCol w="360485">
                  <a:extLst>
                    <a:ext uri="{9D8B030D-6E8A-4147-A177-3AD203B41FA5}">
                      <a16:colId xmlns="" xmlns:a16="http://schemas.microsoft.com/office/drawing/2014/main" val="662903930"/>
                    </a:ext>
                  </a:extLst>
                </a:gridCol>
                <a:gridCol w="386861">
                  <a:extLst>
                    <a:ext uri="{9D8B030D-6E8A-4147-A177-3AD203B41FA5}">
                      <a16:colId xmlns="" xmlns:a16="http://schemas.microsoft.com/office/drawing/2014/main" val="1114712387"/>
                    </a:ext>
                  </a:extLst>
                </a:gridCol>
                <a:gridCol w="404446">
                  <a:extLst>
                    <a:ext uri="{9D8B030D-6E8A-4147-A177-3AD203B41FA5}">
                      <a16:colId xmlns="" xmlns:a16="http://schemas.microsoft.com/office/drawing/2014/main" val="2146263867"/>
                    </a:ext>
                  </a:extLst>
                </a:gridCol>
                <a:gridCol w="386862">
                  <a:extLst>
                    <a:ext uri="{9D8B030D-6E8A-4147-A177-3AD203B41FA5}">
                      <a16:colId xmlns="" xmlns:a16="http://schemas.microsoft.com/office/drawing/2014/main" val="4190990167"/>
                    </a:ext>
                  </a:extLst>
                </a:gridCol>
                <a:gridCol w="428955">
                  <a:extLst>
                    <a:ext uri="{9D8B030D-6E8A-4147-A177-3AD203B41FA5}">
                      <a16:colId xmlns="" xmlns:a16="http://schemas.microsoft.com/office/drawing/2014/main" val="762047911"/>
                    </a:ext>
                  </a:extLst>
                </a:gridCol>
                <a:gridCol w="406612">
                  <a:extLst>
                    <a:ext uri="{9D8B030D-6E8A-4147-A177-3AD203B41FA5}">
                      <a16:colId xmlns="" xmlns:a16="http://schemas.microsoft.com/office/drawing/2014/main" val="1835136445"/>
                    </a:ext>
                  </a:extLst>
                </a:gridCol>
              </a:tblGrid>
              <a:tr h="351952">
                <a:tc gridSpan="10">
                  <a:txBody>
                    <a:bodyPr/>
                    <a:lstStyle/>
                    <a:p>
                      <a:pPr algn="ctr"/>
                      <a:r>
                        <a:rPr lang="es-ES" dirty="0"/>
                        <a:t>MAS UTILIZADO POR PROFESIONALES</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 xmlns:a16="http://schemas.microsoft.com/office/drawing/2014/main" val="2487188283"/>
                  </a:ext>
                </a:extLst>
              </a:tr>
              <a:tr h="370840">
                <a:tc>
                  <a:txBody>
                    <a:bodyPr/>
                    <a:lstStyle/>
                    <a:p>
                      <a:r>
                        <a:rPr lang="es-ES" dirty="0"/>
                        <a:t>Laravel</a:t>
                      </a:r>
                      <a:endParaRPr lang="es-AR" dirty="0"/>
                    </a:p>
                  </a:txBody>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tc>
                  <a:txBody>
                    <a:bodyPr/>
                    <a:lstStyle/>
                    <a:p>
                      <a:endParaRPr lang="es-AR" dirty="0"/>
                    </a:p>
                  </a:txBody>
                  <a:tcPr>
                    <a:solidFill>
                      <a:srgbClr val="0070C0"/>
                    </a:solidFill>
                  </a:tcPr>
                </a:tc>
                <a:extLst>
                  <a:ext uri="{0D108BD9-81ED-4DB2-BD59-A6C34878D82A}">
                    <a16:rowId xmlns="" xmlns:a16="http://schemas.microsoft.com/office/drawing/2014/main" val="2637502020"/>
                  </a:ext>
                </a:extLst>
              </a:tr>
              <a:tr h="370840">
                <a:tc>
                  <a:txBody>
                    <a:bodyPr/>
                    <a:lstStyle/>
                    <a:p>
                      <a:r>
                        <a:rPr lang="es-ES" dirty="0"/>
                        <a:t>CodeIgniter</a:t>
                      </a:r>
                      <a:endParaRPr lang="es-AR" dirty="0"/>
                    </a:p>
                  </a:txBody>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solidFill>
                      <a:srgbClr val="FFC000"/>
                    </a:solidFill>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extLst>
                  <a:ext uri="{0D108BD9-81ED-4DB2-BD59-A6C34878D82A}">
                    <a16:rowId xmlns="" xmlns:a16="http://schemas.microsoft.com/office/drawing/2014/main" val="3856969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Symfony 2</a:t>
                      </a:r>
                      <a:endParaRPr lang="es-AR" dirty="0"/>
                    </a:p>
                  </a:txBody>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solidFill>
                      <a:srgbClr val="C00000"/>
                    </a:solidFill>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 xmlns:a16="http://schemas.microsoft.com/office/drawing/2014/main" val="3619340702"/>
                  </a:ext>
                </a:extLst>
              </a:tr>
              <a:tr h="370840">
                <a:tc>
                  <a:txBody>
                    <a:bodyPr/>
                    <a:lstStyle/>
                    <a:p>
                      <a:r>
                        <a:rPr lang="es-ES" dirty="0"/>
                        <a:t>CakePHP</a:t>
                      </a:r>
                      <a:endParaRPr lang="es-AR" dirty="0"/>
                    </a:p>
                  </a:txBody>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dirty="0"/>
                    </a:p>
                  </a:txBody>
                  <a:tcPr>
                    <a:solidFill>
                      <a:srgbClr val="00B050"/>
                    </a:solidFill>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 xmlns:a16="http://schemas.microsoft.com/office/drawing/2014/main" val="720996576"/>
                  </a:ext>
                </a:extLst>
              </a:tr>
            </a:tbl>
          </a:graphicData>
        </a:graphic>
      </p:graphicFrame>
    </p:spTree>
    <p:extLst>
      <p:ext uri="{BB962C8B-B14F-4D97-AF65-F5344CB8AC3E}">
        <p14:creationId xmlns:p14="http://schemas.microsoft.com/office/powerpoint/2010/main" val="2888258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3191606" y="2426677"/>
            <a:ext cx="6550269" cy="1446550"/>
          </a:xfrm>
          <a:prstGeom prst="rect">
            <a:avLst/>
          </a:prstGeom>
          <a:noFill/>
        </p:spPr>
        <p:txBody>
          <a:bodyPr wrap="square" rtlCol="0">
            <a:spAutoFit/>
          </a:bodyPr>
          <a:lstStyle/>
          <a:p>
            <a:r>
              <a:rPr lang="es-ES" sz="8800" b="1" dirty="0"/>
              <a:t>GRACIAS</a:t>
            </a:r>
            <a:endParaRPr lang="es-AR" sz="8800" b="1" dirty="0"/>
          </a:p>
        </p:txBody>
      </p:sp>
    </p:spTree>
    <p:extLst>
      <p:ext uri="{BB962C8B-B14F-4D97-AF65-F5344CB8AC3E}">
        <p14:creationId xmlns:p14="http://schemas.microsoft.com/office/powerpoint/2010/main" val="326620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114300"/>
            <a:ext cx="11061328" cy="1465750"/>
          </a:xfrm>
        </p:spPr>
        <p:txBody>
          <a:bodyPr>
            <a:normAutofit/>
          </a:bodyPr>
          <a:lstStyle/>
          <a:p>
            <a:r>
              <a:rPr lang="es-ES" sz="6000" b="1" u="sng" dirty="0">
                <a:solidFill>
                  <a:schemeClr val="tx1"/>
                </a:solidFill>
              </a:rPr>
              <a:t>Características</a:t>
            </a:r>
            <a:endParaRPr lang="es-AR" sz="6000" b="1" u="sng" dirty="0">
              <a:solidFill>
                <a:schemeClr val="tx1"/>
              </a:solidFill>
            </a:endParaRPr>
          </a:p>
        </p:txBody>
      </p:sp>
      <p:sp>
        <p:nvSpPr>
          <p:cNvPr id="3" name="Marcador de contenido 2"/>
          <p:cNvSpPr>
            <a:spLocks noGrp="1"/>
          </p:cNvSpPr>
          <p:nvPr>
            <p:ph idx="1"/>
          </p:nvPr>
        </p:nvSpPr>
        <p:spPr/>
        <p:txBody>
          <a:bodyPr/>
          <a:lstStyle/>
          <a:p>
            <a:r>
              <a:rPr lang="es-ES" b="1" dirty="0" smtClean="0">
                <a:solidFill>
                  <a:schemeClr val="tx1"/>
                </a:solidFill>
              </a:rPr>
              <a:t>Introducción</a:t>
            </a:r>
          </a:p>
          <a:p>
            <a:r>
              <a:rPr lang="es-ES" b="1" dirty="0" smtClean="0">
                <a:solidFill>
                  <a:schemeClr val="tx1"/>
                </a:solidFill>
              </a:rPr>
              <a:t>Sistema </a:t>
            </a:r>
            <a:r>
              <a:rPr lang="es-ES" b="1" dirty="0">
                <a:solidFill>
                  <a:schemeClr val="tx1"/>
                </a:solidFill>
              </a:rPr>
              <a:t>de Rutas</a:t>
            </a:r>
          </a:p>
          <a:p>
            <a:r>
              <a:rPr lang="es-ES" b="1" dirty="0">
                <a:solidFill>
                  <a:schemeClr val="tx1"/>
                </a:solidFill>
              </a:rPr>
              <a:t>Motor de Plantillas</a:t>
            </a:r>
          </a:p>
          <a:p>
            <a:r>
              <a:rPr lang="es-ES" b="1" dirty="0">
                <a:solidFill>
                  <a:schemeClr val="tx1"/>
                </a:solidFill>
              </a:rPr>
              <a:t>ORM</a:t>
            </a:r>
          </a:p>
          <a:p>
            <a:r>
              <a:rPr lang="es-ES" b="1" dirty="0">
                <a:solidFill>
                  <a:schemeClr val="tx1"/>
                </a:solidFill>
              </a:rPr>
              <a:t>Patrón MVC</a:t>
            </a:r>
          </a:p>
          <a:p>
            <a:r>
              <a:rPr lang="es-ES" b="1" dirty="0">
                <a:solidFill>
                  <a:schemeClr val="tx1"/>
                </a:solidFill>
              </a:rPr>
              <a:t>Modular y Extensible</a:t>
            </a:r>
          </a:p>
          <a:p>
            <a:r>
              <a:rPr lang="es-ES" b="1" dirty="0">
                <a:solidFill>
                  <a:schemeClr val="tx1"/>
                </a:solidFill>
              </a:rPr>
              <a:t>Autenticación Simple</a:t>
            </a:r>
          </a:p>
          <a:p>
            <a:r>
              <a:rPr lang="es-ES" b="1" dirty="0">
                <a:solidFill>
                  <a:schemeClr val="tx1"/>
                </a:solidFill>
              </a:rPr>
              <a:t>Basado en Composer</a:t>
            </a:r>
          </a:p>
          <a:p>
            <a:r>
              <a:rPr lang="es-ES" b="1" dirty="0">
                <a:solidFill>
                  <a:schemeClr val="tx1"/>
                </a:solidFill>
              </a:rPr>
              <a:t>Interfaz de línea de comandos Artisan</a:t>
            </a:r>
          </a:p>
          <a:p>
            <a:endParaRPr lang="es-AR" dirty="0"/>
          </a:p>
        </p:txBody>
      </p:sp>
    </p:spTree>
    <p:extLst>
      <p:ext uri="{BB962C8B-B14F-4D97-AF65-F5344CB8AC3E}">
        <p14:creationId xmlns:p14="http://schemas.microsoft.com/office/powerpoint/2010/main" val="2790214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Introducción</a:t>
            </a:r>
            <a:endParaRPr lang="es-AR" dirty="0"/>
          </a:p>
        </p:txBody>
      </p:sp>
      <p:sp>
        <p:nvSpPr>
          <p:cNvPr id="3" name="Content Placeholder 2"/>
          <p:cNvSpPr>
            <a:spLocks noGrp="1"/>
          </p:cNvSpPr>
          <p:nvPr>
            <p:ph idx="1"/>
          </p:nvPr>
        </p:nvSpPr>
        <p:spPr/>
        <p:txBody>
          <a:bodyPr>
            <a:normAutofit/>
          </a:bodyPr>
          <a:lstStyle/>
          <a:p>
            <a:endParaRPr lang="es-ES" b="1" dirty="0" smtClean="0">
              <a:solidFill>
                <a:schemeClr val="tx1"/>
              </a:solidFill>
            </a:endParaRPr>
          </a:p>
          <a:p>
            <a:endParaRPr lang="es-ES" b="1" dirty="0">
              <a:solidFill>
                <a:schemeClr val="tx1"/>
              </a:solidFill>
            </a:endParaRPr>
          </a:p>
          <a:p>
            <a:endParaRPr lang="es-ES" b="1" dirty="0" smtClean="0">
              <a:solidFill>
                <a:schemeClr val="tx1"/>
              </a:solidFill>
            </a:endParaRPr>
          </a:p>
          <a:p>
            <a:pPr marL="36900" indent="0">
              <a:buNone/>
            </a:pPr>
            <a:endParaRPr lang="es-ES" b="1" dirty="0">
              <a:solidFill>
                <a:schemeClr val="tx1"/>
              </a:solidFill>
            </a:endParaRPr>
          </a:p>
          <a:p>
            <a:r>
              <a:rPr lang="es-ES" b="1" dirty="0" smtClean="0">
                <a:solidFill>
                  <a:schemeClr val="tx1"/>
                </a:solidFill>
              </a:rPr>
              <a:t>Laravel </a:t>
            </a:r>
            <a:r>
              <a:rPr lang="es-ES" b="1" dirty="0">
                <a:solidFill>
                  <a:schemeClr val="tx1"/>
                </a:solidFill>
              </a:rPr>
              <a:t>es un poderoso y versátil  Framework basado en PHP que fue desarrollado por Taylor Otwell, que promete llevar al lenguaje PHP a un nuevo nivel. </a:t>
            </a:r>
          </a:p>
          <a:p>
            <a:pPr marL="36900" indent="0">
              <a:buNone/>
            </a:pPr>
            <a:endParaRPr lang="es-AR" b="1" dirty="0">
              <a:solidFill>
                <a:schemeClr val="tx1"/>
              </a:solidFill>
            </a:endParaRPr>
          </a:p>
          <a:p>
            <a:r>
              <a:rPr lang="es-AR" sz="2100" b="1" dirty="0">
                <a:solidFill>
                  <a:schemeClr val="tx1"/>
                </a:solidFill>
              </a:rPr>
              <a:t>Desarrollar aplicaciones usando Laravel es muy sencillo, fundamentalmente debido a su expresiva sintaxis, sus generadores de código, y su ORM incluido de paquete llamado Eloquent ORM.</a:t>
            </a:r>
          </a:p>
        </p:txBody>
      </p:sp>
      <p:pic>
        <p:nvPicPr>
          <p:cNvPr id="2051" name="Picture 3" descr="C:\Users\brian.kuz\Desktop\larave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401" y="1594193"/>
            <a:ext cx="7579856" cy="145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Sistema de Rutas</a:t>
            </a:r>
            <a:endParaRPr lang="es-AR" dirty="0"/>
          </a:p>
        </p:txBody>
      </p:sp>
      <p:sp>
        <p:nvSpPr>
          <p:cNvPr id="9" name="Content Placeholder 8"/>
          <p:cNvSpPr>
            <a:spLocks noGrp="1"/>
          </p:cNvSpPr>
          <p:nvPr>
            <p:ph idx="1"/>
          </p:nvPr>
        </p:nvSpPr>
        <p:spPr/>
        <p:txBody>
          <a:bodyPr/>
          <a:lstStyle/>
          <a:p>
            <a:r>
              <a:rPr lang="es-AR" b="1" dirty="0">
                <a:solidFill>
                  <a:schemeClr val="tx1"/>
                </a:solidFill>
              </a:rPr>
              <a:t>Las rutas sirven para mapear las </a:t>
            </a:r>
            <a:r>
              <a:rPr lang="es-AR" b="1" dirty="0" err="1">
                <a:solidFill>
                  <a:schemeClr val="tx1"/>
                </a:solidFill>
              </a:rPr>
              <a:t>URLs</a:t>
            </a:r>
            <a:r>
              <a:rPr lang="es-AR" b="1" dirty="0">
                <a:solidFill>
                  <a:schemeClr val="tx1"/>
                </a:solidFill>
              </a:rPr>
              <a:t> de la aplicación a sus correspondientes controladores, es decir, las rutas escuchan la petición http, si la petición no encuentra una ruta que la escuche arroja error, en caso de encontrarla realiza lo que esa ruta indique, por ejemplo, actuar en una función anónima o ir a un método de un controlador.</a:t>
            </a:r>
          </a:p>
          <a:p>
            <a:endParaRPr lang="es-AR" dirty="0"/>
          </a:p>
        </p:txBody>
      </p:sp>
    </p:spTree>
    <p:extLst>
      <p:ext uri="{BB962C8B-B14F-4D97-AF65-F5344CB8AC3E}">
        <p14:creationId xmlns:p14="http://schemas.microsoft.com/office/powerpoint/2010/main" val="860064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Motor de Plantillas: Blade</a:t>
            </a:r>
            <a:endParaRPr lang="es-AR" dirty="0"/>
          </a:p>
        </p:txBody>
      </p:sp>
      <p:sp>
        <p:nvSpPr>
          <p:cNvPr id="3" name="Marcador de contenido 2"/>
          <p:cNvSpPr>
            <a:spLocks noGrp="1"/>
          </p:cNvSpPr>
          <p:nvPr>
            <p:ph idx="1"/>
          </p:nvPr>
        </p:nvSpPr>
        <p:spPr/>
        <p:txBody>
          <a:bodyPr>
            <a:normAutofit/>
          </a:bodyPr>
          <a:lstStyle/>
          <a:p>
            <a:r>
              <a:rPr lang="es-AR" b="1" dirty="0">
                <a:solidFill>
                  <a:schemeClr val="tx1"/>
                </a:solidFill>
              </a:rPr>
              <a:t>Las Plantillas de Blade tiene una gran funcionalidad, algunas de las </a:t>
            </a:r>
            <a:r>
              <a:rPr lang="es-AR" b="1" dirty="0" err="1">
                <a:solidFill>
                  <a:schemeClr val="tx1"/>
                </a:solidFill>
              </a:rPr>
              <a:t>las</a:t>
            </a:r>
            <a:r>
              <a:rPr lang="es-AR" b="1" dirty="0">
                <a:solidFill>
                  <a:schemeClr val="tx1"/>
                </a:solidFill>
              </a:rPr>
              <a:t> principales son: </a:t>
            </a:r>
          </a:p>
          <a:p>
            <a:pPr lvl="0"/>
            <a:r>
              <a:rPr lang="es-AR" b="1" dirty="0">
                <a:solidFill>
                  <a:schemeClr val="tx1"/>
                </a:solidFill>
              </a:rPr>
              <a:t>Evitarnos el uso de tags php en todo nuestro código.</a:t>
            </a:r>
          </a:p>
          <a:p>
            <a:pPr lvl="0"/>
            <a:r>
              <a:rPr lang="es-AR" b="1" dirty="0">
                <a:solidFill>
                  <a:schemeClr val="tx1"/>
                </a:solidFill>
              </a:rPr>
              <a:t>Tener una Plantilla Base (Layout) en la cual poder poner nuestra cabecera y pie de página sin la necesidad de repetirla en cada hoja</a:t>
            </a:r>
          </a:p>
          <a:p>
            <a:pPr lvl="0"/>
            <a:r>
              <a:rPr lang="es-AR" b="1" dirty="0">
                <a:solidFill>
                  <a:schemeClr val="tx1"/>
                </a:solidFill>
              </a:rPr>
              <a:t>El poder escapar código html o javascript de nuestras variables</a:t>
            </a:r>
            <a:r>
              <a:rPr lang="es-AR" b="1" dirty="0" smtClean="0">
                <a:solidFill>
                  <a:schemeClr val="tx1"/>
                </a:solidFill>
              </a:rPr>
              <a:t>.</a:t>
            </a:r>
          </a:p>
          <a:p>
            <a:pPr lvl="0"/>
            <a:endParaRPr lang="es-AR" b="1" dirty="0">
              <a:solidFill>
                <a:schemeClr val="tx1"/>
              </a:solidFill>
            </a:endParaRPr>
          </a:p>
          <a:p>
            <a:pPr marL="36900" lvl="0" indent="0">
              <a:buNone/>
            </a:pPr>
            <a:endParaRPr lang="es-AR" b="1" dirty="0">
              <a:solidFill>
                <a:schemeClr val="tx1"/>
              </a:solidFill>
            </a:endParaRPr>
          </a:p>
          <a:p>
            <a:endParaRPr lang="es-AR" dirty="0">
              <a:effectLst/>
            </a:endParaRPr>
          </a:p>
          <a:p>
            <a:endParaRPr lang="es-AR" dirty="0"/>
          </a:p>
        </p:txBody>
      </p:sp>
    </p:spTree>
    <p:extLst>
      <p:ext uri="{BB962C8B-B14F-4D97-AF65-F5344CB8AC3E}">
        <p14:creationId xmlns:p14="http://schemas.microsoft.com/office/powerpoint/2010/main" val="62452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Motor de Plantillas: </a:t>
            </a:r>
            <a:r>
              <a:rPr lang="es-ES" dirty="0" err="1"/>
              <a:t>Blade</a:t>
            </a:r>
            <a:endParaRPr lang="es-AR" dirty="0"/>
          </a:p>
        </p:txBody>
      </p:sp>
      <p:sp>
        <p:nvSpPr>
          <p:cNvPr id="3" name="Content Placeholder 2"/>
          <p:cNvSpPr>
            <a:spLocks noGrp="1"/>
          </p:cNvSpPr>
          <p:nvPr>
            <p:ph idx="1"/>
          </p:nvPr>
        </p:nvSpPr>
        <p:spPr/>
        <p:txBody>
          <a:bodyPr>
            <a:normAutofit/>
          </a:bodyPr>
          <a:lstStyle/>
          <a:p>
            <a:r>
              <a:rPr lang="es-AR" b="1" dirty="0">
                <a:solidFill>
                  <a:schemeClr val="tx1"/>
                </a:solidFill>
              </a:rPr>
              <a:t>Mostrar una variable</a:t>
            </a:r>
          </a:p>
          <a:p>
            <a:r>
              <a:rPr lang="es-AR" b="1" dirty="0">
                <a:solidFill>
                  <a:schemeClr val="tx1"/>
                </a:solidFill>
              </a:rPr>
              <a:t>Blade nos permite mostrar variables de dos maneras:</a:t>
            </a:r>
          </a:p>
          <a:p>
            <a:pPr lvl="0"/>
            <a:r>
              <a:rPr lang="es-AR" b="1" dirty="0">
                <a:solidFill>
                  <a:schemeClr val="tx1"/>
                </a:solidFill>
              </a:rPr>
              <a:t>{{ $nombre }} la cual escapa etiquetas HTML</a:t>
            </a:r>
          </a:p>
          <a:p>
            <a:pPr lvl="0"/>
            <a:r>
              <a:rPr lang="es-AR" b="1" dirty="0">
                <a:solidFill>
                  <a:schemeClr val="tx1"/>
                </a:solidFill>
              </a:rPr>
              <a:t>{!! $nombre !!}  que NO escapa etiquetas </a:t>
            </a:r>
            <a:r>
              <a:rPr lang="es-AR" b="1" dirty="0" smtClean="0">
                <a:solidFill>
                  <a:schemeClr val="tx1"/>
                </a:solidFill>
              </a:rPr>
              <a:t>HTML</a:t>
            </a:r>
            <a:endParaRPr lang="es-AR" b="1" dirty="0">
              <a:solidFill>
                <a:schemeClr val="tx1"/>
              </a:solidFill>
            </a:endParaRPr>
          </a:p>
          <a:p>
            <a:r>
              <a:rPr lang="es-AR" b="1" dirty="0">
                <a:solidFill>
                  <a:schemeClr val="tx1"/>
                </a:solidFill>
              </a:rPr>
              <a:t>Es decir, si la variable $nombre tuviera como contenido &lt;script&gt; </a:t>
            </a:r>
            <a:r>
              <a:rPr lang="es-AR" b="1" dirty="0" err="1">
                <a:solidFill>
                  <a:schemeClr val="tx1"/>
                </a:solidFill>
              </a:rPr>
              <a:t>alert</a:t>
            </a:r>
            <a:r>
              <a:rPr lang="es-AR" b="1" dirty="0">
                <a:solidFill>
                  <a:schemeClr val="tx1"/>
                </a:solidFill>
              </a:rPr>
              <a:t>(“Buen </a:t>
            </a:r>
            <a:r>
              <a:rPr lang="es-AR" b="1" dirty="0" err="1">
                <a:solidFill>
                  <a:schemeClr val="tx1"/>
                </a:solidFill>
              </a:rPr>
              <a:t>Dia</a:t>
            </a:r>
            <a:r>
              <a:rPr lang="es-AR" b="1" dirty="0">
                <a:solidFill>
                  <a:schemeClr val="tx1"/>
                </a:solidFill>
              </a:rPr>
              <a:t>”) &lt;/script&gt; utilizando la primer opción se vería como texto plano, mientras que con la segunda se </a:t>
            </a:r>
            <a:r>
              <a:rPr lang="es-AR" b="1" dirty="0" smtClean="0">
                <a:solidFill>
                  <a:schemeClr val="tx1"/>
                </a:solidFill>
              </a:rPr>
              <a:t>activaría </a:t>
            </a:r>
            <a:r>
              <a:rPr lang="es-AR" b="1" dirty="0">
                <a:solidFill>
                  <a:schemeClr val="tx1"/>
                </a:solidFill>
              </a:rPr>
              <a:t>el </a:t>
            </a:r>
            <a:r>
              <a:rPr lang="es-AR" b="1" dirty="0" err="1">
                <a:solidFill>
                  <a:schemeClr val="tx1"/>
                </a:solidFill>
              </a:rPr>
              <a:t>alert</a:t>
            </a:r>
            <a:r>
              <a:rPr lang="es-AR" b="1" dirty="0">
                <a:solidFill>
                  <a:schemeClr val="tx1"/>
                </a:solidFill>
              </a:rPr>
              <a:t> de javascript.</a:t>
            </a:r>
          </a:p>
        </p:txBody>
      </p:sp>
    </p:spTree>
    <p:extLst>
      <p:ext uri="{BB962C8B-B14F-4D97-AF65-F5344CB8AC3E}">
        <p14:creationId xmlns:p14="http://schemas.microsoft.com/office/powerpoint/2010/main" val="2076334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Motor de Plantillas: </a:t>
            </a:r>
            <a:r>
              <a:rPr lang="es-ES" dirty="0" err="1"/>
              <a:t>Blade</a:t>
            </a:r>
            <a:endParaRPr lang="es-AR" dirty="0"/>
          </a:p>
        </p:txBody>
      </p:sp>
      <p:sp>
        <p:nvSpPr>
          <p:cNvPr id="3" name="Content Placeholder 2"/>
          <p:cNvSpPr>
            <a:spLocks noGrp="1"/>
          </p:cNvSpPr>
          <p:nvPr>
            <p:ph idx="1"/>
          </p:nvPr>
        </p:nvSpPr>
        <p:spPr>
          <a:xfrm>
            <a:off x="913795" y="1732449"/>
            <a:ext cx="10353762" cy="4581265"/>
          </a:xfrm>
        </p:spPr>
        <p:txBody>
          <a:bodyPr>
            <a:noAutofit/>
          </a:bodyPr>
          <a:lstStyle/>
          <a:p>
            <a:r>
              <a:rPr lang="es-AR" b="1" dirty="0" smtClean="0">
                <a:solidFill>
                  <a:schemeClr val="tx1"/>
                </a:solidFill>
              </a:rPr>
              <a:t>Para </a:t>
            </a:r>
            <a:r>
              <a:rPr lang="es-AR" b="1" dirty="0">
                <a:solidFill>
                  <a:schemeClr val="tx1"/>
                </a:solidFill>
              </a:rPr>
              <a:t>crear la plantilla base tenemos que crear una vista (</a:t>
            </a:r>
            <a:r>
              <a:rPr lang="es-AR" b="1" dirty="0" err="1">
                <a:solidFill>
                  <a:schemeClr val="tx1"/>
                </a:solidFill>
              </a:rPr>
              <a:t>view</a:t>
            </a:r>
            <a:r>
              <a:rPr lang="es-AR" b="1" dirty="0">
                <a:solidFill>
                  <a:schemeClr val="tx1"/>
                </a:solidFill>
              </a:rPr>
              <a:t>) nueva con el nombre de “</a:t>
            </a:r>
            <a:r>
              <a:rPr lang="es-AR" b="1" dirty="0" err="1">
                <a:solidFill>
                  <a:schemeClr val="tx1"/>
                </a:solidFill>
              </a:rPr>
              <a:t>layout.blade.php</a:t>
            </a:r>
            <a:r>
              <a:rPr lang="es-AR" b="1" dirty="0">
                <a:solidFill>
                  <a:schemeClr val="tx1"/>
                </a:solidFill>
              </a:rPr>
              <a:t>” (o el nombre que quieran, es opcional). En esa vista ponemos el código que queremos que se repita, por ejemplo, la cabecera con los archivos de referencia del </a:t>
            </a:r>
            <a:r>
              <a:rPr lang="es-AR" b="1" dirty="0" err="1">
                <a:solidFill>
                  <a:schemeClr val="tx1"/>
                </a:solidFill>
              </a:rPr>
              <a:t>css</a:t>
            </a:r>
            <a:r>
              <a:rPr lang="es-AR" b="1" dirty="0">
                <a:solidFill>
                  <a:schemeClr val="tx1"/>
                </a:solidFill>
              </a:rPr>
              <a:t>, nuestro logo, menú principal, pie de página, etc… En el lugar que queremos que se ingrese </a:t>
            </a:r>
            <a:r>
              <a:rPr lang="es-AR" b="1" dirty="0" err="1">
                <a:solidFill>
                  <a:schemeClr val="tx1"/>
                </a:solidFill>
              </a:rPr>
              <a:t>informacion</a:t>
            </a:r>
            <a:r>
              <a:rPr lang="es-AR" b="1" dirty="0">
                <a:solidFill>
                  <a:schemeClr val="tx1"/>
                </a:solidFill>
              </a:rPr>
              <a:t> propia de la hoja donde se encuentre ponemos: @</a:t>
            </a:r>
            <a:r>
              <a:rPr lang="es-AR" b="1" dirty="0" err="1">
                <a:solidFill>
                  <a:schemeClr val="tx1"/>
                </a:solidFill>
              </a:rPr>
              <a:t>yield</a:t>
            </a:r>
            <a:r>
              <a:rPr lang="es-AR" b="1" dirty="0">
                <a:solidFill>
                  <a:schemeClr val="tx1"/>
                </a:solidFill>
              </a:rPr>
              <a:t>('contenido') El nombre de “contenido” puede ser cualquiera que queramos.</a:t>
            </a:r>
          </a:p>
          <a:p>
            <a:r>
              <a:rPr lang="es-AR" b="1" dirty="0">
                <a:solidFill>
                  <a:schemeClr val="tx1"/>
                </a:solidFill>
              </a:rPr>
              <a:t>Lo que nos quedaría por hacer es en las hojas que queremos aplicar la plantilla base, al principio de todo, poner: @</a:t>
            </a:r>
            <a:r>
              <a:rPr lang="es-AR" b="1" dirty="0" err="1">
                <a:solidFill>
                  <a:schemeClr val="tx1"/>
                </a:solidFill>
              </a:rPr>
              <a:t>extends</a:t>
            </a:r>
            <a:r>
              <a:rPr lang="es-AR" b="1" dirty="0">
                <a:solidFill>
                  <a:schemeClr val="tx1"/>
                </a:solidFill>
              </a:rPr>
              <a:t>('</a:t>
            </a:r>
            <a:r>
              <a:rPr lang="es-AR" b="1" dirty="0" err="1">
                <a:solidFill>
                  <a:schemeClr val="tx1"/>
                </a:solidFill>
              </a:rPr>
              <a:t>layout</a:t>
            </a:r>
            <a:r>
              <a:rPr lang="es-AR" b="1" dirty="0">
                <a:solidFill>
                  <a:schemeClr val="tx1"/>
                </a:solidFill>
              </a:rPr>
              <a:t>') y luego @</a:t>
            </a:r>
            <a:r>
              <a:rPr lang="es-AR" b="1" dirty="0" err="1">
                <a:solidFill>
                  <a:schemeClr val="tx1"/>
                </a:solidFill>
              </a:rPr>
              <a:t>section</a:t>
            </a:r>
            <a:r>
              <a:rPr lang="es-AR" b="1" dirty="0">
                <a:solidFill>
                  <a:schemeClr val="tx1"/>
                </a:solidFill>
              </a:rPr>
              <a:t>('contenido') todo nuestro contenido @</a:t>
            </a:r>
            <a:r>
              <a:rPr lang="es-AR" b="1" dirty="0" err="1">
                <a:solidFill>
                  <a:schemeClr val="tx1"/>
                </a:solidFill>
              </a:rPr>
              <a:t>endsection</a:t>
            </a:r>
            <a:endParaRPr lang="es-AR" b="1" dirty="0">
              <a:solidFill>
                <a:schemeClr val="tx1"/>
              </a:solidFill>
            </a:endParaRPr>
          </a:p>
          <a:p>
            <a:r>
              <a:rPr lang="es-AR" b="1" dirty="0">
                <a:solidFill>
                  <a:schemeClr val="tx1"/>
                </a:solidFill>
              </a:rPr>
              <a:t>Lo que hará </a:t>
            </a:r>
            <a:r>
              <a:rPr lang="es-AR" b="1" dirty="0" err="1">
                <a:solidFill>
                  <a:schemeClr val="tx1"/>
                </a:solidFill>
              </a:rPr>
              <a:t>blade</a:t>
            </a:r>
            <a:r>
              <a:rPr lang="es-AR" b="1" dirty="0">
                <a:solidFill>
                  <a:schemeClr val="tx1"/>
                </a:solidFill>
              </a:rPr>
              <a:t> es poner todo lo que tenemos dentro de la sección contenido dentro de la sección contenido de la plantilla </a:t>
            </a:r>
            <a:r>
              <a:rPr lang="es-AR" b="1" dirty="0" err="1">
                <a:solidFill>
                  <a:schemeClr val="tx1"/>
                </a:solidFill>
              </a:rPr>
              <a:t>layout</a:t>
            </a:r>
            <a:r>
              <a:rPr lang="es-AR" b="1" dirty="0">
                <a:solidFill>
                  <a:schemeClr val="tx1"/>
                </a:solidFill>
              </a:rPr>
              <a:t>.</a:t>
            </a:r>
          </a:p>
          <a:p>
            <a:r>
              <a:rPr lang="es-AR" b="1" dirty="0">
                <a:solidFill>
                  <a:schemeClr val="tx1"/>
                </a:solidFill>
              </a:rPr>
              <a:t>TIP: Si por ejemplo queremos que el &lt;</a:t>
            </a:r>
            <a:r>
              <a:rPr lang="es-AR" b="1" dirty="0" err="1">
                <a:solidFill>
                  <a:schemeClr val="tx1"/>
                </a:solidFill>
              </a:rPr>
              <a:t>title</a:t>
            </a:r>
            <a:r>
              <a:rPr lang="es-AR" b="1" dirty="0">
                <a:solidFill>
                  <a:schemeClr val="tx1"/>
                </a:solidFill>
              </a:rPr>
              <a:t>&gt; de nuestra hoja varía dependiendo la hoja, podemos poner algo </a:t>
            </a:r>
            <a:r>
              <a:rPr lang="es-AR" b="1" dirty="0" err="1">
                <a:solidFill>
                  <a:schemeClr val="tx1"/>
                </a:solidFill>
              </a:rPr>
              <a:t>asi</a:t>
            </a:r>
            <a:endParaRPr lang="es-AR" b="1" dirty="0">
              <a:solidFill>
                <a:schemeClr val="tx1"/>
              </a:solidFill>
            </a:endParaRPr>
          </a:p>
        </p:txBody>
      </p:sp>
    </p:spTree>
    <p:extLst>
      <p:ext uri="{BB962C8B-B14F-4D97-AF65-F5344CB8AC3E}">
        <p14:creationId xmlns:p14="http://schemas.microsoft.com/office/powerpoint/2010/main" val="280866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ORM: Eloquent</a:t>
            </a:r>
            <a:endParaRPr lang="es-AR" dirty="0"/>
          </a:p>
        </p:txBody>
      </p:sp>
      <p:sp>
        <p:nvSpPr>
          <p:cNvPr id="3" name="Marcador de contenido 2"/>
          <p:cNvSpPr>
            <a:spLocks noGrp="1"/>
          </p:cNvSpPr>
          <p:nvPr>
            <p:ph idx="1"/>
          </p:nvPr>
        </p:nvSpPr>
        <p:spPr/>
        <p:txBody>
          <a:bodyPr/>
          <a:lstStyle/>
          <a:p>
            <a:r>
              <a:rPr lang="es-AR" b="1" dirty="0">
                <a:solidFill>
                  <a:schemeClr val="tx1"/>
                </a:solidFill>
              </a:rPr>
              <a:t>Es</a:t>
            </a:r>
            <a:r>
              <a:rPr lang="es-AR" dirty="0">
                <a:effectLst/>
              </a:rPr>
              <a:t> </a:t>
            </a:r>
            <a:r>
              <a:rPr lang="es-AR" b="1" dirty="0">
                <a:solidFill>
                  <a:schemeClr val="tx1"/>
                </a:solidFill>
              </a:rPr>
              <a:t>un </a:t>
            </a:r>
            <a:r>
              <a:rPr lang="es-AR" b="1" dirty="0" smtClean="0">
                <a:solidFill>
                  <a:schemeClr val="tx1"/>
                </a:solidFill>
              </a:rPr>
              <a:t>ORM </a:t>
            </a:r>
            <a:r>
              <a:rPr lang="es-AR" b="1" dirty="0">
                <a:solidFill>
                  <a:schemeClr val="tx1"/>
                </a:solidFill>
              </a:rPr>
              <a:t> llamado Eloquent, un </a:t>
            </a:r>
            <a:r>
              <a:rPr lang="es-AR" b="1" dirty="0" smtClean="0">
                <a:solidFill>
                  <a:schemeClr val="tx1"/>
                </a:solidFill>
              </a:rPr>
              <a:t>ORM</a:t>
            </a:r>
            <a:r>
              <a:rPr lang="es-AR" b="1" dirty="0">
                <a:solidFill>
                  <a:schemeClr val="tx1"/>
                </a:solidFill>
              </a:rPr>
              <a:t> es un Mapeo Objeto-Relacional por sus siglas en ingles (</a:t>
            </a:r>
            <a:r>
              <a:rPr lang="es-AR" b="1" dirty="0" err="1">
                <a:solidFill>
                  <a:schemeClr val="tx1"/>
                </a:solidFill>
              </a:rPr>
              <a:t>Object-Relational</a:t>
            </a:r>
            <a:r>
              <a:rPr lang="es-AR" b="1" dirty="0">
                <a:solidFill>
                  <a:schemeClr val="tx1"/>
                </a:solidFill>
              </a:rPr>
              <a:t> </a:t>
            </a:r>
            <a:r>
              <a:rPr lang="es-AR" b="1" dirty="0" err="1">
                <a:solidFill>
                  <a:schemeClr val="tx1"/>
                </a:solidFill>
              </a:rPr>
              <a:t>mapping</a:t>
            </a:r>
            <a:r>
              <a:rPr lang="es-AR" b="1" dirty="0">
                <a:solidFill>
                  <a:schemeClr val="tx1"/>
                </a:solidFill>
              </a:rPr>
              <a:t>), que es una forma de mapear los datos que se encuentran en la base de datos almacenados en un lenguaje de script SQL a objetos de PHP y viceversa, esto surge con la idea de tener un </a:t>
            </a:r>
            <a:r>
              <a:rPr lang="es-AR" b="1" dirty="0" err="1">
                <a:solidFill>
                  <a:schemeClr val="tx1"/>
                </a:solidFill>
              </a:rPr>
              <a:t>codigo</a:t>
            </a:r>
            <a:r>
              <a:rPr lang="es-AR" b="1" dirty="0">
                <a:solidFill>
                  <a:schemeClr val="tx1"/>
                </a:solidFill>
              </a:rPr>
              <a:t> portable con el que no tengamos la necesidad de usar lenguaje SQL dentro de </a:t>
            </a:r>
            <a:r>
              <a:rPr lang="es-AR" b="1" dirty="0" err="1">
                <a:solidFill>
                  <a:schemeClr val="tx1"/>
                </a:solidFill>
              </a:rPr>
              <a:t>nuetras</a:t>
            </a:r>
            <a:r>
              <a:rPr lang="es-AR" b="1" dirty="0">
                <a:solidFill>
                  <a:schemeClr val="tx1"/>
                </a:solidFill>
              </a:rPr>
              <a:t> clases de PHP</a:t>
            </a:r>
            <a:r>
              <a:rPr lang="es-AR" b="1" dirty="0" smtClean="0">
                <a:solidFill>
                  <a:schemeClr val="tx1"/>
                </a:solidFill>
              </a:rPr>
              <a:t>.</a:t>
            </a:r>
          </a:p>
          <a:p>
            <a:r>
              <a:rPr lang="es-AR" b="1" dirty="0">
                <a:solidFill>
                  <a:schemeClr val="tx1"/>
                </a:solidFill>
              </a:rPr>
              <a:t>Eloquent hace uso de los Modelos para recibir o enviar la información a la base de datos, para esto analizaremos el modelo</a:t>
            </a:r>
          </a:p>
        </p:txBody>
      </p:sp>
    </p:spTree>
    <p:extLst>
      <p:ext uri="{BB962C8B-B14F-4D97-AF65-F5344CB8AC3E}">
        <p14:creationId xmlns:p14="http://schemas.microsoft.com/office/powerpoint/2010/main" val="2207040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Patrón MVC</a:t>
            </a:r>
            <a:endParaRPr lang="es-A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867" y="1731963"/>
            <a:ext cx="6174741" cy="4059237"/>
          </a:xfrm>
        </p:spPr>
      </p:pic>
    </p:spTree>
    <p:extLst>
      <p:ext uri="{BB962C8B-B14F-4D97-AF65-F5344CB8AC3E}">
        <p14:creationId xmlns:p14="http://schemas.microsoft.com/office/powerpoint/2010/main" val="155904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372</TotalTime>
  <Words>768</Words>
  <Application>Microsoft Office PowerPoint</Application>
  <PresentationFormat>Custom</PresentationFormat>
  <Paragraphs>138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Pizarra</vt:lpstr>
      <vt:lpstr>PowerPoint Presentation</vt:lpstr>
      <vt:lpstr>Características</vt:lpstr>
      <vt:lpstr>Introducción</vt:lpstr>
      <vt:lpstr>Sistema de Rutas</vt:lpstr>
      <vt:lpstr>Motor de Plantillas: Blade</vt:lpstr>
      <vt:lpstr>Motor de Plantillas: Blade</vt:lpstr>
      <vt:lpstr>Motor de Plantillas: Blade</vt:lpstr>
      <vt:lpstr>ORM: Eloquent</vt:lpstr>
      <vt:lpstr>Patrón MVC</vt:lpstr>
      <vt:lpstr>Modular y Extensible</vt:lpstr>
      <vt:lpstr>Autenticación Simple</vt:lpstr>
      <vt:lpstr>Basado en Composer</vt:lpstr>
      <vt:lpstr>Basado en Composer</vt:lpstr>
      <vt:lpstr>Ventajas de usar Laravel</vt:lpstr>
      <vt:lpstr>Estadísticas</vt:lpstr>
      <vt:lpstr>Estadísticas de Google Trends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Laravel</dc:title>
  <dc:creator>Juan-PC</dc:creator>
  <cp:lastModifiedBy>Brian Leonel Kuz</cp:lastModifiedBy>
  <cp:revision>28</cp:revision>
  <dcterms:created xsi:type="dcterms:W3CDTF">2017-06-01T19:00:20Z</dcterms:created>
  <dcterms:modified xsi:type="dcterms:W3CDTF">2017-06-16T20:23:50Z</dcterms:modified>
</cp:coreProperties>
</file>