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02" r:id="rId2"/>
    <p:sldId id="305" r:id="rId3"/>
    <p:sldId id="303" r:id="rId4"/>
    <p:sldId id="309" r:id="rId5"/>
    <p:sldId id="304" r:id="rId6"/>
    <p:sldId id="310" r:id="rId7"/>
    <p:sldId id="306" r:id="rId8"/>
    <p:sldId id="312" r:id="rId9"/>
    <p:sldId id="307" r:id="rId10"/>
    <p:sldId id="314" r:id="rId11"/>
    <p:sldId id="311" r:id="rId12"/>
    <p:sldId id="313" r:id="rId13"/>
    <p:sldId id="315" r:id="rId1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01" autoAdjust="0"/>
  </p:normalViewPr>
  <p:slideViewPr>
    <p:cSldViewPr>
      <p:cViewPr>
        <p:scale>
          <a:sx n="125" d="100"/>
          <a:sy n="125" d="100"/>
        </p:scale>
        <p:origin x="456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38FFE-0A06-4C45-AD51-E79E28EA50A7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686EE-BA29-4A18-B44A-5D5A7D3FF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79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 hasCustomPrompt="1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dirty="0"/>
              <a:t>건축 연구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92836"/>
            <a:ext cx="8229600" cy="10668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79448"/>
            <a:ext cx="8229600" cy="4895088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2EF9-7526-4F8C-98DA-FB791791AF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597903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79448"/>
            <a:ext cx="8229600" cy="489508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59D2EF9-7526-4F8C-98DA-FB791791AF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Arial" pitchFamily="34" charset="0"/>
                <a:cs typeface="Arial" pitchFamily="34" charset="0"/>
              </a:rPr>
              <a:t>자료 구조 설계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Sep.10</a:t>
            </a:r>
            <a:r>
              <a:rPr lang="en-US" altLang="ko-KR" baseline="30000" dirty="0">
                <a:latin typeface="Arial" pitchFamily="34" charset="0"/>
                <a:cs typeface="Arial" pitchFamily="34" charset="0"/>
              </a:rPr>
              <a:t>th</a:t>
            </a:r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.2018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20141049 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김현수</a:t>
            </a:r>
            <a:endParaRPr lang="en-US" altLang="ko-K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63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41055-AB9B-40ED-AA03-B2A8D110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5E286-1082-42E6-8DA6-917EC1029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9448"/>
            <a:ext cx="8229600" cy="4895088"/>
          </a:xfrm>
        </p:spPr>
        <p:txBody>
          <a:bodyPr/>
          <a:lstStyle/>
          <a:p>
            <a:r>
              <a:rPr lang="en-US" altLang="ko-KR" dirty="0"/>
              <a:t>Tree </a:t>
            </a:r>
            <a:r>
              <a:rPr lang="ko-KR" altLang="en-US" dirty="0"/>
              <a:t>구조를 이용한 </a:t>
            </a:r>
            <a:br>
              <a:rPr lang="en-US" altLang="ko-KR" dirty="0"/>
            </a:br>
            <a:r>
              <a:rPr lang="ko-KR" altLang="en-US" dirty="0"/>
              <a:t>지하철 역 일대 유동인구 수치화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6902D9B2-AF2D-48CE-BC37-AE5A47686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8920"/>
            <a:ext cx="5226494" cy="4149080"/>
          </a:xfrm>
          <a:prstGeom prst="rect">
            <a:avLst/>
          </a:prstGeom>
        </p:spPr>
      </p:pic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E5D3F684-846E-4C07-86CB-DB4F51AFE479}"/>
              </a:ext>
            </a:extLst>
          </p:cNvPr>
          <p:cNvSpPr/>
          <p:nvPr/>
        </p:nvSpPr>
        <p:spPr>
          <a:xfrm>
            <a:off x="2382473" y="4127383"/>
            <a:ext cx="1107347" cy="1283516"/>
          </a:xfrm>
          <a:custGeom>
            <a:avLst/>
            <a:gdLst>
              <a:gd name="connsiteX0" fmla="*/ 486562 w 1107347"/>
              <a:gd name="connsiteY0" fmla="*/ 0 h 1283516"/>
              <a:gd name="connsiteX1" fmla="*/ 1107347 w 1107347"/>
              <a:gd name="connsiteY1" fmla="*/ 117446 h 1283516"/>
              <a:gd name="connsiteX2" fmla="*/ 1065402 w 1107347"/>
              <a:gd name="connsiteY2" fmla="*/ 1208015 h 1283516"/>
              <a:gd name="connsiteX3" fmla="*/ 578841 w 1107347"/>
              <a:gd name="connsiteY3" fmla="*/ 1283516 h 1283516"/>
              <a:gd name="connsiteX4" fmla="*/ 0 w 1107347"/>
              <a:gd name="connsiteY4" fmla="*/ 822122 h 1283516"/>
              <a:gd name="connsiteX5" fmla="*/ 486562 w 1107347"/>
              <a:gd name="connsiteY5" fmla="*/ 0 h 128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347" h="1283516">
                <a:moveTo>
                  <a:pt x="486562" y="0"/>
                </a:moveTo>
                <a:lnTo>
                  <a:pt x="1107347" y="117446"/>
                </a:lnTo>
                <a:lnTo>
                  <a:pt x="1065402" y="1208015"/>
                </a:lnTo>
                <a:lnTo>
                  <a:pt x="578841" y="1283516"/>
                </a:lnTo>
                <a:lnTo>
                  <a:pt x="0" y="822122"/>
                </a:lnTo>
                <a:lnTo>
                  <a:pt x="486562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15BE014F-8575-462B-8A94-2B22FCF294D9}"/>
              </a:ext>
            </a:extLst>
          </p:cNvPr>
          <p:cNvSpPr/>
          <p:nvPr/>
        </p:nvSpPr>
        <p:spPr>
          <a:xfrm>
            <a:off x="1761688" y="3766657"/>
            <a:ext cx="1098958" cy="1187611"/>
          </a:xfrm>
          <a:custGeom>
            <a:avLst/>
            <a:gdLst>
              <a:gd name="connsiteX0" fmla="*/ 595618 w 1098958"/>
              <a:gd name="connsiteY0" fmla="*/ 1182848 h 1182848"/>
              <a:gd name="connsiteX1" fmla="*/ 1098958 w 1098958"/>
              <a:gd name="connsiteY1" fmla="*/ 360726 h 1182848"/>
              <a:gd name="connsiteX2" fmla="*/ 494951 w 1098958"/>
              <a:gd name="connsiteY2" fmla="*/ 0 h 1182848"/>
              <a:gd name="connsiteX3" fmla="*/ 0 w 1098958"/>
              <a:gd name="connsiteY3" fmla="*/ 771787 h 1182848"/>
              <a:gd name="connsiteX4" fmla="*/ 595618 w 1098958"/>
              <a:gd name="connsiteY4" fmla="*/ 1182848 h 1182848"/>
              <a:gd name="connsiteX0" fmla="*/ 619431 w 1098958"/>
              <a:gd name="connsiteY0" fmla="*/ 1187611 h 1187611"/>
              <a:gd name="connsiteX1" fmla="*/ 1098958 w 1098958"/>
              <a:gd name="connsiteY1" fmla="*/ 360726 h 1187611"/>
              <a:gd name="connsiteX2" fmla="*/ 494951 w 1098958"/>
              <a:gd name="connsiteY2" fmla="*/ 0 h 1187611"/>
              <a:gd name="connsiteX3" fmla="*/ 0 w 1098958"/>
              <a:gd name="connsiteY3" fmla="*/ 771787 h 1187611"/>
              <a:gd name="connsiteX4" fmla="*/ 619431 w 1098958"/>
              <a:gd name="connsiteY4" fmla="*/ 1187611 h 118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958" h="1187611">
                <a:moveTo>
                  <a:pt x="619431" y="1187611"/>
                </a:moveTo>
                <a:lnTo>
                  <a:pt x="1098958" y="360726"/>
                </a:lnTo>
                <a:lnTo>
                  <a:pt x="494951" y="0"/>
                </a:lnTo>
                <a:lnTo>
                  <a:pt x="0" y="771787"/>
                </a:lnTo>
                <a:lnTo>
                  <a:pt x="619431" y="118761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4CD7E61C-4D10-4307-B6C0-59FF0866375D}"/>
              </a:ext>
            </a:extLst>
          </p:cNvPr>
          <p:cNvSpPr/>
          <p:nvPr/>
        </p:nvSpPr>
        <p:spPr>
          <a:xfrm>
            <a:off x="3817620" y="4030980"/>
            <a:ext cx="701040" cy="1173480"/>
          </a:xfrm>
          <a:custGeom>
            <a:avLst/>
            <a:gdLst>
              <a:gd name="connsiteX0" fmla="*/ 0 w 701040"/>
              <a:gd name="connsiteY0" fmla="*/ 220980 h 1173480"/>
              <a:gd name="connsiteX1" fmla="*/ 213360 w 701040"/>
              <a:gd name="connsiteY1" fmla="*/ 1173480 h 1173480"/>
              <a:gd name="connsiteX2" fmla="*/ 609600 w 701040"/>
              <a:gd name="connsiteY2" fmla="*/ 1051560 h 1173480"/>
              <a:gd name="connsiteX3" fmla="*/ 701040 w 701040"/>
              <a:gd name="connsiteY3" fmla="*/ 891540 h 1173480"/>
              <a:gd name="connsiteX4" fmla="*/ 342900 w 701040"/>
              <a:gd name="connsiteY4" fmla="*/ 0 h 1173480"/>
              <a:gd name="connsiteX5" fmla="*/ 0 w 701040"/>
              <a:gd name="connsiteY5" fmla="*/ 22098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1040" h="1173480">
                <a:moveTo>
                  <a:pt x="0" y="220980"/>
                </a:moveTo>
                <a:lnTo>
                  <a:pt x="213360" y="1173480"/>
                </a:lnTo>
                <a:lnTo>
                  <a:pt x="609600" y="1051560"/>
                </a:lnTo>
                <a:lnTo>
                  <a:pt x="701040" y="891540"/>
                </a:lnTo>
                <a:lnTo>
                  <a:pt x="342900" y="0"/>
                </a:lnTo>
                <a:lnTo>
                  <a:pt x="0" y="22098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FA4D133-5255-4C03-819A-D5D0CDE50D62}"/>
              </a:ext>
            </a:extLst>
          </p:cNvPr>
          <p:cNvCxnSpPr>
            <a:cxnSpLocks/>
            <a:stCxn id="10" idx="1"/>
            <a:endCxn id="14" idx="0"/>
          </p:cNvCxnSpPr>
          <p:nvPr/>
        </p:nvCxnSpPr>
        <p:spPr>
          <a:xfrm>
            <a:off x="3489820" y="4244829"/>
            <a:ext cx="327800" cy="7131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E55BE96-A02F-4EF0-8CF8-E7F7D49DE7FC}"/>
              </a:ext>
            </a:extLst>
          </p:cNvPr>
          <p:cNvCxnSpPr>
            <a:cxnSpLocks/>
            <a:stCxn id="10" idx="2"/>
            <a:endCxn id="14" idx="1"/>
          </p:cNvCxnSpPr>
          <p:nvPr/>
        </p:nvCxnSpPr>
        <p:spPr>
          <a:xfrm flipV="1">
            <a:off x="3447875" y="5204460"/>
            <a:ext cx="583105" cy="130938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5BB34E5-6EC2-48C2-93CA-7A520F0724DF}"/>
              </a:ext>
            </a:extLst>
          </p:cNvPr>
          <p:cNvCxnSpPr>
            <a:cxnSpLocks/>
          </p:cNvCxnSpPr>
          <p:nvPr/>
        </p:nvCxnSpPr>
        <p:spPr>
          <a:xfrm flipH="1" flipV="1">
            <a:off x="3317846" y="2963746"/>
            <a:ext cx="171974" cy="1281083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6ADB830-54F2-4417-80F9-FA7A44548FC9}"/>
              </a:ext>
            </a:extLst>
          </p:cNvPr>
          <p:cNvCxnSpPr>
            <a:cxnSpLocks/>
          </p:cNvCxnSpPr>
          <p:nvPr/>
        </p:nvCxnSpPr>
        <p:spPr>
          <a:xfrm flipV="1">
            <a:off x="2411760" y="2963746"/>
            <a:ext cx="906086" cy="260004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8B0D85E-F675-475A-A0B1-67AD618ADAC2}"/>
              </a:ext>
            </a:extLst>
          </p:cNvPr>
          <p:cNvCxnSpPr>
            <a:cxnSpLocks/>
            <a:stCxn id="13" idx="2"/>
          </p:cNvCxnSpPr>
          <p:nvPr/>
        </p:nvCxnSpPr>
        <p:spPr>
          <a:xfrm flipV="1">
            <a:off x="2256639" y="3223751"/>
            <a:ext cx="155121" cy="542906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BCE7C6EE-D16C-433B-9F02-DEECF09A8397}"/>
              </a:ext>
            </a:extLst>
          </p:cNvPr>
          <p:cNvSpPr/>
          <p:nvPr/>
        </p:nvSpPr>
        <p:spPr>
          <a:xfrm>
            <a:off x="1925273" y="450912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CE49FD2-9728-493A-9400-CB598A33EDAB}"/>
              </a:ext>
            </a:extLst>
          </p:cNvPr>
          <p:cNvSpPr/>
          <p:nvPr/>
        </p:nvSpPr>
        <p:spPr>
          <a:xfrm>
            <a:off x="2124862" y="458112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7E5CFB9-6095-4CFD-9756-08FB8C7E5701}"/>
              </a:ext>
            </a:extLst>
          </p:cNvPr>
          <p:cNvSpPr/>
          <p:nvPr/>
        </p:nvSpPr>
        <p:spPr>
          <a:xfrm>
            <a:off x="2323365" y="456830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79810D6-5DDA-4474-B33B-22CF4936AB16}"/>
              </a:ext>
            </a:extLst>
          </p:cNvPr>
          <p:cNvSpPr/>
          <p:nvPr/>
        </p:nvSpPr>
        <p:spPr>
          <a:xfrm>
            <a:off x="2530788" y="431537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7FDF29D-09A6-4909-BDC8-FA4C32B70BAF}"/>
              </a:ext>
            </a:extLst>
          </p:cNvPr>
          <p:cNvSpPr/>
          <p:nvPr/>
        </p:nvSpPr>
        <p:spPr>
          <a:xfrm>
            <a:off x="2373461" y="400946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C5C4B75-DF55-44EC-B284-D21D1E14D526}"/>
              </a:ext>
            </a:extLst>
          </p:cNvPr>
          <p:cNvSpPr/>
          <p:nvPr/>
        </p:nvSpPr>
        <p:spPr>
          <a:xfrm>
            <a:off x="2001580" y="426387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15D1EF8-3641-404D-B1A7-8B8B6A56BE96}"/>
              </a:ext>
            </a:extLst>
          </p:cNvPr>
          <p:cNvSpPr/>
          <p:nvPr/>
        </p:nvSpPr>
        <p:spPr>
          <a:xfrm>
            <a:off x="2275163" y="472924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122DCE4-89D2-4A64-BAF5-885517461241}"/>
              </a:ext>
            </a:extLst>
          </p:cNvPr>
          <p:cNvGrpSpPr/>
          <p:nvPr/>
        </p:nvGrpSpPr>
        <p:grpSpPr>
          <a:xfrm>
            <a:off x="5535379" y="2957950"/>
            <a:ext cx="3315006" cy="3582428"/>
            <a:chOff x="5535379" y="2957950"/>
            <a:chExt cx="1098958" cy="1187611"/>
          </a:xfrm>
        </p:grpSpPr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CDFDF346-9B6D-426B-8682-380FD708D051}"/>
                </a:ext>
              </a:extLst>
            </p:cNvPr>
            <p:cNvSpPr/>
            <p:nvPr/>
          </p:nvSpPr>
          <p:spPr>
            <a:xfrm>
              <a:off x="5535379" y="2957950"/>
              <a:ext cx="1098958" cy="1187611"/>
            </a:xfrm>
            <a:custGeom>
              <a:avLst/>
              <a:gdLst>
                <a:gd name="connsiteX0" fmla="*/ 595618 w 1098958"/>
                <a:gd name="connsiteY0" fmla="*/ 1182848 h 1182848"/>
                <a:gd name="connsiteX1" fmla="*/ 1098958 w 1098958"/>
                <a:gd name="connsiteY1" fmla="*/ 360726 h 1182848"/>
                <a:gd name="connsiteX2" fmla="*/ 494951 w 1098958"/>
                <a:gd name="connsiteY2" fmla="*/ 0 h 1182848"/>
                <a:gd name="connsiteX3" fmla="*/ 0 w 1098958"/>
                <a:gd name="connsiteY3" fmla="*/ 771787 h 1182848"/>
                <a:gd name="connsiteX4" fmla="*/ 595618 w 1098958"/>
                <a:gd name="connsiteY4" fmla="*/ 1182848 h 1182848"/>
                <a:gd name="connsiteX0" fmla="*/ 619431 w 1098958"/>
                <a:gd name="connsiteY0" fmla="*/ 1187611 h 1187611"/>
                <a:gd name="connsiteX1" fmla="*/ 1098958 w 1098958"/>
                <a:gd name="connsiteY1" fmla="*/ 360726 h 1187611"/>
                <a:gd name="connsiteX2" fmla="*/ 494951 w 1098958"/>
                <a:gd name="connsiteY2" fmla="*/ 0 h 1187611"/>
                <a:gd name="connsiteX3" fmla="*/ 0 w 1098958"/>
                <a:gd name="connsiteY3" fmla="*/ 771787 h 1187611"/>
                <a:gd name="connsiteX4" fmla="*/ 619431 w 1098958"/>
                <a:gd name="connsiteY4" fmla="*/ 1187611 h 118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958" h="1187611">
                  <a:moveTo>
                    <a:pt x="619431" y="1187611"/>
                  </a:moveTo>
                  <a:lnTo>
                    <a:pt x="1098958" y="360726"/>
                  </a:lnTo>
                  <a:lnTo>
                    <a:pt x="494951" y="0"/>
                  </a:lnTo>
                  <a:lnTo>
                    <a:pt x="0" y="771787"/>
                  </a:lnTo>
                  <a:lnTo>
                    <a:pt x="619431" y="1187611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3CAF477-38CA-4A0C-9D3B-3955C821C6EA}"/>
                </a:ext>
              </a:extLst>
            </p:cNvPr>
            <p:cNvSpPr/>
            <p:nvPr/>
          </p:nvSpPr>
          <p:spPr>
            <a:xfrm>
              <a:off x="5698964" y="3700413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5EA6F167-03F5-40B8-AC88-4B7D4E48A1BD}"/>
                </a:ext>
              </a:extLst>
            </p:cNvPr>
            <p:cNvSpPr/>
            <p:nvPr/>
          </p:nvSpPr>
          <p:spPr>
            <a:xfrm>
              <a:off x="5898553" y="3772421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7ED221E2-B040-4BFC-8762-A15137BEBFF6}"/>
                </a:ext>
              </a:extLst>
            </p:cNvPr>
            <p:cNvSpPr/>
            <p:nvPr/>
          </p:nvSpPr>
          <p:spPr>
            <a:xfrm>
              <a:off x="6097056" y="3759593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6774F700-3E10-4B3B-AD58-17983FC36DB8}"/>
                </a:ext>
              </a:extLst>
            </p:cNvPr>
            <p:cNvSpPr/>
            <p:nvPr/>
          </p:nvSpPr>
          <p:spPr>
            <a:xfrm>
              <a:off x="6304479" y="3506672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7802A964-EB6A-4511-A1A2-91AB59B820E2}"/>
                </a:ext>
              </a:extLst>
            </p:cNvPr>
            <p:cNvSpPr/>
            <p:nvPr/>
          </p:nvSpPr>
          <p:spPr>
            <a:xfrm>
              <a:off x="6147152" y="3200758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613A7B-0A37-4370-9B86-D333F86B35D3}"/>
                </a:ext>
              </a:extLst>
            </p:cNvPr>
            <p:cNvSpPr/>
            <p:nvPr/>
          </p:nvSpPr>
          <p:spPr>
            <a:xfrm>
              <a:off x="5775271" y="345516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6FDC542A-A173-4F4A-B554-109912C938D7}"/>
                </a:ext>
              </a:extLst>
            </p:cNvPr>
            <p:cNvSpPr/>
            <p:nvPr/>
          </p:nvSpPr>
          <p:spPr>
            <a:xfrm>
              <a:off x="6048854" y="3920542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B31A1CF-9F7A-4FB9-9F72-D4BE16F7D0BB}"/>
                </a:ext>
              </a:extLst>
            </p:cNvPr>
            <p:cNvSpPr/>
            <p:nvPr/>
          </p:nvSpPr>
          <p:spPr>
            <a:xfrm>
              <a:off x="5951580" y="3427455"/>
              <a:ext cx="248599" cy="2485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C7D699C-679E-432C-B5A6-A82B032F6CD4}"/>
                </a:ext>
              </a:extLst>
            </p:cNvPr>
            <p:cNvCxnSpPr>
              <a:stCxn id="64" idx="0"/>
            </p:cNvCxnSpPr>
            <p:nvPr/>
          </p:nvCxnSpPr>
          <p:spPr>
            <a:xfrm flipV="1">
              <a:off x="6084858" y="3551755"/>
              <a:ext cx="0" cy="368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F1501BFC-A075-4226-8075-6FB4EECD5939}"/>
                </a:ext>
              </a:extLst>
            </p:cNvPr>
            <p:cNvCxnSpPr>
              <a:cxnSpLocks/>
              <a:endCxn id="60" idx="1"/>
            </p:cNvCxnSpPr>
            <p:nvPr/>
          </p:nvCxnSpPr>
          <p:spPr>
            <a:xfrm>
              <a:off x="6072661" y="3551754"/>
              <a:ext cx="34940" cy="2183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784FBA-98CA-45DF-924A-2ADB72B26BEB}"/>
              </a:ext>
            </a:extLst>
          </p:cNvPr>
          <p:cNvSpPr/>
          <p:nvPr/>
        </p:nvSpPr>
        <p:spPr>
          <a:xfrm>
            <a:off x="2172187" y="4210047"/>
            <a:ext cx="248599" cy="24859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38C644F3-B254-4C60-9475-5D10AAF509DC}"/>
              </a:ext>
            </a:extLst>
          </p:cNvPr>
          <p:cNvCxnSpPr>
            <a:cxnSpLocks/>
            <a:endCxn id="59" idx="7"/>
          </p:cNvCxnSpPr>
          <p:nvPr/>
        </p:nvCxnSpPr>
        <p:spPr>
          <a:xfrm flipH="1">
            <a:off x="6816295" y="4749159"/>
            <a:ext cx="335472" cy="697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12E95CC-2307-455D-BDAA-4EB7FD3E7FA5}"/>
              </a:ext>
            </a:extLst>
          </p:cNvPr>
          <p:cNvCxnSpPr>
            <a:cxnSpLocks/>
            <a:endCxn id="58" idx="6"/>
          </p:cNvCxnSpPr>
          <p:nvPr/>
        </p:nvCxnSpPr>
        <p:spPr>
          <a:xfrm flipH="1">
            <a:off x="6246045" y="4801257"/>
            <a:ext cx="931168" cy="504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BFC3D3AA-73AD-402B-A0B6-AE9F74067106}"/>
              </a:ext>
            </a:extLst>
          </p:cNvPr>
          <p:cNvCxnSpPr>
            <a:cxnSpLocks/>
            <a:endCxn id="63" idx="5"/>
          </p:cNvCxnSpPr>
          <p:nvPr/>
        </p:nvCxnSpPr>
        <p:spPr>
          <a:xfrm flipH="1" flipV="1">
            <a:off x="6444415" y="4643207"/>
            <a:ext cx="703930" cy="140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FC6F956-49D8-43C1-879F-846F39155EBC}"/>
              </a:ext>
            </a:extLst>
          </p:cNvPr>
          <p:cNvCxnSpPr>
            <a:cxnSpLocks/>
            <a:stCxn id="62" idx="4"/>
          </p:cNvCxnSpPr>
          <p:nvPr/>
        </p:nvCxnSpPr>
        <p:spPr>
          <a:xfrm flipH="1">
            <a:off x="7151767" y="3907592"/>
            <a:ext cx="337631" cy="893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2C7D329-A7A5-4D8A-9415-91B20A3CACA7}"/>
              </a:ext>
            </a:extLst>
          </p:cNvPr>
          <p:cNvCxnSpPr>
            <a:cxnSpLocks/>
            <a:stCxn id="61" idx="4"/>
          </p:cNvCxnSpPr>
          <p:nvPr/>
        </p:nvCxnSpPr>
        <p:spPr>
          <a:xfrm flipH="1" flipV="1">
            <a:off x="7156090" y="4762563"/>
            <a:ext cx="807885" cy="67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39FF49E-2D34-4D26-A553-C006F1E5B490}"/>
              </a:ext>
            </a:extLst>
          </p:cNvPr>
          <p:cNvSpPr/>
          <p:nvPr/>
        </p:nvSpPr>
        <p:spPr>
          <a:xfrm>
            <a:off x="5226494" y="6456478"/>
            <a:ext cx="3917506" cy="40425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흑석역</a:t>
            </a:r>
            <a:r>
              <a:rPr lang="ko-KR" altLang="en-US" dirty="0">
                <a:solidFill>
                  <a:schemeClr val="bg1"/>
                </a:solidFill>
              </a:rPr>
              <a:t> 일대 유동인구</a:t>
            </a:r>
          </a:p>
        </p:txBody>
      </p:sp>
    </p:spTree>
    <p:extLst>
      <p:ext uri="{BB962C8B-B14F-4D97-AF65-F5344CB8AC3E}">
        <p14:creationId xmlns:p14="http://schemas.microsoft.com/office/powerpoint/2010/main" val="3894964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2EA10-6CD8-4DE9-B5DE-0F493754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 모델</a:t>
            </a:r>
          </a:p>
        </p:txBody>
      </p:sp>
      <p:pic>
        <p:nvPicPr>
          <p:cNvPr id="3074" name="Picture 2" descr="ì²ë¦¬í¬ê³µì¸ì¤ê°ì¬ì¬ë¬´ì ">
            <a:extLst>
              <a:ext uri="{FF2B5EF4-FFF2-40B4-BE49-F238E27FC236}">
                <a16:creationId xmlns:a16="http://schemas.microsoft.com/office/drawing/2014/main" id="{44A4C3DA-3848-4854-984D-38B4D6BD3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88546"/>
            <a:ext cx="6784060" cy="516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2BB35097-24C8-43FE-B148-0CFD60561C5D}"/>
              </a:ext>
            </a:extLst>
          </p:cNvPr>
          <p:cNvSpPr/>
          <p:nvPr/>
        </p:nvSpPr>
        <p:spPr>
          <a:xfrm>
            <a:off x="4572000" y="5445224"/>
            <a:ext cx="288032" cy="28803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5AFCE8B-384C-46BD-B8DA-09F020ABA0FA}"/>
              </a:ext>
            </a:extLst>
          </p:cNvPr>
          <p:cNvSpPr/>
          <p:nvPr/>
        </p:nvSpPr>
        <p:spPr>
          <a:xfrm>
            <a:off x="5076056" y="5301208"/>
            <a:ext cx="288032" cy="28803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E000444-EF06-4BA6-BE6A-994038F806A7}"/>
              </a:ext>
            </a:extLst>
          </p:cNvPr>
          <p:cNvSpPr/>
          <p:nvPr/>
        </p:nvSpPr>
        <p:spPr>
          <a:xfrm>
            <a:off x="5148064" y="4437112"/>
            <a:ext cx="288032" cy="28803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A612A42-61F4-46A5-8D45-41C558DEE7A3}"/>
              </a:ext>
            </a:extLst>
          </p:cNvPr>
          <p:cNvSpPr/>
          <p:nvPr/>
        </p:nvSpPr>
        <p:spPr>
          <a:xfrm>
            <a:off x="4850270" y="4194698"/>
            <a:ext cx="288032" cy="28803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86475C1-2306-4186-919A-A430FF180EF9}"/>
              </a:ext>
            </a:extLst>
          </p:cNvPr>
          <p:cNvSpPr/>
          <p:nvPr/>
        </p:nvSpPr>
        <p:spPr>
          <a:xfrm>
            <a:off x="4507646" y="4320480"/>
            <a:ext cx="288032" cy="28803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8FCC1CA-FFE9-4DA5-A332-F670811B3AB7}"/>
              </a:ext>
            </a:extLst>
          </p:cNvPr>
          <p:cNvSpPr/>
          <p:nvPr/>
        </p:nvSpPr>
        <p:spPr>
          <a:xfrm>
            <a:off x="4363630" y="4819961"/>
            <a:ext cx="288032" cy="28803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57FFB71-E363-41F9-A15B-7AD91F32AE26}"/>
              </a:ext>
            </a:extLst>
          </p:cNvPr>
          <p:cNvSpPr/>
          <p:nvPr/>
        </p:nvSpPr>
        <p:spPr>
          <a:xfrm>
            <a:off x="3923929" y="5201014"/>
            <a:ext cx="288032" cy="28803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0FAD6FE-A550-41C3-B894-CDB3191B5733}"/>
              </a:ext>
            </a:extLst>
          </p:cNvPr>
          <p:cNvSpPr/>
          <p:nvPr/>
        </p:nvSpPr>
        <p:spPr>
          <a:xfrm>
            <a:off x="3419874" y="5087804"/>
            <a:ext cx="288032" cy="28803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994E7F8-654C-427B-9C15-6A54B5FEAB7A}"/>
              </a:ext>
            </a:extLst>
          </p:cNvPr>
          <p:cNvSpPr/>
          <p:nvPr/>
        </p:nvSpPr>
        <p:spPr>
          <a:xfrm>
            <a:off x="3563890" y="4437112"/>
            <a:ext cx="288032" cy="28803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6CF28E-2906-4F60-9693-75191ECB1D74}"/>
              </a:ext>
            </a:extLst>
          </p:cNvPr>
          <p:cNvSpPr/>
          <p:nvPr/>
        </p:nvSpPr>
        <p:spPr>
          <a:xfrm>
            <a:off x="3419874" y="4139789"/>
            <a:ext cx="288032" cy="28803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7C7141C-71F2-4DB4-ADE3-94A885A1A5A6}"/>
              </a:ext>
            </a:extLst>
          </p:cNvPr>
          <p:cNvSpPr/>
          <p:nvPr/>
        </p:nvSpPr>
        <p:spPr>
          <a:xfrm>
            <a:off x="3563890" y="3777129"/>
            <a:ext cx="288032" cy="28803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D01F9A1-D4D3-447B-840A-ED8018C1593A}"/>
              </a:ext>
            </a:extLst>
          </p:cNvPr>
          <p:cNvSpPr/>
          <p:nvPr/>
        </p:nvSpPr>
        <p:spPr>
          <a:xfrm>
            <a:off x="3635897" y="3405178"/>
            <a:ext cx="288032" cy="28803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C243D4F-DC0C-4921-AD9A-C25674E2B135}"/>
              </a:ext>
            </a:extLst>
          </p:cNvPr>
          <p:cNvSpPr/>
          <p:nvPr/>
        </p:nvSpPr>
        <p:spPr>
          <a:xfrm>
            <a:off x="5148064" y="3906666"/>
            <a:ext cx="288032" cy="28803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DB1BB32-F81E-4630-8EDE-6E439C39CE49}"/>
              </a:ext>
            </a:extLst>
          </p:cNvPr>
          <p:cNvSpPr/>
          <p:nvPr/>
        </p:nvSpPr>
        <p:spPr>
          <a:xfrm>
            <a:off x="5445858" y="3710727"/>
            <a:ext cx="288032" cy="28803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757D774-C14D-4DCA-99B6-D7A9E4048890}"/>
              </a:ext>
            </a:extLst>
          </p:cNvPr>
          <p:cNvSpPr/>
          <p:nvPr/>
        </p:nvSpPr>
        <p:spPr>
          <a:xfrm>
            <a:off x="5609458" y="3405178"/>
            <a:ext cx="288032" cy="28803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A44AA2B-F111-479A-BA8F-1969993BF209}"/>
              </a:ext>
            </a:extLst>
          </p:cNvPr>
          <p:cNvSpPr/>
          <p:nvPr/>
        </p:nvSpPr>
        <p:spPr>
          <a:xfrm>
            <a:off x="5292080" y="3460430"/>
            <a:ext cx="288032" cy="28803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ABE53AC-9682-48B2-83A7-2A1323EC5BC7}"/>
              </a:ext>
            </a:extLst>
          </p:cNvPr>
          <p:cNvSpPr/>
          <p:nvPr/>
        </p:nvSpPr>
        <p:spPr>
          <a:xfrm>
            <a:off x="5324247" y="3093296"/>
            <a:ext cx="288032" cy="28803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FC087C-E895-49C4-BB2C-5ADC6E43037C}"/>
              </a:ext>
            </a:extLst>
          </p:cNvPr>
          <p:cNvSpPr/>
          <p:nvPr/>
        </p:nvSpPr>
        <p:spPr>
          <a:xfrm>
            <a:off x="5310261" y="2719118"/>
            <a:ext cx="288032" cy="28803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DC6D1D8-EC58-4052-AEA4-B7DF23430617}"/>
              </a:ext>
            </a:extLst>
          </p:cNvPr>
          <p:cNvSpPr/>
          <p:nvPr/>
        </p:nvSpPr>
        <p:spPr>
          <a:xfrm>
            <a:off x="5623490" y="2496549"/>
            <a:ext cx="288032" cy="28803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19FAA2E-6E3B-4A8D-95BA-0ABF637D2070}"/>
              </a:ext>
            </a:extLst>
          </p:cNvPr>
          <p:cNvSpPr/>
          <p:nvPr/>
        </p:nvSpPr>
        <p:spPr>
          <a:xfrm>
            <a:off x="5911522" y="2387573"/>
            <a:ext cx="288032" cy="28803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BA18CAA-C418-48AA-8D53-A8AE8A124654}"/>
              </a:ext>
            </a:extLst>
          </p:cNvPr>
          <p:cNvSpPr/>
          <p:nvPr/>
        </p:nvSpPr>
        <p:spPr>
          <a:xfrm>
            <a:off x="6147907" y="2134581"/>
            <a:ext cx="288032" cy="28803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EEFC61E-7C68-4A70-8989-B50C678CE448}"/>
              </a:ext>
            </a:extLst>
          </p:cNvPr>
          <p:cNvSpPr/>
          <p:nvPr/>
        </p:nvSpPr>
        <p:spPr>
          <a:xfrm>
            <a:off x="5792691" y="5056998"/>
            <a:ext cx="288032" cy="28803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329E3D5-A8DA-4C97-81EA-01CA9AF6E62D}"/>
              </a:ext>
            </a:extLst>
          </p:cNvPr>
          <p:cNvSpPr/>
          <p:nvPr/>
        </p:nvSpPr>
        <p:spPr>
          <a:xfrm>
            <a:off x="6331140" y="3786401"/>
            <a:ext cx="288032" cy="28803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966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7850EDF-516A-4243-832B-69BEFA2D2F41}"/>
              </a:ext>
            </a:extLst>
          </p:cNvPr>
          <p:cNvCxnSpPr>
            <a:cxnSpLocks/>
            <a:stCxn id="34" idx="7"/>
            <a:endCxn id="27" idx="3"/>
          </p:cNvCxnSpPr>
          <p:nvPr/>
        </p:nvCxnSpPr>
        <p:spPr>
          <a:xfrm flipV="1">
            <a:off x="4436720" y="4821045"/>
            <a:ext cx="518038" cy="80276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5F241055-AB9B-40ED-AA03-B2A8D110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5E286-1082-42E6-8DA6-917EC1029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9448"/>
            <a:ext cx="8229600" cy="4895088"/>
          </a:xfrm>
        </p:spPr>
        <p:txBody>
          <a:bodyPr/>
          <a:lstStyle/>
          <a:p>
            <a:r>
              <a:rPr lang="en-US" altLang="ko-KR" dirty="0"/>
              <a:t>Dynamic Graph</a:t>
            </a:r>
            <a:r>
              <a:rPr lang="ko-KR" altLang="en-US" dirty="0"/>
              <a:t>의 요소</a:t>
            </a:r>
            <a:endParaRPr lang="en-US" altLang="ko-KR" dirty="0"/>
          </a:p>
          <a:p>
            <a:pPr lvl="1"/>
            <a:r>
              <a:rPr lang="en-US" altLang="ko-KR" dirty="0"/>
              <a:t>Node:</a:t>
            </a:r>
            <a:r>
              <a:rPr lang="ko-KR" altLang="en-US" dirty="0"/>
              <a:t> 동일 노선 인접한 역 사이 구간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	        </a:t>
            </a:r>
            <a:r>
              <a:rPr lang="ko-KR" altLang="en-US" dirty="0"/>
              <a:t>동일 역 환승 구간</a:t>
            </a:r>
            <a:endParaRPr lang="en-US" altLang="ko-KR" dirty="0"/>
          </a:p>
          <a:p>
            <a:pPr lvl="1"/>
            <a:r>
              <a:rPr lang="en-US" altLang="ko-KR" dirty="0"/>
              <a:t>Edge: </a:t>
            </a:r>
            <a:r>
              <a:rPr lang="ko-KR" altLang="en-US" dirty="0"/>
              <a:t>지하철 역 일대 유동인구</a:t>
            </a:r>
            <a:r>
              <a:rPr lang="en-US" altLang="ko-KR" dirty="0"/>
              <a:t>(Weight)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DBF6DB6-1485-4B46-9053-D877C2394CC2}"/>
              </a:ext>
            </a:extLst>
          </p:cNvPr>
          <p:cNvSpPr/>
          <p:nvPr/>
        </p:nvSpPr>
        <p:spPr>
          <a:xfrm>
            <a:off x="827584" y="429309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3BABF3C-8E0A-43DC-BFCD-ED2955E48536}"/>
              </a:ext>
            </a:extLst>
          </p:cNvPr>
          <p:cNvSpPr/>
          <p:nvPr/>
        </p:nvSpPr>
        <p:spPr>
          <a:xfrm>
            <a:off x="1687246" y="430715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46BD29F-C37A-45D7-97EA-2E776337556A}"/>
              </a:ext>
            </a:extLst>
          </p:cNvPr>
          <p:cNvSpPr/>
          <p:nvPr/>
        </p:nvSpPr>
        <p:spPr>
          <a:xfrm>
            <a:off x="2519524" y="430715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CD3378C-5F1A-4E1C-97E2-DAF30E6E9693}"/>
              </a:ext>
            </a:extLst>
          </p:cNvPr>
          <p:cNvSpPr/>
          <p:nvPr/>
        </p:nvSpPr>
        <p:spPr>
          <a:xfrm>
            <a:off x="3351802" y="430715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634F88-118E-45DF-BD50-AF73D00BC253}"/>
              </a:ext>
            </a:extLst>
          </p:cNvPr>
          <p:cNvSpPr/>
          <p:nvPr/>
        </p:nvSpPr>
        <p:spPr>
          <a:xfrm>
            <a:off x="4211960" y="476164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EE4BDCD-B16E-439C-9B01-6A8EF4972300}"/>
              </a:ext>
            </a:extLst>
          </p:cNvPr>
          <p:cNvSpPr/>
          <p:nvPr/>
        </p:nvSpPr>
        <p:spPr>
          <a:xfrm>
            <a:off x="4932040" y="525705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48DBFA-F0CE-4450-9402-34EA9B137967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259632" y="4509120"/>
            <a:ext cx="427614" cy="140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D5D3EDB-F192-416E-AA78-00F70FAFBB9C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2119294" y="4523174"/>
            <a:ext cx="4002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7E68583-281A-46C9-861D-0602ADAD890A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951572" y="4523174"/>
            <a:ext cx="4002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52EAAB6-DCB7-4D21-B506-0C5F9B12420A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3783850" y="4523174"/>
            <a:ext cx="491382" cy="3017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59868CD-87FD-492A-9ACA-082C0734C870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4580736" y="5130417"/>
            <a:ext cx="414576" cy="1899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F693E953-9363-420E-AE1E-D8E30AB84D94}"/>
              </a:ext>
            </a:extLst>
          </p:cNvPr>
          <p:cNvSpPr/>
          <p:nvPr/>
        </p:nvSpPr>
        <p:spPr>
          <a:xfrm>
            <a:off x="4891486" y="4452269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85E4804-F483-44DB-A5D0-B5D75458745A}"/>
              </a:ext>
            </a:extLst>
          </p:cNvPr>
          <p:cNvSpPr/>
          <p:nvPr/>
        </p:nvSpPr>
        <p:spPr>
          <a:xfrm>
            <a:off x="5822699" y="4452269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57A12D5-D5B7-4DF6-A352-6823EF399791}"/>
              </a:ext>
            </a:extLst>
          </p:cNvPr>
          <p:cNvSpPr/>
          <p:nvPr/>
        </p:nvSpPr>
        <p:spPr>
          <a:xfrm>
            <a:off x="6660232" y="4452269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3CDFF62-A574-4705-938B-88BF4C7C89D0}"/>
              </a:ext>
            </a:extLst>
          </p:cNvPr>
          <p:cNvSpPr/>
          <p:nvPr/>
        </p:nvSpPr>
        <p:spPr>
          <a:xfrm>
            <a:off x="7452320" y="3861048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9F2FDC4-BA5C-4B6E-99BB-1FC4EB20FA04}"/>
              </a:ext>
            </a:extLst>
          </p:cNvPr>
          <p:cNvSpPr/>
          <p:nvPr/>
        </p:nvSpPr>
        <p:spPr>
          <a:xfrm>
            <a:off x="7966720" y="3118880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90BD456-7602-48F0-A97D-1C7CC4049879}"/>
              </a:ext>
            </a:extLst>
          </p:cNvPr>
          <p:cNvSpPr/>
          <p:nvPr/>
        </p:nvSpPr>
        <p:spPr>
          <a:xfrm>
            <a:off x="4067944" y="5560538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29C4F2A-61CA-405B-9D9F-A2D742C7287C}"/>
              </a:ext>
            </a:extLst>
          </p:cNvPr>
          <p:cNvCxnSpPr>
            <a:cxnSpLocks/>
            <a:stCxn id="31" idx="3"/>
            <a:endCxn id="30" idx="7"/>
          </p:cNvCxnSpPr>
          <p:nvPr/>
        </p:nvCxnSpPr>
        <p:spPr>
          <a:xfrm flipH="1">
            <a:off x="7821096" y="3487656"/>
            <a:ext cx="208896" cy="43666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5606B64-43CB-4D83-90F9-9572B264DC01}"/>
              </a:ext>
            </a:extLst>
          </p:cNvPr>
          <p:cNvCxnSpPr>
            <a:cxnSpLocks/>
            <a:stCxn id="30" idx="3"/>
            <a:endCxn id="29" idx="7"/>
          </p:cNvCxnSpPr>
          <p:nvPr/>
        </p:nvCxnSpPr>
        <p:spPr>
          <a:xfrm flipH="1">
            <a:off x="7029008" y="4229824"/>
            <a:ext cx="486584" cy="28571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390433E-0B7E-46F1-9A45-25B235A90C9E}"/>
              </a:ext>
            </a:extLst>
          </p:cNvPr>
          <p:cNvCxnSpPr>
            <a:cxnSpLocks/>
            <a:stCxn id="29" idx="2"/>
            <a:endCxn id="28" idx="6"/>
          </p:cNvCxnSpPr>
          <p:nvPr/>
        </p:nvCxnSpPr>
        <p:spPr>
          <a:xfrm flipH="1">
            <a:off x="6254747" y="4668293"/>
            <a:ext cx="40548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202F78F-6471-4A6D-9425-A5BF58036E3C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>
            <a:off x="5323534" y="4668293"/>
            <a:ext cx="49916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296DA59-4155-4356-8DA4-739E02BB4C9A}"/>
              </a:ext>
            </a:extLst>
          </p:cNvPr>
          <p:cNvCxnSpPr>
            <a:cxnSpLocks/>
            <a:stCxn id="8" idx="7"/>
            <a:endCxn id="27" idx="2"/>
          </p:cNvCxnSpPr>
          <p:nvPr/>
        </p:nvCxnSpPr>
        <p:spPr>
          <a:xfrm flipV="1">
            <a:off x="4580736" y="4668293"/>
            <a:ext cx="310750" cy="1566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598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AC6BC-AF58-4775-8DA5-5F5F93ED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구조의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D444C6-A308-4BB5-87B8-0EB42BF8D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경로를 타면 앉아서 갈 수 있을까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Edge(</a:t>
            </a:r>
            <a:r>
              <a:rPr lang="ko-KR" altLang="en-US" dirty="0"/>
              <a:t>역 일대 유동인구</a:t>
            </a:r>
            <a:r>
              <a:rPr lang="en-US" altLang="ko-KR" dirty="0"/>
              <a:t>) 1/Weight</a:t>
            </a:r>
            <a:r>
              <a:rPr lang="ko-KR" altLang="en-US" dirty="0"/>
              <a:t>의 값을 토대로 가장 </a:t>
            </a:r>
            <a:r>
              <a:rPr lang="en-US" altLang="ko-KR" dirty="0"/>
              <a:t>Weight</a:t>
            </a:r>
            <a:r>
              <a:rPr lang="ko-KR" altLang="en-US" dirty="0"/>
              <a:t>의 합이 가장 적은 구간이 사람이 적을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337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102EE-72A6-4A86-AD71-9743783E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C6DBF-9C42-4964-8252-1F02E5298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  <a:endParaRPr lang="en-US" altLang="ko-KR" dirty="0"/>
          </a:p>
          <a:p>
            <a:r>
              <a:rPr lang="ko-KR" altLang="en-US" dirty="0"/>
              <a:t>필요성</a:t>
            </a:r>
            <a:endParaRPr lang="en-US" altLang="ko-KR" dirty="0"/>
          </a:p>
          <a:p>
            <a:r>
              <a:rPr lang="ko-KR" altLang="en-US" dirty="0"/>
              <a:t>목적</a:t>
            </a:r>
            <a:endParaRPr lang="en-US" altLang="ko-KR" dirty="0"/>
          </a:p>
          <a:p>
            <a:r>
              <a:rPr lang="ko-KR" altLang="en-US" dirty="0"/>
              <a:t>발상</a:t>
            </a:r>
            <a:endParaRPr lang="en-US" altLang="ko-KR" dirty="0"/>
          </a:p>
          <a:p>
            <a:r>
              <a:rPr lang="ko-KR" altLang="en-US" dirty="0"/>
              <a:t>자료구조 모델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577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CF267-1EE4-470A-89B2-3E3395D7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FAA80-9992-4FDC-B103-2088D34FF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ì¶ê·¼ìê°ê³¼ í´ê·¼ìê°ì ë²ë¦¬ë ìê°. ì¬ëê±´ì§ æ­»ëê±´ì§.. ">
            <a:extLst>
              <a:ext uri="{FF2B5EF4-FFF2-40B4-BE49-F238E27FC236}">
                <a16:creationId xmlns:a16="http://schemas.microsoft.com/office/drawing/2014/main" id="{F52651EC-F81F-4BDD-AE70-DC484FDAE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40760"/>
            <a:ext cx="9144000" cy="521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13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CF267-1EE4-470A-89B2-3E3395D7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FAA80-9992-4FDC-B103-2088D34FF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ì¶ê·¼ìê°ê³¼ í´ê·¼ìê°ì ë²ë¦¬ë ìê°. ì¬ëê±´ì§ æ­»ëê±´ì§.. ">
            <a:extLst>
              <a:ext uri="{FF2B5EF4-FFF2-40B4-BE49-F238E27FC236}">
                <a16:creationId xmlns:a16="http://schemas.microsoft.com/office/drawing/2014/main" id="{F52651EC-F81F-4BDD-AE70-DC484FDAE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40760"/>
            <a:ext cx="9144000" cy="521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C321E5B-0F82-4108-ABF3-6F67ACE199EC}"/>
              </a:ext>
            </a:extLst>
          </p:cNvPr>
          <p:cNvSpPr/>
          <p:nvPr/>
        </p:nvSpPr>
        <p:spPr>
          <a:xfrm>
            <a:off x="0" y="2348880"/>
            <a:ext cx="9143999" cy="2829672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>
                <a:solidFill>
                  <a:srgbClr val="FF0000"/>
                </a:solidFill>
              </a:rPr>
              <a:t>특정 시간</a:t>
            </a:r>
            <a:r>
              <a:rPr lang="ko-KR" altLang="en-US" sz="5400" dirty="0"/>
              <a:t>에 몰리는 사람</a:t>
            </a:r>
          </a:p>
        </p:txBody>
      </p:sp>
    </p:spTree>
    <p:extLst>
      <p:ext uri="{BB962C8B-B14F-4D97-AF65-F5344CB8AC3E}">
        <p14:creationId xmlns:p14="http://schemas.microsoft.com/office/powerpoint/2010/main" val="223607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AAA92-8829-4194-926A-0F12A661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필요성</a:t>
            </a:r>
          </a:p>
        </p:txBody>
      </p:sp>
      <p:pic>
        <p:nvPicPr>
          <p:cNvPr id="2050" name="Picture 2" descr="https://postfiles.pstatic.net/20111020_194/mobilehelper_1319099868363cYlbQ_JPEG/20091209000691_0.jpg?type=w3">
            <a:extLst>
              <a:ext uri="{FF2B5EF4-FFF2-40B4-BE49-F238E27FC236}">
                <a16:creationId xmlns:a16="http://schemas.microsoft.com/office/drawing/2014/main" id="{1AD01DB9-7BFF-4381-BCEC-B4984DC5D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3310"/>
            <a:ext cx="9148926" cy="512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25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AAA92-8829-4194-926A-0F12A661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필요성</a:t>
            </a:r>
          </a:p>
        </p:txBody>
      </p:sp>
      <p:pic>
        <p:nvPicPr>
          <p:cNvPr id="2050" name="Picture 2" descr="https://postfiles.pstatic.net/20111020_194/mobilehelper_1319099868363cYlbQ_JPEG/20091209000691_0.jpg?type=w3">
            <a:extLst>
              <a:ext uri="{FF2B5EF4-FFF2-40B4-BE49-F238E27FC236}">
                <a16:creationId xmlns:a16="http://schemas.microsoft.com/office/drawing/2014/main" id="{1AD01DB9-7BFF-4381-BCEC-B4984DC5D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3310"/>
            <a:ext cx="9148926" cy="512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A41C2AE-3008-4C98-ACF5-FD5DAC80A522}"/>
              </a:ext>
            </a:extLst>
          </p:cNvPr>
          <p:cNvSpPr/>
          <p:nvPr/>
        </p:nvSpPr>
        <p:spPr>
          <a:xfrm>
            <a:off x="0" y="2348880"/>
            <a:ext cx="9143999" cy="2829672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</a:rPr>
              <a:t>피로</a:t>
            </a:r>
            <a:r>
              <a:rPr lang="en-US" altLang="ko-KR" sz="4400" dirty="0">
                <a:solidFill>
                  <a:schemeClr val="bg1"/>
                </a:solidFill>
              </a:rPr>
              <a:t>,</a:t>
            </a:r>
            <a:r>
              <a:rPr lang="ko-KR" altLang="en-US" sz="4400" dirty="0">
                <a:solidFill>
                  <a:schemeClr val="bg1"/>
                </a:solidFill>
              </a:rPr>
              <a:t> 불쾌감</a:t>
            </a:r>
            <a:r>
              <a:rPr lang="en-US" altLang="ko-KR" sz="4400" dirty="0">
                <a:solidFill>
                  <a:schemeClr val="bg1"/>
                </a:solidFill>
              </a:rPr>
              <a:t>, </a:t>
            </a:r>
            <a:r>
              <a:rPr lang="ko-KR" altLang="en-US" sz="4400" dirty="0">
                <a:solidFill>
                  <a:schemeClr val="bg1"/>
                </a:solidFill>
              </a:rPr>
              <a:t>스트레스</a:t>
            </a:r>
            <a:r>
              <a:rPr lang="en-US" altLang="ko-KR" sz="4400" dirty="0">
                <a:solidFill>
                  <a:schemeClr val="bg1"/>
                </a:solidFill>
              </a:rPr>
              <a:t>…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454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000A8-024E-4CC6-89F3-8FA7D887C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B64CF-8E34-444C-9E7A-0D80B4564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ko-KR" altLang="en-US" dirty="0"/>
              <a:t>지하철에서 앉아가고 싶다</a:t>
            </a:r>
            <a:r>
              <a:rPr lang="en-US" altLang="ko-KR" dirty="0"/>
              <a:t>.</a:t>
            </a:r>
          </a:p>
          <a:p>
            <a:pPr marL="624078" indent="-514350">
              <a:buFont typeface="+mj-lt"/>
              <a:buAutoNum type="arabicPeriod"/>
            </a:pPr>
            <a:endParaRPr lang="en-US" altLang="ko-KR" dirty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/>
              <a:t>어느 시간에 타야 앉을 수 있을까</a:t>
            </a:r>
            <a:r>
              <a:rPr lang="en-US" altLang="ko-KR" dirty="0"/>
              <a:t>?</a:t>
            </a:r>
          </a:p>
          <a:p>
            <a:pPr marL="624078" indent="-514350">
              <a:buFont typeface="+mj-lt"/>
              <a:buAutoNum type="arabicPeriod"/>
            </a:pPr>
            <a:endParaRPr lang="en-US" altLang="ko-KR" dirty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/>
              <a:t>어떤 시간대가 해당 노선이 사람이 적을까</a:t>
            </a:r>
            <a:r>
              <a:rPr lang="en-US" altLang="ko-KR" dirty="0"/>
              <a:t>?</a:t>
            </a:r>
          </a:p>
          <a:p>
            <a:pPr marL="624078" indent="-514350">
              <a:buFont typeface="+mj-lt"/>
              <a:buAutoNum type="arabicPeriod"/>
            </a:pPr>
            <a:endParaRPr lang="en-US" altLang="ko-KR" dirty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/>
              <a:t>어떤 시간</a:t>
            </a:r>
            <a:r>
              <a:rPr lang="en-US" altLang="ko-KR" dirty="0"/>
              <a:t>, </a:t>
            </a:r>
            <a:r>
              <a:rPr lang="ko-KR" altLang="en-US" dirty="0"/>
              <a:t>어떤 지역에 사람이 몰릴까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109728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655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295D3-4EEA-4812-8AC3-249652B8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AE110-D089-4413-97FB-0CACA304C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9636"/>
            <a:ext cx="8229600" cy="4895088"/>
          </a:xfrm>
        </p:spPr>
        <p:txBody>
          <a:bodyPr/>
          <a:lstStyle/>
          <a:p>
            <a:r>
              <a:rPr lang="ko-KR" altLang="en-US" dirty="0"/>
              <a:t>상권 분석 시스템</a:t>
            </a:r>
            <a:endParaRPr lang="en-US" altLang="ko-KR" dirty="0"/>
          </a:p>
          <a:p>
            <a:pPr lvl="1"/>
            <a:r>
              <a:rPr lang="ko-KR" altLang="en-US" dirty="0"/>
              <a:t>유동인구 조사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4F1AE8F-AD55-4E2E-BB65-C55D4A1B1AAA}"/>
              </a:ext>
            </a:extLst>
          </p:cNvPr>
          <p:cNvGrpSpPr/>
          <p:nvPr/>
        </p:nvGrpSpPr>
        <p:grpSpPr>
          <a:xfrm>
            <a:off x="-23077" y="2852936"/>
            <a:ext cx="9167077" cy="3236541"/>
            <a:chOff x="-23077" y="2683521"/>
            <a:chExt cx="11823664" cy="417447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F5A5E67-1BE4-4BE8-8C46-CA6807CAF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3" y="2683521"/>
              <a:ext cx="4570597" cy="4174479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DC99D-103F-4438-8387-8BB81D7839CB}"/>
                </a:ext>
              </a:extLst>
            </p:cNvPr>
            <p:cNvSpPr/>
            <p:nvPr/>
          </p:nvSpPr>
          <p:spPr>
            <a:xfrm>
              <a:off x="-23077" y="6539836"/>
              <a:ext cx="4570597" cy="309392"/>
            </a:xfrm>
            <a:prstGeom prst="rect">
              <a:avLst/>
            </a:prstGeom>
            <a:solidFill>
              <a:schemeClr val="tx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</a:rPr>
                <a:t>흑석역</a:t>
              </a:r>
              <a:r>
                <a:rPr lang="ko-KR" altLang="en-US" dirty="0">
                  <a:solidFill>
                    <a:schemeClr val="bg1"/>
                  </a:solidFill>
                </a:rPr>
                <a:t> 일대 유동인구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877A251-BB24-46C3-8A4F-A1CECCA82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7520" y="2683521"/>
              <a:ext cx="7253067" cy="41744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218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76E23-2F28-4028-8294-125276E2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발상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90631-878D-4326-8943-DE040552F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0C27A02-D3FD-410B-B70C-948F27A62CBF}"/>
              </a:ext>
            </a:extLst>
          </p:cNvPr>
          <p:cNvGrpSpPr/>
          <p:nvPr/>
        </p:nvGrpSpPr>
        <p:grpSpPr>
          <a:xfrm>
            <a:off x="611560" y="1708847"/>
            <a:ext cx="7458751" cy="4953000"/>
            <a:chOff x="359549" y="0"/>
            <a:chExt cx="10327501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299AFB5-B8B0-4775-8BF2-190878415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983"/>
            <a:stretch/>
          </p:blipFill>
          <p:spPr>
            <a:xfrm>
              <a:off x="359549" y="0"/>
              <a:ext cx="10327501" cy="6858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D61BA26-1E7A-4E06-B5B8-E1B77353C3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031" t="8595" r="5937" b="7268"/>
            <a:stretch/>
          </p:blipFill>
          <p:spPr>
            <a:xfrm>
              <a:off x="6513703" y="3887366"/>
              <a:ext cx="1887691" cy="2416275"/>
            </a:xfrm>
            <a:prstGeom prst="flowChartAlternateProcess">
              <a:avLst/>
            </a:prstGeom>
            <a:ln>
              <a:solidFill>
                <a:srgbClr val="FF0000"/>
              </a:solidFill>
            </a:ln>
          </p:spPr>
        </p:pic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28C3C96-7528-410B-842E-B365DCD6BA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6261" y="3889209"/>
              <a:ext cx="569889" cy="129142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BF859A2-6540-434D-BE8A-36F61FEA09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6149" y="3889213"/>
              <a:ext cx="1218958" cy="12914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AF3E45E-08A1-4DC5-821D-EBEF48E832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6953" y="3880184"/>
              <a:ext cx="1061363" cy="22144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9761843-E6E7-4B27-928D-320AAE7791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6954" y="3880182"/>
              <a:ext cx="1356680" cy="71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33897CE-BC69-47BE-A61F-DFDA827FB9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52" t="2392" r="6111" b="5179"/>
            <a:stretch/>
          </p:blipFill>
          <p:spPr>
            <a:xfrm>
              <a:off x="2772519" y="1520454"/>
              <a:ext cx="1871761" cy="2327972"/>
            </a:xfrm>
            <a:prstGeom prst="flowChartAlternateProcess">
              <a:avLst/>
            </a:prstGeom>
            <a:ln>
              <a:solidFill>
                <a:srgbClr val="FF0000"/>
              </a:solidFill>
            </a:ln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1A4B267-B26E-4470-8511-50F82892BD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3594" y="1722444"/>
              <a:ext cx="1398925" cy="39518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86955E5-6458-4A9F-8EFB-8465A9F7FE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6563" y="3880182"/>
              <a:ext cx="4090391" cy="1794142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B2BD86AF-3AA6-4373-8403-40BE02D73B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2166" y="3889213"/>
              <a:ext cx="4360806" cy="1291422"/>
            </a:xfrm>
            <a:prstGeom prst="straightConnector1">
              <a:avLst/>
            </a:prstGeom>
            <a:ln w="762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4207F32-C1C8-48A1-BC8C-64067269B8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403" t="5377" r="6990" b="8889"/>
            <a:stretch/>
          </p:blipFill>
          <p:spPr>
            <a:xfrm>
              <a:off x="497739" y="1662086"/>
              <a:ext cx="1847867" cy="2400219"/>
            </a:xfrm>
            <a:prstGeom prst="flowChartAlternateProcess">
              <a:avLst/>
            </a:prstGeom>
            <a:ln>
              <a:solidFill>
                <a:srgbClr val="FF0000"/>
              </a:solidFill>
            </a:ln>
          </p:spPr>
        </p:pic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1C27285-2016-4709-97C7-FB95F3C279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4833" y="3848426"/>
              <a:ext cx="3024767" cy="18259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DA8F226-F7CD-4396-B7FF-C5AD465CC6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669" t="6345" r="5811" b="4786"/>
            <a:stretch/>
          </p:blipFill>
          <p:spPr>
            <a:xfrm>
              <a:off x="7000875" y="161926"/>
              <a:ext cx="1800226" cy="2344748"/>
            </a:xfrm>
            <a:prstGeom prst="flowChartAlternateProcess">
              <a:avLst/>
            </a:prstGeom>
            <a:ln>
              <a:solidFill>
                <a:srgbClr val="FF0000"/>
              </a:solidFill>
            </a:ln>
          </p:spPr>
        </p:pic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59255B9E-6372-4D0C-8F2E-423668AE6D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0003" y="2494975"/>
              <a:ext cx="4333226" cy="1401421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044CFFA4-3C42-46E8-BB11-148BB5D7E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3361" y="2494975"/>
              <a:ext cx="1408019" cy="116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FDAC17-241F-4795-9007-A420BBCCC403}"/>
                </a:ext>
              </a:extLst>
            </p:cNvPr>
            <p:cNvCxnSpPr>
              <a:cxnSpLocks/>
            </p:cNvCxnSpPr>
            <p:nvPr/>
          </p:nvCxnSpPr>
          <p:spPr>
            <a:xfrm>
              <a:off x="8767020" y="296690"/>
              <a:ext cx="1024360" cy="2193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8332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녹색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6626</TotalTime>
  <Words>128</Words>
  <Application>Microsoft Office PowerPoint</Application>
  <PresentationFormat>화면 슬라이드 쇼(4:3)</PresentationFormat>
  <Paragraphs>42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Georgia</vt:lpstr>
      <vt:lpstr>Times New Roman</vt:lpstr>
      <vt:lpstr>Wingdings 2</vt:lpstr>
      <vt:lpstr>도시</vt:lpstr>
      <vt:lpstr>자료 구조 설계</vt:lpstr>
      <vt:lpstr>목차</vt:lpstr>
      <vt:lpstr>배경</vt:lpstr>
      <vt:lpstr>배경</vt:lpstr>
      <vt:lpstr>필요성</vt:lpstr>
      <vt:lpstr>필요성</vt:lpstr>
      <vt:lpstr>목적</vt:lpstr>
      <vt:lpstr>발상</vt:lpstr>
      <vt:lpstr>발상</vt:lpstr>
      <vt:lpstr>자료구조 모델</vt:lpstr>
      <vt:lpstr>자료구조 모델</vt:lpstr>
      <vt:lpstr>자료구조 모델</vt:lpstr>
      <vt:lpstr>자료 구조의 목적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Study</dc:title>
  <dc:creator>Sungwook</dc:creator>
  <cp:lastModifiedBy>김 현수</cp:lastModifiedBy>
  <cp:revision>205</cp:revision>
  <cp:lastPrinted>2016-11-07T01:59:59Z</cp:lastPrinted>
  <dcterms:created xsi:type="dcterms:W3CDTF">2015-11-04T04:37:14Z</dcterms:created>
  <dcterms:modified xsi:type="dcterms:W3CDTF">2018-09-10T01:54:54Z</dcterms:modified>
</cp:coreProperties>
</file>