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2" r:id="rId2"/>
    <p:sldId id="305" r:id="rId3"/>
    <p:sldId id="306" r:id="rId4"/>
    <p:sldId id="307" r:id="rId5"/>
    <p:sldId id="308" r:id="rId6"/>
    <p:sldId id="309" r:id="rId7"/>
    <p:sldId id="310" r:id="rId8"/>
    <p:sldId id="311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F3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01" autoAdjust="0"/>
  </p:normalViewPr>
  <p:slideViewPr>
    <p:cSldViewPr>
      <p:cViewPr>
        <p:scale>
          <a:sx n="75" d="100"/>
          <a:sy n="75" d="100"/>
        </p:scale>
        <p:origin x="2616" y="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38FFE-0A06-4C45-AD51-E79E28EA50A7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686EE-BA29-4A18-B44A-5D5A7D3F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9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 hasCustomPrompt="1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건축 연구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92836"/>
            <a:ext cx="8229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9448"/>
            <a:ext cx="8229600" cy="4895088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2EF9-7526-4F8C-98DA-FB791791A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597903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79448"/>
            <a:ext cx="8229600" cy="4895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59D2EF9-7526-4F8C-98DA-FB791791A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ata.seoul.go.kr/dataList/datasetView.do?infId=OA-101&amp;srvType=A&amp;serviceKind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seoul.go.kr/dataList/datasetView.do?infId=OA-12252&amp;srvType=S&amp;serviceKind=1&amp;currentPageNo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자료 구조 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20141049</a:t>
            </a:r>
          </a:p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김현수</a:t>
            </a: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3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02EE-72A6-4A86-AD71-9743783E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C6DBF-9C42-4964-8252-1F02E529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구상</a:t>
            </a:r>
            <a:endParaRPr lang="en-US" altLang="ko-KR" dirty="0"/>
          </a:p>
          <a:p>
            <a:pPr lvl="1"/>
            <a:r>
              <a:rPr lang="ko-KR" altLang="en-US" dirty="0"/>
              <a:t>지하철 빠른 노선 찾기 </a:t>
            </a:r>
            <a:r>
              <a:rPr lang="en-US" altLang="ko-KR" dirty="0"/>
              <a:t>- </a:t>
            </a:r>
          </a:p>
          <a:p>
            <a:pPr lvl="1"/>
            <a:r>
              <a:rPr lang="ko-KR" altLang="en-US" dirty="0"/>
              <a:t>각 역을 지나치는 열차의 시간 조사 </a:t>
            </a:r>
            <a:r>
              <a:rPr lang="en-US" altLang="ko-KR" dirty="0"/>
              <a:t>- </a:t>
            </a:r>
          </a:p>
          <a:p>
            <a:pPr lvl="1"/>
            <a:r>
              <a:rPr lang="ko-KR" altLang="en-US" dirty="0"/>
              <a:t>각 역의 </a:t>
            </a:r>
            <a:r>
              <a:rPr lang="ko-KR" altLang="en-US" dirty="0" err="1"/>
              <a:t>승하차</a:t>
            </a:r>
            <a:r>
              <a:rPr lang="ko-KR" altLang="en-US" dirty="0"/>
              <a:t> 인원 파악 </a:t>
            </a:r>
            <a:r>
              <a:rPr lang="en-US" altLang="ko-KR" dirty="0"/>
              <a:t>– O</a:t>
            </a:r>
          </a:p>
          <a:p>
            <a:pPr lvl="1"/>
            <a:r>
              <a:rPr lang="ko-KR" altLang="en-US" dirty="0"/>
              <a:t>특정 시간에 열차의 수용 인원을 초과하는 </a:t>
            </a:r>
            <a:r>
              <a:rPr lang="ko-KR" altLang="en-US" dirty="0" err="1"/>
              <a:t>승하차</a:t>
            </a:r>
            <a:r>
              <a:rPr lang="ko-KR" altLang="en-US" dirty="0"/>
              <a:t> 인원 발생 노드 파악</a:t>
            </a:r>
            <a:endParaRPr lang="en-US" altLang="ko-KR" dirty="0"/>
          </a:p>
          <a:p>
            <a:pPr lvl="1"/>
            <a:r>
              <a:rPr lang="ko-KR" altLang="en-US" dirty="0"/>
              <a:t>각 구간 사이 </a:t>
            </a:r>
            <a:r>
              <a:rPr lang="en-US" altLang="ko-KR" dirty="0"/>
              <a:t>(</a:t>
            </a:r>
            <a:r>
              <a:rPr lang="ko-KR" altLang="en-US" dirty="0" err="1"/>
              <a:t>엣지</a:t>
            </a:r>
            <a:r>
              <a:rPr lang="en-US" altLang="ko-KR" dirty="0"/>
              <a:t>)</a:t>
            </a:r>
            <a:r>
              <a:rPr lang="ko-KR" altLang="en-US" dirty="0"/>
              <a:t>의 혼잡도 파악 </a:t>
            </a:r>
            <a:r>
              <a:rPr lang="en-US" altLang="ko-KR" dirty="0"/>
              <a:t>– Binary</a:t>
            </a:r>
          </a:p>
          <a:p>
            <a:pPr lvl="1"/>
            <a:r>
              <a:rPr lang="ko-KR" altLang="en-US" dirty="0"/>
              <a:t>빠른 노선 </a:t>
            </a:r>
            <a:r>
              <a:rPr lang="en-US" altLang="ko-KR" dirty="0"/>
              <a:t>5</a:t>
            </a:r>
            <a:r>
              <a:rPr lang="ko-KR" altLang="en-US" dirty="0"/>
              <a:t>개의 혼잡도에 대한 평균값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77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7F55-8144-469A-BC13-42A93C33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지하철 빠른 노선 찾기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E94B7-1383-4C20-9A2F-F0363FF8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 지하철에 대한 역간 연결 정보 및 구간별 </a:t>
            </a:r>
            <a:br>
              <a:rPr lang="en-US" altLang="ko-KR" dirty="0"/>
            </a:br>
            <a:r>
              <a:rPr lang="ko-KR" altLang="en-US" dirty="0"/>
              <a:t>시간 </a:t>
            </a:r>
            <a:endParaRPr lang="en-US" altLang="ko-KR" dirty="0"/>
          </a:p>
          <a:p>
            <a:pPr lvl="1"/>
            <a:r>
              <a:rPr lang="en-US" altLang="ko-KR" dirty="0"/>
              <a:t>Node: </a:t>
            </a:r>
            <a:r>
              <a:rPr lang="ko-KR" altLang="en-US" dirty="0"/>
              <a:t>지하철 역</a:t>
            </a:r>
            <a:endParaRPr lang="en-US" altLang="ko-KR" dirty="0"/>
          </a:p>
          <a:p>
            <a:pPr lvl="1"/>
            <a:r>
              <a:rPr lang="en-US" altLang="ko-KR" dirty="0"/>
              <a:t>Edge: </a:t>
            </a:r>
            <a:r>
              <a:rPr lang="ko-KR" altLang="en-US" dirty="0"/>
              <a:t>역간 걸리는 시간 </a:t>
            </a:r>
            <a:r>
              <a:rPr lang="en-US" altLang="ko-KR" dirty="0"/>
              <a:t>(</a:t>
            </a:r>
            <a:r>
              <a:rPr lang="ko-KR" altLang="en-US" dirty="0"/>
              <a:t>방향성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Input:</a:t>
            </a:r>
            <a:r>
              <a:rPr lang="ko-KR" altLang="en-US" dirty="0"/>
              <a:t> </a:t>
            </a:r>
            <a:r>
              <a:rPr lang="ko-KR" altLang="en-US" dirty="0" err="1"/>
              <a:t>출발역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도착역</a:t>
            </a:r>
            <a:endParaRPr lang="en-US" altLang="ko-KR" dirty="0"/>
          </a:p>
          <a:p>
            <a:pPr lvl="1"/>
            <a:r>
              <a:rPr lang="en-US" altLang="ko-KR" dirty="0"/>
              <a:t>Output:</a:t>
            </a:r>
            <a:r>
              <a:rPr lang="ko-KR" altLang="en-US" dirty="0"/>
              <a:t> 지나치는 경로 </a:t>
            </a:r>
            <a:r>
              <a:rPr lang="en-US" altLang="ko-KR" dirty="0"/>
              <a:t>(</a:t>
            </a:r>
            <a:r>
              <a:rPr lang="ko-KR" altLang="en-US" dirty="0"/>
              <a:t>지하철역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91AA886-7B2E-4ECD-9B9F-7A9B5FFB1799}"/>
              </a:ext>
            </a:extLst>
          </p:cNvPr>
          <p:cNvGrpSpPr/>
          <p:nvPr/>
        </p:nvGrpSpPr>
        <p:grpSpPr>
          <a:xfrm>
            <a:off x="4283968" y="3789040"/>
            <a:ext cx="3888432" cy="1977456"/>
            <a:chOff x="1142933" y="2559163"/>
            <a:chExt cx="7571184" cy="3850314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0F5E141-ECC4-4D3C-982C-B213955E6AC5}"/>
                </a:ext>
              </a:extLst>
            </p:cNvPr>
            <p:cNvCxnSpPr>
              <a:cxnSpLocks/>
              <a:stCxn id="57" idx="7"/>
              <a:endCxn id="52" idx="3"/>
            </p:cNvCxnSpPr>
            <p:nvPr/>
          </p:nvCxnSpPr>
          <p:spPr>
            <a:xfrm flipV="1">
              <a:off x="4752069" y="5237936"/>
              <a:ext cx="518038" cy="80276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B8A6EA2-3B1B-46AA-AC20-CC17E52D3F67}"/>
                </a:ext>
              </a:extLst>
            </p:cNvPr>
            <p:cNvSpPr/>
            <p:nvPr/>
          </p:nvSpPr>
          <p:spPr>
            <a:xfrm>
              <a:off x="1142933" y="470998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456F347-C1B1-4E4E-BDDB-59A601D2A98A}"/>
                </a:ext>
              </a:extLst>
            </p:cNvPr>
            <p:cNvSpPr/>
            <p:nvPr/>
          </p:nvSpPr>
          <p:spPr>
            <a:xfrm>
              <a:off x="2002595" y="472404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9FF6656-64D7-4C7F-A6C5-A1C2F5CF75A2}"/>
                </a:ext>
              </a:extLst>
            </p:cNvPr>
            <p:cNvSpPr/>
            <p:nvPr/>
          </p:nvSpPr>
          <p:spPr>
            <a:xfrm>
              <a:off x="2834873" y="472404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35656-374A-4189-B468-175BD7D67446}"/>
                </a:ext>
              </a:extLst>
            </p:cNvPr>
            <p:cNvSpPr/>
            <p:nvPr/>
          </p:nvSpPr>
          <p:spPr>
            <a:xfrm>
              <a:off x="3667151" y="472404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957FE43-673E-4979-A332-3576ED069502}"/>
                </a:ext>
              </a:extLst>
            </p:cNvPr>
            <p:cNvSpPr/>
            <p:nvPr/>
          </p:nvSpPr>
          <p:spPr>
            <a:xfrm>
              <a:off x="4527309" y="517853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5CC143E-14E8-4356-9D4D-87D563A38192}"/>
                </a:ext>
              </a:extLst>
            </p:cNvPr>
            <p:cNvSpPr/>
            <p:nvPr/>
          </p:nvSpPr>
          <p:spPr>
            <a:xfrm>
              <a:off x="5247389" y="567394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C39192E-3E4A-49F1-B4D4-CD0074B70F36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1574981" y="4926011"/>
              <a:ext cx="427614" cy="140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D00009C-B159-4A18-89F6-F63B7A23746A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>
              <a:off x="2434643" y="4940065"/>
              <a:ext cx="40023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A7C9A32-2B77-4BA8-A39F-D640AAFB8529}"/>
                </a:ext>
              </a:extLst>
            </p:cNvPr>
            <p:cNvCxnSpPr>
              <a:cxnSpLocks/>
              <a:stCxn id="44" idx="2"/>
              <a:endCxn id="43" idx="6"/>
            </p:cNvCxnSpPr>
            <p:nvPr/>
          </p:nvCxnSpPr>
          <p:spPr>
            <a:xfrm flipH="1">
              <a:off x="3266921" y="4940065"/>
              <a:ext cx="40023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2C310A2-46AE-4D9F-B5BB-54A483626101}"/>
                </a:ext>
              </a:extLst>
            </p:cNvPr>
            <p:cNvCxnSpPr>
              <a:cxnSpLocks/>
              <a:stCxn id="44" idx="6"/>
              <a:endCxn id="45" idx="1"/>
            </p:cNvCxnSpPr>
            <p:nvPr/>
          </p:nvCxnSpPr>
          <p:spPr>
            <a:xfrm>
              <a:off x="4099199" y="4940065"/>
              <a:ext cx="491382" cy="3017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D62AAF9-F952-4B36-B1F1-CBFDD9D576FF}"/>
                </a:ext>
              </a:extLst>
            </p:cNvPr>
            <p:cNvCxnSpPr>
              <a:cxnSpLocks/>
              <a:stCxn id="45" idx="5"/>
              <a:endCxn id="46" idx="1"/>
            </p:cNvCxnSpPr>
            <p:nvPr/>
          </p:nvCxnSpPr>
          <p:spPr>
            <a:xfrm>
              <a:off x="4896085" y="5547308"/>
              <a:ext cx="414576" cy="1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84D7A80-5BBC-40F0-9A7E-D6041A0EA863}"/>
                </a:ext>
              </a:extLst>
            </p:cNvPr>
            <p:cNvSpPr/>
            <p:nvPr/>
          </p:nvSpPr>
          <p:spPr>
            <a:xfrm>
              <a:off x="5206835" y="486916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E910441-6112-48B8-BF1C-221FAF680621}"/>
                </a:ext>
              </a:extLst>
            </p:cNvPr>
            <p:cNvSpPr/>
            <p:nvPr/>
          </p:nvSpPr>
          <p:spPr>
            <a:xfrm>
              <a:off x="6138048" y="486916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6961E26-F6C2-45F6-B511-3E4F53D0CDDA}"/>
                </a:ext>
              </a:extLst>
            </p:cNvPr>
            <p:cNvSpPr/>
            <p:nvPr/>
          </p:nvSpPr>
          <p:spPr>
            <a:xfrm>
              <a:off x="6975581" y="486916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95A4195-1427-4B23-B49A-662336851F1B}"/>
                </a:ext>
              </a:extLst>
            </p:cNvPr>
            <p:cNvSpPr/>
            <p:nvPr/>
          </p:nvSpPr>
          <p:spPr>
            <a:xfrm>
              <a:off x="7767669" y="4277939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F523730-7168-41F6-8715-9C008BBF033D}"/>
                </a:ext>
              </a:extLst>
            </p:cNvPr>
            <p:cNvSpPr/>
            <p:nvPr/>
          </p:nvSpPr>
          <p:spPr>
            <a:xfrm>
              <a:off x="8282069" y="3535771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A0F6B7-F8BA-432B-8481-77FC978696F9}"/>
                </a:ext>
              </a:extLst>
            </p:cNvPr>
            <p:cNvSpPr/>
            <p:nvPr/>
          </p:nvSpPr>
          <p:spPr>
            <a:xfrm>
              <a:off x="4383293" y="5977429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5926300-00F9-40C3-92D1-375A004DA2E7}"/>
                </a:ext>
              </a:extLst>
            </p:cNvPr>
            <p:cNvCxnSpPr>
              <a:cxnSpLocks/>
              <a:stCxn id="56" idx="3"/>
              <a:endCxn id="55" idx="7"/>
            </p:cNvCxnSpPr>
            <p:nvPr/>
          </p:nvCxnSpPr>
          <p:spPr>
            <a:xfrm flipH="1">
              <a:off x="8136445" y="3904547"/>
              <a:ext cx="208896" cy="4366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7B67503-470C-4CB2-846D-BEA56163B238}"/>
                </a:ext>
              </a:extLst>
            </p:cNvPr>
            <p:cNvCxnSpPr>
              <a:cxnSpLocks/>
              <a:stCxn id="55" idx="3"/>
              <a:endCxn id="54" idx="7"/>
            </p:cNvCxnSpPr>
            <p:nvPr/>
          </p:nvCxnSpPr>
          <p:spPr>
            <a:xfrm flipH="1">
              <a:off x="7344357" y="4646715"/>
              <a:ext cx="486584" cy="28571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ACC5E6C-ED39-4086-8CC2-26DBF5FAB54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6570096" y="5085184"/>
              <a:ext cx="40548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556E764-D38B-4616-B9FE-3F41FA16C7FA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5638883" y="5085184"/>
              <a:ext cx="49916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B42C544-1463-4D2E-BC34-2E1B8C2DE782}"/>
                </a:ext>
              </a:extLst>
            </p:cNvPr>
            <p:cNvCxnSpPr>
              <a:cxnSpLocks/>
              <a:stCxn id="45" idx="7"/>
              <a:endCxn id="52" idx="2"/>
            </p:cNvCxnSpPr>
            <p:nvPr/>
          </p:nvCxnSpPr>
          <p:spPr>
            <a:xfrm flipV="1">
              <a:off x="4896085" y="5085184"/>
              <a:ext cx="310750" cy="1566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161E2D9-A8B4-4C03-9D77-EFBBEA02403A}"/>
                </a:ext>
              </a:extLst>
            </p:cNvPr>
            <p:cNvSpPr/>
            <p:nvPr/>
          </p:nvSpPr>
          <p:spPr>
            <a:xfrm>
              <a:off x="6819940" y="4081904"/>
              <a:ext cx="432048" cy="43204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F6E7213-9275-498D-8FD0-810F0CF9E295}"/>
                </a:ext>
              </a:extLst>
            </p:cNvPr>
            <p:cNvSpPr/>
            <p:nvPr/>
          </p:nvSpPr>
          <p:spPr>
            <a:xfrm>
              <a:off x="4826770" y="2559163"/>
              <a:ext cx="432048" cy="43204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07E639-EB04-4473-AE74-A956D1940D12}"/>
                </a:ext>
              </a:extLst>
            </p:cNvPr>
            <p:cNvSpPr/>
            <p:nvPr/>
          </p:nvSpPr>
          <p:spPr>
            <a:xfrm>
              <a:off x="5727674" y="2762914"/>
              <a:ext cx="432048" cy="43204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234073C-E8D7-448C-8B92-8CD58BB82D6A}"/>
                </a:ext>
              </a:extLst>
            </p:cNvPr>
            <p:cNvSpPr/>
            <p:nvPr/>
          </p:nvSpPr>
          <p:spPr>
            <a:xfrm>
              <a:off x="6567734" y="3274494"/>
              <a:ext cx="432048" cy="43204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7725ED-FB90-4B37-AD0F-E6D88F611045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5258818" y="2775187"/>
              <a:ext cx="468856" cy="2037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0FCEB3D-A1CF-4858-B9ED-FBFF1CC86D78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6096450" y="3131690"/>
              <a:ext cx="534556" cy="20607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A3898CD-5FDF-4B4F-ACBC-1BD02CA2BA7C}"/>
                </a:ext>
              </a:extLst>
            </p:cNvPr>
            <p:cNvCxnSpPr>
              <a:cxnSpLocks/>
              <a:stCxn id="66" idx="5"/>
              <a:endCxn id="63" idx="0"/>
            </p:cNvCxnSpPr>
            <p:nvPr/>
          </p:nvCxnSpPr>
          <p:spPr>
            <a:xfrm>
              <a:off x="6936510" y="3643270"/>
              <a:ext cx="99454" cy="43863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343C867-7906-41A8-B07D-B22DF18EC87B}"/>
                </a:ext>
              </a:extLst>
            </p:cNvPr>
            <p:cNvCxnSpPr>
              <a:cxnSpLocks/>
              <a:stCxn id="55" idx="2"/>
              <a:endCxn id="63" idx="6"/>
            </p:cNvCxnSpPr>
            <p:nvPr/>
          </p:nvCxnSpPr>
          <p:spPr>
            <a:xfrm flipH="1" flipV="1">
              <a:off x="7251988" y="4297928"/>
              <a:ext cx="515681" cy="1960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D378EC3-C57D-40C1-8D78-49001B99BB8D}"/>
                </a:ext>
              </a:extLst>
            </p:cNvPr>
            <p:cNvSpPr/>
            <p:nvPr/>
          </p:nvSpPr>
          <p:spPr>
            <a:xfrm>
              <a:off x="7614917" y="4929244"/>
              <a:ext cx="432048" cy="43204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4963866-12DB-4E5A-8C5D-DA510D8B15FD}"/>
                </a:ext>
              </a:extLst>
            </p:cNvPr>
            <p:cNvCxnSpPr>
              <a:cxnSpLocks/>
              <a:stCxn id="63" idx="5"/>
              <a:endCxn id="71" idx="1"/>
            </p:cNvCxnSpPr>
            <p:nvPr/>
          </p:nvCxnSpPr>
          <p:spPr>
            <a:xfrm>
              <a:off x="7188716" y="4450680"/>
              <a:ext cx="489473" cy="54183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76DB04E-EF96-4D41-AA57-5FD6E22FEA91}"/>
                </a:ext>
              </a:extLst>
            </p:cNvPr>
            <p:cNvCxnSpPr>
              <a:cxnSpLocks/>
              <a:stCxn id="71" idx="5"/>
              <a:endCxn id="74" idx="1"/>
            </p:cNvCxnSpPr>
            <p:nvPr/>
          </p:nvCxnSpPr>
          <p:spPr>
            <a:xfrm>
              <a:off x="7983693" y="5298020"/>
              <a:ext cx="312495" cy="22317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FEB8B90-6938-4312-BAE4-482F4C3615C2}"/>
                </a:ext>
              </a:extLst>
            </p:cNvPr>
            <p:cNvSpPr/>
            <p:nvPr/>
          </p:nvSpPr>
          <p:spPr>
            <a:xfrm>
              <a:off x="8232916" y="5457919"/>
              <a:ext cx="432048" cy="43204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503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7F55-8144-469A-BC13-42A93C33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역을 지나치는 열차의 수용 능력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BE94B7-1383-4C20-9A2F-F0363FF8B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서울 지하철에 대한 역간 연결 정보 및 구간별 </a:t>
                </a:r>
                <a:br>
                  <a:rPr lang="en-US" altLang="ko-KR" dirty="0"/>
                </a:br>
                <a:r>
                  <a:rPr lang="ko-KR" altLang="en-US" dirty="0"/>
                  <a:t>시간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Input:</a:t>
                </a:r>
              </a:p>
              <a:p>
                <a:pPr lvl="2"/>
                <a:r>
                  <a:rPr lang="ko-KR" altLang="en-US" dirty="0"/>
                  <a:t>각 역을 지나치는 열차 시간표 링크 </a:t>
                </a:r>
                <a:r>
                  <a:rPr lang="en-US" altLang="ko-KR" dirty="0">
                    <a:hlinkClick r:id="rId2"/>
                  </a:rPr>
                  <a:t>http://data.seoul.go.kr/dataList/datasetView.do?infId=OA-101&amp;srvType=A&amp;serviceKind=1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Input</a:t>
                </a:r>
                <a:r>
                  <a:rPr lang="ko-KR" altLang="en-US" dirty="0"/>
                  <a:t> 전철역 코드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요일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상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하행선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열차 한 </a:t>
                </a:r>
                <a:r>
                  <a:rPr lang="ko-KR" altLang="en-US" dirty="0" err="1"/>
                  <a:t>량에</a:t>
                </a:r>
                <a:r>
                  <a:rPr lang="ko-KR" altLang="en-US" dirty="0"/>
                  <a:t> 있는 좌석수</a:t>
                </a:r>
                <a:r>
                  <a:rPr lang="en-US" altLang="ko-KR" dirty="0"/>
                  <a:t>(54</a:t>
                </a:r>
                <a:r>
                  <a:rPr lang="ko-KR" altLang="en-US" dirty="0"/>
                  <a:t>석</a:t>
                </a:r>
                <a:r>
                  <a:rPr lang="en-US" altLang="ko-KR" dirty="0"/>
                  <a:t>)*</a:t>
                </a:r>
                <a:r>
                  <a:rPr lang="ko-KR" altLang="en-US" dirty="0"/>
                  <a:t>각 열차의 </a:t>
                </a:r>
                <a:r>
                  <a:rPr lang="ko-KR" altLang="en-US" dirty="0" err="1"/>
                  <a:t>량수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Output: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시간 동안 해당 역을 지나치는 열차의 총 좌석수 </a:t>
                </a:r>
                <a:r>
                  <a:rPr lang="en-US" altLang="ko-KR" dirty="0"/>
                  <a:t>= 1</a:t>
                </a:r>
                <a:r>
                  <a:rPr lang="ko-KR" altLang="en-US" dirty="0"/>
                  <a:t>시간 동안 지나는 열차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한 열차에 수용 가능한 좌석수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BE94B7-1383-4C20-9A2F-F0363FF8B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70" r="-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2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2FF1B-75F5-43FA-B47A-666903C5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시간당 많이 몰리는 지하철역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80A2A-7518-4209-9732-95961AAD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지하철별 밀도</a:t>
            </a:r>
            <a:endParaRPr lang="en-US" altLang="ko-KR" dirty="0"/>
          </a:p>
          <a:p>
            <a:pPr lvl="1"/>
            <a:r>
              <a:rPr lang="en-US" altLang="ko-KR" dirty="0"/>
              <a:t>Input:</a:t>
            </a:r>
          </a:p>
          <a:p>
            <a:pPr lvl="2"/>
            <a:r>
              <a:rPr lang="ko-KR" altLang="en-US" dirty="0" err="1"/>
              <a:t>역별</a:t>
            </a:r>
            <a:r>
              <a:rPr lang="ko-KR" altLang="en-US" dirty="0"/>
              <a:t> </a:t>
            </a:r>
            <a:r>
              <a:rPr lang="ko-KR" altLang="en-US" dirty="0" err="1"/>
              <a:t>호선별</a:t>
            </a:r>
            <a:r>
              <a:rPr lang="ko-KR" altLang="en-US" dirty="0"/>
              <a:t> 시간대별 </a:t>
            </a:r>
            <a:r>
              <a:rPr lang="ko-KR" altLang="en-US" dirty="0" err="1"/>
              <a:t>승하차</a:t>
            </a:r>
            <a:r>
              <a:rPr lang="ko-KR" altLang="en-US" dirty="0"/>
              <a:t> 인원 공공 데이터 링크 </a:t>
            </a:r>
            <a:r>
              <a:rPr lang="en-US" altLang="ko-KR" dirty="0">
                <a:hlinkClick r:id="rId2"/>
              </a:rPr>
              <a:t>http://data.seoul.go.kr/dataList/datasetView.do?infId=OA-12252&amp;srvType=S&amp;serviceKind=1&amp;currentPageNo=1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시간 동안 해당 역을 지나치는 열차의 총 좌석수</a:t>
            </a:r>
            <a:endParaRPr lang="en-US" altLang="ko-KR" dirty="0"/>
          </a:p>
          <a:p>
            <a:pPr lvl="2"/>
            <a:endParaRPr lang="en-US" altLang="ko-KR" b="1" dirty="0"/>
          </a:p>
          <a:p>
            <a:pPr lvl="1"/>
            <a:r>
              <a:rPr lang="en-US" altLang="ko-KR" dirty="0"/>
              <a:t>Output:</a:t>
            </a:r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1</a:t>
            </a:r>
            <a:r>
              <a:rPr lang="ko-KR" altLang="en-US" dirty="0"/>
              <a:t>시간 동안 많이 승차 하는 역과 많이 하차하는 역 </a:t>
            </a:r>
            <a:r>
              <a:rPr lang="en-US" altLang="ko-KR" dirty="0"/>
              <a:t>(‘</a:t>
            </a:r>
            <a:r>
              <a:rPr lang="ko-KR" altLang="en-US" dirty="0"/>
              <a:t>많이</a:t>
            </a:r>
            <a:r>
              <a:rPr lang="en-US" altLang="ko-KR" dirty="0"/>
              <a:t>’</a:t>
            </a:r>
            <a:r>
              <a:rPr lang="ko-KR" altLang="en-US" dirty="0"/>
              <a:t>의 기준은 시간당 </a:t>
            </a:r>
            <a:r>
              <a:rPr lang="ko-KR" altLang="en-US" dirty="0" err="1"/>
              <a:t>승하차</a:t>
            </a:r>
            <a:r>
              <a:rPr lang="ko-KR" altLang="en-US" dirty="0"/>
              <a:t> 인원수</a:t>
            </a:r>
            <a:r>
              <a:rPr lang="en-US" altLang="ko-KR" dirty="0"/>
              <a:t>/</a:t>
            </a:r>
            <a:r>
              <a:rPr lang="ko-KR" altLang="en-US" dirty="0"/>
              <a:t>역을 지나치는 열차의 총 좌석 수 </a:t>
            </a:r>
            <a:r>
              <a:rPr lang="en-US" altLang="ko-KR" dirty="0"/>
              <a:t>&gt; 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17730-3664-4DFE-864B-37B786F7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시간별 구간별 혼잡도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959C8-4238-4115-A1ED-9C2B99F5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9448"/>
            <a:ext cx="8686800" cy="4895088"/>
          </a:xfrm>
        </p:spPr>
        <p:txBody>
          <a:bodyPr/>
          <a:lstStyle/>
          <a:p>
            <a:r>
              <a:rPr lang="ko-KR" altLang="en-US" dirty="0"/>
              <a:t>구간별 혼잡도</a:t>
            </a:r>
            <a:endParaRPr lang="en-US" altLang="ko-KR" dirty="0"/>
          </a:p>
          <a:p>
            <a:pPr lvl="1"/>
            <a:r>
              <a:rPr lang="en-US" altLang="ko-KR" dirty="0"/>
              <a:t>Input:</a:t>
            </a:r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1</a:t>
            </a:r>
            <a:r>
              <a:rPr lang="ko-KR" altLang="en-US" dirty="0"/>
              <a:t>시간 동안 많이 승차 하는 역과 많이 하차하는 역 </a:t>
            </a:r>
            <a:br>
              <a:rPr lang="en-US" altLang="ko-KR" dirty="0"/>
            </a:br>
            <a:r>
              <a:rPr lang="en-US" altLang="ko-KR" dirty="0"/>
              <a:t>-&gt; ‘</a:t>
            </a:r>
            <a:r>
              <a:rPr lang="ko-KR" altLang="en-US" dirty="0"/>
              <a:t>지하철 빠른 노선 찾기</a:t>
            </a:r>
            <a:r>
              <a:rPr lang="en-US" altLang="ko-KR" dirty="0"/>
              <a:t>’ </a:t>
            </a:r>
            <a:r>
              <a:rPr lang="ko-KR" altLang="en-US" dirty="0"/>
              <a:t>지나치는 구간 </a:t>
            </a:r>
            <a:r>
              <a:rPr lang="en-US" altLang="ko-KR" dirty="0"/>
              <a:t>(</a:t>
            </a:r>
            <a:r>
              <a:rPr lang="ko-KR" altLang="en-US" dirty="0"/>
              <a:t>지하철 역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Output:</a:t>
            </a:r>
          </a:p>
          <a:p>
            <a:pPr lvl="2"/>
            <a:r>
              <a:rPr lang="ko-KR" altLang="en-US" dirty="0"/>
              <a:t>지하철 역 사이 상행 </a:t>
            </a:r>
            <a:r>
              <a:rPr lang="ko-KR" altLang="en-US" dirty="0" err="1"/>
              <a:t>하행별</a:t>
            </a:r>
            <a:r>
              <a:rPr lang="ko-KR" altLang="en-US" dirty="0"/>
              <a:t> </a:t>
            </a:r>
            <a:r>
              <a:rPr lang="ko-KR" altLang="en-US" dirty="0" err="1"/>
              <a:t>엣지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 값 </a:t>
            </a:r>
            <a:r>
              <a:rPr lang="en-US" altLang="ko-KR" dirty="0"/>
              <a:t>0 or 1</a:t>
            </a:r>
            <a:r>
              <a:rPr lang="ko-KR" altLang="en-US" dirty="0"/>
              <a:t> </a:t>
            </a: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88225A5-578F-4852-A10F-121836EA3F6F}"/>
              </a:ext>
            </a:extLst>
          </p:cNvPr>
          <p:cNvGrpSpPr/>
          <p:nvPr/>
        </p:nvGrpSpPr>
        <p:grpSpPr>
          <a:xfrm>
            <a:off x="1349555" y="4270782"/>
            <a:ext cx="6030757" cy="2303753"/>
            <a:chOff x="1349555" y="3875424"/>
            <a:chExt cx="7065727" cy="269911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EBD433B-0187-45FC-9327-C8CF64BEB39D}"/>
                </a:ext>
              </a:extLst>
            </p:cNvPr>
            <p:cNvSpPr/>
            <p:nvPr/>
          </p:nvSpPr>
          <p:spPr>
            <a:xfrm>
              <a:off x="1349555" y="5223012"/>
              <a:ext cx="345166" cy="3451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D435902-A904-4014-BF19-75479FE93E1E}"/>
                </a:ext>
              </a:extLst>
            </p:cNvPr>
            <p:cNvSpPr/>
            <p:nvPr/>
          </p:nvSpPr>
          <p:spPr>
            <a:xfrm>
              <a:off x="2234454" y="5228029"/>
              <a:ext cx="345166" cy="3451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D5F5AAB-9434-48DC-92A1-1C497C0E4D98}"/>
                </a:ext>
              </a:extLst>
            </p:cNvPr>
            <p:cNvSpPr/>
            <p:nvPr/>
          </p:nvSpPr>
          <p:spPr>
            <a:xfrm>
              <a:off x="2899367" y="5228029"/>
              <a:ext cx="345166" cy="3451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46C7E3E-FB71-4AA7-B355-FFF5650D6E65}"/>
                </a:ext>
              </a:extLst>
            </p:cNvPr>
            <p:cNvSpPr/>
            <p:nvPr/>
          </p:nvSpPr>
          <p:spPr>
            <a:xfrm>
              <a:off x="3564279" y="5228029"/>
              <a:ext cx="345166" cy="3451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D9A271C-45DD-4C9C-AF10-586D2FC15E6C}"/>
                </a:ext>
              </a:extLst>
            </p:cNvPr>
            <p:cNvSpPr/>
            <p:nvPr/>
          </p:nvSpPr>
          <p:spPr>
            <a:xfrm>
              <a:off x="5300329" y="6153511"/>
              <a:ext cx="345166" cy="3451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AA7903-A3BB-4F1C-AC18-ECA1D310C30E}"/>
                </a:ext>
              </a:extLst>
            </p:cNvPr>
            <p:cNvSpPr/>
            <p:nvPr/>
          </p:nvSpPr>
          <p:spPr>
            <a:xfrm>
              <a:off x="4794344" y="5343966"/>
              <a:ext cx="345166" cy="3451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5E97A4E-E191-409E-B038-DA3D5C4B1E8F}"/>
                </a:ext>
              </a:extLst>
            </p:cNvPr>
            <p:cNvSpPr/>
            <p:nvPr/>
          </p:nvSpPr>
          <p:spPr>
            <a:xfrm>
              <a:off x="5538296" y="5343966"/>
              <a:ext cx="345166" cy="34516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E37CC71-6D28-49EA-B85B-BEACCE2D4EB5}"/>
                </a:ext>
              </a:extLst>
            </p:cNvPr>
            <p:cNvSpPr/>
            <p:nvPr/>
          </p:nvSpPr>
          <p:spPr>
            <a:xfrm>
              <a:off x="6207407" y="5343966"/>
              <a:ext cx="345166" cy="3451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67EDCF5-D164-448A-BB9E-23D276337119}"/>
                </a:ext>
              </a:extLst>
            </p:cNvPr>
            <p:cNvSpPr/>
            <p:nvPr/>
          </p:nvSpPr>
          <p:spPr>
            <a:xfrm>
              <a:off x="6840212" y="4871635"/>
              <a:ext cx="345166" cy="34516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FCD7B09-A23B-4DF1-B79C-5A632637EBB1}"/>
                </a:ext>
              </a:extLst>
            </p:cNvPr>
            <p:cNvSpPr/>
            <p:nvPr/>
          </p:nvSpPr>
          <p:spPr>
            <a:xfrm>
              <a:off x="7251170" y="4278712"/>
              <a:ext cx="345166" cy="34516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66D3114-3B96-4461-A445-EBF9AFBC90C3}"/>
                </a:ext>
              </a:extLst>
            </p:cNvPr>
            <p:cNvSpPr/>
            <p:nvPr/>
          </p:nvSpPr>
          <p:spPr>
            <a:xfrm>
              <a:off x="4136410" y="6229370"/>
              <a:ext cx="345166" cy="34516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BB0E381-C4BE-43F8-A0E7-B70EEE7F1EE1}"/>
                </a:ext>
              </a:extLst>
            </p:cNvPr>
            <p:cNvSpPr/>
            <p:nvPr/>
          </p:nvSpPr>
          <p:spPr>
            <a:xfrm>
              <a:off x="5941725" y="4780216"/>
              <a:ext cx="345166" cy="34516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866732C-4F42-47A5-84D4-605F244BA1F4}"/>
                </a:ext>
              </a:extLst>
            </p:cNvPr>
            <p:cNvSpPr/>
            <p:nvPr/>
          </p:nvSpPr>
          <p:spPr>
            <a:xfrm>
              <a:off x="3969044" y="3875424"/>
              <a:ext cx="345166" cy="34516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2DB576-177E-4C82-90D8-87D9CEBACD98}"/>
                </a:ext>
              </a:extLst>
            </p:cNvPr>
            <p:cNvSpPr/>
            <p:nvPr/>
          </p:nvSpPr>
          <p:spPr>
            <a:xfrm>
              <a:off x="4635447" y="4239255"/>
              <a:ext cx="345166" cy="34516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E4BD83-44C9-4B17-BB36-16C9478A0415}"/>
                </a:ext>
              </a:extLst>
            </p:cNvPr>
            <p:cNvSpPr/>
            <p:nvPr/>
          </p:nvSpPr>
          <p:spPr>
            <a:xfrm>
              <a:off x="5404582" y="4370864"/>
              <a:ext cx="345166" cy="34516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6D800B2-EA2C-4D71-A626-5DE798585332}"/>
                </a:ext>
              </a:extLst>
            </p:cNvPr>
            <p:cNvSpPr/>
            <p:nvPr/>
          </p:nvSpPr>
          <p:spPr>
            <a:xfrm>
              <a:off x="7211901" y="5814330"/>
              <a:ext cx="345166" cy="34516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172498E-FD40-48D5-92E3-033AA0433979}"/>
                </a:ext>
              </a:extLst>
            </p:cNvPr>
            <p:cNvGrpSpPr/>
            <p:nvPr/>
          </p:nvGrpSpPr>
          <p:grpSpPr>
            <a:xfrm>
              <a:off x="1644173" y="5273560"/>
              <a:ext cx="640829" cy="249087"/>
              <a:chOff x="2086865" y="4407876"/>
              <a:chExt cx="640829" cy="249087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A084835F-5AD0-40A1-AF3D-46818BE16AF0}"/>
                  </a:ext>
                </a:extLst>
              </p:cNvPr>
              <p:cNvCxnSpPr>
                <a:cxnSpLocks/>
                <a:stCxn id="6" idx="7"/>
                <a:endCxn id="7" idx="1"/>
              </p:cNvCxnSpPr>
              <p:nvPr/>
            </p:nvCxnSpPr>
            <p:spPr>
              <a:xfrm>
                <a:off x="2086865" y="4407876"/>
                <a:ext cx="640829" cy="501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223941F7-ABC5-4968-909A-2C0059B5479F}"/>
                  </a:ext>
                </a:extLst>
              </p:cNvPr>
              <p:cNvCxnSpPr>
                <a:cxnSpLocks/>
                <a:stCxn id="7" idx="3"/>
                <a:endCxn id="6" idx="5"/>
              </p:cNvCxnSpPr>
              <p:nvPr/>
            </p:nvCxnSpPr>
            <p:spPr>
              <a:xfrm flipH="1" flipV="1">
                <a:off x="2086865" y="4651946"/>
                <a:ext cx="640829" cy="501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02E164E-2B5D-42AA-94BB-442A521B00AE}"/>
                </a:ext>
              </a:extLst>
            </p:cNvPr>
            <p:cNvGrpSpPr/>
            <p:nvPr/>
          </p:nvGrpSpPr>
          <p:grpSpPr>
            <a:xfrm>
              <a:off x="2529072" y="5278577"/>
              <a:ext cx="420843" cy="244070"/>
              <a:chOff x="1827510" y="4169904"/>
              <a:chExt cx="420843" cy="244070"/>
            </a:xfrm>
          </p:grpSpPr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64D59071-0B53-47FE-B970-09B6C9D0B317}"/>
                  </a:ext>
                </a:extLst>
              </p:cNvPr>
              <p:cNvCxnSpPr>
                <a:cxnSpLocks/>
                <a:stCxn id="7" idx="7"/>
                <a:endCxn id="8" idx="1"/>
              </p:cNvCxnSpPr>
              <p:nvPr/>
            </p:nvCxnSpPr>
            <p:spPr>
              <a:xfrm>
                <a:off x="1827510" y="4169904"/>
                <a:ext cx="4208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597E787F-7403-4F38-B0A1-DA741393371A}"/>
                  </a:ext>
                </a:extLst>
              </p:cNvPr>
              <p:cNvCxnSpPr>
                <a:cxnSpLocks/>
                <a:stCxn id="8" idx="3"/>
                <a:endCxn id="7" idx="5"/>
              </p:cNvCxnSpPr>
              <p:nvPr/>
            </p:nvCxnSpPr>
            <p:spPr>
              <a:xfrm flipH="1">
                <a:off x="1827510" y="4413974"/>
                <a:ext cx="4208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4EDE503-C92D-4F93-B902-1FC47C691D05}"/>
                </a:ext>
              </a:extLst>
            </p:cNvPr>
            <p:cNvGrpSpPr/>
            <p:nvPr/>
          </p:nvGrpSpPr>
          <p:grpSpPr>
            <a:xfrm>
              <a:off x="3193985" y="5278573"/>
              <a:ext cx="420842" cy="244072"/>
              <a:chOff x="1814087" y="3806241"/>
              <a:chExt cx="420842" cy="230777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2E0CF276-00FE-4FC9-AFC1-D800CCE41CB2}"/>
                  </a:ext>
                </a:extLst>
              </p:cNvPr>
              <p:cNvCxnSpPr>
                <a:cxnSpLocks/>
                <a:stCxn id="8" idx="7"/>
                <a:endCxn id="9" idx="1"/>
              </p:cNvCxnSpPr>
              <p:nvPr/>
            </p:nvCxnSpPr>
            <p:spPr>
              <a:xfrm>
                <a:off x="1814087" y="3806241"/>
                <a:ext cx="42084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0E7D3AEF-9ABF-4966-9C24-67F8CE092D52}"/>
                  </a:ext>
                </a:extLst>
              </p:cNvPr>
              <p:cNvCxnSpPr>
                <a:cxnSpLocks/>
                <a:stCxn id="9" idx="3"/>
                <a:endCxn id="8" idx="5"/>
              </p:cNvCxnSpPr>
              <p:nvPr/>
            </p:nvCxnSpPr>
            <p:spPr>
              <a:xfrm flipH="1">
                <a:off x="1814087" y="4037018"/>
                <a:ext cx="42084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41DA9B6-9361-40EB-BE64-F42E0F4C610C}"/>
                </a:ext>
              </a:extLst>
            </p:cNvPr>
            <p:cNvGrpSpPr/>
            <p:nvPr/>
          </p:nvGrpSpPr>
          <p:grpSpPr>
            <a:xfrm>
              <a:off x="3858897" y="5278577"/>
              <a:ext cx="985995" cy="360009"/>
              <a:chOff x="1533748" y="3773873"/>
              <a:chExt cx="985995" cy="259022"/>
            </a:xfrm>
          </p:grpSpPr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A5DC37F1-BA67-484F-9697-C6589C38597D}"/>
                  </a:ext>
                </a:extLst>
              </p:cNvPr>
              <p:cNvCxnSpPr>
                <a:cxnSpLocks/>
                <a:stCxn id="9" idx="7"/>
                <a:endCxn id="17" idx="1"/>
              </p:cNvCxnSpPr>
              <p:nvPr/>
            </p:nvCxnSpPr>
            <p:spPr>
              <a:xfrm>
                <a:off x="1533748" y="3773873"/>
                <a:ext cx="985995" cy="834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8B6A902-926D-4552-AA58-05BDA0322C20}"/>
                  </a:ext>
                </a:extLst>
              </p:cNvPr>
              <p:cNvCxnSpPr>
                <a:cxnSpLocks/>
                <a:stCxn id="17" idx="3"/>
                <a:endCxn id="9" idx="5"/>
              </p:cNvCxnSpPr>
              <p:nvPr/>
            </p:nvCxnSpPr>
            <p:spPr>
              <a:xfrm flipH="1" flipV="1">
                <a:off x="1533748" y="3949480"/>
                <a:ext cx="985995" cy="834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ACEF345-4A6A-465E-929B-E3AC559784A5}"/>
                </a:ext>
              </a:extLst>
            </p:cNvPr>
            <p:cNvGrpSpPr/>
            <p:nvPr/>
          </p:nvGrpSpPr>
          <p:grpSpPr>
            <a:xfrm>
              <a:off x="4966927" y="5638587"/>
              <a:ext cx="505985" cy="565474"/>
              <a:chOff x="3390625" y="3363023"/>
              <a:chExt cx="505985" cy="534671"/>
            </a:xfrm>
          </p:grpSpPr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00FA2B8F-4B17-4C35-88A4-E63CA708C75D}"/>
                  </a:ext>
                </a:extLst>
              </p:cNvPr>
              <p:cNvCxnSpPr>
                <a:cxnSpLocks/>
                <a:stCxn id="17" idx="5"/>
                <a:endCxn id="11" idx="0"/>
              </p:cNvCxnSpPr>
              <p:nvPr/>
            </p:nvCxnSpPr>
            <p:spPr>
              <a:xfrm>
                <a:off x="3512660" y="3363023"/>
                <a:ext cx="383950" cy="4868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C08C1916-1368-44B0-94C6-4276A6D8722F}"/>
                  </a:ext>
                </a:extLst>
              </p:cNvPr>
              <p:cNvCxnSpPr>
                <a:cxnSpLocks/>
                <a:stCxn id="11" idx="1"/>
                <a:endCxn id="17" idx="4"/>
              </p:cNvCxnSpPr>
              <p:nvPr/>
            </p:nvCxnSpPr>
            <p:spPr>
              <a:xfrm flipH="1" flipV="1">
                <a:off x="3390625" y="3410816"/>
                <a:ext cx="383950" cy="4868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66C31D0-3595-49E8-A14F-5B93D274BE67}"/>
                </a:ext>
              </a:extLst>
            </p:cNvPr>
            <p:cNvGrpSpPr/>
            <p:nvPr/>
          </p:nvGrpSpPr>
          <p:grpSpPr>
            <a:xfrm rot="16200000">
              <a:off x="4317293" y="5630285"/>
              <a:ext cx="641333" cy="657933"/>
              <a:chOff x="3504346" y="3175674"/>
              <a:chExt cx="641333" cy="622094"/>
            </a:xfrm>
          </p:grpSpPr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452FF8E8-2479-4F1A-A8D2-03B7D7288FC1}"/>
                  </a:ext>
                </a:extLst>
              </p:cNvPr>
              <p:cNvCxnSpPr>
                <a:cxnSpLocks/>
                <a:stCxn id="22" idx="0"/>
                <a:endCxn id="17" idx="3"/>
              </p:cNvCxnSpPr>
              <p:nvPr/>
            </p:nvCxnSpPr>
            <p:spPr>
              <a:xfrm rot="5400000" flipV="1">
                <a:off x="3596932" y="3133635"/>
                <a:ext cx="506707" cy="5907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EDBEF711-8A98-43D0-87FC-0A7B11C897AF}"/>
                  </a:ext>
                </a:extLst>
              </p:cNvPr>
              <p:cNvCxnSpPr>
                <a:cxnSpLocks/>
                <a:stCxn id="17" idx="4"/>
                <a:endCxn id="22" idx="7"/>
              </p:cNvCxnSpPr>
              <p:nvPr/>
            </p:nvCxnSpPr>
            <p:spPr>
              <a:xfrm rot="5400000" flipH="1">
                <a:off x="3546385" y="3249022"/>
                <a:ext cx="506707" cy="5907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BE2DA7E-C49F-441A-885E-2E666B8016AA}"/>
                </a:ext>
              </a:extLst>
            </p:cNvPr>
            <p:cNvCxnSpPr>
              <a:cxnSpLocks/>
              <a:stCxn id="18" idx="3"/>
              <a:endCxn id="17" idx="5"/>
            </p:cNvCxnSpPr>
            <p:nvPr/>
          </p:nvCxnSpPr>
          <p:spPr>
            <a:xfrm flipH="1">
              <a:off x="5088962" y="5638584"/>
              <a:ext cx="4998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0CFC2FAF-EEFA-4CA7-AFBB-0F4C345140BF}"/>
                </a:ext>
              </a:extLst>
            </p:cNvPr>
            <p:cNvCxnSpPr>
              <a:cxnSpLocks/>
              <a:stCxn id="17" idx="7"/>
              <a:endCxn id="18" idx="1"/>
            </p:cNvCxnSpPr>
            <p:nvPr/>
          </p:nvCxnSpPr>
          <p:spPr>
            <a:xfrm>
              <a:off x="5088962" y="5394514"/>
              <a:ext cx="4998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E94874CC-DC1B-4902-B4CE-1377AE4B1D71}"/>
                </a:ext>
              </a:extLst>
            </p:cNvPr>
            <p:cNvCxnSpPr>
              <a:cxnSpLocks/>
              <a:stCxn id="19" idx="3"/>
              <a:endCxn id="18" idx="5"/>
            </p:cNvCxnSpPr>
            <p:nvPr/>
          </p:nvCxnSpPr>
          <p:spPr>
            <a:xfrm flipH="1">
              <a:off x="5832914" y="5638584"/>
              <a:ext cx="425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1C97EC1-D915-4FBD-96D3-7CA5BCE34BEC}"/>
                </a:ext>
              </a:extLst>
            </p:cNvPr>
            <p:cNvCxnSpPr>
              <a:cxnSpLocks/>
              <a:stCxn id="18" idx="7"/>
              <a:endCxn id="19" idx="1"/>
            </p:cNvCxnSpPr>
            <p:nvPr/>
          </p:nvCxnSpPr>
          <p:spPr>
            <a:xfrm>
              <a:off x="5832914" y="5394514"/>
              <a:ext cx="425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B42C76-B656-4267-AFA7-FF6967136180}"/>
                </a:ext>
              </a:extLst>
            </p:cNvPr>
            <p:cNvCxnSpPr>
              <a:cxnSpLocks/>
              <a:stCxn id="20" idx="4"/>
              <a:endCxn id="19" idx="6"/>
            </p:cNvCxnSpPr>
            <p:nvPr/>
          </p:nvCxnSpPr>
          <p:spPr>
            <a:xfrm flipH="1">
              <a:off x="6552573" y="5216801"/>
              <a:ext cx="460222" cy="2997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C37A0575-A5FC-4B51-B183-7C90E0D457B8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>
            <a:xfrm flipV="1">
              <a:off x="6502025" y="5166253"/>
              <a:ext cx="388735" cy="2282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B9261152-B194-4483-B2E5-9FFED20427DE}"/>
                </a:ext>
              </a:extLst>
            </p:cNvPr>
            <p:cNvCxnSpPr>
              <a:cxnSpLocks/>
              <a:stCxn id="21" idx="4"/>
              <a:endCxn id="20" idx="7"/>
            </p:cNvCxnSpPr>
            <p:nvPr/>
          </p:nvCxnSpPr>
          <p:spPr>
            <a:xfrm flipH="1">
              <a:off x="7134830" y="4623878"/>
              <a:ext cx="288923" cy="29830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E21CA911-1E65-4E0C-9092-DD0E7A831032}"/>
                </a:ext>
              </a:extLst>
            </p:cNvPr>
            <p:cNvCxnSpPr>
              <a:cxnSpLocks/>
              <a:stCxn id="20" idx="0"/>
              <a:endCxn id="21" idx="3"/>
            </p:cNvCxnSpPr>
            <p:nvPr/>
          </p:nvCxnSpPr>
          <p:spPr>
            <a:xfrm flipV="1">
              <a:off x="7012795" y="4573330"/>
              <a:ext cx="288923" cy="29830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543E4FEF-3F08-4FBE-AC34-F91AA8D23B46}"/>
                </a:ext>
              </a:extLst>
            </p:cNvPr>
            <p:cNvCxnSpPr>
              <a:cxnSpLocks/>
              <a:stCxn id="30" idx="2"/>
              <a:endCxn id="29" idx="5"/>
            </p:cNvCxnSpPr>
            <p:nvPr/>
          </p:nvCxnSpPr>
          <p:spPr>
            <a:xfrm flipH="1" flipV="1">
              <a:off x="4263662" y="4170042"/>
              <a:ext cx="371785" cy="24179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5D848BC9-1261-4F74-883F-EF0793CA3A3F}"/>
                </a:ext>
              </a:extLst>
            </p:cNvPr>
            <p:cNvCxnSpPr>
              <a:cxnSpLocks/>
              <a:stCxn id="29" idx="6"/>
              <a:endCxn id="30" idx="1"/>
            </p:cNvCxnSpPr>
            <p:nvPr/>
          </p:nvCxnSpPr>
          <p:spPr>
            <a:xfrm>
              <a:off x="4314210" y="4048007"/>
              <a:ext cx="371785" cy="24179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3BB74B6D-DC8B-4B56-8466-C804DC2E445D}"/>
                </a:ext>
              </a:extLst>
            </p:cNvPr>
            <p:cNvCxnSpPr>
              <a:cxnSpLocks/>
              <a:stCxn id="31" idx="3"/>
              <a:endCxn id="30" idx="5"/>
            </p:cNvCxnSpPr>
            <p:nvPr/>
          </p:nvCxnSpPr>
          <p:spPr>
            <a:xfrm flipH="1" flipV="1">
              <a:off x="4930065" y="4533873"/>
              <a:ext cx="525065" cy="13160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80E0D8D7-955C-41BE-A36E-E5E3B61DAE34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4980613" y="4411838"/>
              <a:ext cx="423969" cy="13160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FCADEDD2-0B15-45DA-A7AC-B2EDCEB55F9B}"/>
                </a:ext>
              </a:extLst>
            </p:cNvPr>
            <p:cNvCxnSpPr>
              <a:cxnSpLocks/>
              <a:stCxn id="28" idx="2"/>
              <a:endCxn id="31" idx="5"/>
            </p:cNvCxnSpPr>
            <p:nvPr/>
          </p:nvCxnSpPr>
          <p:spPr>
            <a:xfrm flipH="1" flipV="1">
              <a:off x="5699200" y="4665482"/>
              <a:ext cx="242525" cy="28731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8EB90839-4725-41D8-99DB-E8854F840795}"/>
                </a:ext>
              </a:extLst>
            </p:cNvPr>
            <p:cNvCxnSpPr>
              <a:cxnSpLocks/>
              <a:stCxn id="31" idx="6"/>
              <a:endCxn id="28" idx="1"/>
            </p:cNvCxnSpPr>
            <p:nvPr/>
          </p:nvCxnSpPr>
          <p:spPr>
            <a:xfrm>
              <a:off x="5749748" y="4543447"/>
              <a:ext cx="242525" cy="28731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858C3F0A-967A-48F0-8D41-CFBB90109F6D}"/>
                </a:ext>
              </a:extLst>
            </p:cNvPr>
            <p:cNvCxnSpPr>
              <a:cxnSpLocks/>
              <a:stCxn id="19" idx="1"/>
              <a:endCxn id="28" idx="4"/>
            </p:cNvCxnSpPr>
            <p:nvPr/>
          </p:nvCxnSpPr>
          <p:spPr>
            <a:xfrm flipH="1" flipV="1">
              <a:off x="6114308" y="5125382"/>
              <a:ext cx="143647" cy="2691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5DF10AFA-349A-4B9A-A9EF-25A0924A96CE}"/>
                </a:ext>
              </a:extLst>
            </p:cNvPr>
            <p:cNvCxnSpPr>
              <a:cxnSpLocks/>
              <a:stCxn id="28" idx="5"/>
              <a:endCxn id="19" idx="0"/>
            </p:cNvCxnSpPr>
            <p:nvPr/>
          </p:nvCxnSpPr>
          <p:spPr>
            <a:xfrm>
              <a:off x="6236343" y="5074834"/>
              <a:ext cx="143647" cy="26913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B99BD3D9-10AB-4280-A78E-40F99CF242EC}"/>
                </a:ext>
              </a:extLst>
            </p:cNvPr>
            <p:cNvCxnSpPr>
              <a:cxnSpLocks/>
              <a:stCxn id="39" idx="2"/>
              <a:endCxn id="19" idx="4"/>
            </p:cNvCxnSpPr>
            <p:nvPr/>
          </p:nvCxnSpPr>
          <p:spPr>
            <a:xfrm flipH="1" flipV="1">
              <a:off x="6379990" y="5689132"/>
              <a:ext cx="831911" cy="29778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1CEA64A4-B0E0-4A65-B91D-D84F7D807BE1}"/>
                </a:ext>
              </a:extLst>
            </p:cNvPr>
            <p:cNvCxnSpPr>
              <a:cxnSpLocks/>
              <a:stCxn id="19" idx="5"/>
              <a:endCxn id="39" idx="1"/>
            </p:cNvCxnSpPr>
            <p:nvPr/>
          </p:nvCxnSpPr>
          <p:spPr>
            <a:xfrm>
              <a:off x="6502025" y="5638584"/>
              <a:ext cx="760424" cy="22629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화살표: 아래쪽 173">
              <a:extLst>
                <a:ext uri="{FF2B5EF4-FFF2-40B4-BE49-F238E27FC236}">
                  <a16:creationId xmlns:a16="http://schemas.microsoft.com/office/drawing/2014/main" id="{5C9621D7-EB62-45BF-A414-322898D2A7BE}"/>
                </a:ext>
              </a:extLst>
            </p:cNvPr>
            <p:cNvSpPr/>
            <p:nvPr/>
          </p:nvSpPr>
          <p:spPr>
            <a:xfrm>
              <a:off x="2857485" y="4389928"/>
              <a:ext cx="532623" cy="775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화살표: 아래쪽 174">
              <a:extLst>
                <a:ext uri="{FF2B5EF4-FFF2-40B4-BE49-F238E27FC236}">
                  <a16:creationId xmlns:a16="http://schemas.microsoft.com/office/drawing/2014/main" id="{8D9DB158-6FDB-483F-983A-8E9AFB3C6876}"/>
                </a:ext>
              </a:extLst>
            </p:cNvPr>
            <p:cNvSpPr/>
            <p:nvPr/>
          </p:nvSpPr>
          <p:spPr>
            <a:xfrm rot="17771785">
              <a:off x="7761310" y="4338088"/>
              <a:ext cx="532623" cy="77532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B575409-8B4A-4FAF-B730-92D4BF493224}"/>
                </a:ext>
              </a:extLst>
            </p:cNvPr>
            <p:cNvSpPr txBox="1"/>
            <p:nvPr/>
          </p:nvSpPr>
          <p:spPr>
            <a:xfrm>
              <a:off x="3295661" y="49527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64EC183-522B-4C99-857B-F5043A32E3D6}"/>
                </a:ext>
              </a:extLst>
            </p:cNvPr>
            <p:cNvSpPr txBox="1"/>
            <p:nvPr/>
          </p:nvSpPr>
          <p:spPr>
            <a:xfrm>
              <a:off x="4201239" y="49905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4F145D2-DDF3-416C-943C-6C77F34694EB}"/>
                </a:ext>
              </a:extLst>
            </p:cNvPr>
            <p:cNvSpPr txBox="1"/>
            <p:nvPr/>
          </p:nvSpPr>
          <p:spPr>
            <a:xfrm>
              <a:off x="5228450" y="50690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C772F4C-14BF-4604-86EE-CF44D46922EC}"/>
                </a:ext>
              </a:extLst>
            </p:cNvPr>
            <p:cNvSpPr txBox="1"/>
            <p:nvPr/>
          </p:nvSpPr>
          <p:spPr>
            <a:xfrm>
              <a:off x="5855456" y="5088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3E8D3C3-518A-4719-A275-29F056EA4617}"/>
                </a:ext>
              </a:extLst>
            </p:cNvPr>
            <p:cNvSpPr txBox="1"/>
            <p:nvPr/>
          </p:nvSpPr>
          <p:spPr>
            <a:xfrm>
              <a:off x="6532859" y="4957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CE1A8FA-45A8-4FDD-B7CF-7345B4522821}"/>
                </a:ext>
              </a:extLst>
            </p:cNvPr>
            <p:cNvSpPr txBox="1"/>
            <p:nvPr/>
          </p:nvSpPr>
          <p:spPr>
            <a:xfrm>
              <a:off x="6934029" y="44760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52171B7-84E1-45B4-B195-198E930B6EB2}"/>
                </a:ext>
              </a:extLst>
            </p:cNvPr>
            <p:cNvSpPr txBox="1"/>
            <p:nvPr/>
          </p:nvSpPr>
          <p:spPr>
            <a:xfrm>
              <a:off x="1857616" y="49732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A26C87-7711-47F3-9633-897148DB1123}"/>
                </a:ext>
              </a:extLst>
            </p:cNvPr>
            <p:cNvSpPr txBox="1"/>
            <p:nvPr/>
          </p:nvSpPr>
          <p:spPr>
            <a:xfrm>
              <a:off x="2562867" y="4917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7C95670-EFDA-4EB8-9B70-03CAC0021A5E}"/>
                </a:ext>
              </a:extLst>
            </p:cNvPr>
            <p:cNvSpPr txBox="1"/>
            <p:nvPr/>
          </p:nvSpPr>
          <p:spPr>
            <a:xfrm>
              <a:off x="1752714" y="55068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9B63E07-6310-4944-9577-A0FD2D92F4C2}"/>
                </a:ext>
              </a:extLst>
            </p:cNvPr>
            <p:cNvSpPr txBox="1"/>
            <p:nvPr/>
          </p:nvSpPr>
          <p:spPr>
            <a:xfrm>
              <a:off x="2599525" y="55342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43D8FD1-B5A9-4A17-8CF5-5E2F4C24B32F}"/>
                </a:ext>
              </a:extLst>
            </p:cNvPr>
            <p:cNvSpPr txBox="1"/>
            <p:nvPr/>
          </p:nvSpPr>
          <p:spPr>
            <a:xfrm>
              <a:off x="3266215" y="55068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C906F3A-7CF8-4438-8341-99584C2C2A48}"/>
                </a:ext>
              </a:extLst>
            </p:cNvPr>
            <p:cNvSpPr txBox="1"/>
            <p:nvPr/>
          </p:nvSpPr>
          <p:spPr>
            <a:xfrm>
              <a:off x="4247510" y="55711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A6B738C-9A13-4CC2-8AFF-05747D77E597}"/>
                </a:ext>
              </a:extLst>
            </p:cNvPr>
            <p:cNvSpPr txBox="1"/>
            <p:nvPr/>
          </p:nvSpPr>
          <p:spPr>
            <a:xfrm>
              <a:off x="4724276" y="58960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C7FF8C-3044-49C3-ACFC-2F7B8AB2E6E4}"/>
                </a:ext>
              </a:extLst>
            </p:cNvPr>
            <p:cNvSpPr txBox="1"/>
            <p:nvPr/>
          </p:nvSpPr>
          <p:spPr>
            <a:xfrm>
              <a:off x="4219504" y="57915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C232E93-8066-4E7D-94E8-C18F9A37AEF0}"/>
                </a:ext>
              </a:extLst>
            </p:cNvPr>
            <p:cNvSpPr txBox="1"/>
            <p:nvPr/>
          </p:nvSpPr>
          <p:spPr>
            <a:xfrm>
              <a:off x="5247997" y="56770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FF832E0-4741-4A72-AEF3-3225DD1F7FEF}"/>
                </a:ext>
              </a:extLst>
            </p:cNvPr>
            <p:cNvSpPr txBox="1"/>
            <p:nvPr/>
          </p:nvSpPr>
          <p:spPr>
            <a:xfrm>
              <a:off x="5029411" y="5887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B1F582-2E59-44B3-99AA-A74DB170D9A9}"/>
                </a:ext>
              </a:extLst>
            </p:cNvPr>
            <p:cNvSpPr txBox="1"/>
            <p:nvPr/>
          </p:nvSpPr>
          <p:spPr>
            <a:xfrm>
              <a:off x="5227685" y="54009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CCB11EE-47B3-4D09-8ACD-5450F2B8E7F1}"/>
                </a:ext>
              </a:extLst>
            </p:cNvPr>
            <p:cNvSpPr txBox="1"/>
            <p:nvPr/>
          </p:nvSpPr>
          <p:spPr>
            <a:xfrm>
              <a:off x="5913044" y="54581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2D16657-8B20-475B-B02B-7132D91A461A}"/>
                </a:ext>
              </a:extLst>
            </p:cNvPr>
            <p:cNvSpPr txBox="1"/>
            <p:nvPr/>
          </p:nvSpPr>
          <p:spPr>
            <a:xfrm>
              <a:off x="6712713" y="5726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D336A4-7544-482F-B217-2FCB15B7172A}"/>
                </a:ext>
              </a:extLst>
            </p:cNvPr>
            <p:cNvSpPr txBox="1"/>
            <p:nvPr/>
          </p:nvSpPr>
          <p:spPr>
            <a:xfrm>
              <a:off x="6817919" y="55446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894EE20-C1BF-4C36-95FB-FBE193A03EF9}"/>
                </a:ext>
              </a:extLst>
            </p:cNvPr>
            <p:cNvSpPr txBox="1"/>
            <p:nvPr/>
          </p:nvSpPr>
          <p:spPr>
            <a:xfrm>
              <a:off x="6197883" y="49449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88E0CA5-C194-4F75-91D1-23D3233562A5}"/>
                </a:ext>
              </a:extLst>
            </p:cNvPr>
            <p:cNvSpPr txBox="1"/>
            <p:nvPr/>
          </p:nvSpPr>
          <p:spPr>
            <a:xfrm>
              <a:off x="6054634" y="50530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1534CFC-2633-4AF0-A14D-1C28BFEA1042}"/>
                </a:ext>
              </a:extLst>
            </p:cNvPr>
            <p:cNvSpPr txBox="1"/>
            <p:nvPr/>
          </p:nvSpPr>
          <p:spPr>
            <a:xfrm>
              <a:off x="5797728" y="44719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5D7A936-8065-4327-9EB8-6D2C110B210A}"/>
                </a:ext>
              </a:extLst>
            </p:cNvPr>
            <p:cNvSpPr txBox="1"/>
            <p:nvPr/>
          </p:nvSpPr>
          <p:spPr>
            <a:xfrm>
              <a:off x="5647336" y="46342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2A85720-8599-46A4-8975-EC045266EC37}"/>
                </a:ext>
              </a:extLst>
            </p:cNvPr>
            <p:cNvSpPr txBox="1"/>
            <p:nvPr/>
          </p:nvSpPr>
          <p:spPr>
            <a:xfrm>
              <a:off x="5037723" y="42303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BD78B3B-A673-4ABD-9B91-EE12139B4960}"/>
                </a:ext>
              </a:extLst>
            </p:cNvPr>
            <p:cNvSpPr txBox="1"/>
            <p:nvPr/>
          </p:nvSpPr>
          <p:spPr>
            <a:xfrm>
              <a:off x="4998963" y="44495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F8165CD-DA54-4FB6-98F0-C1C28280FBA6}"/>
                </a:ext>
              </a:extLst>
            </p:cNvPr>
            <p:cNvSpPr txBox="1"/>
            <p:nvPr/>
          </p:nvSpPr>
          <p:spPr>
            <a:xfrm>
              <a:off x="4332633" y="3907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B54603A-4055-416E-ABE1-630CD7159159}"/>
                </a:ext>
              </a:extLst>
            </p:cNvPr>
            <p:cNvSpPr txBox="1"/>
            <p:nvPr/>
          </p:nvSpPr>
          <p:spPr>
            <a:xfrm>
              <a:off x="4293873" y="41261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16C24F3-A106-44F5-A709-D391EAC0AF31}"/>
                </a:ext>
              </a:extLst>
            </p:cNvPr>
            <p:cNvSpPr txBox="1"/>
            <p:nvPr/>
          </p:nvSpPr>
          <p:spPr>
            <a:xfrm>
              <a:off x="6674607" y="5259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D7CA7A7-CBB8-458D-95A6-E40FF8A85EA0}"/>
                </a:ext>
              </a:extLst>
            </p:cNvPr>
            <p:cNvSpPr txBox="1"/>
            <p:nvPr/>
          </p:nvSpPr>
          <p:spPr>
            <a:xfrm>
              <a:off x="7161631" y="46036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211" name="내용 개체 틀 2">
            <a:extLst>
              <a:ext uri="{FF2B5EF4-FFF2-40B4-BE49-F238E27FC236}">
                <a16:creationId xmlns:a16="http://schemas.microsoft.com/office/drawing/2014/main" id="{120716BC-DFCE-4BD1-9BCC-01179CEE93D1}"/>
              </a:ext>
            </a:extLst>
          </p:cNvPr>
          <p:cNvSpPr txBox="1">
            <a:spLocks/>
          </p:cNvSpPr>
          <p:nvPr/>
        </p:nvSpPr>
        <p:spPr>
          <a:xfrm>
            <a:off x="3728198" y="1590737"/>
            <a:ext cx="637993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Node: </a:t>
            </a:r>
            <a:r>
              <a:rPr lang="ko-KR" altLang="en-US" dirty="0"/>
              <a:t>지하철 역</a:t>
            </a:r>
            <a:endParaRPr lang="en-US" altLang="ko-KR" dirty="0"/>
          </a:p>
          <a:p>
            <a:pPr lvl="1"/>
            <a:r>
              <a:rPr lang="en-US" altLang="ko-KR" dirty="0"/>
              <a:t>Edge: </a:t>
            </a:r>
            <a:r>
              <a:rPr lang="ko-KR" altLang="en-US" dirty="0"/>
              <a:t>구간 별 상 하행선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183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395C-5A4C-4E88-BFC8-9C3025E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3BB3C-2E21-4386-9C71-61F740DB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지하철 빠른 경로가 지나치는 구간에 대한  좌석에 대한 </a:t>
            </a:r>
            <a:r>
              <a:rPr lang="ko-KR" altLang="en-US" dirty="0" err="1"/>
              <a:t>예측값</a:t>
            </a:r>
            <a:endParaRPr lang="en-US" altLang="ko-KR" dirty="0"/>
          </a:p>
          <a:p>
            <a:pPr lvl="1"/>
            <a:r>
              <a:rPr lang="en-US" altLang="ko-KR" dirty="0"/>
              <a:t>Input:</a:t>
            </a:r>
            <a:r>
              <a:rPr lang="ko-KR" altLang="en-US" dirty="0"/>
              <a:t> </a:t>
            </a:r>
            <a:r>
              <a:rPr lang="ko-KR" altLang="en-US" dirty="0" err="1"/>
              <a:t>출발역</a:t>
            </a:r>
            <a:r>
              <a:rPr lang="en-US" altLang="ko-KR" dirty="0"/>
              <a:t>, </a:t>
            </a:r>
            <a:r>
              <a:rPr lang="ko-KR" altLang="en-US" dirty="0" err="1"/>
              <a:t>도착역</a:t>
            </a:r>
            <a:r>
              <a:rPr lang="en-US" altLang="ko-KR" dirty="0"/>
              <a:t>, </a:t>
            </a:r>
            <a:r>
              <a:rPr lang="ko-KR" altLang="en-US" dirty="0"/>
              <a:t>시간 </a:t>
            </a:r>
            <a:br>
              <a:rPr lang="en-US" altLang="ko-KR" dirty="0"/>
            </a:br>
            <a:r>
              <a:rPr lang="en-US" altLang="ko-KR" dirty="0"/>
              <a:t>	       (ex: </a:t>
            </a:r>
            <a:r>
              <a:rPr lang="ko-KR" altLang="en-US" dirty="0"/>
              <a:t>서울역</a:t>
            </a:r>
            <a:r>
              <a:rPr lang="en-US" altLang="ko-KR" dirty="0"/>
              <a:t>, </a:t>
            </a:r>
            <a:r>
              <a:rPr lang="ko-KR" altLang="en-US" dirty="0"/>
              <a:t>고속터미널</a:t>
            </a:r>
            <a:r>
              <a:rPr lang="en-US" altLang="ko-KR" dirty="0"/>
              <a:t>,12:00~13:00)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Output: </a:t>
            </a:r>
            <a:r>
              <a:rPr lang="ko-KR" altLang="en-US" dirty="0"/>
              <a:t>빠른 경로 상위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5</a:t>
            </a:r>
            <a:r>
              <a:rPr lang="ko-KR" altLang="en-US" dirty="0"/>
              <a:t>개 경로에 대한 </a:t>
            </a:r>
            <a:r>
              <a:rPr lang="ko-KR" altLang="en-US" dirty="0" err="1"/>
              <a:t>엣지의</a:t>
            </a:r>
            <a:r>
              <a:rPr lang="ko-KR" altLang="en-US" dirty="0"/>
              <a:t> </a:t>
            </a:r>
            <a:r>
              <a:rPr lang="en-US" altLang="ko-KR" dirty="0"/>
              <a:t>		Weight</a:t>
            </a:r>
            <a:r>
              <a:rPr lang="ko-KR" altLang="en-US" dirty="0"/>
              <a:t>의 평균 </a:t>
            </a:r>
            <a:br>
              <a:rPr lang="en-US" altLang="ko-KR" dirty="0"/>
            </a:br>
            <a:r>
              <a:rPr lang="en-US" altLang="ko-KR" dirty="0"/>
              <a:t>(ex: 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서울역</a:t>
            </a:r>
            <a:r>
              <a:rPr lang="en-US" altLang="ko-KR" dirty="0"/>
              <a:t> – </a:t>
            </a:r>
            <a:r>
              <a:rPr lang="ko-KR" altLang="en-US" dirty="0" err="1"/>
              <a:t>숙대입구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삼각지 </a:t>
            </a:r>
            <a:r>
              <a:rPr lang="en-US" altLang="ko-KR" dirty="0"/>
              <a:t>– </a:t>
            </a:r>
            <a:r>
              <a:rPr lang="ko-KR" altLang="en-US" dirty="0" err="1"/>
              <a:t>신용산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이촌 </a:t>
            </a:r>
            <a:r>
              <a:rPr lang="en-US" altLang="ko-KR" dirty="0"/>
              <a:t>– </a:t>
            </a:r>
            <a:r>
              <a:rPr lang="ko-KR" altLang="en-US" dirty="0"/>
              <a:t>동작 </a:t>
            </a:r>
            <a:r>
              <a:rPr lang="en-US" altLang="ko-KR" dirty="0"/>
              <a:t>– </a:t>
            </a:r>
            <a:r>
              <a:rPr lang="ko-KR" altLang="en-US" dirty="0" err="1"/>
              <a:t>구반포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신반포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고속터미널역</a:t>
            </a:r>
            <a:r>
              <a:rPr lang="en-US" altLang="ko-KR" dirty="0"/>
              <a:t>, 5/8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서울역 </a:t>
            </a:r>
            <a:r>
              <a:rPr lang="en-US" altLang="ko-KR" dirty="0"/>
              <a:t>– </a:t>
            </a:r>
            <a:r>
              <a:rPr lang="ko-KR" altLang="en-US" dirty="0"/>
              <a:t>회현 </a:t>
            </a:r>
            <a:r>
              <a:rPr lang="en-US" altLang="ko-KR" dirty="0"/>
              <a:t>– </a:t>
            </a:r>
            <a:r>
              <a:rPr lang="ko-KR" altLang="en-US" dirty="0"/>
              <a:t>명동 </a:t>
            </a:r>
            <a:r>
              <a:rPr lang="en-US" altLang="ko-KR" dirty="0"/>
              <a:t>– </a:t>
            </a:r>
            <a:r>
              <a:rPr lang="ko-KR" altLang="en-US" dirty="0"/>
              <a:t>충무로 </a:t>
            </a:r>
            <a:r>
              <a:rPr lang="en-US" altLang="ko-KR" dirty="0"/>
              <a:t>– </a:t>
            </a:r>
            <a:r>
              <a:rPr lang="ko-KR" altLang="en-US" dirty="0" err="1"/>
              <a:t>동대입구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약수 </a:t>
            </a:r>
            <a:r>
              <a:rPr lang="en-US" altLang="ko-KR" dirty="0"/>
              <a:t>– </a:t>
            </a:r>
            <a:r>
              <a:rPr lang="ko-KR" altLang="en-US" dirty="0"/>
              <a:t>금호 </a:t>
            </a:r>
            <a:r>
              <a:rPr lang="en-US" altLang="ko-KR" dirty="0"/>
              <a:t>– </a:t>
            </a:r>
            <a:r>
              <a:rPr lang="ko-KR" altLang="en-US" dirty="0"/>
              <a:t>옥수 </a:t>
            </a:r>
            <a:r>
              <a:rPr lang="en-US" altLang="ko-KR" dirty="0"/>
              <a:t>– </a:t>
            </a:r>
            <a:r>
              <a:rPr lang="ko-KR" altLang="en-US" dirty="0"/>
              <a:t>압구정 </a:t>
            </a:r>
            <a:r>
              <a:rPr lang="en-US" altLang="ko-KR" dirty="0"/>
              <a:t>– </a:t>
            </a:r>
            <a:r>
              <a:rPr lang="ko-KR" altLang="en-US" dirty="0"/>
              <a:t>신사 </a:t>
            </a:r>
            <a:r>
              <a:rPr lang="en-US" altLang="ko-KR" dirty="0"/>
              <a:t>– </a:t>
            </a:r>
            <a:r>
              <a:rPr lang="ko-KR" altLang="en-US" dirty="0"/>
              <a:t>잠원 </a:t>
            </a:r>
            <a:r>
              <a:rPr lang="en-US" altLang="ko-KR" dirty="0"/>
              <a:t>– </a:t>
            </a:r>
            <a:r>
              <a:rPr lang="ko-KR" altLang="en-US" dirty="0"/>
              <a:t>고속터미널역</a:t>
            </a:r>
            <a:r>
              <a:rPr lang="en-US" altLang="ko-KR" dirty="0"/>
              <a:t>, 8/11</a:t>
            </a:r>
            <a:br>
              <a:rPr lang="en-US" altLang="ko-KR" dirty="0"/>
            </a:br>
            <a:r>
              <a:rPr lang="en-US" altLang="ko-KR" dirty="0"/>
              <a:t>…… )</a:t>
            </a:r>
          </a:p>
        </p:txBody>
      </p:sp>
    </p:spTree>
    <p:extLst>
      <p:ext uri="{BB962C8B-B14F-4D97-AF65-F5344CB8AC3E}">
        <p14:creationId xmlns:p14="http://schemas.microsoft.com/office/powerpoint/2010/main" val="129410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2B62A-0825-48B5-BC9D-AE78DF08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모델의 예상도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4874D-FFEF-4941-8AEA-23A56C5B7118}"/>
              </a:ext>
            </a:extLst>
          </p:cNvPr>
          <p:cNvSpPr/>
          <p:nvPr/>
        </p:nvSpPr>
        <p:spPr>
          <a:xfrm>
            <a:off x="811684" y="2897092"/>
            <a:ext cx="2664296" cy="63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지하철 빠른 노선 찾기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9D0075-E683-4463-9A5E-A19C064AACAE}"/>
              </a:ext>
            </a:extLst>
          </p:cNvPr>
          <p:cNvSpPr/>
          <p:nvPr/>
        </p:nvSpPr>
        <p:spPr>
          <a:xfrm>
            <a:off x="4644008" y="2887850"/>
            <a:ext cx="2664296" cy="63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역을 지나치는 열차의 시간별 수용 능력 계산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BF5F63-AA71-488C-A2B3-94DE415F3C7E}"/>
              </a:ext>
            </a:extLst>
          </p:cNvPr>
          <p:cNvSpPr/>
          <p:nvPr/>
        </p:nvSpPr>
        <p:spPr>
          <a:xfrm>
            <a:off x="811684" y="4808242"/>
            <a:ext cx="2664296" cy="63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경로별</a:t>
            </a:r>
            <a:r>
              <a:rPr lang="ko-KR" altLang="en-US" dirty="0">
                <a:solidFill>
                  <a:schemeClr val="tx1"/>
                </a:solidFill>
              </a:rPr>
              <a:t> 좌석 혼잡도 계산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C3F809-3077-40E0-9FDC-23188F100ADC}"/>
              </a:ext>
            </a:extLst>
          </p:cNvPr>
          <p:cNvSpPr/>
          <p:nvPr/>
        </p:nvSpPr>
        <p:spPr>
          <a:xfrm>
            <a:off x="4644008" y="4514800"/>
            <a:ext cx="2664296" cy="63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시간당 많이 몰리는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지하철역</a:t>
            </a: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D5504127-B79F-4613-BF83-5C67E992E30B}"/>
              </a:ext>
            </a:extLst>
          </p:cNvPr>
          <p:cNvSpPr/>
          <p:nvPr/>
        </p:nvSpPr>
        <p:spPr>
          <a:xfrm>
            <a:off x="-412452" y="1627092"/>
            <a:ext cx="2664296" cy="6370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지하철 역 코드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DCEA61D-EB40-460F-81A5-0907E73B4B79}"/>
              </a:ext>
            </a:extLst>
          </p:cNvPr>
          <p:cNvSpPr/>
          <p:nvPr/>
        </p:nvSpPr>
        <p:spPr>
          <a:xfrm>
            <a:off x="2251844" y="1627092"/>
            <a:ext cx="2664296" cy="6370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지하철 구간별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거리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330113EA-CC8B-4B50-9E50-D202CE85BA17}"/>
              </a:ext>
            </a:extLst>
          </p:cNvPr>
          <p:cNvSpPr/>
          <p:nvPr/>
        </p:nvSpPr>
        <p:spPr>
          <a:xfrm>
            <a:off x="4932660" y="1627092"/>
            <a:ext cx="2664296" cy="6370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시간별 역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열차 시간표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7A08E3-E835-471F-8C88-39B4167BD519}"/>
              </a:ext>
            </a:extLst>
          </p:cNvPr>
          <p:cNvSpPr/>
          <p:nvPr/>
        </p:nvSpPr>
        <p:spPr>
          <a:xfrm>
            <a:off x="4644008" y="6095091"/>
            <a:ext cx="2664296" cy="63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지하철 빠른 노선 찾기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8474B70-5B53-4DF3-9B76-9D2690E063B8}"/>
              </a:ext>
            </a:extLst>
          </p:cNvPr>
          <p:cNvSpPr/>
          <p:nvPr/>
        </p:nvSpPr>
        <p:spPr>
          <a:xfrm>
            <a:off x="4644008" y="3701325"/>
            <a:ext cx="2664296" cy="6370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역을 지나치는 열차의 시간별 수용 능력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E39094D-CAA4-4BAD-9AB5-456C77A87D55}"/>
              </a:ext>
            </a:extLst>
          </p:cNvPr>
          <p:cNvCxnSpPr>
            <a:cxnSpLocks/>
            <a:stCxn id="10" idx="4"/>
          </p:cNvCxnSpPr>
          <p:nvPr/>
        </p:nvCxnSpPr>
        <p:spPr>
          <a:xfrm rot="16200000" flipH="1">
            <a:off x="846248" y="2337590"/>
            <a:ext cx="632950" cy="4860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B63CA95-7C7F-4D0B-AD65-CE182AA38E7F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rot="5400000">
            <a:off x="2507622" y="1900353"/>
            <a:ext cx="632950" cy="1360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40F5E18-CC5B-4B11-A383-0BD8BD3FADD4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rot="16200000" flipH="1">
            <a:off x="4468220" y="1379914"/>
            <a:ext cx="623708" cy="2392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3F985E6-D56F-438E-9CB1-9E7789C944A3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>
            <a:off x="5862634" y="2485676"/>
            <a:ext cx="623708" cy="180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582BC9-FCC1-4817-9757-44F79EC988C1}"/>
              </a:ext>
            </a:extLst>
          </p:cNvPr>
          <p:cNvCxnSpPr>
            <a:endCxn id="14" idx="0"/>
          </p:cNvCxnSpPr>
          <p:nvPr/>
        </p:nvCxnSpPr>
        <p:spPr>
          <a:xfrm>
            <a:off x="5976156" y="3534142"/>
            <a:ext cx="0" cy="16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FFDCD8-E726-4E11-B10D-E5BFE552AF11}"/>
              </a:ext>
            </a:extLst>
          </p:cNvPr>
          <p:cNvCxnSpPr>
            <a:cxnSpLocks/>
          </p:cNvCxnSpPr>
          <p:nvPr/>
        </p:nvCxnSpPr>
        <p:spPr>
          <a:xfrm>
            <a:off x="5976156" y="4347617"/>
            <a:ext cx="0" cy="16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D16B52F8-FD05-40E0-AF53-2B275D3C6F45}"/>
              </a:ext>
            </a:extLst>
          </p:cNvPr>
          <p:cNvSpPr/>
          <p:nvPr/>
        </p:nvSpPr>
        <p:spPr>
          <a:xfrm>
            <a:off x="7724452" y="3710567"/>
            <a:ext cx="2664296" cy="6370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시간별 </a:t>
            </a:r>
            <a:r>
              <a:rPr lang="ko-KR" altLang="en-US" sz="1600" b="1" dirty="0" err="1">
                <a:solidFill>
                  <a:schemeClr val="tx1"/>
                </a:solidFill>
              </a:rPr>
              <a:t>역별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</a:rPr>
              <a:t>호선별</a:t>
            </a:r>
            <a:r>
              <a:rPr lang="ko-KR" altLang="en-US" sz="1600" b="1" dirty="0">
                <a:solidFill>
                  <a:schemeClr val="tx1"/>
                </a:solidFill>
              </a:rPr>
              <a:t>  </a:t>
            </a:r>
            <a:r>
              <a:rPr lang="ko-KR" altLang="en-US" sz="1600" b="1" dirty="0" err="1">
                <a:solidFill>
                  <a:schemeClr val="tx1"/>
                </a:solidFill>
              </a:rPr>
              <a:t>승하차</a:t>
            </a:r>
            <a:r>
              <a:rPr lang="ko-KR" altLang="en-US" sz="1600" b="1" dirty="0">
                <a:solidFill>
                  <a:schemeClr val="tx1"/>
                </a:solidFill>
              </a:rPr>
              <a:t> 인원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A53154B-D8F9-497D-BC4B-C636131DD43C}"/>
              </a:ext>
            </a:extLst>
          </p:cNvPr>
          <p:cNvCxnSpPr>
            <a:cxnSpLocks/>
            <a:stCxn id="35" idx="3"/>
            <a:endCxn id="8" idx="3"/>
          </p:cNvCxnSpPr>
          <p:nvPr/>
        </p:nvCxnSpPr>
        <p:spPr>
          <a:xfrm rot="5400000">
            <a:off x="7899783" y="3756139"/>
            <a:ext cx="485708" cy="1668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2E7A7F6D-4598-4EBB-8DA7-7197E06FD507}"/>
              </a:ext>
            </a:extLst>
          </p:cNvPr>
          <p:cNvSpPr/>
          <p:nvPr/>
        </p:nvSpPr>
        <p:spPr>
          <a:xfrm>
            <a:off x="4644008" y="5289850"/>
            <a:ext cx="2664296" cy="6370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승차가 많은 역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하차가 많은 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3F4ED46-5686-4FFD-86FD-634A4036976C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5976156" y="5151850"/>
            <a:ext cx="0" cy="13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8E72CE1-9AE9-4133-A47B-DA75D230564E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5976156" y="5926900"/>
            <a:ext cx="0" cy="16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15526DD7-7142-466A-8BC1-6EB7C1CAD1C5}"/>
              </a:ext>
            </a:extLst>
          </p:cNvPr>
          <p:cNvSpPr/>
          <p:nvPr/>
        </p:nvSpPr>
        <p:spPr>
          <a:xfrm>
            <a:off x="4641968" y="6875202"/>
            <a:ext cx="2664296" cy="6370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역간 상행 하행 구간별 혼잡도</a:t>
            </a:r>
            <a:r>
              <a:rPr lang="en-US" altLang="ko-KR" sz="1400" b="1" dirty="0">
                <a:solidFill>
                  <a:schemeClr val="tx1"/>
                </a:solidFill>
              </a:rPr>
              <a:t>(Weight) Binary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5ABD6A-7B02-4029-8BF5-1C84BDC1B3AA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 flipH="1">
            <a:off x="5974116" y="6732141"/>
            <a:ext cx="2040" cy="143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54FA26E-28E4-42CF-AD4B-4DC6B3D64035}"/>
              </a:ext>
            </a:extLst>
          </p:cNvPr>
          <p:cNvCxnSpPr>
            <a:cxnSpLocks/>
            <a:stCxn id="52" idx="5"/>
            <a:endCxn id="6" idx="3"/>
          </p:cNvCxnSpPr>
          <p:nvPr/>
        </p:nvCxnSpPr>
        <p:spPr>
          <a:xfrm rot="10800000">
            <a:off x="3475981" y="5126767"/>
            <a:ext cx="1245619" cy="2066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평행 사변형 63">
            <a:extLst>
              <a:ext uri="{FF2B5EF4-FFF2-40B4-BE49-F238E27FC236}">
                <a16:creationId xmlns:a16="http://schemas.microsoft.com/office/drawing/2014/main" id="{6AFA8C9B-8B33-464A-ABDA-26BAE3FC0B36}"/>
              </a:ext>
            </a:extLst>
          </p:cNvPr>
          <p:cNvSpPr/>
          <p:nvPr/>
        </p:nvSpPr>
        <p:spPr>
          <a:xfrm>
            <a:off x="811684" y="3852667"/>
            <a:ext cx="2664296" cy="6370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빠른 경로 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</a:rPr>
              <a:t>개 추천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시간 차이 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</a:rPr>
              <a:t>배 이하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53A94CB-0CA6-4085-A9B6-DFA9AE86669E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>
            <a:off x="2143832" y="3534142"/>
            <a:ext cx="0" cy="31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36E3770-31F8-4582-A924-281495AD7695}"/>
              </a:ext>
            </a:extLst>
          </p:cNvPr>
          <p:cNvCxnSpPr>
            <a:cxnSpLocks/>
            <a:stCxn id="64" idx="4"/>
            <a:endCxn id="6" idx="0"/>
          </p:cNvCxnSpPr>
          <p:nvPr/>
        </p:nvCxnSpPr>
        <p:spPr>
          <a:xfrm>
            <a:off x="2143832" y="4489717"/>
            <a:ext cx="0" cy="31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평행 사변형 78">
            <a:extLst>
              <a:ext uri="{FF2B5EF4-FFF2-40B4-BE49-F238E27FC236}">
                <a16:creationId xmlns:a16="http://schemas.microsoft.com/office/drawing/2014/main" id="{72E5EF77-FEB1-43EC-9195-3A769718906B}"/>
              </a:ext>
            </a:extLst>
          </p:cNvPr>
          <p:cNvSpPr/>
          <p:nvPr/>
        </p:nvSpPr>
        <p:spPr>
          <a:xfrm>
            <a:off x="811684" y="5776566"/>
            <a:ext cx="2664296" cy="637050"/>
          </a:xfrm>
          <a:prstGeom prst="parallelogram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빠른 경로 </a:t>
            </a: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</a:rPr>
              <a:t>개 추천</a:t>
            </a: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시간 차이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배 이하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B713A8F-E1A9-459F-935D-63FB43840FF4}"/>
              </a:ext>
            </a:extLst>
          </p:cNvPr>
          <p:cNvCxnSpPr>
            <a:cxnSpLocks/>
            <a:stCxn id="6" idx="2"/>
            <a:endCxn id="79" idx="0"/>
          </p:cNvCxnSpPr>
          <p:nvPr/>
        </p:nvCxnSpPr>
        <p:spPr>
          <a:xfrm>
            <a:off x="2143832" y="5445292"/>
            <a:ext cx="0" cy="331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78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7353</TotalTime>
  <Words>314</Words>
  <Application>Microsoft Office PowerPoint</Application>
  <PresentationFormat>화면 슬라이드 쇼(4:3)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Cambria Math</vt:lpstr>
      <vt:lpstr>Georgia</vt:lpstr>
      <vt:lpstr>Times New Roman</vt:lpstr>
      <vt:lpstr>Wingdings 2</vt:lpstr>
      <vt:lpstr>도시</vt:lpstr>
      <vt:lpstr>자료 구조 설계</vt:lpstr>
      <vt:lpstr>목차</vt:lpstr>
      <vt:lpstr>지하철 빠른 노선 찾기 </vt:lpstr>
      <vt:lpstr>각 역을 지나치는 열차의 수용 능력</vt:lpstr>
      <vt:lpstr>시간당 많이 몰리는 지하철역</vt:lpstr>
      <vt:lpstr>시간별 구간별 혼잡도</vt:lpstr>
      <vt:lpstr>최종 결과</vt:lpstr>
      <vt:lpstr>전체 모델의 예상도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Study</dc:title>
  <dc:creator>Sungwook</dc:creator>
  <cp:lastModifiedBy>김 현수</cp:lastModifiedBy>
  <cp:revision>243</cp:revision>
  <cp:lastPrinted>2016-11-07T01:59:59Z</cp:lastPrinted>
  <dcterms:created xsi:type="dcterms:W3CDTF">2015-11-04T04:37:14Z</dcterms:created>
  <dcterms:modified xsi:type="dcterms:W3CDTF">2018-10-03T02:27:29Z</dcterms:modified>
</cp:coreProperties>
</file>