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531" r:id="rId2"/>
    <p:sldId id="637" r:id="rId3"/>
    <p:sldId id="640" r:id="rId4"/>
    <p:sldId id="650" r:id="rId5"/>
    <p:sldId id="641" r:id="rId6"/>
    <p:sldId id="651" r:id="rId7"/>
    <p:sldId id="639" r:id="rId8"/>
    <p:sldId id="378" r:id="rId9"/>
    <p:sldId id="642" r:id="rId10"/>
    <p:sldId id="652" r:id="rId11"/>
    <p:sldId id="643" r:id="rId12"/>
    <p:sldId id="644" r:id="rId13"/>
    <p:sldId id="645" r:id="rId14"/>
    <p:sldId id="596" r:id="rId15"/>
    <p:sldId id="647" r:id="rId16"/>
    <p:sldId id="653" r:id="rId17"/>
    <p:sldId id="597" r:id="rId18"/>
    <p:sldId id="654" r:id="rId19"/>
    <p:sldId id="606" r:id="rId20"/>
    <p:sldId id="598" r:id="rId21"/>
    <p:sldId id="648" r:id="rId22"/>
    <p:sldId id="599" r:id="rId23"/>
    <p:sldId id="649" r:id="rId24"/>
    <p:sldId id="607" r:id="rId25"/>
    <p:sldId id="600" r:id="rId26"/>
    <p:sldId id="655" r:id="rId27"/>
    <p:sldId id="601" r:id="rId28"/>
    <p:sldId id="621" r:id="rId29"/>
    <p:sldId id="602" r:id="rId30"/>
    <p:sldId id="603" r:id="rId31"/>
    <p:sldId id="656" r:id="rId32"/>
    <p:sldId id="622" r:id="rId33"/>
    <p:sldId id="619" r:id="rId34"/>
    <p:sldId id="623" r:id="rId35"/>
    <p:sldId id="608" r:id="rId36"/>
    <p:sldId id="609" r:id="rId37"/>
    <p:sldId id="610" r:id="rId38"/>
    <p:sldId id="611" r:id="rId39"/>
    <p:sldId id="612" r:id="rId40"/>
    <p:sldId id="624" r:id="rId41"/>
    <p:sldId id="670" r:id="rId42"/>
    <p:sldId id="668" r:id="rId43"/>
    <p:sldId id="669" r:id="rId44"/>
    <p:sldId id="613" r:id="rId45"/>
    <p:sldId id="625" r:id="rId46"/>
    <p:sldId id="667" r:id="rId47"/>
    <p:sldId id="665" r:id="rId48"/>
    <p:sldId id="666" r:id="rId49"/>
    <p:sldId id="618" r:id="rId50"/>
    <p:sldId id="614" r:id="rId51"/>
    <p:sldId id="630" r:id="rId52"/>
    <p:sldId id="664" r:id="rId53"/>
    <p:sldId id="615" r:id="rId54"/>
    <p:sldId id="627" r:id="rId55"/>
    <p:sldId id="663" r:id="rId56"/>
    <p:sldId id="662" r:id="rId57"/>
    <p:sldId id="629" r:id="rId58"/>
    <p:sldId id="661" r:id="rId59"/>
    <p:sldId id="616" r:id="rId60"/>
    <p:sldId id="632" r:id="rId61"/>
    <p:sldId id="657" r:id="rId62"/>
    <p:sldId id="633" r:id="rId63"/>
    <p:sldId id="658" r:id="rId64"/>
    <p:sldId id="659" r:id="rId65"/>
    <p:sldId id="634" r:id="rId66"/>
    <p:sldId id="660" r:id="rId67"/>
    <p:sldId id="631" r:id="rId68"/>
    <p:sldId id="636" r:id="rId6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D689B3A-CE92-4A86-8974-25419C55FF26}">
          <p14:sldIdLst>
            <p14:sldId id="531"/>
            <p14:sldId id="637"/>
            <p14:sldId id="640"/>
            <p14:sldId id="650"/>
            <p14:sldId id="641"/>
            <p14:sldId id="651"/>
            <p14:sldId id="639"/>
            <p14:sldId id="378"/>
            <p14:sldId id="642"/>
            <p14:sldId id="652"/>
            <p14:sldId id="643"/>
            <p14:sldId id="644"/>
            <p14:sldId id="645"/>
            <p14:sldId id="596"/>
            <p14:sldId id="647"/>
            <p14:sldId id="653"/>
            <p14:sldId id="597"/>
            <p14:sldId id="654"/>
            <p14:sldId id="606"/>
            <p14:sldId id="598"/>
            <p14:sldId id="648"/>
            <p14:sldId id="599"/>
            <p14:sldId id="649"/>
            <p14:sldId id="607"/>
            <p14:sldId id="600"/>
            <p14:sldId id="655"/>
            <p14:sldId id="601"/>
            <p14:sldId id="621"/>
            <p14:sldId id="602"/>
            <p14:sldId id="603"/>
            <p14:sldId id="656"/>
            <p14:sldId id="622"/>
            <p14:sldId id="619"/>
            <p14:sldId id="623"/>
            <p14:sldId id="608"/>
            <p14:sldId id="609"/>
            <p14:sldId id="610"/>
            <p14:sldId id="611"/>
            <p14:sldId id="612"/>
            <p14:sldId id="624"/>
            <p14:sldId id="670"/>
            <p14:sldId id="668"/>
            <p14:sldId id="669"/>
            <p14:sldId id="613"/>
            <p14:sldId id="625"/>
            <p14:sldId id="667"/>
            <p14:sldId id="665"/>
            <p14:sldId id="666"/>
            <p14:sldId id="618"/>
            <p14:sldId id="614"/>
            <p14:sldId id="630"/>
            <p14:sldId id="664"/>
            <p14:sldId id="615"/>
            <p14:sldId id="627"/>
            <p14:sldId id="663"/>
            <p14:sldId id="662"/>
            <p14:sldId id="629"/>
            <p14:sldId id="661"/>
            <p14:sldId id="616"/>
            <p14:sldId id="632"/>
            <p14:sldId id="657"/>
            <p14:sldId id="633"/>
            <p14:sldId id="658"/>
            <p14:sldId id="659"/>
            <p14:sldId id="634"/>
            <p14:sldId id="660"/>
            <p14:sldId id="631"/>
            <p14:sldId id="6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34" d="100"/>
          <a:sy n="34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Сгруппировать"/>
          <p:cNvGrpSpPr/>
          <p:nvPr/>
        </p:nvGrpSpPr>
        <p:grpSpPr>
          <a:xfrm>
            <a:off x="-1253454" y="-2469690"/>
            <a:ext cx="27406281" cy="20541800"/>
            <a:chOff x="0" y="0"/>
            <a:chExt cx="27406280" cy="20541798"/>
          </a:xfrm>
        </p:grpSpPr>
        <p:sp>
          <p:nvSpPr>
            <p:cNvPr id="26" name="Кружок"/>
            <p:cNvSpPr/>
            <p:nvPr/>
          </p:nvSpPr>
          <p:spPr>
            <a:xfrm>
              <a:off x="0" y="1535805"/>
              <a:ext cx="13716000" cy="13716001"/>
            </a:xfrm>
            <a:prstGeom prst="ellipse">
              <a:avLst/>
            </a:prstGeom>
            <a:gradFill flip="none" rotWithShape="1">
              <a:gsLst>
                <a:gs pos="0">
                  <a:srgbClr val="08BC08">
                    <a:alpha val="24591"/>
                  </a:srgbClr>
                </a:gs>
                <a:gs pos="100000">
                  <a:srgbClr val="08BC08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7" name="Кружок"/>
            <p:cNvSpPr/>
            <p:nvPr/>
          </p:nvSpPr>
          <p:spPr>
            <a:xfrm>
              <a:off x="6022436" y="6825798"/>
              <a:ext cx="13716001" cy="13716001"/>
            </a:xfrm>
            <a:prstGeom prst="ellipse">
              <a:avLst/>
            </a:prstGeom>
            <a:gradFill flip="none" rotWithShape="1">
              <a:gsLst>
                <a:gs pos="0">
                  <a:srgbClr val="31C2A7">
                    <a:alpha val="24802"/>
                  </a:srgbClr>
                </a:gs>
                <a:gs pos="100000">
                  <a:srgbClr val="209F6D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8" name="Кружок"/>
            <p:cNvSpPr/>
            <p:nvPr/>
          </p:nvSpPr>
          <p:spPr>
            <a:xfrm>
              <a:off x="13690280" y="0"/>
              <a:ext cx="13716001" cy="13716000"/>
            </a:xfrm>
            <a:prstGeom prst="ellipse">
              <a:avLst/>
            </a:prstGeom>
            <a:gradFill flip="none" rotWithShape="1">
              <a:gsLst>
                <a:gs pos="566">
                  <a:srgbClr val="1164C0">
                    <a:alpha val="25431"/>
                  </a:srgbClr>
                </a:gs>
                <a:gs pos="100000">
                  <a:srgbClr val="1164C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38509" y="857250"/>
            <a:ext cx="21906982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524000" y="3745489"/>
            <a:ext cx="10477500" cy="82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med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0" b="1" i="0" u="none" strike="noStrike" cap="none" spc="-60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0" b="1" i="0" u="none" strike="noStrike" cap="none" spc="-60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0" b="1" i="0" u="none" strike="noStrike" cap="none" spc="-60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0" b="1" i="0" u="none" strike="noStrike" cap="none" spc="-60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0" b="1" i="0" u="none" strike="noStrike" cap="none" spc="-60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0" b="1" i="0" u="none" strike="noStrike" cap="none" spc="-60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0" b="1" i="0" u="none" strike="noStrike" cap="none" spc="-60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0" b="1" i="0" u="none" strike="noStrike" cap="none" spc="-60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0" b="1" i="0" u="none" strike="noStrike" cap="none" spc="-60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l" defTabSz="2438338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609600" algn="l" defTabSz="2438338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1219200" algn="l" defTabSz="2438338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828800" algn="l" defTabSz="2438338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2438400" algn="l" defTabSz="2438338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latinLnBrk="0">
        <a:lnSpc>
          <a:spcPct val="9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latinLnBrk="0">
        <a:lnSpc>
          <a:spcPct val="9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latinLnBrk="0">
        <a:lnSpc>
          <a:spcPct val="9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latinLnBrk="0">
        <a:lnSpc>
          <a:spcPct val="9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Экосистема в две строки"/>
          <p:cNvSpPr txBox="1"/>
          <p:nvPr/>
        </p:nvSpPr>
        <p:spPr>
          <a:xfrm>
            <a:off x="1524000" y="857250"/>
            <a:ext cx="20813390" cy="290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70000"/>
              </a:lnSpc>
              <a:defRPr sz="20000" b="1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6000" dirty="0"/>
              <a:t>Functional Interfaces </a:t>
            </a:r>
            <a:endParaRPr lang="ru-RU" sz="16000" dirty="0"/>
          </a:p>
          <a:p>
            <a:pPr algn="l">
              <a:lnSpc>
                <a:spcPct val="70000"/>
              </a:lnSpc>
              <a:defRPr sz="20000" b="1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9600" dirty="0"/>
              <a:t>Функциональные интерфейсы</a:t>
            </a:r>
            <a:endParaRPr sz="9600" dirty="0"/>
          </a:p>
        </p:txBody>
      </p:sp>
      <p:grpSp>
        <p:nvGrpSpPr>
          <p:cNvPr id="3657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365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60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365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63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366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6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66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366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6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69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366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6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72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367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75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367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78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367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81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367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84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368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87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368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90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368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93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369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9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96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369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9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99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369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9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702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370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705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370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708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370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711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370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1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914225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458853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Функциональные интерфейсы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87500" y="2251710"/>
            <a:ext cx="21259800" cy="88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Пример абстрактного метода: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7828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1" name="Научиться взвешенно принимать рискованные решения Disrupt vs Value"/>
          <p:cNvSpPr txBox="1"/>
          <p:nvPr/>
        </p:nvSpPr>
        <p:spPr>
          <a:xfrm>
            <a:off x="721709" y="5791042"/>
            <a:ext cx="22940574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6600" b="1" spc="-100" dirty="0">
                <a:gradFill flip="none" rotWithShape="1">
                  <a:gsLst>
                    <a:gs pos="0">
                      <a:srgbClr val="00A8FF"/>
                    </a:gs>
                    <a:gs pos="26888">
                      <a:srgbClr val="00CBC1"/>
                    </a:gs>
                    <a:gs pos="51447">
                      <a:srgbClr val="00CB72"/>
                    </a:gs>
                    <a:gs pos="77283">
                      <a:srgbClr val="00C82F"/>
                    </a:gs>
                    <a:gs pos="100000">
                      <a:srgbClr val="00DB00"/>
                    </a:gs>
                  </a:gsLst>
                  <a:lin ang="18900000" scaled="0"/>
                </a:gradFill>
                <a:latin typeface="Helvetica"/>
                <a:cs typeface="Helvetica"/>
              </a:rPr>
              <a:t>Функциональный интерфейс </a:t>
            </a:r>
            <a:r>
              <a:rPr lang="ru-RU" sz="6600" dirty="0"/>
              <a:t>– </a:t>
            </a:r>
            <a:endParaRPr lang="ru-RU" sz="6600" b="1" spc="-100" dirty="0">
              <a:solidFill>
                <a:srgbClr val="FFFFFF"/>
              </a:solidFill>
              <a:latin typeface="Helvetica"/>
            </a:endParaRPr>
          </a:p>
          <a:p>
            <a:pPr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6600" b="1" spc="-100" dirty="0">
                <a:solidFill>
                  <a:srgbClr val="FFFFFF"/>
                </a:solidFill>
                <a:latin typeface="Helvetica"/>
              </a:rPr>
              <a:t>это интерфейс с единственным </a:t>
            </a:r>
            <a:r>
              <a:rPr lang="ru-RU" sz="6600" dirty="0"/>
              <a:t>абстрактным методом.</a:t>
            </a:r>
          </a:p>
        </p:txBody>
      </p:sp>
      <p:grpSp>
        <p:nvGrpSpPr>
          <p:cNvPr id="8004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80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07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80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10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80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13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80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16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80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19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80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22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80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25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80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28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80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31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80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34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80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37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80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40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80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43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804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4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46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804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4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49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804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4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52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805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5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55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805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5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58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805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5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5642E04-0E90-4AA9-8E78-C4C197D97BF4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3024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458853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Функциональные интерфейсы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87500" y="2251710"/>
            <a:ext cx="21259800" cy="88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Правильный синтаксис функционального интерфейса</a:t>
            </a:r>
            <a:r>
              <a:rPr lang="en-US" sz="5000" dirty="0">
                <a:solidFill>
                  <a:srgbClr val="FFFFFF"/>
                </a:solidFill>
                <a:latin typeface="Helvetica"/>
              </a:rPr>
              <a:t>: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DDAA8-2E92-42DC-A460-298E216C6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92" y="4139460"/>
            <a:ext cx="21930815" cy="642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97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458853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Функциональные интерфейсы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87500" y="2251710"/>
            <a:ext cx="21259800" cy="88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Неправильный синтаксис функционального интерфейса</a:t>
            </a:r>
            <a:r>
              <a:rPr lang="en-US" sz="5000" dirty="0">
                <a:solidFill>
                  <a:srgbClr val="FFFFFF"/>
                </a:solidFill>
                <a:latin typeface="Helvetica"/>
              </a:rPr>
              <a:t>: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DDAA8-2E92-42DC-A460-298E216C6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4" y="4318971"/>
            <a:ext cx="22752216" cy="59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515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458853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Функциональные интерфейсы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3257550"/>
            <a:ext cx="21259800" cy="1188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Несмотря на то, что </a:t>
            </a:r>
            <a:r>
              <a:rPr lang="ru-RU" sz="50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метод функционального интерфейса должен быть абстрактным, ключевое слово </a:t>
            </a:r>
            <a:r>
              <a:rPr lang="ru-RU" sz="50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abstract</a:t>
            </a:r>
            <a:r>
              <a:rPr lang="ru-RU" sz="50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можно опустить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 Если интерфейс содержит только один абстрактный метод, то он автоматически считается абстрактным, и добавление ключевого слова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abstract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является излишним.</a:t>
            </a: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4564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458853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Функциональные интерфейсы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87500" y="2251710"/>
            <a:ext cx="21259800" cy="88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Следующие способы объявления равнозначны</a:t>
            </a:r>
            <a:r>
              <a:rPr lang="en-US" sz="5000" dirty="0">
                <a:solidFill>
                  <a:srgbClr val="FFFFFF"/>
                </a:solidFill>
                <a:latin typeface="Helvetica"/>
              </a:rPr>
              <a:t>: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7061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458853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Функциональные интерфейсы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87500" y="2251710"/>
            <a:ext cx="21259800" cy="88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Следующие способы объявления равнозначны</a:t>
            </a:r>
            <a:r>
              <a:rPr lang="en-US" sz="5000" dirty="0">
                <a:solidFill>
                  <a:srgbClr val="FFFFFF"/>
                </a:solidFill>
                <a:latin typeface="Helvetica"/>
              </a:rPr>
              <a:t>: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DDAA8-2E92-42DC-A460-298E216C6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3" y="3920420"/>
            <a:ext cx="24208239" cy="63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79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279317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Обычные </a:t>
            </a:r>
            <a:r>
              <a:rPr lang="en-US" dirty="0"/>
              <a:t>vs </a:t>
            </a:r>
            <a:r>
              <a:rPr lang="ru-RU" dirty="0"/>
              <a:t>Функциональные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3257550"/>
            <a:ext cx="21259800" cy="850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Основные отличия обычных и функциональных интерфейсов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: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982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279317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Обычные </a:t>
            </a:r>
            <a:r>
              <a:rPr lang="en-US" dirty="0"/>
              <a:t>vs </a:t>
            </a:r>
            <a:r>
              <a:rPr lang="ru-RU" dirty="0"/>
              <a:t>Функциональные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3257550"/>
            <a:ext cx="21259800" cy="850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Основные отличия обычных и функциональных интерфейсов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: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31377B-BB79-46B3-ADD3-68CAE389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64" y="4696890"/>
            <a:ext cx="21426836" cy="45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917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Заголовок"/>
          <p:cNvSpPr txBox="1"/>
          <p:nvPr/>
        </p:nvSpPr>
        <p:spPr>
          <a:xfrm>
            <a:off x="827871" y="5540170"/>
            <a:ext cx="15061816" cy="263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20000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en-US" sz="11600" b="1" dirty="0"/>
              <a:t> </a:t>
            </a:r>
            <a:r>
              <a:rPr lang="ru-RU" sz="11600" b="1" dirty="0"/>
              <a:t>Глава 2.</a:t>
            </a:r>
          </a:p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ru-RU" sz="11600" spc="-200" dirty="0">
                <a:solidFill>
                  <a:srgbClr val="5AB0FF"/>
                </a:solidFill>
                <a:sym typeface="Helvetica Neue"/>
              </a:rPr>
              <a:t> </a:t>
            </a:r>
            <a:r>
              <a:rPr lang="en-US" sz="11600" b="1" dirty="0">
                <a:sym typeface="Helvetica Neue"/>
              </a:rPr>
              <a:t>@</a:t>
            </a:r>
            <a:r>
              <a:rPr lang="en-US" sz="11600" b="1" dirty="0" err="1">
                <a:sym typeface="Helvetica Neue"/>
              </a:rPr>
              <a:t>FunctionalInterface</a:t>
            </a:r>
            <a:endParaRPr sz="11600" b="1" dirty="0"/>
          </a:p>
        </p:txBody>
      </p:sp>
      <p:grpSp>
        <p:nvGrpSpPr>
          <p:cNvPr id="4653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46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6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46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9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46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2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46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5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46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8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46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1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46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4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46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7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46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0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46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3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46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6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46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9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46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2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46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5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46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8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46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1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46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4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47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7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4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85343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Заголовок"/>
          <p:cNvSpPr txBox="1"/>
          <p:nvPr/>
        </p:nvSpPr>
        <p:spPr>
          <a:xfrm>
            <a:off x="827871" y="5540170"/>
            <a:ext cx="23030344" cy="263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20000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en-US" sz="11600" b="1" dirty="0"/>
              <a:t> </a:t>
            </a:r>
            <a:r>
              <a:rPr lang="ru-RU" sz="11600" b="1" dirty="0"/>
              <a:t>Глава 1.</a:t>
            </a:r>
          </a:p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ru-RU" sz="11600" spc="-200" dirty="0">
                <a:solidFill>
                  <a:srgbClr val="5AB0FF"/>
                </a:solidFill>
                <a:sym typeface="Helvetica Neue"/>
              </a:rPr>
              <a:t> </a:t>
            </a:r>
            <a:r>
              <a:rPr lang="ru-RU" sz="11600" b="1" dirty="0">
                <a:sym typeface="Helvetica Neue"/>
              </a:rPr>
              <a:t>Функциональные интерфейсы</a:t>
            </a:r>
            <a:endParaRPr sz="11600" b="1" dirty="0"/>
          </a:p>
        </p:txBody>
      </p:sp>
      <p:grpSp>
        <p:nvGrpSpPr>
          <p:cNvPr id="4653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46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6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46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9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46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2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46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5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46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8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46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1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46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4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46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7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46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0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46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3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46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6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46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9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46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2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46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5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46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8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46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1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46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4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47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7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4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994303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2977912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FunctionalInterface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2067261"/>
            <a:ext cx="21259800" cy="13580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В </a:t>
            </a:r>
            <a:r>
              <a:rPr lang="ru-RU" sz="4800" dirty="0" err="1">
                <a:solidFill>
                  <a:srgbClr val="FFFFFF"/>
                </a:solidFill>
                <a:latin typeface="Helvetica"/>
                <a:cs typeface="Helvetica"/>
              </a:rPr>
              <a:t>Java</a:t>
            </a: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 8 имеется специальная аннотация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@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FunctionalInterface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для явного обозначения функциональных интерфейсов</a:t>
            </a: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. Задавать эту аннотацию не обязательно, но крайне желательно по двум причинам: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48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dirty="0">
                <a:solidFill>
                  <a:srgbClr val="FFFFFF"/>
                </a:solidFill>
                <a:latin typeface="Helvetica"/>
                <a:cs typeface="Helvetica"/>
              </a:rPr>
              <a:t>1. </a:t>
            </a: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Если она присутствует, то компилятор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проверяет, что интерфейс удовлетворяет требованиям функциональному интерфейсу</a:t>
            </a: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. Если в интерфейсе нет абстрактных методов или их больше одного, то будет выдано сообщение об ошибке.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dirty="0">
                <a:solidFill>
                  <a:srgbClr val="FFFFFF"/>
                </a:solidFill>
                <a:latin typeface="Helvetica"/>
                <a:cs typeface="Helvetica"/>
              </a:rPr>
              <a:t>2. </a:t>
            </a: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Наличие аннотации @</a:t>
            </a:r>
            <a:r>
              <a:rPr lang="ru-RU" sz="4800" dirty="0" err="1">
                <a:solidFill>
                  <a:srgbClr val="FFFFFF"/>
                </a:solidFill>
                <a:latin typeface="Helvetica"/>
                <a:cs typeface="Helvetica"/>
              </a:rPr>
              <a:t>FunctionalInterface</a:t>
            </a: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 дает другим</a:t>
            </a:r>
            <a:r>
              <a:rPr lang="en-US" sz="480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разработчикам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явно понять назначение интерфейса и предотвращает его расширение </a:t>
            </a: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другими методами, а также в документацию включается такой текст: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8720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2977912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FunctionalInterface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F99929-6E77-44D8-A5BB-26369AA8C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292" y="3781761"/>
            <a:ext cx="24982612" cy="56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672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2977912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FunctionalInterface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2067261"/>
            <a:ext cx="21259800" cy="8265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Интерфейс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может расширять другие интерфейсы</a:t>
            </a: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, но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аннотация проверяет только текущий</a:t>
            </a: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48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Поэтому если некоторый интерфейс расширяет функциональный и добавляет еще один абстрактный метод, то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он уже не считается функциональным</a:t>
            </a: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. Аннотация @</a:t>
            </a:r>
            <a:r>
              <a:rPr lang="ru-RU" sz="4800" dirty="0" err="1">
                <a:solidFill>
                  <a:srgbClr val="FFFFFF"/>
                </a:solidFill>
                <a:latin typeface="Helvetica"/>
                <a:cs typeface="Helvetica"/>
              </a:rPr>
              <a:t>FunctionalInterface</a:t>
            </a:r>
            <a:r>
              <a:rPr lang="ru-RU" sz="4800" dirty="0">
                <a:solidFill>
                  <a:srgbClr val="FFFFFF"/>
                </a:solidFill>
                <a:latin typeface="Helvetica"/>
                <a:cs typeface="Helvetica"/>
              </a:rPr>
              <a:t> помогает и в таких случаях.</a:t>
            </a: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29033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2977912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FunctionalInterface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21812F-B8E1-4BF7-8957-40AB4474F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6" y="1887855"/>
            <a:ext cx="22626828" cy="107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4492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Заголовок"/>
          <p:cNvSpPr txBox="1"/>
          <p:nvPr/>
        </p:nvSpPr>
        <p:spPr>
          <a:xfrm>
            <a:off x="827871" y="5540170"/>
            <a:ext cx="19388321" cy="263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20000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en-US" sz="11600" b="1" dirty="0"/>
              <a:t> </a:t>
            </a:r>
            <a:r>
              <a:rPr lang="ru-RU" sz="11600" b="1" dirty="0"/>
              <a:t>Глава </a:t>
            </a:r>
            <a:r>
              <a:rPr lang="en-US" sz="11600" b="1" dirty="0"/>
              <a:t>3</a:t>
            </a:r>
            <a:r>
              <a:rPr lang="ru-RU" sz="11600" b="1" dirty="0"/>
              <a:t>.</a:t>
            </a:r>
          </a:p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ru-RU" sz="11600" spc="-200" dirty="0">
                <a:solidFill>
                  <a:srgbClr val="5AB0FF"/>
                </a:solidFill>
                <a:sym typeface="Helvetica Neue"/>
              </a:rPr>
              <a:t> </a:t>
            </a:r>
            <a:r>
              <a:rPr lang="ru-RU" sz="11600" b="1" dirty="0">
                <a:sym typeface="Helvetica Neue"/>
              </a:rPr>
              <a:t>Особенности работы с ФИ</a:t>
            </a:r>
            <a:endParaRPr sz="11600" b="1" dirty="0"/>
          </a:p>
        </p:txBody>
      </p:sp>
      <p:grpSp>
        <p:nvGrpSpPr>
          <p:cNvPr id="4653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46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6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46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9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46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2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46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5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46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8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46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1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46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4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46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7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46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0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46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3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46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6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46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9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46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2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46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5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46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8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46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1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46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4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47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7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4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61501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8980022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default </a:t>
            </a:r>
            <a:r>
              <a:rPr lang="ru-RU" dirty="0"/>
              <a:t>и </a:t>
            </a:r>
            <a:r>
              <a:rPr lang="en-US" dirty="0"/>
              <a:t>static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2459142"/>
            <a:ext cx="21259800" cy="850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В функциональных интерфейсах также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могут быть методы, объявленные с ключевыми словами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default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и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static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.Методы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по умолчанию и статические методы имеют реализации, поэтому не нарушают требования о существовании единственного абстрактного метода.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74047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8980022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default </a:t>
            </a:r>
            <a:r>
              <a:rPr lang="ru-RU" dirty="0"/>
              <a:t>и </a:t>
            </a:r>
            <a:r>
              <a:rPr lang="en-US" dirty="0"/>
              <a:t>static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2459142"/>
            <a:ext cx="21259800" cy="850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В функциональных интерфейсах также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могут быть методы, объявленные с ключевыми словами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default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и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static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.Методы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по умолчанию и статические методы имеют реализации, поэтому не нарушают требования о существовании единственного абстрактного метода.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279D6D3F-D74A-49CB-959B-B67A3044D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5779584"/>
            <a:ext cx="22352000" cy="85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9439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0825079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Стандартные ФИ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2459142"/>
            <a:ext cx="21259800" cy="1354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В стандартной библиотеке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Java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также существует ряд других стандартных интерфейсов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, которые не относятся к пакету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java.util.function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 Некоторые из них: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-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Comparator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: интерфейс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java.util.Comparator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используется для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сравнения двух объектов определенного типа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 Он определяет метод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compare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(), позволяющий сравнивать объекты и возвращать результат, указывающий на их относительный порядок.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-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Runnable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: используется для описания задач, которые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могут быть выполнены параллельно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 Он предоставляет единственный метод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run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() для выполнения задачи в отдельном потоке.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86076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Заголовок"/>
          <p:cNvSpPr txBox="1"/>
          <p:nvPr/>
        </p:nvSpPr>
        <p:spPr>
          <a:xfrm>
            <a:off x="827871" y="5540170"/>
            <a:ext cx="8768426" cy="263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20000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en-US" sz="11600" b="1" dirty="0"/>
              <a:t> </a:t>
            </a:r>
            <a:r>
              <a:rPr lang="ru-RU" sz="11600" b="1" dirty="0"/>
              <a:t>Глава </a:t>
            </a:r>
            <a:r>
              <a:rPr lang="en-US" sz="11600" b="1" dirty="0"/>
              <a:t>3</a:t>
            </a:r>
            <a:r>
              <a:rPr lang="ru-RU" sz="11600" b="1" dirty="0"/>
              <a:t>.1</a:t>
            </a:r>
          </a:p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ru-RU" sz="11600" spc="-200" dirty="0">
                <a:solidFill>
                  <a:srgbClr val="5AB0FF"/>
                </a:solidFill>
                <a:sym typeface="Helvetica Neue"/>
              </a:rPr>
              <a:t> </a:t>
            </a:r>
            <a:r>
              <a:rPr lang="en-US" sz="11600" b="1" dirty="0">
                <a:sym typeface="Helvetica Neue"/>
              </a:rPr>
              <a:t>Comparator</a:t>
            </a:r>
            <a:endParaRPr sz="11600" b="1" dirty="0"/>
          </a:p>
        </p:txBody>
      </p:sp>
      <p:grpSp>
        <p:nvGrpSpPr>
          <p:cNvPr id="4653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46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6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46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9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46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2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46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5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46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8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46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1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46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4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46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7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46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0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46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3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46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6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46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9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46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2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46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5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46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8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46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1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46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4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47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7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4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905524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7242367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Comparator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2459142"/>
            <a:ext cx="21259800" cy="11041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Comparator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— это функциональный интерфейс, входящий в пакет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java.util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, который используется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для сортировки коллекций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в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Java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 Интерфейс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Comparator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не обязательно должен быть реализован в исходном классе,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его можно реализовать и в отдельном классе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Используя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Comparator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, мы можем сортировать коллекцию на основе различных атрибутов в соответствии с нашими требованиями. В компараторе два объекта передаются в метод сравнения и сравниваются друг с другом. Для использования нужно реализовать метод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int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</a:t>
            </a:r>
            <a:r>
              <a:rPr lang="en-US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c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ompare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(T var1, T var2).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200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458853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Функциональные интерфейсы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87500" y="2251710"/>
            <a:ext cx="21259800" cy="88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Поиск максимальной длины строки: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28529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7242367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Comparator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2459142"/>
            <a:ext cx="21259800" cy="850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Метод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int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compare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(T var1, T var2)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должен быть переопределен таким образом, чтобы:</a:t>
            </a:r>
          </a:p>
          <a:p>
            <a:pPr marL="685800" indent="-685800" algn="l">
              <a:lnSpc>
                <a:spcPct val="110000"/>
              </a:lnSpc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возвращать целое число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положительное значение, если первый объект больше второго объекта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  <a:endParaRPr lang="en-US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marL="685800" indent="-685800" algn="l">
              <a:lnSpc>
                <a:spcPct val="110000"/>
              </a:lnSpc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возвращать целое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отрицательное значение, если первый объект меньше второго объекта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</a:p>
          <a:p>
            <a:pPr marL="685800" indent="-685800" algn="l">
              <a:lnSpc>
                <a:spcPct val="110000"/>
              </a:lnSpc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возвращать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0, если оба объекта равны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21305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7242367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Comparator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2459142"/>
            <a:ext cx="21259800" cy="850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Метод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int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compare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(T var1, T var2)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должен быть переопределен таким образом, чтобы:</a:t>
            </a:r>
          </a:p>
          <a:p>
            <a:pPr marL="685800" indent="-685800" algn="l">
              <a:lnSpc>
                <a:spcPct val="110000"/>
              </a:lnSpc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возвращать целое число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положительное значение, если первый объект больше второго объекта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  <a:endParaRPr lang="en-US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marL="685800" indent="-685800" algn="l">
              <a:lnSpc>
                <a:spcPct val="110000"/>
              </a:lnSpc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возвращать целое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отрицательное значение, если первый объект меньше второго объекта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</a:p>
          <a:p>
            <a:pPr marL="685800" indent="-685800" algn="l">
              <a:lnSpc>
                <a:spcPct val="110000"/>
              </a:lnSpc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возвращать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0, если оба объекта равны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61302898-C02D-4572-8C41-3078FADD9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7617812"/>
            <a:ext cx="24675733" cy="63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5908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Заголовок"/>
          <p:cNvSpPr txBox="1"/>
          <p:nvPr/>
        </p:nvSpPr>
        <p:spPr>
          <a:xfrm>
            <a:off x="827871" y="4914839"/>
            <a:ext cx="20005477" cy="388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20000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en-US" sz="11600" b="1" dirty="0"/>
              <a:t> </a:t>
            </a:r>
            <a:r>
              <a:rPr lang="ru-RU" sz="11600" b="1" dirty="0"/>
              <a:t>Глава </a:t>
            </a:r>
            <a:r>
              <a:rPr lang="en-US" sz="11600" b="1" dirty="0"/>
              <a:t>3</a:t>
            </a:r>
            <a:r>
              <a:rPr lang="ru-RU" sz="11600" b="1" dirty="0"/>
              <a:t>.</a:t>
            </a:r>
            <a:r>
              <a:rPr lang="en-US" sz="11600" b="1" dirty="0"/>
              <a:t>2</a:t>
            </a:r>
            <a:endParaRPr lang="ru-RU" sz="11600" b="1" dirty="0"/>
          </a:p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ru-RU" sz="11600" spc="-200" dirty="0">
                <a:solidFill>
                  <a:srgbClr val="5AB0FF"/>
                </a:solidFill>
                <a:sym typeface="Helvetica Neue"/>
              </a:rPr>
              <a:t> </a:t>
            </a:r>
            <a:r>
              <a:rPr lang="ru-RU" sz="11600" b="1" dirty="0">
                <a:sym typeface="Helvetica Neue"/>
              </a:rPr>
              <a:t>ФИ и методы класса </a:t>
            </a:r>
            <a:r>
              <a:rPr lang="ru-RU" sz="11600" b="1" dirty="0" err="1">
                <a:sym typeface="Helvetica Neue"/>
              </a:rPr>
              <a:t>Object</a:t>
            </a:r>
            <a:endParaRPr lang="ru-RU" sz="11600" b="1" dirty="0">
              <a:sym typeface="Helvetica Neue"/>
            </a:endParaRPr>
          </a:p>
          <a:p>
            <a:endParaRPr sz="11600" b="1" dirty="0"/>
          </a:p>
        </p:txBody>
      </p:sp>
      <p:grpSp>
        <p:nvGrpSpPr>
          <p:cNvPr id="4653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46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6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46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9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46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2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46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5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46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8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46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1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46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4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46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7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46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0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46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3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46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6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46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9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46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2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46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5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46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8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46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1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46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4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47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7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4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099871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7397391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ФИ и методы класса </a:t>
            </a:r>
            <a:r>
              <a:rPr lang="ru-RU" dirty="0" err="1"/>
              <a:t>Object</a:t>
            </a:r>
            <a:endParaRPr lang="ru-RU"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1864112"/>
            <a:ext cx="21259800" cy="765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400" b="1" dirty="0" err="1">
                <a:solidFill>
                  <a:srgbClr val="FFFFFF"/>
                </a:solidFill>
                <a:latin typeface="Helvetica"/>
                <a:cs typeface="Helvetica"/>
              </a:rPr>
              <a:t>Comparator</a:t>
            </a:r>
            <a:r>
              <a:rPr lang="ru-RU" sz="4400" b="1" dirty="0">
                <a:solidFill>
                  <a:srgbClr val="FFFFFF"/>
                </a:solidFill>
                <a:latin typeface="Helvetica"/>
                <a:cs typeface="Helvetica"/>
              </a:rPr>
              <a:t> содержит </a:t>
            </a:r>
            <a:r>
              <a:rPr lang="ru-RU" sz="40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несколько абстрактных методов</a:t>
            </a:r>
            <a:r>
              <a:rPr lang="ru-RU" sz="4400" b="1" dirty="0">
                <a:solidFill>
                  <a:srgbClr val="FFFFFF"/>
                </a:solidFill>
                <a:latin typeface="Helvetica"/>
                <a:cs typeface="Helvetica"/>
              </a:rPr>
              <a:t>. Как?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5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D56D42-36C7-4571-981E-9F962DDB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2721362"/>
            <a:ext cx="11922546" cy="106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3868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7397391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ФИ и методы класса </a:t>
            </a:r>
            <a:r>
              <a:rPr lang="ru-RU" dirty="0" err="1"/>
              <a:t>Object</a:t>
            </a:r>
            <a:endParaRPr lang="ru-RU"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625600" y="2143519"/>
            <a:ext cx="21259800" cy="765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Методы класса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Object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не учитываются при подсчете абстрактных методов</a:t>
            </a:r>
            <a:r>
              <a:rPr lang="ru-RU" sz="5000" b="1" dirty="0">
                <a:solidFill>
                  <a:srgbClr val="FFFFFF"/>
                </a:solidFill>
                <a:latin typeface="Helvetica"/>
              </a:rPr>
              <a:t>. Обычно их добавляют для добавления пояснения, касающегося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контракта интерфейса</a:t>
            </a:r>
            <a:r>
              <a:rPr lang="ru-RU" sz="5000" b="1" dirty="0">
                <a:solidFill>
                  <a:srgbClr val="FFFFFF"/>
                </a:solidFill>
                <a:latin typeface="Helvetica"/>
              </a:rPr>
              <a:t>.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b="1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b="1" dirty="0">
                <a:solidFill>
                  <a:srgbClr val="FFFFFF"/>
                </a:solidFill>
                <a:latin typeface="Helvetica"/>
              </a:rPr>
              <a:t>В случае </a:t>
            </a:r>
            <a:r>
              <a:rPr lang="ru-RU" sz="5000" b="1" dirty="0" err="1">
                <a:solidFill>
                  <a:srgbClr val="FFFFFF"/>
                </a:solidFill>
                <a:latin typeface="Helvetica"/>
              </a:rPr>
              <a:t>Comparator</a:t>
            </a:r>
            <a:r>
              <a:rPr lang="ru-RU" sz="5000" b="1" dirty="0">
                <a:solidFill>
                  <a:srgbClr val="FFFFFF"/>
                </a:solidFill>
                <a:latin typeface="Helvetica"/>
              </a:rPr>
              <a:t> контракт состоит в том, что если метод </a:t>
            </a:r>
            <a:r>
              <a:rPr lang="ru-RU" sz="5000" b="1" dirty="0" err="1">
                <a:solidFill>
                  <a:srgbClr val="FFFFFF"/>
                </a:solidFill>
                <a:latin typeface="Helvetica"/>
              </a:rPr>
              <a:t>equals</a:t>
            </a:r>
            <a:r>
              <a:rPr lang="ru-RU" sz="5000" b="1" dirty="0">
                <a:solidFill>
                  <a:srgbClr val="FFFFFF"/>
                </a:solidFill>
                <a:latin typeface="Helvetica"/>
              </a:rPr>
              <a:t> возвращает для двух элементов </a:t>
            </a:r>
            <a:r>
              <a:rPr lang="ru-RU" sz="5000" b="1" dirty="0" err="1">
                <a:solidFill>
                  <a:srgbClr val="FFFFFF"/>
                </a:solidFill>
                <a:latin typeface="Helvetica"/>
              </a:rPr>
              <a:t>true</a:t>
            </a:r>
            <a:r>
              <a:rPr lang="ru-RU" sz="5000" b="1" dirty="0">
                <a:solidFill>
                  <a:srgbClr val="FFFFFF"/>
                </a:solidFill>
                <a:latin typeface="Helvetica"/>
              </a:rPr>
              <a:t>, то метод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compare</a:t>
            </a:r>
            <a:r>
              <a:rPr lang="ru-RU" sz="5000" b="1" dirty="0">
                <a:solidFill>
                  <a:srgbClr val="FFFFFF"/>
                </a:solidFill>
                <a:latin typeface="Helvetica"/>
              </a:rPr>
              <a:t> должен вернуть 0. Добавление метода </a:t>
            </a:r>
            <a:r>
              <a:rPr lang="ru-RU" sz="5000" b="1" dirty="0" err="1">
                <a:solidFill>
                  <a:srgbClr val="FFFFFF"/>
                </a:solidFill>
                <a:latin typeface="Helvetica"/>
              </a:rPr>
              <a:t>equals</a:t>
            </a:r>
            <a:r>
              <a:rPr lang="ru-RU" sz="5000" b="1" dirty="0">
                <a:solidFill>
                  <a:srgbClr val="FFFFFF"/>
                </a:solidFill>
                <a:latin typeface="Helvetica"/>
              </a:rPr>
              <a:t> в </a:t>
            </a:r>
            <a:r>
              <a:rPr lang="ru-RU" sz="5000" b="1" dirty="0" err="1">
                <a:solidFill>
                  <a:srgbClr val="FFFFFF"/>
                </a:solidFill>
                <a:latin typeface="Helvetica"/>
              </a:rPr>
              <a:t>Comparator</a:t>
            </a:r>
            <a:r>
              <a:rPr lang="ru-RU" sz="5000" b="1" dirty="0">
                <a:solidFill>
                  <a:srgbClr val="FFFFFF"/>
                </a:solidFill>
                <a:latin typeface="Helvetica"/>
              </a:rPr>
              <a:t> позволяет включить в документацию соответствующее пояснение.</a:t>
            </a:r>
            <a:endParaRPr lang="en-US" sz="5000" b="1" dirty="0">
              <a:solidFill>
                <a:srgbClr val="FFFFFF"/>
              </a:solidFill>
              <a:latin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7770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Заголовок"/>
          <p:cNvSpPr txBox="1"/>
          <p:nvPr/>
        </p:nvSpPr>
        <p:spPr>
          <a:xfrm>
            <a:off x="827871" y="5540170"/>
            <a:ext cx="19138252" cy="263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20000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en-US" sz="11600" b="1" dirty="0"/>
              <a:t> </a:t>
            </a:r>
            <a:r>
              <a:rPr lang="ru-RU" sz="11600" b="1" dirty="0"/>
              <a:t>Глава 4.</a:t>
            </a:r>
          </a:p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ru-RU" sz="11600" spc="-200" dirty="0">
                <a:solidFill>
                  <a:srgbClr val="5AB0FF"/>
                </a:solidFill>
                <a:sym typeface="Helvetica Neue"/>
              </a:rPr>
              <a:t> </a:t>
            </a:r>
            <a:r>
              <a:rPr lang="ru-RU" sz="11600" b="1" dirty="0">
                <a:sym typeface="Helvetica Neue"/>
              </a:rPr>
              <a:t>ФИ, добавленные в </a:t>
            </a:r>
            <a:r>
              <a:rPr lang="en-US" sz="11600" b="1" dirty="0">
                <a:sym typeface="Helvetica Neue"/>
              </a:rPr>
              <a:t>Java 8</a:t>
            </a:r>
            <a:endParaRPr sz="11600" b="1" dirty="0"/>
          </a:p>
        </p:txBody>
      </p:sp>
      <p:grpSp>
        <p:nvGrpSpPr>
          <p:cNvPr id="4653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46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6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46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9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46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2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46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5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46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8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46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1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46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4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46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7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46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0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46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3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46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6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46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9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46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2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46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5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46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8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46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1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46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4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47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7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4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408898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7349769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ФИ в </a:t>
            </a:r>
            <a:r>
              <a:rPr lang="en-US" dirty="0"/>
              <a:t>Java 8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2162690"/>
            <a:ext cx="21259800" cy="10194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Можно выделить 4 категории</a:t>
            </a:r>
            <a:r>
              <a:rPr lang="en-US" sz="5000" dirty="0">
                <a:solidFill>
                  <a:srgbClr val="FFFFFF"/>
                </a:solidFill>
                <a:latin typeface="Helvetica"/>
                <a:cs typeface="Helvetica"/>
              </a:rPr>
              <a:t>:</a:t>
            </a: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marL="685800" indent="-685800" algn="l">
              <a:lnSpc>
                <a:spcPct val="110000"/>
              </a:lnSpc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Потребитель (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Consumer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)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- принимает аргумент определенного типа, выполняет какие-то операции и ничего не возвращает.</a:t>
            </a:r>
          </a:p>
          <a:p>
            <a:pPr marL="685800" indent="-685800" algn="l">
              <a:lnSpc>
                <a:spcPct val="110000"/>
              </a:lnSpc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Поставщик (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Supplier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)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- не принимает никаких аргументов, но выполняет какую-то последовательность действий и возвращает значение определенного типа.</a:t>
            </a:r>
          </a:p>
          <a:p>
            <a:pPr marL="685800" indent="-685800" algn="l">
              <a:lnSpc>
                <a:spcPct val="110000"/>
              </a:lnSpc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Предикат (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Predicate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)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- принимает аргумент, этот аргумент проверяет на ряд каких-то критериев и по результатам проверки возвращает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boolean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значение (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true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/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false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).</a:t>
            </a:r>
          </a:p>
          <a:p>
            <a:pPr marL="685800" indent="-685800" algn="l">
              <a:lnSpc>
                <a:spcPct val="110000"/>
              </a:lnSpc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Функция (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Function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)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- принимает один аргумент определенного типа, и либо конвертирует его в другой тип, либо как-то преобразовывает и возвращает полученный результат.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07211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7349769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ФИ в </a:t>
            </a:r>
            <a:r>
              <a:rPr lang="en-US" dirty="0"/>
              <a:t>Java 8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2162690"/>
            <a:ext cx="21259800" cy="1009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400" dirty="0">
                <a:solidFill>
                  <a:srgbClr val="FFFFFF"/>
                </a:solidFill>
                <a:latin typeface="Helvetica"/>
                <a:cs typeface="Helvetica"/>
              </a:rPr>
              <a:t>У каждой из основных групп функциональных интерфейсов есть </a:t>
            </a:r>
            <a:r>
              <a:rPr lang="ru-RU" sz="54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несколько вариантов (реализаций)</a:t>
            </a:r>
            <a:r>
              <a:rPr lang="ru-RU" sz="5400" dirty="0">
                <a:solidFill>
                  <a:srgbClr val="FFFFFF"/>
                </a:solidFill>
                <a:latin typeface="Helvetica"/>
                <a:cs typeface="Helvetica"/>
              </a:rPr>
              <a:t>. Например, у интерфейса </a:t>
            </a:r>
            <a:r>
              <a:rPr lang="ru-RU" sz="5400" dirty="0" err="1">
                <a:solidFill>
                  <a:srgbClr val="FFFFFF"/>
                </a:solidFill>
                <a:latin typeface="Helvetica"/>
                <a:cs typeface="Helvetica"/>
              </a:rPr>
              <a:t>Consumer</a:t>
            </a:r>
            <a:r>
              <a:rPr lang="ru-RU" sz="5400" dirty="0">
                <a:solidFill>
                  <a:srgbClr val="FFFFFF"/>
                </a:solidFill>
                <a:latin typeface="Helvetica"/>
                <a:cs typeface="Helvetica"/>
              </a:rPr>
              <a:t> имеются варианты для примитивных типов (</a:t>
            </a:r>
            <a:r>
              <a:rPr lang="ru-RU" sz="5400" dirty="0" err="1">
                <a:solidFill>
                  <a:srgbClr val="FFFFFF"/>
                </a:solidFill>
                <a:latin typeface="Helvetica"/>
                <a:cs typeface="Helvetica"/>
              </a:rPr>
              <a:t>IntConsumer</a:t>
            </a:r>
            <a:r>
              <a:rPr lang="ru-RU" sz="5400" dirty="0">
                <a:solidFill>
                  <a:srgbClr val="FFFFFF"/>
                </a:solidFill>
                <a:latin typeface="Helvetica"/>
                <a:cs typeface="Helvetica"/>
              </a:rPr>
              <a:t>, </a:t>
            </a:r>
            <a:r>
              <a:rPr lang="ru-RU" sz="5400" dirty="0" err="1">
                <a:solidFill>
                  <a:srgbClr val="FFFFFF"/>
                </a:solidFill>
                <a:latin typeface="Helvetica"/>
                <a:cs typeface="Helvetica"/>
              </a:rPr>
              <a:t>LongConsumer</a:t>
            </a:r>
            <a:r>
              <a:rPr lang="ru-RU" sz="5400" dirty="0">
                <a:solidFill>
                  <a:srgbClr val="FFFFFF"/>
                </a:solidFill>
                <a:latin typeface="Helvetica"/>
                <a:cs typeface="Helvetica"/>
              </a:rPr>
              <a:t> и </a:t>
            </a:r>
            <a:r>
              <a:rPr lang="ru-RU" sz="5400" dirty="0" err="1">
                <a:solidFill>
                  <a:srgbClr val="FFFFFF"/>
                </a:solidFill>
                <a:latin typeface="Helvetica"/>
                <a:cs typeface="Helvetica"/>
              </a:rPr>
              <a:t>DoubleConsumer</a:t>
            </a:r>
            <a:r>
              <a:rPr lang="ru-RU" sz="5400" dirty="0">
                <a:solidFill>
                  <a:srgbClr val="FFFFFF"/>
                </a:solidFill>
                <a:latin typeface="Helvetica"/>
                <a:cs typeface="Helvetica"/>
              </a:rPr>
              <a:t>), а также </a:t>
            </a:r>
            <a:r>
              <a:rPr lang="ru-RU" sz="5400" dirty="0" err="1">
                <a:solidFill>
                  <a:srgbClr val="FFFFFF"/>
                </a:solidFill>
                <a:latin typeface="Helvetica"/>
                <a:cs typeface="Helvetica"/>
              </a:rPr>
              <a:t>BiConsumer</a:t>
            </a:r>
            <a:r>
              <a:rPr lang="ru-RU" sz="5400" dirty="0">
                <a:solidFill>
                  <a:srgbClr val="FFFFFF"/>
                </a:solidFill>
                <a:latin typeface="Helvetica"/>
                <a:cs typeface="Helvetica"/>
              </a:rPr>
              <a:t>, который принимает два аргумента и ничего не возвращает (</a:t>
            </a:r>
            <a:r>
              <a:rPr lang="ru-RU" sz="5400" dirty="0" err="1">
                <a:solidFill>
                  <a:srgbClr val="FFFFFF"/>
                </a:solidFill>
                <a:latin typeface="Helvetica"/>
                <a:cs typeface="Helvetica"/>
              </a:rPr>
              <a:t>void</a:t>
            </a:r>
            <a:r>
              <a:rPr lang="ru-RU" sz="5400" dirty="0">
                <a:solidFill>
                  <a:srgbClr val="FFFFFF"/>
                </a:solidFill>
                <a:latin typeface="Helvetica"/>
                <a:cs typeface="Helvetica"/>
              </a:rPr>
              <a:t>). 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4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400" dirty="0">
                <a:sym typeface="Helvetica"/>
              </a:rPr>
              <a:t>Все интерфейсы из </a:t>
            </a:r>
            <a:r>
              <a:rPr lang="ru-RU" sz="5400" dirty="0" err="1">
                <a:sym typeface="Helvetica"/>
              </a:rPr>
              <a:t>java.util.function</a:t>
            </a:r>
            <a:r>
              <a:rPr lang="ru-RU" sz="5400" dirty="0">
                <a:sym typeface="Helvetica"/>
              </a:rPr>
              <a:t> содержат </a:t>
            </a:r>
            <a:r>
              <a:rPr lang="ru-RU" sz="54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  <a:sym typeface="Helvetica"/>
              </a:rPr>
              <a:t>единственный абстрактный метод, но в большинстве из них есть дополнительные статические методы и/или методы по умолчанию</a:t>
            </a:r>
            <a:r>
              <a:rPr lang="ru-RU" sz="5400" dirty="0">
                <a:sym typeface="Helvetica"/>
              </a:rPr>
              <a:t>, которые упрощают работу.</a:t>
            </a:r>
            <a:endParaRPr sz="5400"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993DA8-2EE5-4721-AAEB-FD719E1CA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4139"/>
            <a:ext cx="51345" cy="3282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25392" rIns="25392" bIns="25392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986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7349769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ФИ в </a:t>
            </a:r>
            <a:r>
              <a:rPr lang="en-US" dirty="0"/>
              <a:t>Java 8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993DA8-2EE5-4721-AAEB-FD719E1CA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4139"/>
            <a:ext cx="51345" cy="3282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25392" rIns="25392" bIns="25392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843BA4-DC50-45A1-B9DB-4A55A046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79" y="2924511"/>
            <a:ext cx="22114371" cy="85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1741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Заголовок"/>
          <p:cNvSpPr txBox="1"/>
          <p:nvPr/>
        </p:nvSpPr>
        <p:spPr>
          <a:xfrm>
            <a:off x="827871" y="5540170"/>
            <a:ext cx="14980063" cy="263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20000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en-US" sz="11600" b="1" dirty="0"/>
              <a:t> </a:t>
            </a:r>
            <a:r>
              <a:rPr lang="ru-RU" sz="11600" b="1" dirty="0"/>
              <a:t>Глава 4.1</a:t>
            </a:r>
          </a:p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ru-RU" sz="11600" spc="-200" dirty="0">
                <a:solidFill>
                  <a:srgbClr val="5AB0FF"/>
                </a:solidFill>
                <a:sym typeface="Helvetica Neue"/>
              </a:rPr>
              <a:t> </a:t>
            </a:r>
            <a:r>
              <a:rPr lang="en-US" sz="11600" b="1" dirty="0">
                <a:sym typeface="Helvetica Neue"/>
              </a:rPr>
              <a:t>Predicate | </a:t>
            </a:r>
            <a:r>
              <a:rPr lang="ru-RU" sz="11600" b="1" dirty="0">
                <a:sym typeface="Helvetica Neue"/>
              </a:rPr>
              <a:t>Предикат</a:t>
            </a:r>
            <a:endParaRPr sz="11600" b="1" dirty="0"/>
          </a:p>
        </p:txBody>
      </p:sp>
      <p:grpSp>
        <p:nvGrpSpPr>
          <p:cNvPr id="4653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46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6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46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9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46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2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46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5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46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8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46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1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46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4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46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7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46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0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46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3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46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6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46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9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46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2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46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5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46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8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46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1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46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4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47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7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4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20081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458853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Функциональные интерфейсы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87500" y="2251710"/>
            <a:ext cx="21259800" cy="88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Поиск максимальной длины строки: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DDAA8-2E92-42DC-A460-298E216C6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7" y="3334796"/>
            <a:ext cx="24193973" cy="103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26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5814092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Predicate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2017760"/>
            <a:ext cx="21259800" cy="3423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Predicate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принимает на вход значение, проверяет,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удовлетворяет ли переданное значение некоторому условию и возвращает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boolean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в качестве результата.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Predicate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подтверждает какое-то значение как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true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или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false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  <a:endParaRPr lang="en-US" sz="5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24019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5814092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Predicate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2017760"/>
            <a:ext cx="21259800" cy="3423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Predicate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принимает на вход значение, проверяет,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удовлетворяет ли переданное значение некоторому условию и возвращает </a:t>
            </a: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boolean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в качестве результата.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Predicate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подтверждает какое-то значение как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true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или </a:t>
            </a:r>
            <a:r>
              <a:rPr lang="ru-RU" sz="5000" dirty="0" err="1">
                <a:solidFill>
                  <a:srgbClr val="FFFFFF"/>
                </a:solidFill>
                <a:latin typeface="Helvetica"/>
                <a:cs typeface="Helvetica"/>
              </a:rPr>
              <a:t>false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  <a:endParaRPr lang="en-US" sz="5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E07A8BA-5112-43D3-9A89-8641DB573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50" y="4942271"/>
            <a:ext cx="14913499" cy="75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4306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5814092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Predicate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F9944F-FDE9-4122-8927-2A074B8E56FE}"/>
              </a:ext>
            </a:extLst>
          </p:cNvPr>
          <p:cNvSpPr/>
          <p:nvPr/>
        </p:nvSpPr>
        <p:spPr>
          <a:xfrm>
            <a:off x="1549400" y="2493624"/>
            <a:ext cx="706956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>
                <a:solidFill>
                  <a:srgbClr val="FFFFFF"/>
                </a:solidFill>
                <a:latin typeface="Helvetica"/>
              </a:rPr>
              <a:t>Методы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262215463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5814092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Predicate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9B10CB-D579-4BF2-B197-454F89063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" y="2993273"/>
            <a:ext cx="23373230" cy="590180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F9944F-FDE9-4122-8927-2A074B8E56FE}"/>
              </a:ext>
            </a:extLst>
          </p:cNvPr>
          <p:cNvSpPr/>
          <p:nvPr/>
        </p:nvSpPr>
        <p:spPr>
          <a:xfrm>
            <a:off x="1549400" y="2493624"/>
            <a:ext cx="706956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>
                <a:solidFill>
                  <a:srgbClr val="FFFFFF"/>
                </a:solidFill>
                <a:latin typeface="Helvetica"/>
              </a:rPr>
              <a:t>Методы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35449979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Заголовок"/>
          <p:cNvSpPr txBox="1"/>
          <p:nvPr/>
        </p:nvSpPr>
        <p:spPr>
          <a:xfrm>
            <a:off x="827871" y="5540170"/>
            <a:ext cx="18030577" cy="263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20000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en-US" sz="11600" b="1" dirty="0"/>
              <a:t> </a:t>
            </a:r>
            <a:r>
              <a:rPr lang="ru-RU" sz="11600" b="1" dirty="0"/>
              <a:t>Глава 4.</a:t>
            </a:r>
            <a:r>
              <a:rPr lang="en-US" sz="11600" b="1" dirty="0"/>
              <a:t>2</a:t>
            </a:r>
            <a:endParaRPr lang="ru-RU" sz="11600" b="1" dirty="0"/>
          </a:p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ru-RU" sz="11600" spc="-200" dirty="0">
                <a:solidFill>
                  <a:srgbClr val="5AB0FF"/>
                </a:solidFill>
                <a:sym typeface="Helvetica Neue"/>
              </a:rPr>
              <a:t> </a:t>
            </a:r>
            <a:r>
              <a:rPr lang="en-US" sz="11600" b="1" dirty="0">
                <a:sym typeface="Helvetica Neue"/>
              </a:rPr>
              <a:t>Consumer</a:t>
            </a:r>
            <a:r>
              <a:rPr lang="ru-RU" sz="11600" b="1" dirty="0">
                <a:sym typeface="Helvetica Neue"/>
              </a:rPr>
              <a:t> </a:t>
            </a:r>
            <a:r>
              <a:rPr lang="en-US" sz="11600" b="1" dirty="0">
                <a:sym typeface="Helvetica Neue"/>
              </a:rPr>
              <a:t>| </a:t>
            </a:r>
            <a:r>
              <a:rPr lang="ru-RU" sz="11600" b="1" dirty="0">
                <a:sym typeface="Helvetica Neue"/>
              </a:rPr>
              <a:t>Потребитель</a:t>
            </a:r>
            <a:endParaRPr sz="11600" b="1" dirty="0"/>
          </a:p>
        </p:txBody>
      </p:sp>
      <p:grpSp>
        <p:nvGrpSpPr>
          <p:cNvPr id="4653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46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6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46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9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46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2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46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5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46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8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46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1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46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4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46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7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46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0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46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3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46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6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46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9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46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2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46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5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46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8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46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1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46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4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47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7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4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989825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6360716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Consumer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2166294"/>
            <a:ext cx="21259800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Consumer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используется в случае, если необходимо передать объект на вход и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произвести над ним некоторые операции не возвращая результат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.</a:t>
            </a:r>
            <a:endParaRPr lang="en-US" sz="5000" dirty="0">
              <a:solidFill>
                <a:srgbClr val="FFFFFF"/>
              </a:solidFill>
              <a:latin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F9A9E5-55AA-45EA-8A26-C23CEA40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elvetica" pitchFamily="2" charset="0"/>
              </a:rPr>
              <a:t>Consumer интерфейс содержит метод по умолчанию, который возвращает составной Consumer, выполняющий последовательно действия указанные в каждом интерфейсе:</a:t>
            </a: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6426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6360716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Consumer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2166294"/>
            <a:ext cx="21259800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Consumer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используется в случае, если необходимо передать объект на вход и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произвести над ним некоторые операции не возвращая результат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.</a:t>
            </a:r>
            <a:endParaRPr lang="en-US" sz="5000" dirty="0">
              <a:solidFill>
                <a:srgbClr val="FFFFFF"/>
              </a:solidFill>
              <a:latin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A4ACD4-7DBE-4CE8-A0B1-CCB88C518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52" y="3790104"/>
            <a:ext cx="17654695" cy="858311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6F9A9E5-55AA-45EA-8A26-C23CEA40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elvetica" pitchFamily="2" charset="0"/>
              </a:rPr>
              <a:t>Consumer интерфейс содержит метод по умолчанию, который возвращает составной Consumer, выполняющий последовательно действия указанные в каждом интерфейсе:</a:t>
            </a: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9947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6360716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Consumer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F9944F-FDE9-4122-8927-2A074B8E56FE}"/>
              </a:ext>
            </a:extLst>
          </p:cNvPr>
          <p:cNvSpPr/>
          <p:nvPr/>
        </p:nvSpPr>
        <p:spPr>
          <a:xfrm>
            <a:off x="1625599" y="2467311"/>
            <a:ext cx="212598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5000" dirty="0" err="1">
                <a:solidFill>
                  <a:srgbClr val="FFFFFF"/>
                </a:solidFill>
                <a:latin typeface="Helvetica"/>
              </a:rPr>
              <a:t>Consumer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 содержит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метод по умолчанию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, который возвращает составной </a:t>
            </a:r>
            <a:r>
              <a:rPr lang="ru-RU" sz="5000" dirty="0" err="1">
                <a:solidFill>
                  <a:srgbClr val="FFFFFF"/>
                </a:solidFill>
                <a:latin typeface="Helvetica"/>
              </a:rPr>
              <a:t>Consumer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,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выполняющий последовательно</a:t>
            </a:r>
          </a:p>
          <a:p>
            <a:pPr algn="l"/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действия указанные в каждом интерфейсе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F9A9E5-55AA-45EA-8A26-C23CEA40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elvetica" pitchFamily="2" charset="0"/>
              </a:rPr>
              <a:t>Consumer интерфейс содержит метод по умолчанию, который возвращает составной Consumer, выполняющий последовательно действия указанные в каждом интерфейсе:</a:t>
            </a: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0855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6360716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Consumer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F9944F-FDE9-4122-8927-2A074B8E56FE}"/>
              </a:ext>
            </a:extLst>
          </p:cNvPr>
          <p:cNvSpPr/>
          <p:nvPr/>
        </p:nvSpPr>
        <p:spPr>
          <a:xfrm>
            <a:off x="1625599" y="2467311"/>
            <a:ext cx="212598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5000" dirty="0" err="1">
                <a:solidFill>
                  <a:srgbClr val="FFFFFF"/>
                </a:solidFill>
                <a:latin typeface="Helvetica"/>
              </a:rPr>
              <a:t>Consumer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 содержит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метод по умолчанию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, который возвращает составной </a:t>
            </a:r>
            <a:r>
              <a:rPr lang="ru-RU" sz="5000" dirty="0" err="1">
                <a:solidFill>
                  <a:srgbClr val="FFFFFF"/>
                </a:solidFill>
                <a:latin typeface="Helvetica"/>
              </a:rPr>
              <a:t>Consumer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,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выполняющий последовательно</a:t>
            </a:r>
          </a:p>
          <a:p>
            <a:pPr algn="l"/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действия указанные в каждом интерфейсе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F9A9E5-55AA-45EA-8A26-C23CEA40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elvetica" pitchFamily="2" charset="0"/>
              </a:rPr>
              <a:t>Consumer интерфейс содержит метод по умолчанию, который возвращает составной Consumer, выполняющий последовательно действия указанные в каждом интерфейсе:</a:t>
            </a: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97AD09-A63F-41A0-8208-B9EC97F87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78817"/>
            <a:ext cx="20851233" cy="6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2210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Информационная политика…"/>
          <p:cNvSpPr txBox="1"/>
          <p:nvPr/>
        </p:nvSpPr>
        <p:spPr>
          <a:xfrm>
            <a:off x="3153376" y="4895925"/>
            <a:ext cx="18077256" cy="39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1000"/>
              </a:spcBef>
              <a:defRPr sz="12000" spc="-239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Live-coding </a:t>
            </a:r>
            <a:r>
              <a:rPr lang="ru-RU" dirty="0"/>
              <a:t>демонстрация</a:t>
            </a:r>
          </a:p>
          <a:p>
            <a:pPr>
              <a:spcBef>
                <a:spcPts val="1000"/>
              </a:spcBef>
              <a:defRPr sz="12000" spc="-239">
                <a:gradFill flip="none" rotWithShape="1"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dirty="0"/>
              <a:t>работы с</a:t>
            </a:r>
            <a:r>
              <a:rPr lang="en-US" dirty="0"/>
              <a:t> Consumer</a:t>
            </a:r>
            <a:endParaRPr lang="ru-RU" dirty="0"/>
          </a:p>
        </p:txBody>
      </p:sp>
      <p:grpSp>
        <p:nvGrpSpPr>
          <p:cNvPr id="3166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316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6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69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316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6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72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317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75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317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78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317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81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317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84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318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87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318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90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318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93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319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96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319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99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319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202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320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205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320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208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320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211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320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214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321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217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321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220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321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33676A0D-C523-4060-84B5-E862AEB897DC}"/>
              </a:ext>
            </a:extLst>
          </p:cNvPr>
          <p:cNvSpPr/>
          <p:nvPr/>
        </p:nvSpPr>
        <p:spPr>
          <a:xfrm>
            <a:off x="23549004" y="12825710"/>
            <a:ext cx="50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sym typeface="Helvetica"/>
              </a:rPr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6881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458853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Функциональные интерфейсы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87500" y="2251710"/>
            <a:ext cx="21259800" cy="1731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Поиск максимальной длины строки из списка с использованием механизмов </a:t>
            </a:r>
            <a:r>
              <a:rPr lang="ru-RU" sz="50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функциональных интерфейсов и их производных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: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67932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Заголовок"/>
          <p:cNvSpPr txBox="1"/>
          <p:nvPr/>
        </p:nvSpPr>
        <p:spPr>
          <a:xfrm>
            <a:off x="827871" y="5540170"/>
            <a:ext cx="15395240" cy="263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20000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en-US" sz="11600" b="1" dirty="0"/>
              <a:t> </a:t>
            </a:r>
            <a:r>
              <a:rPr lang="ru-RU" sz="11600" b="1" dirty="0"/>
              <a:t>Глава 4.</a:t>
            </a:r>
            <a:r>
              <a:rPr lang="en-US" sz="11600" b="1" dirty="0"/>
              <a:t>3</a:t>
            </a:r>
            <a:endParaRPr lang="ru-RU" sz="11600" b="1" dirty="0"/>
          </a:p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ru-RU" sz="11600" spc="-200" dirty="0">
                <a:solidFill>
                  <a:srgbClr val="5AB0FF"/>
                </a:solidFill>
                <a:sym typeface="Helvetica Neue"/>
              </a:rPr>
              <a:t> </a:t>
            </a:r>
            <a:r>
              <a:rPr lang="en-US" sz="11600" b="1" dirty="0">
                <a:sym typeface="Helvetica Neue"/>
              </a:rPr>
              <a:t>Supplier</a:t>
            </a:r>
            <a:r>
              <a:rPr lang="ru-RU" sz="11600" b="1" dirty="0">
                <a:sym typeface="Helvetica Neue"/>
              </a:rPr>
              <a:t> </a:t>
            </a:r>
            <a:r>
              <a:rPr lang="en-US" sz="11600" b="1" dirty="0">
                <a:sym typeface="Helvetica Neue"/>
              </a:rPr>
              <a:t>| </a:t>
            </a:r>
            <a:r>
              <a:rPr lang="ru-RU" sz="11600" b="1" dirty="0">
                <a:sym typeface="Helvetica Neue"/>
              </a:rPr>
              <a:t>Поставщик</a:t>
            </a:r>
            <a:endParaRPr sz="11600" b="1" dirty="0"/>
          </a:p>
        </p:txBody>
      </p:sp>
      <p:grpSp>
        <p:nvGrpSpPr>
          <p:cNvPr id="4653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46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6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46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9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46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2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46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5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46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8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46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1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46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4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46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7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46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0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46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3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46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6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46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9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46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2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46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5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46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8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46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1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46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4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47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7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4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655022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5172891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Supplier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2276022"/>
            <a:ext cx="2125980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Supplier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используется тогда, когда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на вход не передаются значения, 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но необходимо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вернуть результат.</a:t>
            </a: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F9A9E5-55AA-45EA-8A26-C23CEA40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elvetica" pitchFamily="2" charset="0"/>
              </a:rPr>
              <a:t>Consumer интерфейс содержит метод по умолчанию, который возвращает составной Consumer, выполняющий последовательно действия указанные в каждом интерфейсе:</a:t>
            </a: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2127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5172891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Supplier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2276022"/>
            <a:ext cx="21259800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Supplier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используется тогда, когда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на вход не передаются значения, 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но необходимо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вернуть результат.</a:t>
            </a: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F9A9E5-55AA-45EA-8A26-C23CEA40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elvetica" pitchFamily="2" charset="0"/>
              </a:rPr>
              <a:t>Consumer интерфейс содержит метод по умолчанию, который возвращает составной Consumer, выполняющий последовательно действия указанные в каждом интерфейсе:</a:t>
            </a: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0978DF-CC25-45AD-8E03-AB41E6B2D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36" y="3645399"/>
            <a:ext cx="15673928" cy="85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9887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Заголовок"/>
          <p:cNvSpPr txBox="1"/>
          <p:nvPr/>
        </p:nvSpPr>
        <p:spPr>
          <a:xfrm>
            <a:off x="827871" y="5540170"/>
            <a:ext cx="14066351" cy="263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20000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en-US" sz="11600" b="1" dirty="0"/>
              <a:t> </a:t>
            </a:r>
            <a:r>
              <a:rPr lang="ru-RU" sz="11600" b="1" dirty="0"/>
              <a:t>Глава 4.4</a:t>
            </a:r>
          </a:p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ru-RU" sz="11600" spc="-200" dirty="0">
                <a:solidFill>
                  <a:srgbClr val="5AB0FF"/>
                </a:solidFill>
                <a:sym typeface="Helvetica Neue"/>
              </a:rPr>
              <a:t> </a:t>
            </a:r>
            <a:r>
              <a:rPr lang="en-US" sz="11600" b="1" dirty="0">
                <a:sym typeface="Helvetica Neue"/>
              </a:rPr>
              <a:t>Function</a:t>
            </a:r>
            <a:r>
              <a:rPr lang="ru-RU" sz="11600" b="1" dirty="0">
                <a:sym typeface="Helvetica Neue"/>
              </a:rPr>
              <a:t> </a:t>
            </a:r>
            <a:r>
              <a:rPr lang="en-US" sz="11600" b="1" dirty="0">
                <a:sym typeface="Helvetica Neue"/>
              </a:rPr>
              <a:t>| </a:t>
            </a:r>
            <a:r>
              <a:rPr lang="ru-RU" sz="11600" b="1" dirty="0">
                <a:sym typeface="Helvetica Neue"/>
              </a:rPr>
              <a:t>Функция</a:t>
            </a:r>
            <a:endParaRPr sz="11600" b="1" dirty="0"/>
          </a:p>
        </p:txBody>
      </p:sp>
      <p:grpSp>
        <p:nvGrpSpPr>
          <p:cNvPr id="4653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46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6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46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9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46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2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46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5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46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8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46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1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46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4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46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7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46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0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46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3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46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6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46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9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46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2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46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5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46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8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46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1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46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4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47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7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4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2458726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5413341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Function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2495478"/>
            <a:ext cx="21259800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dirty="0">
                <a:sym typeface="Helvetica"/>
              </a:rPr>
              <a:t>Принимает значение в качестве аргумента одного типа и возвращает другое значение. Часто используется </a:t>
            </a:r>
            <a:r>
              <a:rPr lang="ru-RU" sz="44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  <a:sym typeface="Helvetica"/>
              </a:rPr>
              <a:t>для преобразования одного значения в другое</a:t>
            </a:r>
            <a:r>
              <a:rPr lang="en-US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  <a:sym typeface="Helvetica"/>
              </a:rPr>
              <a:t>.</a:t>
            </a:r>
            <a:endParaRPr lang="en-US" sz="4800" dirty="0">
              <a:solidFill>
                <a:srgbClr val="FFFFFF"/>
              </a:solidFill>
              <a:latin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F9A9E5-55AA-45EA-8A26-C23CEA40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elvetica" pitchFamily="2" charset="0"/>
              </a:rPr>
              <a:t>Consumer интерфейс содержит метод по умолчанию, который возвращает составной Consumer, выполняющий последовательно действия указанные в каждом интерфейсе:</a:t>
            </a: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5033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5413341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Function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2495478"/>
            <a:ext cx="21259800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dirty="0">
                <a:sym typeface="Helvetica"/>
              </a:rPr>
              <a:t>Принимает значение в качестве аргумента одного типа и возвращает другое значение. Часто используется </a:t>
            </a:r>
            <a:r>
              <a:rPr lang="ru-RU" sz="44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  <a:sym typeface="Helvetica"/>
              </a:rPr>
              <a:t>для преобразования одного значения в другое</a:t>
            </a:r>
            <a:r>
              <a:rPr lang="en-US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  <a:sym typeface="Helvetica"/>
              </a:rPr>
              <a:t>.</a:t>
            </a:r>
            <a:endParaRPr lang="en-US" sz="4800" dirty="0">
              <a:solidFill>
                <a:srgbClr val="FFFFFF"/>
              </a:solidFill>
              <a:latin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F9A9E5-55AA-45EA-8A26-C23CEA40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elvetica" pitchFamily="2" charset="0"/>
              </a:rPr>
              <a:t>Consumer интерфейс содержит метод по умолчанию, который возвращает составной Consumer, выполняющий последовательно действия указанные в каждом интерфейсе:</a:t>
            </a: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DF412C-E341-483A-B7AF-BBB547317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4" y="4680343"/>
            <a:ext cx="21170891" cy="69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0892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5413341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Function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2495478"/>
            <a:ext cx="21259800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dirty="0">
                <a:sym typeface="Helvetica"/>
              </a:rPr>
              <a:t>Принимает значение в качестве аргумента одного типа и возвращает другое значение. Часто используется </a:t>
            </a:r>
            <a:r>
              <a:rPr lang="ru-RU" sz="44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  <a:sym typeface="Helvetica"/>
              </a:rPr>
              <a:t>для преобразования одного значения в другое</a:t>
            </a:r>
            <a:r>
              <a:rPr lang="en-US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  <a:sym typeface="Helvetica"/>
              </a:rPr>
              <a:t>.</a:t>
            </a:r>
            <a:endParaRPr lang="en-US" sz="4800" dirty="0">
              <a:solidFill>
                <a:srgbClr val="FFFFFF"/>
              </a:solidFill>
              <a:latin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F9944F-FDE9-4122-8927-2A074B8E56FE}"/>
              </a:ext>
            </a:extLst>
          </p:cNvPr>
          <p:cNvSpPr/>
          <p:nvPr/>
        </p:nvSpPr>
        <p:spPr>
          <a:xfrm>
            <a:off x="1574799" y="8617728"/>
            <a:ext cx="212598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4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Методы по умолчанию</a:t>
            </a:r>
            <a:r>
              <a:rPr lang="ru-RU" sz="4800" dirty="0">
                <a:solidFill>
                  <a:srgbClr val="FFFFFF"/>
                </a:solidFill>
                <a:latin typeface="Helvetica"/>
              </a:rPr>
              <a:t>:</a:t>
            </a:r>
          </a:p>
          <a:p>
            <a:pPr algn="l"/>
            <a:endParaRPr lang="ru-RU" sz="4800" dirty="0" err="1">
              <a:solidFill>
                <a:srgbClr val="FFFFFF"/>
              </a:solidFill>
              <a:latin typeface="Helvetic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F9A9E5-55AA-45EA-8A26-C23CEA40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elvetica" pitchFamily="2" charset="0"/>
              </a:rPr>
              <a:t>Consumer интерфейс содержит метод по умолчанию, который возвращает составной Consumer, выполняющий последовательно действия указанные в каждом интерфейсе:</a:t>
            </a: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DF412C-E341-483A-B7AF-BBB547317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62" y="3808633"/>
            <a:ext cx="17321774" cy="571200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77F973-399D-495F-A257-5ACC1A008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06" y="8617728"/>
            <a:ext cx="19331430" cy="538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1323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5413341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Function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2495478"/>
            <a:ext cx="21259800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dirty="0">
                <a:sym typeface="Helvetica"/>
              </a:rPr>
              <a:t>Статический метод интерфейса </a:t>
            </a:r>
            <a:r>
              <a:rPr lang="ru-RU" sz="44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  <a:sym typeface="Helvetica"/>
              </a:rPr>
              <a:t>identity</a:t>
            </a:r>
            <a:r>
              <a:rPr lang="ru-RU" sz="44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  <a:sym typeface="Helvetica"/>
              </a:rPr>
              <a:t>()</a:t>
            </a:r>
            <a:r>
              <a:rPr lang="ru-RU" sz="4800" dirty="0">
                <a:sym typeface="Helvetica"/>
              </a:rPr>
              <a:t>. Возвращает интерфейс </a:t>
            </a:r>
            <a:r>
              <a:rPr lang="ru-RU" sz="4800" dirty="0" err="1">
                <a:sym typeface="Helvetica"/>
              </a:rPr>
              <a:t>Function</a:t>
            </a:r>
            <a:r>
              <a:rPr lang="ru-RU" sz="4800" dirty="0">
                <a:sym typeface="Helvetica"/>
              </a:rPr>
              <a:t>, который </a:t>
            </a:r>
            <a:r>
              <a:rPr lang="ru-RU" sz="44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  <a:sym typeface="Helvetica"/>
              </a:rPr>
              <a:t>всегда возвращает входной параметр</a:t>
            </a:r>
            <a:r>
              <a:rPr lang="ru-RU" sz="4800" dirty="0">
                <a:sym typeface="Helvetica"/>
              </a:rPr>
              <a:t>.</a:t>
            </a:r>
          </a:p>
          <a:p>
            <a:pPr algn="l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4800" dirty="0">
              <a:sym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F9A9E5-55AA-45EA-8A26-C23CEA40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elvetica" pitchFamily="2" charset="0"/>
              </a:rPr>
              <a:t>Consumer интерфейс содержит метод по умолчанию, который возвращает составной Consumer, выполняющий последовательно действия указанные в каждом интерфейсе:</a:t>
            </a: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3116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5413341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Function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2495478"/>
            <a:ext cx="21259800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dirty="0">
                <a:sym typeface="Helvetica"/>
              </a:rPr>
              <a:t>Статический метод интерфейса </a:t>
            </a:r>
            <a:r>
              <a:rPr lang="ru-RU" sz="44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  <a:sym typeface="Helvetica"/>
              </a:rPr>
              <a:t>identity</a:t>
            </a:r>
            <a:r>
              <a:rPr lang="ru-RU" sz="44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  <a:sym typeface="Helvetica"/>
              </a:rPr>
              <a:t>()</a:t>
            </a:r>
            <a:r>
              <a:rPr lang="ru-RU" sz="4800" dirty="0">
                <a:sym typeface="Helvetica"/>
              </a:rPr>
              <a:t>. Возвращает интерфейс </a:t>
            </a:r>
            <a:r>
              <a:rPr lang="ru-RU" sz="4800" dirty="0" err="1">
                <a:sym typeface="Helvetica"/>
              </a:rPr>
              <a:t>Function</a:t>
            </a:r>
            <a:r>
              <a:rPr lang="ru-RU" sz="4800" dirty="0">
                <a:sym typeface="Helvetica"/>
              </a:rPr>
              <a:t>, который </a:t>
            </a:r>
            <a:r>
              <a:rPr lang="ru-RU" sz="44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  <a:sym typeface="Helvetica"/>
              </a:rPr>
              <a:t>всегда возвращает входной параметр</a:t>
            </a:r>
            <a:r>
              <a:rPr lang="ru-RU" sz="4800" dirty="0">
                <a:sym typeface="Helvetica"/>
              </a:rPr>
              <a:t>.</a:t>
            </a:r>
          </a:p>
          <a:p>
            <a:pPr algn="l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4800" dirty="0">
              <a:sym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F9A9E5-55AA-45EA-8A26-C23CEA40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Helvetica" pitchFamily="2" charset="0"/>
              </a:rPr>
              <a:t>Consumer интерфейс содержит метод по умолчанию, который возвращает составной Consumer, выполняющий последовательно действия указанные в каждом интерфейсе:</a:t>
            </a: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542697-4641-4F95-BEFD-64155334F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92" y="3700936"/>
            <a:ext cx="14983727" cy="61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9229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Заголовок"/>
          <p:cNvSpPr txBox="1"/>
          <p:nvPr/>
        </p:nvSpPr>
        <p:spPr>
          <a:xfrm>
            <a:off x="827871" y="5540170"/>
            <a:ext cx="14186576" cy="263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20000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en-US" sz="11600" b="1" dirty="0"/>
              <a:t> </a:t>
            </a:r>
            <a:r>
              <a:rPr lang="ru-RU" sz="11600" b="1" dirty="0"/>
              <a:t>Глава </a:t>
            </a:r>
            <a:r>
              <a:rPr lang="en-US" sz="11600" b="1" dirty="0"/>
              <a:t>4.5</a:t>
            </a:r>
            <a:endParaRPr lang="ru-RU" sz="11600" b="1" dirty="0"/>
          </a:p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ru-RU" sz="11600" spc="-200" dirty="0">
                <a:solidFill>
                  <a:srgbClr val="5AB0FF"/>
                </a:solidFill>
                <a:sym typeface="Helvetica Neue"/>
              </a:rPr>
              <a:t> </a:t>
            </a:r>
            <a:r>
              <a:rPr lang="ru-RU" sz="11600" b="1" dirty="0">
                <a:sym typeface="Helvetica Neue"/>
              </a:rPr>
              <a:t>Разновидности ФИ</a:t>
            </a:r>
            <a:endParaRPr sz="11600" b="1" dirty="0"/>
          </a:p>
        </p:txBody>
      </p:sp>
      <p:grpSp>
        <p:nvGrpSpPr>
          <p:cNvPr id="4653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46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6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46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9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46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2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46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5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46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8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46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1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46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4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46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7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46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0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46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3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46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6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46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9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46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2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46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5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46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8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46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1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46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4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47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7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4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1313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458853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Функциональные интерфейсы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87500" y="2251710"/>
            <a:ext cx="21259800" cy="1731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Поиск максимальной длины строки из списка с использованием механизмов </a:t>
            </a:r>
            <a:r>
              <a:rPr lang="ru-RU" sz="50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функциональных интерфейсов и их производных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: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DDAA8-2E92-42DC-A460-298E216C6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7" y="4978487"/>
            <a:ext cx="24193973" cy="70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9959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2101070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Разновидности ФИ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2638178"/>
            <a:ext cx="21259800" cy="257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1. Бинарные специализации (</a:t>
            </a:r>
            <a:r>
              <a:rPr lang="en-US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binary specializations)</a:t>
            </a:r>
            <a:r>
              <a:rPr lang="en-US" sz="500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интерфейсов </a:t>
            </a:r>
            <a:r>
              <a:rPr lang="en-US" sz="5000" dirty="0">
                <a:solidFill>
                  <a:srgbClr val="FFFFFF"/>
                </a:solidFill>
                <a:latin typeface="Helvetica"/>
                <a:cs typeface="Helvetica"/>
              </a:rPr>
              <a:t>Predicate, Consumer, Function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и </a:t>
            </a:r>
            <a:r>
              <a:rPr lang="en-US" sz="5000" dirty="0" err="1">
                <a:solidFill>
                  <a:srgbClr val="FFFFFF"/>
                </a:solidFill>
                <a:latin typeface="Helvetica"/>
                <a:cs typeface="Helvetica"/>
              </a:rPr>
              <a:t>UnaryOperator</a:t>
            </a:r>
            <a:r>
              <a:rPr lang="en-US" sz="5000" dirty="0">
                <a:solidFill>
                  <a:srgbClr val="FFFFFF"/>
                </a:solidFill>
                <a:latin typeface="Helvetica"/>
                <a:cs typeface="Helvetica"/>
              </a:rPr>
              <a:t>,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которые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принимают на вход два элемента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6332057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2101070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Разновидности ФИ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2638178"/>
            <a:ext cx="21259800" cy="257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1. Бинарные специализации (</a:t>
            </a:r>
            <a:r>
              <a:rPr lang="en-US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binary specializations)</a:t>
            </a:r>
            <a:r>
              <a:rPr lang="en-US" sz="500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интерфейсов </a:t>
            </a:r>
            <a:r>
              <a:rPr lang="en-US" sz="5000" dirty="0">
                <a:solidFill>
                  <a:srgbClr val="FFFFFF"/>
                </a:solidFill>
                <a:latin typeface="Helvetica"/>
                <a:cs typeface="Helvetica"/>
              </a:rPr>
              <a:t>Predicate, Consumer, Function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и </a:t>
            </a:r>
            <a:r>
              <a:rPr lang="en-US" sz="5000" dirty="0" err="1">
                <a:solidFill>
                  <a:srgbClr val="FFFFFF"/>
                </a:solidFill>
                <a:latin typeface="Helvetica"/>
                <a:cs typeface="Helvetica"/>
              </a:rPr>
              <a:t>UnaryOperator</a:t>
            </a:r>
            <a:r>
              <a:rPr lang="en-US" sz="5000" dirty="0">
                <a:solidFill>
                  <a:srgbClr val="FFFFFF"/>
                </a:solidFill>
                <a:latin typeface="Helvetica"/>
                <a:cs typeface="Helvetica"/>
              </a:rPr>
              <a:t>,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которые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принимают на вход два элемента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AFFCA9-B1B5-41D3-90D1-BCBBAF679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562689"/>
            <a:ext cx="22705363" cy="509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96073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2101070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Разновидности ФИ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625600" y="2009533"/>
            <a:ext cx="21259800" cy="88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2. Примитивные специализации.</a:t>
            </a: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922420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2101070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Разновидности ФИ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625600" y="2009533"/>
            <a:ext cx="21259800" cy="88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2. Примитивные специализации.</a:t>
            </a: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FC62AA-A8B6-4666-8597-4851EDAA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3066611"/>
            <a:ext cx="20579080" cy="44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28193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2101070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Разновидности ФИ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625600" y="2009533"/>
            <a:ext cx="21259800" cy="88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2. Примитивные специализации.</a:t>
            </a: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FC62AA-A8B6-4666-8597-4851EDAA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3066611"/>
            <a:ext cx="20579080" cy="44155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04EAB7-E3D1-4F06-ACE6-4DACC494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80" y="7948938"/>
            <a:ext cx="20577600" cy="48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23705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2101070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Разновидности ФИ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01AA5A-CFB0-46BD-96FB-93173E59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2463417"/>
            <a:ext cx="12355070" cy="44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80747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2101070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Разновидности ФИ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ABFFAD0-E74C-41C3-9B53-47614B6E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103" y="7780719"/>
            <a:ext cx="16519144" cy="43663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01AA5A-CFB0-46BD-96FB-93173E59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2463417"/>
            <a:ext cx="12355070" cy="44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6980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Заголовок"/>
          <p:cNvSpPr txBox="1"/>
          <p:nvPr/>
        </p:nvSpPr>
        <p:spPr>
          <a:xfrm>
            <a:off x="827871" y="5540170"/>
            <a:ext cx="19394733" cy="263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20000" spc="-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en-US" sz="11600" b="1" dirty="0"/>
              <a:t> </a:t>
            </a:r>
            <a:r>
              <a:rPr lang="ru-RU" sz="11600" b="1" dirty="0"/>
              <a:t>Глава 5</a:t>
            </a:r>
          </a:p>
          <a:p>
            <a:r>
              <a:rPr lang="en-US" sz="11600" spc="-200" dirty="0">
                <a:solidFill>
                  <a:srgbClr val="5AB0FF"/>
                </a:solidFill>
                <a:sym typeface="Helvetica Neue"/>
              </a:rPr>
              <a:t>|</a:t>
            </a:r>
            <a:r>
              <a:rPr lang="ru-RU" sz="11600" spc="-200" dirty="0">
                <a:solidFill>
                  <a:srgbClr val="5AB0FF"/>
                </a:solidFill>
                <a:sym typeface="Helvetica Neue"/>
              </a:rPr>
              <a:t> </a:t>
            </a:r>
            <a:r>
              <a:rPr lang="ru-RU" sz="11600" b="1" dirty="0">
                <a:sym typeface="Helvetica Neue"/>
              </a:rPr>
              <a:t>Заключение и повторение</a:t>
            </a:r>
            <a:endParaRPr sz="11600" b="1" dirty="0"/>
          </a:p>
        </p:txBody>
      </p:sp>
      <p:grpSp>
        <p:nvGrpSpPr>
          <p:cNvPr id="4653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46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6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46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59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46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2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46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5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46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68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46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1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46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4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46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7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46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0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46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3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46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6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46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89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46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2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46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5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46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98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469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1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469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4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47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707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47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4583495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6812295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Заключение и повторение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24000" y="2459142"/>
            <a:ext cx="21259800" cy="12734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Функциональный интерфейс 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–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это интерфейс с единственным абстрактным методом. Он может содержать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статические методы, методы по умолчанию и методы класса </a:t>
            </a:r>
            <a:r>
              <a:rPr lang="en-US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Object</a:t>
            </a:r>
            <a:r>
              <a:rPr lang="en-US" sz="5000" dirty="0">
                <a:solidFill>
                  <a:srgbClr val="FFFFFF"/>
                </a:solidFill>
                <a:latin typeface="Helvetica"/>
              </a:rPr>
              <a:t>.</a:t>
            </a:r>
            <a:br>
              <a:rPr lang="ru-RU" sz="5000" dirty="0">
                <a:solidFill>
                  <a:srgbClr val="FFFFFF"/>
                </a:solidFill>
                <a:latin typeface="Helvetica"/>
              </a:rPr>
            </a:b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Используются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 в лямбдах, </a:t>
            </a:r>
            <a:r>
              <a:rPr lang="en-US" sz="5000" dirty="0">
                <a:solidFill>
                  <a:srgbClr val="FFFFFF"/>
                </a:solidFill>
                <a:latin typeface="Helvetica"/>
              </a:rPr>
              <a:t>Stream API, 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как аргумент метода или поле класса, под капотом множества реализаций (например, создание потока с помощью </a:t>
            </a:r>
            <a:r>
              <a:rPr lang="en-US" sz="5000" dirty="0">
                <a:solidFill>
                  <a:srgbClr val="FFFFFF"/>
                </a:solidFill>
                <a:latin typeface="Helvetica"/>
              </a:rPr>
              <a:t>Runnable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 или сортировка коллекции при помощи </a:t>
            </a:r>
            <a:r>
              <a:rPr lang="en-US" sz="5000" dirty="0">
                <a:solidFill>
                  <a:srgbClr val="FFFFFF"/>
                </a:solidFill>
                <a:latin typeface="Helvetica"/>
              </a:rPr>
              <a:t>Comparator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).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 Существуют как </a:t>
            </a:r>
            <a:r>
              <a:rPr lang="ru-RU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стандартные функциональные интерфейсы, так и добавленные в </a:t>
            </a:r>
            <a:r>
              <a:rPr lang="en-US" sz="48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Java 8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, основные из которых – </a:t>
            </a:r>
            <a:r>
              <a:rPr lang="en-US" sz="5000" dirty="0">
                <a:solidFill>
                  <a:srgbClr val="FFFFFF"/>
                </a:solidFill>
                <a:latin typeface="Helvetica"/>
                <a:cs typeface="Helvetica"/>
              </a:rPr>
              <a:t>Predicate, Supplier, Function, Consumer </a:t>
            </a:r>
            <a:r>
              <a:rPr lang="ru-RU" sz="5000" dirty="0">
                <a:solidFill>
                  <a:srgbClr val="FFFFFF"/>
                </a:solidFill>
                <a:latin typeface="Helvetica"/>
                <a:cs typeface="Helvetica"/>
              </a:rPr>
              <a:t>– имеют несколько дополнительных реализаций.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3319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458853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Функциональные интерфейсы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74800" y="3257550"/>
            <a:ext cx="21259800" cy="12734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Позволяют реализовывать: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- </a:t>
            </a:r>
            <a:r>
              <a:rPr lang="ru-RU" sz="50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множество команд в одной переменной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 - поле класса или аргументе метода, которые гибко можно передавать между слоями приложения;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- </a:t>
            </a:r>
            <a:r>
              <a:rPr lang="ru-RU" sz="50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лямбда-выражения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 (</a:t>
            </a:r>
            <a:r>
              <a:rPr lang="ru-RU" sz="5000" dirty="0" err="1">
                <a:solidFill>
                  <a:srgbClr val="FFFFFF"/>
                </a:solidFill>
                <a:latin typeface="Helvetica"/>
              </a:rPr>
              <a:t>lambda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ru-RU" sz="5000" dirty="0" err="1">
                <a:solidFill>
                  <a:srgbClr val="FFFFFF"/>
                </a:solidFill>
                <a:latin typeface="Helvetica"/>
              </a:rPr>
              <a:t>expressions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) () -&gt; {} - функциональное программирование;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- </a:t>
            </a:r>
            <a:r>
              <a:rPr lang="ru-RU" sz="5000" b="1" dirty="0" err="1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Stream</a:t>
            </a:r>
            <a:r>
              <a:rPr lang="ru-RU" sz="50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 API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 - эффективная обработка последовательностей элементов;</a:t>
            </a: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- </a:t>
            </a:r>
            <a:r>
              <a:rPr lang="ru-RU" sz="5000" b="1" dirty="0">
                <a:gradFill flip="none" rotWithShape="1">
                  <a:gsLst>
                    <a:gs pos="0">
                      <a:srgbClr val="61D835"/>
                    </a:gs>
                    <a:gs pos="100000">
                      <a:srgbClr val="18E7CF"/>
                    </a:gs>
                  </a:gsLst>
                  <a:lin ang="0" scaled="0"/>
                </a:gradFill>
                <a:latin typeface="Helvetica"/>
              </a:rPr>
              <a:t>ссылка на метод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 (</a:t>
            </a:r>
            <a:r>
              <a:rPr lang="en-US" sz="5000" dirty="0">
                <a:solidFill>
                  <a:srgbClr val="FFFFFF"/>
                </a:solidFill>
                <a:latin typeface="Helvetica"/>
              </a:rPr>
              <a:t>M</a:t>
            </a:r>
            <a:r>
              <a:rPr lang="ru-RU" sz="5000" dirty="0" err="1">
                <a:solidFill>
                  <a:srgbClr val="FFFFFF"/>
                </a:solidFill>
                <a:latin typeface="Helvetica"/>
              </a:rPr>
              <a:t>ethod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 </a:t>
            </a:r>
            <a:r>
              <a:rPr lang="ru-RU" sz="5000" dirty="0" err="1">
                <a:solidFill>
                  <a:srgbClr val="FFFFFF"/>
                </a:solidFill>
                <a:latin typeface="Helvetica"/>
              </a:rPr>
              <a:t>reference</a:t>
            </a:r>
            <a:r>
              <a:rPr lang="ru-RU" sz="5000" dirty="0">
                <a:solidFill>
                  <a:srgbClr val="FFFFFF"/>
                </a:solidFill>
                <a:latin typeface="Helvetica"/>
              </a:rPr>
              <a:t>)</a:t>
            </a:r>
            <a:r>
              <a:rPr lang="en-US" sz="5000" dirty="0">
                <a:solidFill>
                  <a:srgbClr val="FFFFFF"/>
                </a:solidFill>
                <a:latin typeface="Helvetica"/>
              </a:rPr>
              <a:t>.</a:t>
            </a: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ru-RU" sz="50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144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1" name="Научиться взвешенно принимать рискованные решения Disrupt vs Value"/>
          <p:cNvSpPr txBox="1"/>
          <p:nvPr/>
        </p:nvSpPr>
        <p:spPr>
          <a:xfrm>
            <a:off x="721709" y="5791042"/>
            <a:ext cx="22940574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6600" b="1" spc="-100" dirty="0">
                <a:gradFill flip="none" rotWithShape="1">
                  <a:gsLst>
                    <a:gs pos="0">
                      <a:srgbClr val="00A8FF"/>
                    </a:gs>
                    <a:gs pos="26888">
                      <a:srgbClr val="00CBC1"/>
                    </a:gs>
                    <a:gs pos="51447">
                      <a:srgbClr val="00CB72"/>
                    </a:gs>
                    <a:gs pos="77283">
                      <a:srgbClr val="00C82F"/>
                    </a:gs>
                    <a:gs pos="100000">
                      <a:srgbClr val="00DB00"/>
                    </a:gs>
                  </a:gsLst>
                  <a:lin ang="18900000" scaled="0"/>
                </a:gradFill>
                <a:latin typeface="Helvetica"/>
                <a:cs typeface="Helvetica"/>
              </a:rPr>
              <a:t>Функциональный интерфейс </a:t>
            </a:r>
            <a:r>
              <a:rPr lang="ru-RU" sz="6600" dirty="0"/>
              <a:t>– </a:t>
            </a:r>
            <a:endParaRPr lang="ru-RU" sz="6600" b="1" spc="-100" dirty="0">
              <a:solidFill>
                <a:srgbClr val="FFFFFF"/>
              </a:solidFill>
              <a:latin typeface="Helvetica"/>
            </a:endParaRPr>
          </a:p>
          <a:p>
            <a:pPr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6600" b="1" spc="-100" dirty="0">
                <a:solidFill>
                  <a:srgbClr val="FFFFFF"/>
                </a:solidFill>
                <a:latin typeface="Helvetica"/>
              </a:rPr>
              <a:t>это интерфейс с единственным </a:t>
            </a:r>
            <a:r>
              <a:rPr lang="ru-RU" sz="6600" dirty="0"/>
              <a:t>абстрактным методом.</a:t>
            </a:r>
          </a:p>
        </p:txBody>
      </p:sp>
      <p:grpSp>
        <p:nvGrpSpPr>
          <p:cNvPr id="8004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800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0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07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800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0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10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800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0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13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801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1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16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801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1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19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801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1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22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802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2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25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802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2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28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802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2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31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802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3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34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803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3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37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803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3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40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803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3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43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804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4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46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804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4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49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804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4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52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805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5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55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805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5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58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805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5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5642E04-0E90-4AA9-8E78-C4C197D97BF4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4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5" name="Таблица"/>
          <p:cNvGraphicFramePr/>
          <p:nvPr>
            <p:extLst/>
          </p:nvPr>
        </p:nvGraphicFramePr>
        <p:xfrm>
          <a:off x="1270000" y="3070282"/>
          <a:ext cx="21844000" cy="2873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8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894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noFill/>
                      <a:custDash>
                        <a:ds d="100000" sp="200000"/>
                      </a:custDash>
                    </a:lnR>
                    <a:lnT w="0">
                      <a:miter lim="400000"/>
                    </a:lnT>
                    <a:lnB w="0">
                      <a:noFill/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36" name="Цели"/>
          <p:cNvSpPr txBox="1"/>
          <p:nvPr/>
        </p:nvSpPr>
        <p:spPr>
          <a:xfrm>
            <a:off x="1524000" y="857250"/>
            <a:ext cx="19458853" cy="121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70000"/>
              </a:lnSpc>
              <a:spcBef>
                <a:spcPts val="2500"/>
              </a:spcBef>
              <a:defRPr sz="10000" b="1" spc="-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Функциональные интерфейсы</a:t>
            </a:r>
            <a:endParaRPr dirty="0"/>
          </a:p>
        </p:txBody>
      </p:sp>
      <p:sp>
        <p:nvSpPr>
          <p:cNvPr id="7737" name="Создать коммерчески успешную индустрию образования с долей рынка не менее 15% к 2030 году"/>
          <p:cNvSpPr txBox="1"/>
          <p:nvPr/>
        </p:nvSpPr>
        <p:spPr>
          <a:xfrm>
            <a:off x="1587500" y="2251710"/>
            <a:ext cx="21259800" cy="88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ru-RU" sz="5000" dirty="0">
                <a:solidFill>
                  <a:srgbClr val="FFFFFF"/>
                </a:solidFill>
                <a:latin typeface="Helvetica"/>
              </a:rPr>
              <a:t>Пример абстрактного метода:</a:t>
            </a:r>
            <a:endParaRPr dirty="0"/>
          </a:p>
        </p:txBody>
      </p:sp>
      <p:grpSp>
        <p:nvGrpSpPr>
          <p:cNvPr id="7741" name="Сгруппировать"/>
          <p:cNvGrpSpPr/>
          <p:nvPr/>
        </p:nvGrpSpPr>
        <p:grpSpPr>
          <a:xfrm>
            <a:off x="12192000" y="-857250"/>
            <a:ext cx="1524000" cy="857250"/>
            <a:chOff x="0" y="0"/>
            <a:chExt cx="1524000" cy="857250"/>
          </a:xfrm>
        </p:grpSpPr>
        <p:sp>
          <p:nvSpPr>
            <p:cNvPr id="773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34E234">
                <a:alpha val="501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4" name="Сгруппировать"/>
          <p:cNvGrpSpPr/>
          <p:nvPr/>
        </p:nvGrpSpPr>
        <p:grpSpPr>
          <a:xfrm>
            <a:off x="10668000" y="-1714500"/>
            <a:ext cx="1524000" cy="857250"/>
            <a:chOff x="0" y="0"/>
            <a:chExt cx="1524000" cy="857250"/>
          </a:xfrm>
        </p:grpSpPr>
        <p:sp>
          <p:nvSpPr>
            <p:cNvPr id="774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47" name="Сгруппировать"/>
          <p:cNvGrpSpPr/>
          <p:nvPr/>
        </p:nvGrpSpPr>
        <p:grpSpPr>
          <a:xfrm>
            <a:off x="13716000" y="-1714500"/>
            <a:ext cx="1524000" cy="857250"/>
            <a:chOff x="0" y="0"/>
            <a:chExt cx="1524000" cy="857250"/>
          </a:xfrm>
        </p:grpSpPr>
        <p:sp>
          <p:nvSpPr>
            <p:cNvPr id="774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0" name="Сгруппировать"/>
          <p:cNvGrpSpPr/>
          <p:nvPr/>
        </p:nvGrpSpPr>
        <p:grpSpPr>
          <a:xfrm>
            <a:off x="9144000" y="-857250"/>
            <a:ext cx="1524000" cy="857250"/>
            <a:chOff x="0" y="0"/>
            <a:chExt cx="1524000" cy="857250"/>
          </a:xfrm>
        </p:grpSpPr>
        <p:sp>
          <p:nvSpPr>
            <p:cNvPr id="774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4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3" name="Сгруппировать"/>
          <p:cNvGrpSpPr/>
          <p:nvPr/>
        </p:nvGrpSpPr>
        <p:grpSpPr>
          <a:xfrm>
            <a:off x="7620000" y="-1714500"/>
            <a:ext cx="1524000" cy="857250"/>
            <a:chOff x="0" y="0"/>
            <a:chExt cx="1524000" cy="857250"/>
          </a:xfrm>
        </p:grpSpPr>
        <p:sp>
          <p:nvSpPr>
            <p:cNvPr id="775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6" name="Сгруппировать"/>
          <p:cNvGrpSpPr/>
          <p:nvPr/>
        </p:nvGrpSpPr>
        <p:grpSpPr>
          <a:xfrm>
            <a:off x="6096000" y="-857250"/>
            <a:ext cx="1524000" cy="857250"/>
            <a:chOff x="0" y="0"/>
            <a:chExt cx="1524000" cy="857250"/>
          </a:xfrm>
        </p:grpSpPr>
        <p:sp>
          <p:nvSpPr>
            <p:cNvPr id="775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59" name="Сгруппировать"/>
          <p:cNvGrpSpPr/>
          <p:nvPr/>
        </p:nvGrpSpPr>
        <p:grpSpPr>
          <a:xfrm>
            <a:off x="4572000" y="-1714500"/>
            <a:ext cx="1524000" cy="857250"/>
            <a:chOff x="0" y="0"/>
            <a:chExt cx="1524000" cy="857250"/>
          </a:xfrm>
        </p:grpSpPr>
        <p:sp>
          <p:nvSpPr>
            <p:cNvPr id="775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5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2" name="Сгруппировать"/>
          <p:cNvGrpSpPr/>
          <p:nvPr/>
        </p:nvGrpSpPr>
        <p:grpSpPr>
          <a:xfrm>
            <a:off x="3048000" y="-857250"/>
            <a:ext cx="1524000" cy="857250"/>
            <a:chOff x="0" y="0"/>
            <a:chExt cx="1524000" cy="857250"/>
          </a:xfrm>
        </p:grpSpPr>
        <p:sp>
          <p:nvSpPr>
            <p:cNvPr id="776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5" name="Сгруппировать"/>
          <p:cNvGrpSpPr/>
          <p:nvPr/>
        </p:nvGrpSpPr>
        <p:grpSpPr>
          <a:xfrm>
            <a:off x="1524000" y="-1714500"/>
            <a:ext cx="1524000" cy="857250"/>
            <a:chOff x="0" y="0"/>
            <a:chExt cx="1524000" cy="857250"/>
          </a:xfrm>
        </p:grpSpPr>
        <p:sp>
          <p:nvSpPr>
            <p:cNvPr id="776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8" name="Сгруппировать"/>
          <p:cNvGrpSpPr/>
          <p:nvPr/>
        </p:nvGrpSpPr>
        <p:grpSpPr>
          <a:xfrm>
            <a:off x="0" y="-857250"/>
            <a:ext cx="1524001" cy="857250"/>
            <a:chOff x="0" y="0"/>
            <a:chExt cx="1524000" cy="857250"/>
          </a:xfrm>
        </p:grpSpPr>
        <p:sp>
          <p:nvSpPr>
            <p:cNvPr id="7766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67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1" name="Сгруппировать"/>
          <p:cNvGrpSpPr/>
          <p:nvPr/>
        </p:nvGrpSpPr>
        <p:grpSpPr>
          <a:xfrm>
            <a:off x="16764000" y="-1714500"/>
            <a:ext cx="1524000" cy="857250"/>
            <a:chOff x="0" y="0"/>
            <a:chExt cx="1524000" cy="857250"/>
          </a:xfrm>
        </p:grpSpPr>
        <p:sp>
          <p:nvSpPr>
            <p:cNvPr id="7769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0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4" name="Сгруппировать"/>
          <p:cNvGrpSpPr/>
          <p:nvPr/>
        </p:nvGrpSpPr>
        <p:grpSpPr>
          <a:xfrm>
            <a:off x="15240000" y="-857250"/>
            <a:ext cx="1524000" cy="857250"/>
            <a:chOff x="0" y="0"/>
            <a:chExt cx="1524000" cy="857250"/>
          </a:xfrm>
        </p:grpSpPr>
        <p:sp>
          <p:nvSpPr>
            <p:cNvPr id="7772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3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77" name="Сгруппировать"/>
          <p:cNvGrpSpPr/>
          <p:nvPr/>
        </p:nvGrpSpPr>
        <p:grpSpPr>
          <a:xfrm>
            <a:off x="19812000" y="-1714500"/>
            <a:ext cx="1524000" cy="857250"/>
            <a:chOff x="0" y="0"/>
            <a:chExt cx="1524000" cy="857250"/>
          </a:xfrm>
        </p:grpSpPr>
        <p:sp>
          <p:nvSpPr>
            <p:cNvPr id="7775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6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0" name="Сгруппировать"/>
          <p:cNvGrpSpPr/>
          <p:nvPr/>
        </p:nvGrpSpPr>
        <p:grpSpPr>
          <a:xfrm>
            <a:off x="18288000" y="-857250"/>
            <a:ext cx="1524000" cy="857250"/>
            <a:chOff x="0" y="0"/>
            <a:chExt cx="1524000" cy="857250"/>
          </a:xfrm>
        </p:grpSpPr>
        <p:sp>
          <p:nvSpPr>
            <p:cNvPr id="7778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79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3" name="Сгруппировать"/>
          <p:cNvGrpSpPr/>
          <p:nvPr/>
        </p:nvGrpSpPr>
        <p:grpSpPr>
          <a:xfrm>
            <a:off x="22860000" y="-1714500"/>
            <a:ext cx="1524000" cy="857250"/>
            <a:chOff x="0" y="0"/>
            <a:chExt cx="1524000" cy="857250"/>
          </a:xfrm>
        </p:grpSpPr>
        <p:sp>
          <p:nvSpPr>
            <p:cNvPr id="7781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2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6" name="Сгруппировать"/>
          <p:cNvGrpSpPr/>
          <p:nvPr/>
        </p:nvGrpSpPr>
        <p:grpSpPr>
          <a:xfrm>
            <a:off x="21336000" y="-857250"/>
            <a:ext cx="1524000" cy="857250"/>
            <a:chOff x="0" y="0"/>
            <a:chExt cx="1524000" cy="857250"/>
          </a:xfrm>
        </p:grpSpPr>
        <p:sp>
          <p:nvSpPr>
            <p:cNvPr id="7784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5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89" name="Сгруппировать"/>
          <p:cNvGrpSpPr/>
          <p:nvPr/>
        </p:nvGrpSpPr>
        <p:grpSpPr>
          <a:xfrm>
            <a:off x="-1524000" y="0"/>
            <a:ext cx="1524000" cy="857251"/>
            <a:chOff x="0" y="0"/>
            <a:chExt cx="1524000" cy="857250"/>
          </a:xfrm>
        </p:grpSpPr>
        <p:sp>
          <p:nvSpPr>
            <p:cNvPr id="7787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88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2" name="Сгруппировать"/>
          <p:cNvGrpSpPr/>
          <p:nvPr/>
        </p:nvGrpSpPr>
        <p:grpSpPr>
          <a:xfrm>
            <a:off x="-1524000" y="12858750"/>
            <a:ext cx="1524000" cy="857250"/>
            <a:chOff x="0" y="0"/>
            <a:chExt cx="1524000" cy="857250"/>
          </a:xfrm>
        </p:grpSpPr>
        <p:sp>
          <p:nvSpPr>
            <p:cNvPr id="7790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1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95" name="Сгруппировать"/>
          <p:cNvGrpSpPr/>
          <p:nvPr/>
        </p:nvGrpSpPr>
        <p:grpSpPr>
          <a:xfrm>
            <a:off x="-1651000" y="12001500"/>
            <a:ext cx="1524000" cy="857250"/>
            <a:chOff x="0" y="0"/>
            <a:chExt cx="1524000" cy="857250"/>
          </a:xfrm>
        </p:grpSpPr>
        <p:sp>
          <p:nvSpPr>
            <p:cNvPr id="7793" name="Прямоугольник"/>
            <p:cNvSpPr/>
            <p:nvPr/>
          </p:nvSpPr>
          <p:spPr>
            <a:xfrm>
              <a:off x="0" y="0"/>
              <a:ext cx="1524000" cy="857250"/>
            </a:xfrm>
            <a:prstGeom prst="rect">
              <a:avLst/>
            </a:prstGeom>
            <a:solidFill>
              <a:srgbClr val="FFFFFF">
                <a:alpha val="1478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794" name="Прямоугольник"/>
            <p:cNvSpPr/>
            <p:nvPr/>
          </p:nvSpPr>
          <p:spPr>
            <a:xfrm>
              <a:off x="25400" y="25400"/>
              <a:ext cx="1473200" cy="806450"/>
            </a:xfrm>
            <a:prstGeom prst="rect">
              <a:avLst/>
            </a:prstGeom>
            <a:solidFill>
              <a:srgbClr val="FFFFFF">
                <a:alpha val="672"/>
              </a:srgbClr>
            </a:solidFill>
            <a:ln w="12700" cap="flat">
              <a:solidFill>
                <a:srgbClr val="000000">
                  <a:alpha val="4975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2858D77-48E6-4060-BAAB-7553ABACD24C}"/>
              </a:ext>
            </a:extLst>
          </p:cNvPr>
          <p:cNvSpPr/>
          <p:nvPr/>
        </p:nvSpPr>
        <p:spPr>
          <a:xfrm>
            <a:off x="23628350" y="1282571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0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7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DDAA8-2E92-42DC-A460-298E216C6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85" y="3551896"/>
            <a:ext cx="19642629" cy="70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512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1874</Words>
  <Application>Microsoft Office PowerPoint</Application>
  <PresentationFormat>Произвольный</PresentationFormat>
  <Paragraphs>289</Paragraphs>
  <Slides>68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4" baseType="lpstr">
      <vt:lpstr>Arial</vt:lpstr>
      <vt:lpstr>Helvetica</vt:lpstr>
      <vt:lpstr>Helvetica Neue</vt:lpstr>
      <vt:lpstr>Helvetica Neue Medium</vt:lpstr>
      <vt:lpstr>JetBrains Mono</vt:lpstr>
      <vt:lpstr>21_BasicWhite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Березнев</dc:creator>
  <cp:lastModifiedBy>Березнев Никита</cp:lastModifiedBy>
  <cp:revision>116</cp:revision>
  <dcterms:modified xsi:type="dcterms:W3CDTF">2025-03-14T15:23:54Z</dcterms:modified>
</cp:coreProperties>
</file>