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http://customooxmlschemas.google.com/">
      <go:slidesCustomData xmlns:go="http://customooxmlschemas.google.com/" r:id="rId17" roundtripDataSignature="AMtx7mjoHhCLHYXE90wzim3RRawbOudP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5b1aa61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f5b1aa61a7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5b1aa61a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f5b1aa61a7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5b1aa61a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f5b1aa61a7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5b1aa61a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f5b1aa61a7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5808000" cy="24936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G2M Case Study</a:t>
            </a:r>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Virtual</a:t>
            </a:r>
            <a:r>
              <a:rPr lang="en-US" sz="2500">
                <a:solidFill>
                  <a:schemeClr val="dk1"/>
                </a:solidFill>
                <a:latin typeface="Calibri"/>
                <a:ea typeface="Calibri"/>
                <a:cs typeface="Calibri"/>
                <a:sym typeface="Calibri"/>
              </a:rPr>
              <a:t> </a:t>
            </a:r>
            <a:r>
              <a:rPr lang="en-US" sz="2500">
                <a:solidFill>
                  <a:srgbClr val="FF6600"/>
                </a:solidFill>
                <a:latin typeface="Calibri"/>
                <a:ea typeface="Calibri"/>
                <a:cs typeface="Calibri"/>
                <a:sym typeface="Calibri"/>
              </a:rPr>
              <a:t>Internship</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4</a:t>
            </a:r>
            <a:r>
              <a:rPr lang="en-US" sz="2500">
                <a:solidFill>
                  <a:srgbClr val="FF6600"/>
                </a:solidFill>
                <a:latin typeface="Calibri"/>
                <a:ea typeface="Calibri"/>
                <a:cs typeface="Calibri"/>
                <a:sym typeface="Calibri"/>
              </a:rPr>
              <a:t>-Oct-2021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nvSpPr>
        <p:spPr>
          <a:xfrm>
            <a:off x="762000" y="1595021"/>
            <a:ext cx="11430000" cy="4557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We have evaluated both the cab companies on following points and found Yellow cab better than Pink cab:</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rtl="0" algn="just">
              <a:lnSpc>
                <a:spcPct val="115000"/>
              </a:lnSpc>
              <a:spcBef>
                <a:spcPts val="1100"/>
              </a:spcBef>
              <a:spcAft>
                <a:spcPts val="0"/>
              </a:spcAft>
              <a:buNone/>
            </a:pPr>
            <a:r>
              <a:rPr b="1" lang="en-US" sz="1650">
                <a:solidFill>
                  <a:schemeClr val="dk1"/>
                </a:solidFill>
                <a:highlight>
                  <a:srgbClr val="FFFFFF"/>
                </a:highlight>
                <a:latin typeface="Calibri"/>
                <a:ea typeface="Calibri"/>
                <a:cs typeface="Calibri"/>
                <a:sym typeface="Calibri"/>
              </a:rPr>
              <a:t>Profit:</a:t>
            </a:r>
            <a:r>
              <a:rPr lang="en-US" sz="1650">
                <a:solidFill>
                  <a:schemeClr val="dk1"/>
                </a:solidFill>
                <a:highlight>
                  <a:srgbClr val="FFFFFF"/>
                </a:highlight>
                <a:latin typeface="Calibri"/>
                <a:ea typeface="Calibri"/>
                <a:cs typeface="Calibri"/>
                <a:sym typeface="Calibri"/>
              </a:rPr>
              <a:t> Yellow Cab clearly is leading, generated 8.2 times more profit than Pink cab in 3 years. One of the main reason for Yellow Cab's profit was because of their high ARPU $458, and 94K of active customers in 2018. on other hand Pink Cab is ARPU is $310, they have 29K active customers in 2018.</a:t>
            </a:r>
            <a:endParaRPr sz="1650">
              <a:solidFill>
                <a:schemeClr val="dk1"/>
              </a:solidFill>
              <a:highlight>
                <a:srgbClr val="FFFFFF"/>
              </a:highlight>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Customer Retention: </a:t>
            </a:r>
            <a:r>
              <a:rPr lang="en-US" sz="1600">
                <a:solidFill>
                  <a:schemeClr val="dk1"/>
                </a:solidFill>
                <a:latin typeface="Calibri"/>
                <a:ea typeface="Calibri"/>
                <a:cs typeface="Calibri"/>
                <a:sym typeface="Calibri"/>
              </a:rPr>
              <a:t>We have analyzed this in two segments : at least 5 drive and at least 10 drive with the same cab company. And we found that Yellow cab is doing far better than Pink cab in both these segments.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ARPU: </a:t>
            </a:r>
            <a:r>
              <a:rPr lang="en-US" sz="1600">
                <a:solidFill>
                  <a:schemeClr val="dk1"/>
                </a:solidFill>
                <a:highlight>
                  <a:srgbClr val="FFFFFF"/>
                </a:highlight>
                <a:latin typeface="Calibri"/>
                <a:ea typeface="Calibri"/>
                <a:cs typeface="Calibri"/>
                <a:sym typeface="Calibri"/>
              </a:rPr>
              <a:t>Yellow Cab's ARPU is </a:t>
            </a:r>
            <a:r>
              <a:rPr b="1" lang="en-US" sz="1600">
                <a:solidFill>
                  <a:schemeClr val="dk1"/>
                </a:solidFill>
                <a:highlight>
                  <a:srgbClr val="FFFFFF"/>
                </a:highlight>
                <a:latin typeface="Calibri"/>
                <a:ea typeface="Calibri"/>
                <a:cs typeface="Calibri"/>
                <a:sym typeface="Calibri"/>
              </a:rPr>
              <a:t>$458, </a:t>
            </a:r>
            <a:r>
              <a:rPr lang="en-US" sz="1600">
                <a:solidFill>
                  <a:schemeClr val="dk1"/>
                </a:solidFill>
                <a:highlight>
                  <a:srgbClr val="FFFFFF"/>
                </a:highlight>
                <a:latin typeface="Calibri"/>
                <a:ea typeface="Calibri"/>
                <a:cs typeface="Calibri"/>
                <a:sym typeface="Calibri"/>
              </a:rPr>
              <a:t>Pink Cab is ARPU is </a:t>
            </a:r>
            <a:r>
              <a:rPr b="1" lang="en-US" sz="1600">
                <a:solidFill>
                  <a:schemeClr val="dk1"/>
                </a:solidFill>
                <a:highlight>
                  <a:srgbClr val="FFFFFF"/>
                </a:highlight>
                <a:latin typeface="Calibri"/>
                <a:ea typeface="Calibri"/>
                <a:cs typeface="Calibri"/>
                <a:sym typeface="Calibri"/>
              </a:rPr>
              <a:t>$310</a:t>
            </a:r>
            <a:endParaRPr b="1" sz="1600">
              <a:solidFill>
                <a:schemeClr val="dk1"/>
              </a:solidFill>
              <a:highlight>
                <a:srgbClr val="FFFFFF"/>
              </a:highlight>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highlight>
                <a:srgbClr val="FFFFFF"/>
              </a:highlight>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highlight>
                  <a:srgbClr val="FFFFFF"/>
                </a:highlight>
                <a:latin typeface="Calibri"/>
                <a:ea typeface="Calibri"/>
                <a:cs typeface="Calibri"/>
                <a:sym typeface="Calibri"/>
              </a:rPr>
              <a:t>Customer base: </a:t>
            </a:r>
            <a:r>
              <a:rPr lang="en-US" sz="1600">
                <a:solidFill>
                  <a:schemeClr val="dk1"/>
                </a:solidFill>
                <a:highlight>
                  <a:srgbClr val="FFFFFF"/>
                </a:highlight>
                <a:latin typeface="Calibri"/>
                <a:ea typeface="Calibri"/>
                <a:cs typeface="Calibri"/>
                <a:sym typeface="Calibri"/>
              </a:rPr>
              <a:t>Yellow Cab's had </a:t>
            </a:r>
            <a:r>
              <a:rPr b="1" lang="en-US" sz="1600">
                <a:solidFill>
                  <a:schemeClr val="dk1"/>
                </a:solidFill>
                <a:highlight>
                  <a:srgbClr val="FFFFFF"/>
                </a:highlight>
                <a:latin typeface="Calibri"/>
                <a:ea typeface="Calibri"/>
                <a:cs typeface="Calibri"/>
                <a:sym typeface="Calibri"/>
              </a:rPr>
              <a:t>94K</a:t>
            </a:r>
            <a:r>
              <a:rPr lang="en-US" sz="1600">
                <a:solidFill>
                  <a:schemeClr val="dk1"/>
                </a:solidFill>
                <a:highlight>
                  <a:srgbClr val="FFFFFF"/>
                </a:highlight>
                <a:latin typeface="Calibri"/>
                <a:ea typeface="Calibri"/>
                <a:cs typeface="Calibri"/>
                <a:sym typeface="Calibri"/>
              </a:rPr>
              <a:t> total active customers in 2018</a:t>
            </a:r>
            <a:r>
              <a:rPr b="1" lang="en-US" sz="1600">
                <a:solidFill>
                  <a:schemeClr val="dk1"/>
                </a:solidFill>
                <a:highlight>
                  <a:srgbClr val="FFFFFF"/>
                </a:highlight>
                <a:latin typeface="Calibri"/>
                <a:ea typeface="Calibri"/>
                <a:cs typeface="Calibri"/>
                <a:sym typeface="Calibri"/>
              </a:rPr>
              <a:t>, </a:t>
            </a:r>
            <a:r>
              <a:rPr lang="en-US" sz="1600">
                <a:solidFill>
                  <a:schemeClr val="dk1"/>
                </a:solidFill>
                <a:highlight>
                  <a:srgbClr val="FFFFFF"/>
                </a:highlight>
                <a:latin typeface="Calibri"/>
                <a:ea typeface="Calibri"/>
                <a:cs typeface="Calibri"/>
                <a:sym typeface="Calibri"/>
              </a:rPr>
              <a:t>Pink Cab had </a:t>
            </a:r>
            <a:r>
              <a:rPr b="1" lang="en-US" sz="1600">
                <a:solidFill>
                  <a:schemeClr val="dk1"/>
                </a:solidFill>
                <a:highlight>
                  <a:srgbClr val="FFFFFF"/>
                </a:highlight>
                <a:latin typeface="Calibri"/>
                <a:ea typeface="Calibri"/>
                <a:cs typeface="Calibri"/>
                <a:sym typeface="Calibri"/>
              </a:rPr>
              <a:t>29K</a:t>
            </a:r>
            <a:r>
              <a:rPr lang="en-US" sz="1600">
                <a:solidFill>
                  <a:schemeClr val="dk1"/>
                </a:solidFill>
                <a:highlight>
                  <a:srgbClr val="FFFFFF"/>
                </a:highlight>
                <a:latin typeface="Calibri"/>
                <a:ea typeface="Calibri"/>
                <a:cs typeface="Calibri"/>
                <a:sym typeface="Calibri"/>
              </a:rPr>
              <a:t> active customers in 2018.</a:t>
            </a:r>
            <a:endParaRPr b="1" sz="1600">
              <a:solidFill>
                <a:schemeClr val="dk1"/>
              </a:solidFill>
              <a:highlight>
                <a:srgbClr val="FFFFFF"/>
              </a:highlight>
              <a:latin typeface="Calibri"/>
              <a:ea typeface="Calibri"/>
              <a:cs typeface="Calibri"/>
              <a:sym typeface="Calibri"/>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Ride count and Profit Forecasting : </a:t>
            </a:r>
            <a:r>
              <a:rPr lang="en-US" sz="1600">
                <a:solidFill>
                  <a:schemeClr val="dk1"/>
                </a:solidFill>
                <a:latin typeface="Calibri"/>
                <a:ea typeface="Calibri"/>
                <a:cs typeface="Calibri"/>
                <a:sym typeface="Calibri"/>
              </a:rPr>
              <a:t>Both the companies are facing loss in the profit and no. of ride. Yellow cab’s forecasted profit loss is around 1.83% while Pink cab’s loss in 3.1%.Pink cab is facing more loss even when its forecasted no of ride loss is lesser than Yellow cab.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On the basis of above point , we will recommend Yellow cab for investment.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74" name="Google Shape;174;p20"/>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Recommendations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180" name="Google Shape;180;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1" name="Google Shape;181;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XYZ is a private equity firm in US. Due to remarkable growth in the Cab Industry in last few years and multiple key players in the market, it is planning for an investment in Cab industry. </a:t>
            </a:r>
            <a:endParaRPr/>
          </a:p>
          <a:p>
            <a:pPr indent="0" lvl="0" marL="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lang="en-US" sz="1800"/>
              <a:t>Objective : Provide actionable insights to help XYZ firm in identifying the right company for making investment.</a:t>
            </a:r>
            <a:endParaRPr/>
          </a:p>
          <a:p>
            <a:pPr indent="-114300" lvl="0" marL="22860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US" sz="1800"/>
              <a:t>The analysis has been divided into four parts: </a:t>
            </a:r>
            <a:endParaRPr/>
          </a:p>
          <a:p>
            <a:pPr indent="-228600" lvl="0" marL="228600" rtl="0" algn="l">
              <a:lnSpc>
                <a:spcPct val="90000"/>
              </a:lnSpc>
              <a:spcBef>
                <a:spcPts val="1000"/>
              </a:spcBef>
              <a:spcAft>
                <a:spcPts val="0"/>
              </a:spcAft>
              <a:buClr>
                <a:schemeClr val="dk1"/>
              </a:buClr>
              <a:buSzPts val="1800"/>
              <a:buChar char="•"/>
            </a:pPr>
            <a:r>
              <a:rPr lang="en-US" sz="1800"/>
              <a:t>Data Understanding </a:t>
            </a:r>
            <a:endParaRPr/>
          </a:p>
          <a:p>
            <a:pPr indent="-228600" lvl="0" marL="228600" rtl="0" algn="l">
              <a:lnSpc>
                <a:spcPct val="90000"/>
              </a:lnSpc>
              <a:spcBef>
                <a:spcPts val="1000"/>
              </a:spcBef>
              <a:spcAft>
                <a:spcPts val="0"/>
              </a:spcAft>
              <a:buClr>
                <a:schemeClr val="dk1"/>
              </a:buClr>
              <a:buSzPts val="1800"/>
              <a:buChar char="•"/>
            </a:pPr>
            <a:r>
              <a:rPr lang="en-US" sz="1800"/>
              <a:t>Forecasting profit and number of rides for each cab type </a:t>
            </a:r>
            <a:endParaRPr/>
          </a:p>
          <a:p>
            <a:pPr indent="-228600" lvl="0" marL="228600" rtl="0" algn="l">
              <a:lnSpc>
                <a:spcPct val="90000"/>
              </a:lnSpc>
              <a:spcBef>
                <a:spcPts val="1000"/>
              </a:spcBef>
              <a:spcAft>
                <a:spcPts val="0"/>
              </a:spcAft>
              <a:buClr>
                <a:schemeClr val="dk1"/>
              </a:buClr>
              <a:buSzPts val="1800"/>
              <a:buChar char="•"/>
            </a:pPr>
            <a:r>
              <a:rPr lang="en-US" sz="1800"/>
              <a:t>Finding the most profitable Cab company </a:t>
            </a:r>
            <a:endParaRPr/>
          </a:p>
          <a:p>
            <a:pPr indent="-228600" lvl="0" marL="228600" rtl="0" algn="l">
              <a:lnSpc>
                <a:spcPct val="90000"/>
              </a:lnSpc>
              <a:spcBef>
                <a:spcPts val="1000"/>
              </a:spcBef>
              <a:spcAft>
                <a:spcPts val="0"/>
              </a:spcAft>
              <a:buClr>
                <a:schemeClr val="dk1"/>
              </a:buClr>
              <a:buSzPts val="1800"/>
              <a:buChar char="•"/>
            </a:pPr>
            <a:r>
              <a:rPr lang="en-US" sz="1800"/>
              <a:t>Recommendations for investment</a:t>
            </a:r>
            <a:endParaRPr/>
          </a:p>
        </p:txBody>
      </p:sp>
      <p:sp>
        <p:nvSpPr>
          <p:cNvPr id="91" name="Google Shape;91;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 –G2M(cab industry) case study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802907" y="1371600"/>
            <a:ext cx="7841506" cy="5078313"/>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24 Features( including 9 derived features)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Timeframe of the data: 2016-01-31 to 2018-12-31</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Total data points :355,032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Assumptions: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Outliers are present in Price_Charged feature but due to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unavailability of trip duration details ,we are not treating this as outlier.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Profit of rides are calculated keeping other factors constant and only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Price_Charged and Cost_of_Trip features used to calculate profit.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Users feature of city dataset is treated as number of cab users in the city.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we have assumed that this can be other cab users as well(including Yellow and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Pink cab)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8" name="Google Shape;98;p3"/>
          <p:cNvGrpSpPr/>
          <p:nvPr/>
        </p:nvGrpSpPr>
        <p:grpSpPr>
          <a:xfrm>
            <a:off x="5959628" y="1537723"/>
            <a:ext cx="5990073" cy="2545492"/>
            <a:chOff x="5536376" y="1858363"/>
            <a:chExt cx="6407828" cy="3381431"/>
          </a:xfrm>
        </p:grpSpPr>
        <p:grpSp>
          <p:nvGrpSpPr>
            <p:cNvPr id="99" name="Google Shape;99;p3"/>
            <p:cNvGrpSpPr/>
            <p:nvPr/>
          </p:nvGrpSpPr>
          <p:grpSpPr>
            <a:xfrm>
              <a:off x="5536376" y="1858363"/>
              <a:ext cx="5168575" cy="3381431"/>
              <a:chOff x="1702411" y="3452991"/>
              <a:chExt cx="5168575" cy="3823312"/>
            </a:xfrm>
          </p:grpSpPr>
          <p:grpSp>
            <p:nvGrpSpPr>
              <p:cNvPr id="100" name="Google Shape;100;p3"/>
              <p:cNvGrpSpPr/>
              <p:nvPr/>
            </p:nvGrpSpPr>
            <p:grpSpPr>
              <a:xfrm>
                <a:off x="1702411" y="3452991"/>
                <a:ext cx="5168575" cy="1602250"/>
                <a:chOff x="1702411" y="4026102"/>
                <a:chExt cx="5168575" cy="1602250"/>
              </a:xfrm>
            </p:grpSpPr>
            <p:sp>
              <p:nvSpPr>
                <p:cNvPr id="101" name="Google Shape;101;p3"/>
                <p:cNvSpPr/>
                <p:nvPr/>
              </p:nvSpPr>
              <p:spPr>
                <a:xfrm>
                  <a:off x="6051395" y="4026103"/>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1961385"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3343118"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4697256"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txBox="1"/>
                <p:nvPr/>
              </p:nvSpPr>
              <p:spPr>
                <a:xfrm>
                  <a:off x="1702411" y="5212301"/>
                  <a:ext cx="1121326" cy="4160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Cab_Data.csv </a:t>
                  </a:r>
                  <a:endParaRPr/>
                </a:p>
              </p:txBody>
            </p:sp>
            <p:sp>
              <p:nvSpPr>
                <p:cNvPr id="106" name="Google Shape;106;p3"/>
                <p:cNvSpPr txBox="1"/>
                <p:nvPr/>
              </p:nvSpPr>
              <p:spPr>
                <a:xfrm>
                  <a:off x="3097359" y="5212301"/>
                  <a:ext cx="12640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Customer_ID.csv </a:t>
                  </a:r>
                  <a:endParaRPr/>
                </a:p>
              </p:txBody>
            </p:sp>
            <p:sp>
              <p:nvSpPr>
                <p:cNvPr id="107" name="Google Shape;107;p3"/>
                <p:cNvSpPr txBox="1"/>
                <p:nvPr/>
              </p:nvSpPr>
              <p:spPr>
                <a:xfrm>
                  <a:off x="4525356" y="5212302"/>
                  <a:ext cx="137633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Transaction_ID.csv </a:t>
                  </a:r>
                  <a:endParaRPr/>
                </a:p>
              </p:txBody>
            </p:sp>
            <p:sp>
              <p:nvSpPr>
                <p:cNvPr id="108" name="Google Shape;108;p3"/>
                <p:cNvSpPr txBox="1"/>
                <p:nvPr/>
              </p:nvSpPr>
              <p:spPr>
                <a:xfrm>
                  <a:off x="6120505" y="5212301"/>
                  <a:ext cx="750481" cy="4160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City.csv</a:t>
                  </a:r>
                  <a:endParaRPr/>
                </a:p>
              </p:txBody>
            </p:sp>
          </p:grpSp>
          <p:cxnSp>
            <p:nvCxnSpPr>
              <p:cNvPr id="109" name="Google Shape;109;p3"/>
              <p:cNvCxnSpPr/>
              <p:nvPr/>
            </p:nvCxnSpPr>
            <p:spPr>
              <a:xfrm>
                <a:off x="2624242" y="4379438"/>
                <a:ext cx="1826170" cy="1511381"/>
              </a:xfrm>
              <a:prstGeom prst="straightConnector1">
                <a:avLst/>
              </a:prstGeom>
              <a:noFill/>
              <a:ln cap="flat" cmpd="sng" w="9525">
                <a:solidFill>
                  <a:schemeClr val="accent1"/>
                </a:solidFill>
                <a:prstDash val="solid"/>
                <a:miter lim="800000"/>
                <a:headEnd len="sm" w="sm" type="none"/>
                <a:tailEnd len="med" w="med" type="triangle"/>
              </a:ln>
            </p:spPr>
          </p:cxnSp>
          <p:cxnSp>
            <p:nvCxnSpPr>
              <p:cNvPr id="110" name="Google Shape;110;p3"/>
              <p:cNvCxnSpPr/>
              <p:nvPr/>
            </p:nvCxnSpPr>
            <p:spPr>
              <a:xfrm flipH="1">
                <a:off x="5258570" y="4455645"/>
                <a:ext cx="782456" cy="1256454"/>
              </a:xfrm>
              <a:prstGeom prst="straightConnector1">
                <a:avLst/>
              </a:prstGeom>
              <a:noFill/>
              <a:ln cap="flat" cmpd="sng" w="9525">
                <a:solidFill>
                  <a:schemeClr val="accent1"/>
                </a:solidFill>
                <a:prstDash val="solid"/>
                <a:miter lim="800000"/>
                <a:headEnd len="sm" w="sm" type="none"/>
                <a:tailEnd len="med" w="med" type="triangle"/>
              </a:ln>
            </p:spPr>
          </p:cxnSp>
          <p:cxnSp>
            <p:nvCxnSpPr>
              <p:cNvPr id="111" name="Google Shape;111;p3"/>
              <p:cNvCxnSpPr/>
              <p:nvPr/>
            </p:nvCxnSpPr>
            <p:spPr>
              <a:xfrm>
                <a:off x="3729359" y="4367355"/>
                <a:ext cx="827805" cy="1334194"/>
              </a:xfrm>
              <a:prstGeom prst="straightConnector1">
                <a:avLst/>
              </a:prstGeom>
              <a:noFill/>
              <a:ln cap="flat" cmpd="sng" w="9525">
                <a:solidFill>
                  <a:schemeClr val="accent1"/>
                </a:solidFill>
                <a:prstDash val="solid"/>
                <a:miter lim="800000"/>
                <a:headEnd len="sm" w="sm" type="none"/>
                <a:tailEnd len="med" w="med" type="triangle"/>
              </a:ln>
            </p:spPr>
          </p:cxnSp>
          <p:cxnSp>
            <p:nvCxnSpPr>
              <p:cNvPr id="112" name="Google Shape;112;p3"/>
              <p:cNvCxnSpPr/>
              <p:nvPr/>
            </p:nvCxnSpPr>
            <p:spPr>
              <a:xfrm>
                <a:off x="4861033" y="4457496"/>
                <a:ext cx="0" cy="1167845"/>
              </a:xfrm>
              <a:prstGeom prst="straightConnector1">
                <a:avLst/>
              </a:prstGeom>
              <a:noFill/>
              <a:ln cap="flat" cmpd="sng" w="9525">
                <a:solidFill>
                  <a:schemeClr val="accent1"/>
                </a:solidFill>
                <a:prstDash val="solid"/>
                <a:miter lim="800000"/>
                <a:headEnd len="sm" w="sm" type="none"/>
                <a:tailEnd len="med" w="med" type="triangle"/>
              </a:ln>
            </p:spPr>
          </p:cxnSp>
          <p:sp>
            <p:nvSpPr>
              <p:cNvPr id="113" name="Google Shape;113;p3"/>
              <p:cNvSpPr/>
              <p:nvPr/>
            </p:nvSpPr>
            <p:spPr>
              <a:xfrm>
                <a:off x="4570553" y="5755223"/>
                <a:ext cx="662857" cy="926448"/>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3"/>
              <p:cNvSpPr txBox="1"/>
              <p:nvPr/>
            </p:nvSpPr>
            <p:spPr>
              <a:xfrm>
                <a:off x="4381330" y="6722304"/>
                <a:ext cx="1044132" cy="553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Final cab data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5" name="Google Shape;115;p3"/>
            <p:cNvSpPr/>
            <p:nvPr/>
          </p:nvSpPr>
          <p:spPr>
            <a:xfrm>
              <a:off x="11022371" y="1858363"/>
              <a:ext cx="662857" cy="819372"/>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3"/>
            <p:cNvSpPr txBox="1"/>
            <p:nvPr/>
          </p:nvSpPr>
          <p:spPr>
            <a:xfrm>
              <a:off x="10915652" y="2887014"/>
              <a:ext cx="102855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USholiday.csv</a:t>
              </a:r>
              <a:endParaRPr/>
            </a:p>
          </p:txBody>
        </p:sp>
        <p:cxnSp>
          <p:nvCxnSpPr>
            <p:cNvPr id="117" name="Google Shape;117;p3"/>
            <p:cNvCxnSpPr>
              <a:stCxn id="115" idx="21"/>
            </p:cNvCxnSpPr>
            <p:nvPr/>
          </p:nvCxnSpPr>
          <p:spPr>
            <a:xfrm flipH="1">
              <a:off x="9253571" y="2641586"/>
              <a:ext cx="1768800" cy="1328100"/>
            </a:xfrm>
            <a:prstGeom prst="straightConnector1">
              <a:avLst/>
            </a:prstGeom>
            <a:noFill/>
            <a:ln cap="flat" cmpd="sng" w="9525">
              <a:solidFill>
                <a:schemeClr val="accent1"/>
              </a:solidFill>
              <a:prstDash val="solid"/>
              <a:miter lim="800000"/>
              <a:headEnd len="sm" w="sm" type="none"/>
              <a:tailEnd len="med" w="med" type="triangle"/>
            </a:ln>
          </p:spPr>
        </p:cxnSp>
      </p:grpSp>
      <p:sp>
        <p:nvSpPr>
          <p:cNvPr id="118" name="Google Shape;118;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3"/>
          <p:cNvSpPr txBox="1"/>
          <p:nvPr>
            <p:ph type="title"/>
          </p:nvPr>
        </p:nvSpPr>
        <p:spPr>
          <a:xfrm>
            <a:off x="838200" y="599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Exploration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Analysis</a:t>
            </a:r>
            <a:endParaRPr/>
          </a:p>
        </p:txBody>
      </p:sp>
      <p:sp>
        <p:nvSpPr>
          <p:cNvPr id="125" name="Google Shape;125;p4"/>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rPr b="1" lang="en-US" sz="4400">
                <a:solidFill>
                  <a:srgbClr val="FF6600"/>
                </a:solidFill>
                <a:latin typeface="Calibri"/>
                <a:ea typeface="Calibri"/>
                <a:cs typeface="Calibri"/>
                <a:sym typeface="Calibri"/>
              </a:rPr>
              <a:t>Exploring Cab companies business performance</a:t>
            </a:r>
            <a:endParaRPr b="1" sz="4400">
              <a:solidFill>
                <a:srgbClr val="FF6600"/>
              </a:solidFill>
              <a:latin typeface="Calibri"/>
              <a:ea typeface="Calibri"/>
              <a:cs typeface="Calibri"/>
              <a:sym typeface="Calibri"/>
            </a:endParaRPr>
          </a:p>
        </p:txBody>
      </p:sp>
      <p:sp>
        <p:nvSpPr>
          <p:cNvPr id="126" name="Google Shape;126;p4"/>
          <p:cNvSpPr txBox="1"/>
          <p:nvPr/>
        </p:nvSpPr>
        <p:spPr>
          <a:xfrm>
            <a:off x="617600" y="1919550"/>
            <a:ext cx="10787700" cy="4291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100"/>
              </a:spcBef>
              <a:spcAft>
                <a:spcPts val="0"/>
              </a:spcAft>
              <a:buClr>
                <a:schemeClr val="dk1"/>
              </a:buClr>
              <a:buSzPts val="1100"/>
              <a:buFont typeface="Arial"/>
              <a:buNone/>
            </a:pPr>
            <a:r>
              <a:rPr lang="en-US" sz="2050">
                <a:solidFill>
                  <a:schemeClr val="dk1"/>
                </a:solidFill>
                <a:highlight>
                  <a:srgbClr val="FFFFFF"/>
                </a:highlight>
                <a:latin typeface="Calibri"/>
                <a:ea typeface="Calibri"/>
                <a:cs typeface="Calibri"/>
                <a:sym typeface="Calibri"/>
              </a:rPr>
              <a:t>We are going to talk about key indicators that will help you make decisions on how to invest in cab business going forward. This will help us understand the kinds of company we will move forward with and invest in.</a:t>
            </a:r>
            <a:endParaRPr sz="2050">
              <a:solidFill>
                <a:schemeClr val="dk1"/>
              </a:solidFill>
              <a:highlight>
                <a:srgbClr val="FFFFFF"/>
              </a:highlight>
              <a:latin typeface="Calibri"/>
              <a:ea typeface="Calibri"/>
              <a:cs typeface="Calibri"/>
              <a:sym typeface="Calibri"/>
            </a:endParaRPr>
          </a:p>
          <a:p>
            <a:pPr indent="0" lvl="0" marL="0" rtl="0" algn="just">
              <a:lnSpc>
                <a:spcPct val="115000"/>
              </a:lnSpc>
              <a:spcBef>
                <a:spcPts val="1100"/>
              </a:spcBef>
              <a:spcAft>
                <a:spcPts val="0"/>
              </a:spcAft>
              <a:buClr>
                <a:schemeClr val="dk1"/>
              </a:buClr>
              <a:buSzPts val="1100"/>
              <a:buFont typeface="Arial"/>
              <a:buNone/>
            </a:pPr>
            <a:r>
              <a:rPr b="1" lang="en-US" sz="1950">
                <a:solidFill>
                  <a:schemeClr val="dk1"/>
                </a:solidFill>
                <a:highlight>
                  <a:srgbClr val="FFFFFF"/>
                </a:highlight>
                <a:latin typeface="Calibri"/>
                <a:ea typeface="Calibri"/>
                <a:cs typeface="Calibri"/>
                <a:sym typeface="Calibri"/>
              </a:rPr>
              <a:t>What are some common and important examples of KPIs?</a:t>
            </a:r>
            <a:endParaRPr b="1" sz="1950">
              <a:solidFill>
                <a:schemeClr val="dk1"/>
              </a:solidFill>
              <a:highlight>
                <a:srgbClr val="FFFFFF"/>
              </a:highlight>
              <a:latin typeface="Calibri"/>
              <a:ea typeface="Calibri"/>
              <a:cs typeface="Calibri"/>
              <a:sym typeface="Calibri"/>
            </a:endParaRPr>
          </a:p>
          <a:p>
            <a:pPr indent="-346075" lvl="0" marL="736600" marR="279400" rtl="0" algn="l">
              <a:lnSpc>
                <a:spcPct val="142857"/>
              </a:lnSpc>
              <a:spcBef>
                <a:spcPts val="2200"/>
              </a:spcBef>
              <a:spcAft>
                <a:spcPts val="0"/>
              </a:spcAft>
              <a:buClr>
                <a:schemeClr val="dk1"/>
              </a:buClr>
              <a:buSzPts val="1850"/>
              <a:buFont typeface="Calibri"/>
              <a:buChar char="●"/>
            </a:pPr>
            <a:r>
              <a:rPr lang="en-US" sz="1850">
                <a:solidFill>
                  <a:schemeClr val="dk1"/>
                </a:solidFill>
                <a:highlight>
                  <a:srgbClr val="FFFFFF"/>
                </a:highlight>
                <a:latin typeface="Calibri"/>
                <a:ea typeface="Calibri"/>
                <a:cs typeface="Calibri"/>
                <a:sym typeface="Calibri"/>
              </a:rPr>
              <a:t>Net profit</a:t>
            </a:r>
            <a:endParaRPr sz="1850">
              <a:solidFill>
                <a:schemeClr val="dk1"/>
              </a:solidFill>
              <a:highlight>
                <a:srgbClr val="FFFFFF"/>
              </a:highlight>
              <a:latin typeface="Calibri"/>
              <a:ea typeface="Calibri"/>
              <a:cs typeface="Calibri"/>
              <a:sym typeface="Calibri"/>
            </a:endParaRPr>
          </a:p>
          <a:p>
            <a:pPr indent="-346075" lvl="0" marL="736600" marR="279400" rtl="0" algn="l">
              <a:lnSpc>
                <a:spcPct val="142857"/>
              </a:lnSpc>
              <a:spcBef>
                <a:spcPts val="0"/>
              </a:spcBef>
              <a:spcAft>
                <a:spcPts val="0"/>
              </a:spcAft>
              <a:buClr>
                <a:schemeClr val="dk1"/>
              </a:buClr>
              <a:buSzPts val="1850"/>
              <a:buFont typeface="Calibri"/>
              <a:buChar char="●"/>
            </a:pPr>
            <a:r>
              <a:rPr lang="en-US" sz="1850">
                <a:solidFill>
                  <a:schemeClr val="dk1"/>
                </a:solidFill>
                <a:highlight>
                  <a:srgbClr val="FFFFFF"/>
                </a:highlight>
                <a:latin typeface="Calibri"/>
                <a:ea typeface="Calibri"/>
                <a:cs typeface="Calibri"/>
                <a:sym typeface="Calibri"/>
              </a:rPr>
              <a:t>Revenue growth</a:t>
            </a:r>
            <a:endParaRPr sz="1850">
              <a:solidFill>
                <a:schemeClr val="dk1"/>
              </a:solidFill>
              <a:highlight>
                <a:srgbClr val="FFFFFF"/>
              </a:highlight>
              <a:latin typeface="Calibri"/>
              <a:ea typeface="Calibri"/>
              <a:cs typeface="Calibri"/>
              <a:sym typeface="Calibri"/>
            </a:endParaRPr>
          </a:p>
          <a:p>
            <a:pPr indent="-346075" lvl="0" marL="736600" marR="279400" rtl="0" algn="l">
              <a:lnSpc>
                <a:spcPct val="142857"/>
              </a:lnSpc>
              <a:spcBef>
                <a:spcPts val="0"/>
              </a:spcBef>
              <a:spcAft>
                <a:spcPts val="0"/>
              </a:spcAft>
              <a:buClr>
                <a:schemeClr val="dk1"/>
              </a:buClr>
              <a:buSzPts val="1850"/>
              <a:buFont typeface="Calibri"/>
              <a:buChar char="●"/>
            </a:pPr>
            <a:r>
              <a:rPr lang="en-US" sz="1850">
                <a:solidFill>
                  <a:schemeClr val="dk1"/>
                </a:solidFill>
                <a:highlight>
                  <a:srgbClr val="FFFFFF"/>
                </a:highlight>
                <a:latin typeface="Calibri"/>
                <a:ea typeface="Calibri"/>
                <a:cs typeface="Calibri"/>
                <a:sym typeface="Calibri"/>
              </a:rPr>
              <a:t>Customer retention</a:t>
            </a:r>
            <a:endParaRPr sz="1850">
              <a:solidFill>
                <a:schemeClr val="dk1"/>
              </a:solidFill>
              <a:highlight>
                <a:srgbClr val="FFFFFF"/>
              </a:highlight>
              <a:latin typeface="Calibri"/>
              <a:ea typeface="Calibri"/>
              <a:cs typeface="Calibri"/>
              <a:sym typeface="Calibri"/>
            </a:endParaRPr>
          </a:p>
          <a:p>
            <a:pPr indent="-346075" lvl="0" marL="736600" marR="279400" rtl="0" algn="l">
              <a:lnSpc>
                <a:spcPct val="142857"/>
              </a:lnSpc>
              <a:spcBef>
                <a:spcPts val="0"/>
              </a:spcBef>
              <a:spcAft>
                <a:spcPts val="0"/>
              </a:spcAft>
              <a:buClr>
                <a:schemeClr val="dk1"/>
              </a:buClr>
              <a:buSzPts val="1850"/>
              <a:buFont typeface="Calibri"/>
              <a:buChar char="●"/>
            </a:pPr>
            <a:r>
              <a:rPr lang="en-US" sz="1850">
                <a:solidFill>
                  <a:schemeClr val="dk1"/>
                </a:solidFill>
                <a:highlight>
                  <a:srgbClr val="FFFFFF"/>
                </a:highlight>
                <a:latin typeface="Calibri"/>
                <a:ea typeface="Calibri"/>
                <a:cs typeface="Calibri"/>
                <a:sym typeface="Calibri"/>
              </a:rPr>
              <a:t>Time to market</a:t>
            </a:r>
            <a:endParaRPr sz="1850">
              <a:solidFill>
                <a:schemeClr val="dk1"/>
              </a:solidFill>
              <a:highlight>
                <a:srgbClr val="FFFFFF"/>
              </a:highlight>
              <a:latin typeface="Calibri"/>
              <a:ea typeface="Calibri"/>
              <a:cs typeface="Calibri"/>
              <a:sym typeface="Calibri"/>
            </a:endParaRPr>
          </a:p>
          <a:p>
            <a:pPr indent="-346075" lvl="0" marL="736600" marR="279400" rtl="0" algn="l">
              <a:lnSpc>
                <a:spcPct val="142857"/>
              </a:lnSpc>
              <a:spcBef>
                <a:spcPts val="0"/>
              </a:spcBef>
              <a:spcAft>
                <a:spcPts val="0"/>
              </a:spcAft>
              <a:buClr>
                <a:schemeClr val="dk1"/>
              </a:buClr>
              <a:buSzPts val="1850"/>
              <a:buFont typeface="Calibri"/>
              <a:buChar char="●"/>
            </a:pPr>
            <a:r>
              <a:rPr lang="en-US" sz="1850">
                <a:solidFill>
                  <a:schemeClr val="dk1"/>
                </a:solidFill>
                <a:highlight>
                  <a:srgbClr val="FFFFFF"/>
                </a:highlight>
                <a:latin typeface="Calibri"/>
                <a:ea typeface="Calibri"/>
                <a:cs typeface="Calibri"/>
                <a:sym typeface="Calibri"/>
              </a:rPr>
              <a:t>Sales lifecycle time</a:t>
            </a:r>
            <a:endParaRPr sz="185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f5b1aa61a7_0_7"/>
          <p:cNvSpPr txBox="1"/>
          <p:nvPr>
            <p:ph type="title"/>
          </p:nvPr>
        </p:nvSpPr>
        <p:spPr>
          <a:xfrm>
            <a:off x="762000" y="7107"/>
            <a:ext cx="10498800" cy="135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Analysis</a:t>
            </a:r>
            <a:endParaRPr/>
          </a:p>
        </p:txBody>
      </p:sp>
      <p:sp>
        <p:nvSpPr>
          <p:cNvPr id="132" name="Google Shape;132;gf5b1aa61a7_0_7"/>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solidFill>
                  <a:srgbClr val="FF6600"/>
                </a:solidFill>
                <a:latin typeface="Calibri"/>
                <a:ea typeface="Calibri"/>
                <a:cs typeface="Calibri"/>
                <a:sym typeface="Calibri"/>
              </a:rPr>
              <a:t>Exploring Cab companies business performance</a:t>
            </a:r>
            <a:endParaRPr b="1" sz="4400">
              <a:solidFill>
                <a:srgbClr val="FF6600"/>
              </a:solidFill>
              <a:latin typeface="Calibri"/>
              <a:ea typeface="Calibri"/>
              <a:cs typeface="Calibri"/>
              <a:sym typeface="Calibri"/>
            </a:endParaRPr>
          </a:p>
        </p:txBody>
      </p:sp>
      <p:sp>
        <p:nvSpPr>
          <p:cNvPr id="133" name="Google Shape;133;gf5b1aa61a7_0_7"/>
          <p:cNvSpPr txBox="1"/>
          <p:nvPr/>
        </p:nvSpPr>
        <p:spPr>
          <a:xfrm>
            <a:off x="617600" y="1919550"/>
            <a:ext cx="10787700" cy="4200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100"/>
              </a:spcBef>
              <a:spcAft>
                <a:spcPts val="0"/>
              </a:spcAft>
              <a:buNone/>
            </a:pPr>
            <a:r>
              <a:rPr b="1" lang="en-US" sz="2050">
                <a:solidFill>
                  <a:schemeClr val="dk1"/>
                </a:solidFill>
                <a:highlight>
                  <a:srgbClr val="FFFFFF"/>
                </a:highlight>
                <a:latin typeface="Calibri"/>
                <a:ea typeface="Calibri"/>
                <a:cs typeface="Calibri"/>
                <a:sym typeface="Calibri"/>
              </a:rPr>
              <a:t>This brings us to the following questions:</a:t>
            </a:r>
            <a:endParaRPr b="1" sz="2050">
              <a:solidFill>
                <a:schemeClr val="dk1"/>
              </a:solidFill>
              <a:highlight>
                <a:srgbClr val="FFFFFF"/>
              </a:highlight>
              <a:latin typeface="Calibri"/>
              <a:ea typeface="Calibri"/>
              <a:cs typeface="Calibri"/>
              <a:sym typeface="Calibri"/>
            </a:endParaRPr>
          </a:p>
          <a:p>
            <a:pPr indent="-358775" lvl="0" marL="736600" marR="279400" rtl="0" algn="l">
              <a:lnSpc>
                <a:spcPct val="142857"/>
              </a:lnSpc>
              <a:spcBef>
                <a:spcPts val="2200"/>
              </a:spcBef>
              <a:spcAft>
                <a:spcPts val="0"/>
              </a:spcAft>
              <a:buClr>
                <a:schemeClr val="dk1"/>
              </a:buClr>
              <a:buSzPts val="2050"/>
              <a:buFont typeface="Calibri"/>
              <a:buChar char="●"/>
            </a:pPr>
            <a:r>
              <a:rPr b="1" lang="en-US" sz="2050">
                <a:solidFill>
                  <a:schemeClr val="dk1"/>
                </a:solidFill>
                <a:highlight>
                  <a:srgbClr val="FFFFFF"/>
                </a:highlight>
                <a:latin typeface="Calibri"/>
                <a:ea typeface="Calibri"/>
                <a:cs typeface="Calibri"/>
                <a:sym typeface="Calibri"/>
              </a:rPr>
              <a:t>Which company is the most profitable?</a:t>
            </a:r>
            <a:endParaRPr b="1" sz="2050">
              <a:solidFill>
                <a:schemeClr val="dk1"/>
              </a:solidFill>
              <a:highlight>
                <a:srgbClr val="FFFFFF"/>
              </a:highlight>
              <a:latin typeface="Calibri"/>
              <a:ea typeface="Calibri"/>
              <a:cs typeface="Calibri"/>
              <a:sym typeface="Calibri"/>
            </a:endParaRPr>
          </a:p>
          <a:p>
            <a:pPr indent="-358775" lvl="0" marL="736600" marR="279400" rtl="0" algn="l">
              <a:lnSpc>
                <a:spcPct val="142857"/>
              </a:lnSpc>
              <a:spcBef>
                <a:spcPts val="0"/>
              </a:spcBef>
              <a:spcAft>
                <a:spcPts val="0"/>
              </a:spcAft>
              <a:buClr>
                <a:schemeClr val="dk1"/>
              </a:buClr>
              <a:buSzPts val="2050"/>
              <a:buFont typeface="Calibri"/>
              <a:buChar char="●"/>
            </a:pPr>
            <a:r>
              <a:rPr b="1" lang="en-US" sz="2050">
                <a:solidFill>
                  <a:schemeClr val="dk1"/>
                </a:solidFill>
                <a:highlight>
                  <a:srgbClr val="FFFFFF"/>
                </a:highlight>
                <a:latin typeface="Calibri"/>
                <a:ea typeface="Calibri"/>
                <a:cs typeface="Calibri"/>
                <a:sym typeface="Calibri"/>
              </a:rPr>
              <a:t>Revenue growth rate?</a:t>
            </a:r>
            <a:endParaRPr b="1" sz="2050">
              <a:solidFill>
                <a:schemeClr val="dk1"/>
              </a:solidFill>
              <a:highlight>
                <a:srgbClr val="FFFFFF"/>
              </a:highlight>
              <a:latin typeface="Calibri"/>
              <a:ea typeface="Calibri"/>
              <a:cs typeface="Calibri"/>
              <a:sym typeface="Calibri"/>
            </a:endParaRPr>
          </a:p>
          <a:p>
            <a:pPr indent="-358775" lvl="0" marL="736600" marR="279400" rtl="0" algn="l">
              <a:lnSpc>
                <a:spcPct val="142857"/>
              </a:lnSpc>
              <a:spcBef>
                <a:spcPts val="0"/>
              </a:spcBef>
              <a:spcAft>
                <a:spcPts val="0"/>
              </a:spcAft>
              <a:buClr>
                <a:schemeClr val="dk1"/>
              </a:buClr>
              <a:buSzPts val="2050"/>
              <a:buFont typeface="Calibri"/>
              <a:buChar char="●"/>
            </a:pPr>
            <a:r>
              <a:rPr b="1" lang="en-US" sz="2050">
                <a:solidFill>
                  <a:schemeClr val="dk1"/>
                </a:solidFill>
                <a:highlight>
                  <a:srgbClr val="FFFFFF"/>
                </a:highlight>
                <a:latin typeface="Calibri"/>
                <a:ea typeface="Calibri"/>
                <a:cs typeface="Calibri"/>
                <a:sym typeface="Calibri"/>
              </a:rPr>
              <a:t>Which company has the highest average revenue per user (ARPU) ?</a:t>
            </a:r>
            <a:endParaRPr b="1" sz="2050">
              <a:solidFill>
                <a:schemeClr val="dk1"/>
              </a:solidFill>
              <a:highlight>
                <a:srgbClr val="FFFFFF"/>
              </a:highlight>
              <a:latin typeface="Calibri"/>
              <a:ea typeface="Calibri"/>
              <a:cs typeface="Calibri"/>
              <a:sym typeface="Calibri"/>
            </a:endParaRPr>
          </a:p>
          <a:p>
            <a:pPr indent="-358775" lvl="0" marL="736600" marR="279400" rtl="0" algn="l">
              <a:lnSpc>
                <a:spcPct val="142857"/>
              </a:lnSpc>
              <a:spcBef>
                <a:spcPts val="0"/>
              </a:spcBef>
              <a:spcAft>
                <a:spcPts val="0"/>
              </a:spcAft>
              <a:buClr>
                <a:schemeClr val="dk1"/>
              </a:buClr>
              <a:buSzPts val="2050"/>
              <a:buFont typeface="Calibri"/>
              <a:buChar char="●"/>
            </a:pPr>
            <a:r>
              <a:rPr b="1" lang="en-US" sz="2050">
                <a:solidFill>
                  <a:schemeClr val="dk1"/>
                </a:solidFill>
                <a:highlight>
                  <a:srgbClr val="FFFFFF"/>
                </a:highlight>
                <a:latin typeface="Calibri"/>
                <a:ea typeface="Calibri"/>
                <a:cs typeface="Calibri"/>
                <a:sym typeface="Calibri"/>
              </a:rPr>
              <a:t>Which company has the highest share of the market?</a:t>
            </a:r>
            <a:endParaRPr b="1" sz="2050">
              <a:solidFill>
                <a:schemeClr val="dk1"/>
              </a:solidFill>
              <a:highlight>
                <a:srgbClr val="FFFFFF"/>
              </a:highlight>
              <a:latin typeface="Calibri"/>
              <a:ea typeface="Calibri"/>
              <a:cs typeface="Calibri"/>
              <a:sym typeface="Calibri"/>
            </a:endParaRPr>
          </a:p>
          <a:p>
            <a:pPr indent="-358775" lvl="0" marL="736600" marR="279400" rtl="0" algn="l">
              <a:lnSpc>
                <a:spcPct val="142857"/>
              </a:lnSpc>
              <a:spcBef>
                <a:spcPts val="0"/>
              </a:spcBef>
              <a:spcAft>
                <a:spcPts val="0"/>
              </a:spcAft>
              <a:buClr>
                <a:schemeClr val="dk1"/>
              </a:buClr>
              <a:buSzPts val="2050"/>
              <a:buFont typeface="Calibri"/>
              <a:buChar char="●"/>
            </a:pPr>
            <a:r>
              <a:rPr b="1" lang="en-US" sz="2050">
                <a:solidFill>
                  <a:schemeClr val="dk1"/>
                </a:solidFill>
                <a:highlight>
                  <a:srgbClr val="FFFFFF"/>
                </a:highlight>
                <a:latin typeface="Calibri"/>
                <a:ea typeface="Calibri"/>
                <a:cs typeface="Calibri"/>
                <a:sym typeface="Calibri"/>
              </a:rPr>
              <a:t>Which company has the highest number of active customer ?</a:t>
            </a:r>
            <a:endParaRPr b="1" sz="2050">
              <a:solidFill>
                <a:schemeClr val="dk1"/>
              </a:solidFill>
              <a:highlight>
                <a:srgbClr val="FFFFFF"/>
              </a:highlight>
              <a:latin typeface="Calibri"/>
              <a:ea typeface="Calibri"/>
              <a:cs typeface="Calibri"/>
              <a:sym typeface="Calibri"/>
            </a:endParaRPr>
          </a:p>
          <a:p>
            <a:pPr indent="-358775" lvl="0" marL="736600" marR="279400" rtl="0" algn="l">
              <a:lnSpc>
                <a:spcPct val="142857"/>
              </a:lnSpc>
              <a:spcBef>
                <a:spcPts val="0"/>
              </a:spcBef>
              <a:spcAft>
                <a:spcPts val="0"/>
              </a:spcAft>
              <a:buClr>
                <a:schemeClr val="dk1"/>
              </a:buClr>
              <a:buSzPts val="2050"/>
              <a:buFont typeface="Calibri"/>
              <a:buChar char="●"/>
            </a:pPr>
            <a:r>
              <a:rPr b="1" lang="en-US" sz="2050">
                <a:solidFill>
                  <a:schemeClr val="dk1"/>
                </a:solidFill>
                <a:highlight>
                  <a:srgbClr val="FFFFFF"/>
                </a:highlight>
                <a:latin typeface="Calibri"/>
                <a:ea typeface="Calibri"/>
                <a:cs typeface="Calibri"/>
                <a:sym typeface="Calibri"/>
              </a:rPr>
              <a:t>Which company has the lowest churn rate?</a:t>
            </a:r>
            <a:endParaRPr b="1" sz="2050">
              <a:solidFill>
                <a:schemeClr val="dk1"/>
              </a:solidFill>
              <a:highlight>
                <a:srgbClr val="FFFFFF"/>
              </a:highlight>
              <a:latin typeface="Calibri"/>
              <a:ea typeface="Calibri"/>
              <a:cs typeface="Calibri"/>
              <a:sym typeface="Calibri"/>
            </a:endParaRPr>
          </a:p>
          <a:p>
            <a:pPr indent="-358775" lvl="0" marL="736600" marR="279400" rtl="0" algn="l">
              <a:lnSpc>
                <a:spcPct val="142857"/>
              </a:lnSpc>
              <a:spcBef>
                <a:spcPts val="0"/>
              </a:spcBef>
              <a:spcAft>
                <a:spcPts val="0"/>
              </a:spcAft>
              <a:buClr>
                <a:schemeClr val="dk1"/>
              </a:buClr>
              <a:buSzPts val="2050"/>
              <a:buFont typeface="Calibri"/>
              <a:buChar char="●"/>
            </a:pPr>
            <a:r>
              <a:rPr b="1" lang="en-US" sz="2050">
                <a:solidFill>
                  <a:schemeClr val="dk1"/>
                </a:solidFill>
                <a:highlight>
                  <a:srgbClr val="FFFFFF"/>
                </a:highlight>
                <a:latin typeface="Calibri"/>
                <a:ea typeface="Calibri"/>
                <a:cs typeface="Calibri"/>
                <a:sym typeface="Calibri"/>
              </a:rPr>
              <a:t>Explore customer travel behaviors, patterns by week, month, year?</a:t>
            </a:r>
            <a:endParaRPr b="1" sz="305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f5b1aa61a7_0_31"/>
          <p:cNvSpPr/>
          <p:nvPr/>
        </p:nvSpPr>
        <p:spPr>
          <a:xfrm>
            <a:off x="0" y="-12312"/>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solidFill>
                  <a:srgbClr val="FF6600"/>
                </a:solidFill>
              </a:rPr>
              <a:t>Which company is the most profitable?</a:t>
            </a:r>
            <a:endParaRPr b="1" sz="4400">
              <a:solidFill>
                <a:schemeClr val="accent2"/>
              </a:solidFill>
              <a:latin typeface="Calibri"/>
              <a:ea typeface="Calibri"/>
              <a:cs typeface="Calibri"/>
              <a:sym typeface="Calibri"/>
            </a:endParaRPr>
          </a:p>
        </p:txBody>
      </p:sp>
      <p:pic>
        <p:nvPicPr>
          <p:cNvPr id="139" name="Google Shape;139;gf5b1aa61a7_0_31"/>
          <p:cNvPicPr preferRelativeResize="0"/>
          <p:nvPr/>
        </p:nvPicPr>
        <p:blipFill>
          <a:blip r:embed="rId3">
            <a:alphaModFix/>
          </a:blip>
          <a:stretch>
            <a:fillRect/>
          </a:stretch>
        </p:blipFill>
        <p:spPr>
          <a:xfrm>
            <a:off x="304125" y="1622012"/>
            <a:ext cx="4896350" cy="3613975"/>
          </a:xfrm>
          <a:prstGeom prst="rect">
            <a:avLst/>
          </a:prstGeom>
          <a:noFill/>
          <a:ln>
            <a:noFill/>
          </a:ln>
        </p:spPr>
      </p:pic>
      <p:pic>
        <p:nvPicPr>
          <p:cNvPr id="140" name="Google Shape;140;gf5b1aa61a7_0_31"/>
          <p:cNvPicPr preferRelativeResize="0"/>
          <p:nvPr/>
        </p:nvPicPr>
        <p:blipFill>
          <a:blip r:embed="rId4">
            <a:alphaModFix/>
          </a:blip>
          <a:stretch>
            <a:fillRect/>
          </a:stretch>
        </p:blipFill>
        <p:spPr>
          <a:xfrm>
            <a:off x="5701850" y="1690925"/>
            <a:ext cx="4527853" cy="3613975"/>
          </a:xfrm>
          <a:prstGeom prst="rect">
            <a:avLst/>
          </a:prstGeom>
          <a:noFill/>
          <a:ln>
            <a:noFill/>
          </a:ln>
        </p:spPr>
      </p:pic>
      <p:sp>
        <p:nvSpPr>
          <p:cNvPr id="141" name="Google Shape;141;gf5b1aa61a7_0_31"/>
          <p:cNvSpPr txBox="1"/>
          <p:nvPr/>
        </p:nvSpPr>
        <p:spPr>
          <a:xfrm>
            <a:off x="6249675" y="5471775"/>
            <a:ext cx="4961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highlight>
                  <a:srgbClr val="FFFFFF"/>
                </a:highlight>
                <a:latin typeface="Calibri"/>
                <a:ea typeface="Calibri"/>
                <a:cs typeface="Calibri"/>
                <a:sym typeface="Calibri"/>
              </a:rPr>
              <a:t>Yellow company profit skyrocketed in 2017, followed by a sharp decrease in 2018. On other hand, Pink company profit remains steady all over time.</a:t>
            </a:r>
            <a:endParaRPr sz="1700">
              <a:latin typeface="Calibri"/>
              <a:ea typeface="Calibri"/>
              <a:cs typeface="Calibri"/>
              <a:sym typeface="Calibri"/>
            </a:endParaRPr>
          </a:p>
        </p:txBody>
      </p:sp>
      <p:sp>
        <p:nvSpPr>
          <p:cNvPr id="142" name="Google Shape;142;gf5b1aa61a7_0_31"/>
          <p:cNvSpPr txBox="1"/>
          <p:nvPr/>
        </p:nvSpPr>
        <p:spPr>
          <a:xfrm>
            <a:off x="762000" y="5644275"/>
            <a:ext cx="4527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highlight>
                  <a:srgbClr val="FFFFFF"/>
                </a:highlight>
                <a:latin typeface="Calibri"/>
                <a:ea typeface="Calibri"/>
                <a:cs typeface="Calibri"/>
                <a:sym typeface="Calibri"/>
              </a:rPr>
              <a:t>The Yellow cab generated the highest profits in three years, and 8.2 times more than Pink cab.</a:t>
            </a:r>
            <a:endParaRPr sz="17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p:nvPr/>
        </p:nvSpPr>
        <p:spPr>
          <a:xfrm>
            <a:off x="0"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solidFill>
                  <a:srgbClr val="FF6600"/>
                </a:solidFill>
              </a:rPr>
              <a:t>Which company is the most profitable?</a:t>
            </a:r>
            <a:endParaRPr b="1" sz="4400">
              <a:solidFill>
                <a:schemeClr val="accent2"/>
              </a:solidFill>
              <a:latin typeface="Calibri"/>
              <a:ea typeface="Calibri"/>
              <a:cs typeface="Calibri"/>
              <a:sym typeface="Calibri"/>
            </a:endParaRPr>
          </a:p>
        </p:txBody>
      </p:sp>
      <p:sp>
        <p:nvSpPr>
          <p:cNvPr id="148" name="Google Shape;148;p5"/>
          <p:cNvSpPr txBox="1"/>
          <p:nvPr/>
        </p:nvSpPr>
        <p:spPr>
          <a:xfrm>
            <a:off x="6289775" y="5343400"/>
            <a:ext cx="54219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50">
                <a:solidFill>
                  <a:schemeClr val="dk1"/>
                </a:solidFill>
                <a:highlight>
                  <a:srgbClr val="FFFFFF"/>
                </a:highlight>
                <a:latin typeface="Calibri"/>
                <a:ea typeface="Calibri"/>
                <a:cs typeface="Calibri"/>
                <a:sym typeface="Calibri"/>
              </a:rPr>
              <a:t>Yellow cab's profit started to increase from Wednesday day to reach a peak on Friday and decrease slowly to Sunday. In contrast Pink Cab had a stable profit in everyday of a week with the slightly increase from Thursday to Friday.</a:t>
            </a:r>
            <a:endParaRPr sz="2200">
              <a:latin typeface="Calibri"/>
              <a:ea typeface="Calibri"/>
              <a:cs typeface="Calibri"/>
              <a:sym typeface="Calibri"/>
            </a:endParaRPr>
          </a:p>
        </p:txBody>
      </p:sp>
      <p:sp>
        <p:nvSpPr>
          <p:cNvPr id="149" name="Google Shape;149;p5"/>
          <p:cNvSpPr txBox="1"/>
          <p:nvPr/>
        </p:nvSpPr>
        <p:spPr>
          <a:xfrm>
            <a:off x="701300" y="5486375"/>
            <a:ext cx="4527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highlight>
                  <a:srgbClr val="FFFFFF"/>
                </a:highlight>
                <a:latin typeface="Calibri"/>
                <a:ea typeface="Calibri"/>
                <a:cs typeface="Calibri"/>
                <a:sym typeface="Calibri"/>
              </a:rPr>
              <a:t>We can see seasonal increase profit pattern from AUGUST to December.</a:t>
            </a:r>
            <a:endParaRPr sz="1700">
              <a:latin typeface="Calibri"/>
              <a:ea typeface="Calibri"/>
              <a:cs typeface="Calibri"/>
              <a:sym typeface="Calibri"/>
            </a:endParaRPr>
          </a:p>
        </p:txBody>
      </p:sp>
      <p:pic>
        <p:nvPicPr>
          <p:cNvPr id="150" name="Google Shape;150;p5"/>
          <p:cNvPicPr preferRelativeResize="0"/>
          <p:nvPr/>
        </p:nvPicPr>
        <p:blipFill>
          <a:blip r:embed="rId3">
            <a:alphaModFix/>
          </a:blip>
          <a:stretch>
            <a:fillRect/>
          </a:stretch>
        </p:blipFill>
        <p:spPr>
          <a:xfrm>
            <a:off x="424300" y="1540375"/>
            <a:ext cx="4865601" cy="3777225"/>
          </a:xfrm>
          <a:prstGeom prst="rect">
            <a:avLst/>
          </a:prstGeom>
          <a:noFill/>
          <a:ln>
            <a:noFill/>
          </a:ln>
        </p:spPr>
      </p:pic>
      <p:pic>
        <p:nvPicPr>
          <p:cNvPr id="151" name="Google Shape;151;p5"/>
          <p:cNvPicPr preferRelativeResize="0"/>
          <p:nvPr/>
        </p:nvPicPr>
        <p:blipFill>
          <a:blip r:embed="rId4">
            <a:alphaModFix/>
          </a:blip>
          <a:stretch>
            <a:fillRect/>
          </a:stretch>
        </p:blipFill>
        <p:spPr>
          <a:xfrm>
            <a:off x="6289775" y="1577075"/>
            <a:ext cx="4718700" cy="3766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f5b1aa61a7_0_43"/>
          <p:cNvSpPr/>
          <p:nvPr/>
        </p:nvSpPr>
        <p:spPr>
          <a:xfrm>
            <a:off x="0" y="-12312"/>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b="1" sz="4400">
              <a:solidFill>
                <a:schemeClr val="accent2"/>
              </a:solidFill>
              <a:latin typeface="Calibri"/>
              <a:ea typeface="Calibri"/>
              <a:cs typeface="Calibri"/>
              <a:sym typeface="Calibri"/>
            </a:endParaRPr>
          </a:p>
        </p:txBody>
      </p:sp>
      <p:sp>
        <p:nvSpPr>
          <p:cNvPr id="157" name="Google Shape;157;gf5b1aa61a7_0_43"/>
          <p:cNvSpPr txBox="1"/>
          <p:nvPr/>
        </p:nvSpPr>
        <p:spPr>
          <a:xfrm>
            <a:off x="6289775" y="5343400"/>
            <a:ext cx="54219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50">
                <a:solidFill>
                  <a:schemeClr val="dk1"/>
                </a:solidFill>
                <a:highlight>
                  <a:srgbClr val="FFFFFF"/>
                </a:highlight>
                <a:latin typeface="Calibri"/>
                <a:ea typeface="Calibri"/>
                <a:cs typeface="Calibri"/>
                <a:sym typeface="Calibri"/>
              </a:rPr>
              <a:t>Yellow cab's profit started to increase from Wednesday day to reach a peak on Friday and decrease slowly to Sunday. In contrast Pink Cab had a stable profit in everyday of a week with the slightly increase from Thursday to Friday.</a:t>
            </a:r>
            <a:endParaRPr sz="2200">
              <a:latin typeface="Calibri"/>
              <a:ea typeface="Calibri"/>
              <a:cs typeface="Calibri"/>
              <a:sym typeface="Calibri"/>
            </a:endParaRPr>
          </a:p>
        </p:txBody>
      </p:sp>
      <p:sp>
        <p:nvSpPr>
          <p:cNvPr id="158" name="Google Shape;158;gf5b1aa61a7_0_43"/>
          <p:cNvSpPr txBox="1"/>
          <p:nvPr/>
        </p:nvSpPr>
        <p:spPr>
          <a:xfrm>
            <a:off x="701300" y="5486375"/>
            <a:ext cx="4527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highlight>
                  <a:srgbClr val="FFFFFF"/>
                </a:highlight>
                <a:latin typeface="Calibri"/>
                <a:ea typeface="Calibri"/>
                <a:cs typeface="Calibri"/>
                <a:sym typeface="Calibri"/>
              </a:rPr>
              <a:t>We can see seasonal increase profit pattern from AUGUST to December.</a:t>
            </a:r>
            <a:endParaRPr sz="1700">
              <a:latin typeface="Calibri"/>
              <a:ea typeface="Calibri"/>
              <a:cs typeface="Calibri"/>
              <a:sym typeface="Calibri"/>
            </a:endParaRPr>
          </a:p>
        </p:txBody>
      </p:sp>
      <p:pic>
        <p:nvPicPr>
          <p:cNvPr id="159" name="Google Shape;159;gf5b1aa61a7_0_43"/>
          <p:cNvPicPr preferRelativeResize="0"/>
          <p:nvPr/>
        </p:nvPicPr>
        <p:blipFill>
          <a:blip r:embed="rId3">
            <a:alphaModFix/>
          </a:blip>
          <a:stretch>
            <a:fillRect/>
          </a:stretch>
        </p:blipFill>
        <p:spPr>
          <a:xfrm>
            <a:off x="424300" y="1540375"/>
            <a:ext cx="4865601" cy="3777225"/>
          </a:xfrm>
          <a:prstGeom prst="rect">
            <a:avLst/>
          </a:prstGeom>
          <a:noFill/>
          <a:ln>
            <a:noFill/>
          </a:ln>
        </p:spPr>
      </p:pic>
      <p:pic>
        <p:nvPicPr>
          <p:cNvPr id="160" name="Google Shape;160;gf5b1aa61a7_0_43"/>
          <p:cNvPicPr preferRelativeResize="0"/>
          <p:nvPr/>
        </p:nvPicPr>
        <p:blipFill>
          <a:blip r:embed="rId4">
            <a:alphaModFix/>
          </a:blip>
          <a:stretch>
            <a:fillRect/>
          </a:stretch>
        </p:blipFill>
        <p:spPr>
          <a:xfrm>
            <a:off x="6289775" y="1577075"/>
            <a:ext cx="4718700" cy="3766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f5b1aa61a7_0_51"/>
          <p:cNvSpPr/>
          <p:nvPr/>
        </p:nvSpPr>
        <p:spPr>
          <a:xfrm>
            <a:off x="0" y="-12312"/>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SzPts val="1100"/>
              <a:buNone/>
            </a:pPr>
            <a:r>
              <a:t/>
            </a:r>
            <a:endParaRPr b="1" sz="4000">
              <a:solidFill>
                <a:srgbClr val="FF6600"/>
              </a:solidFill>
              <a:latin typeface="Calibri"/>
              <a:ea typeface="Calibri"/>
              <a:cs typeface="Calibri"/>
              <a:sym typeface="Calibri"/>
            </a:endParaRPr>
          </a:p>
          <a:p>
            <a:pPr indent="0" lvl="0" marL="0" rtl="0" algn="ctr">
              <a:spcBef>
                <a:spcPts val="0"/>
              </a:spcBef>
              <a:spcAft>
                <a:spcPts val="0"/>
              </a:spcAft>
              <a:buSzPts val="1100"/>
              <a:buNone/>
            </a:pPr>
            <a:r>
              <a:rPr b="1" lang="en-US" sz="4000">
                <a:solidFill>
                  <a:srgbClr val="FF6600"/>
                </a:solidFill>
                <a:latin typeface="Calibri"/>
                <a:ea typeface="Calibri"/>
                <a:cs typeface="Calibri"/>
                <a:sym typeface="Calibri"/>
              </a:rPr>
              <a:t>Which company has the highest average </a:t>
            </a:r>
            <a:endParaRPr b="1" sz="4000">
              <a:solidFill>
                <a:srgbClr val="FF6600"/>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US" sz="4000">
                <a:solidFill>
                  <a:srgbClr val="FF6600"/>
                </a:solidFill>
                <a:latin typeface="Calibri"/>
                <a:ea typeface="Calibri"/>
                <a:cs typeface="Calibri"/>
                <a:sym typeface="Calibri"/>
              </a:rPr>
              <a:t>revenue per user (ARPU) ?</a:t>
            </a:r>
            <a:endParaRPr b="1" sz="4000">
              <a:solidFill>
                <a:srgbClr val="FF6600"/>
              </a:solidFill>
              <a:latin typeface="Calibri"/>
              <a:ea typeface="Calibri"/>
              <a:cs typeface="Calibri"/>
              <a:sym typeface="Calibri"/>
            </a:endParaRPr>
          </a:p>
          <a:p>
            <a:pPr indent="0" lvl="0" marL="0" rtl="0" algn="l">
              <a:spcBef>
                <a:spcPts val="0"/>
              </a:spcBef>
              <a:spcAft>
                <a:spcPts val="0"/>
              </a:spcAft>
              <a:buNone/>
            </a:pPr>
            <a:r>
              <a:t/>
            </a:r>
            <a:endParaRPr sz="4000">
              <a:solidFill>
                <a:srgbClr val="FF6600"/>
              </a:solidFill>
              <a:latin typeface="Calibri"/>
              <a:ea typeface="Calibri"/>
              <a:cs typeface="Calibri"/>
              <a:sym typeface="Calibri"/>
            </a:endParaRPr>
          </a:p>
        </p:txBody>
      </p:sp>
      <p:sp>
        <p:nvSpPr>
          <p:cNvPr id="166" name="Google Shape;166;gf5b1aa61a7_0_51"/>
          <p:cNvSpPr txBox="1"/>
          <p:nvPr/>
        </p:nvSpPr>
        <p:spPr>
          <a:xfrm>
            <a:off x="1095800" y="5486375"/>
            <a:ext cx="9174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highlight>
                  <a:srgbClr val="FFFFFF"/>
                </a:highlight>
                <a:latin typeface="Calibri"/>
                <a:ea typeface="Calibri"/>
                <a:cs typeface="Calibri"/>
                <a:sym typeface="Calibri"/>
              </a:rPr>
              <a:t>Yellow Cab's profit was because of their high ARPU $458, and 94K of active customers in 2018. on other hand Pink Cab is ARPU is $310, </a:t>
            </a:r>
            <a:endParaRPr b="1" sz="1700">
              <a:latin typeface="Calibri"/>
              <a:ea typeface="Calibri"/>
              <a:cs typeface="Calibri"/>
              <a:sym typeface="Calibri"/>
            </a:endParaRPr>
          </a:p>
        </p:txBody>
      </p:sp>
      <p:pic>
        <p:nvPicPr>
          <p:cNvPr id="167" name="Google Shape;167;gf5b1aa61a7_0_51"/>
          <p:cNvPicPr preferRelativeResize="0"/>
          <p:nvPr/>
        </p:nvPicPr>
        <p:blipFill>
          <a:blip r:embed="rId3">
            <a:alphaModFix/>
          </a:blip>
          <a:stretch>
            <a:fillRect/>
          </a:stretch>
        </p:blipFill>
        <p:spPr>
          <a:xfrm>
            <a:off x="433825" y="1622679"/>
            <a:ext cx="5062850" cy="3612625"/>
          </a:xfrm>
          <a:prstGeom prst="rect">
            <a:avLst/>
          </a:prstGeom>
          <a:noFill/>
          <a:ln>
            <a:noFill/>
          </a:ln>
        </p:spPr>
      </p:pic>
      <p:pic>
        <p:nvPicPr>
          <p:cNvPr id="168" name="Google Shape;168;gf5b1aa61a7_0_51"/>
          <p:cNvPicPr preferRelativeResize="0"/>
          <p:nvPr/>
        </p:nvPicPr>
        <p:blipFill>
          <a:blip r:embed="rId4">
            <a:alphaModFix/>
          </a:blip>
          <a:stretch>
            <a:fillRect/>
          </a:stretch>
        </p:blipFill>
        <p:spPr>
          <a:xfrm>
            <a:off x="6504900" y="1700150"/>
            <a:ext cx="4429096" cy="3535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