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26" y="2293203"/>
            <a:ext cx="8233746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458595"/>
          </a:xfrm>
          <a:custGeom>
            <a:avLst/>
            <a:gdLst/>
            <a:ahLst/>
            <a:cxnLst/>
            <a:rect l="l" t="t" r="r" b="b"/>
            <a:pathLst>
              <a:path w="9144000" h="1458595">
                <a:moveTo>
                  <a:pt x="0" y="0"/>
                </a:moveTo>
                <a:lnTo>
                  <a:pt x="9143981" y="0"/>
                </a:lnTo>
                <a:lnTo>
                  <a:pt x="9143981" y="1457997"/>
                </a:lnTo>
                <a:lnTo>
                  <a:pt x="0" y="145799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8169" y="226286"/>
            <a:ext cx="476766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722" y="1772214"/>
            <a:ext cx="5115560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193x.stanford.edu/" TargetMode="External"/><Relationship Id="rId2" Type="http://schemas.openxmlformats.org/officeDocument/2006/relationships/hyperlink" Target="mailto:vrk@stanford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codepen.io/bee-arcade/pen/a3dbe970375f87f8330bfb2c303e5cc8?editors=100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developer.mozilla.org/en-US/docs/Web/CSS/Shorthand_properties#Border_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tmlcolorcodes.com/color-names/" TargetMode="External"/><Relationship Id="rId2" Type="http://schemas.openxmlformats.org/officeDocument/2006/relationships/hyperlink" Target="https://developer.mozilla.org/en-US/docs/Learn/CSS/Introduction_to_CSS/Values_and_units#Color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Learn/CSS/Introduction_to_CSS/Values_and_units#RGBA_and_HSLA" TargetMode="External"/><Relationship Id="rId5" Type="http://schemas.openxmlformats.org/officeDocument/2006/relationships/hyperlink" Target="https://developer.mozilla.org/en-US/docs/Learn/CSS/Introduction_to_CSS/Values_and_units#RGB" TargetMode="External"/><Relationship Id="rId4" Type="http://schemas.openxmlformats.org/officeDocument/2006/relationships/hyperlink" Target="https://developer.mozilla.org/en-US/docs/Learn/CSS/Introduction_to_CSS/Values_and_units#Hexadecimal_valu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bee-arcade/professor/a3dbe970375f87f8330bfb2c303e5cc8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bee-arcade/professor/a3dbe970375f87f8330bfb2c303e5cc8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3f91488761f81d1884933e77384f50e7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codepen.io/bee-arcade/pen/3f91488761f81d1884933e77384f50e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df86a0f8c0888d75c7506365522742c6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codepen.io/bee-arcade/pen/df86a0f8c0888d75c7506365522742c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s193x.stanford.edu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s193x.stanford.edu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df86a0f8c0888d75c7506365522742c6?editors=1100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hyperlink" Target="http://cs193x.stanf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pen.io/bee-arcade/pen/df86a0f8c0888d75c7506365522742c6?editors=1100" TargetMode="Externa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i.imgur.com/WJToVGv.jp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74ce31bb165d8661c8bc4a095c0983be?editors=1100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74ce31bb165d8661c8bc4a095c0983be?editors=1100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.imgur.com/WJToVGv.jpg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display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developer.mozilla.org/en-US/docs/Web/CSS/text-alig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align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developer.mozilla.org/en-US/docs/Web/CSS/text-alig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Specificity?redirectlocale=en-US&amp;amp;redirectslug=CSS/Specifici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Introduction_to_CSS/Cascade_and_inheritance#The_cascade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display" TargetMode="External"/><Relationship Id="rId2" Type="http://schemas.openxmlformats.org/officeDocument/2006/relationships/hyperlink" Target="https://developer.mozilla.org/en-US/docs/Web/CSS/font-famil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hyperlink" Target="https://developer.mozilla.org/en-US/docs/Web/CSS/inherit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5/03/understanding-inline-box-model/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hyperlink" Target="https://developer.mozilla.org/en-US/docs/Web/CSS/border#Syntax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border-style#Valu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border-style#Values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adding#Syntax" TargetMode="External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hyperlink" Target="https://developer.mozilla.org/en-US/docs/Web/CSS/padding#Syntax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hyperlink" Target="https://developer.mozilla.org/en-US/docs/Web/CSS/CSS_Box_Model/Mastering_margin_collaps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s.mozilla.org/2015/03/understanding-inline-box-model/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152" y="1314775"/>
            <a:ext cx="630491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1189">
              <a:lnSpc>
                <a:spcPts val="6230"/>
              </a:lnSpc>
              <a:spcBef>
                <a:spcPts val="100"/>
              </a:spcBef>
            </a:pPr>
            <a:endParaRPr sz="5200" dirty="0"/>
          </a:p>
          <a:p>
            <a:pPr marL="12700" marR="5080" algn="ctr">
              <a:lnSpc>
                <a:spcPts val="6220"/>
              </a:lnSpc>
              <a:spcBef>
                <a:spcPts val="215"/>
              </a:spcBef>
            </a:pPr>
            <a:r>
              <a:rPr sz="5200" spc="180" dirty="0"/>
              <a:t>Web</a:t>
            </a:r>
            <a:r>
              <a:rPr sz="5200" spc="-560" dirty="0"/>
              <a:t> </a:t>
            </a:r>
            <a:r>
              <a:rPr sz="5200" spc="80" dirty="0"/>
              <a:t>Programming </a:t>
            </a:r>
            <a:r>
              <a:rPr sz="5200" spc="45" dirty="0"/>
              <a:t> </a:t>
            </a:r>
            <a:r>
              <a:rPr sz="5200" spc="40" dirty="0"/>
              <a:t>Fundamentals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2805209" y="3962400"/>
            <a:ext cx="3352800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 smtClean="0">
                <a:solidFill>
                  <a:srgbClr val="595959"/>
                </a:solidFill>
                <a:latin typeface="Verdana"/>
                <a:cs typeface="Verdana"/>
              </a:rPr>
              <a:t>February </a:t>
            </a:r>
            <a:r>
              <a:rPr sz="2800" spc="-225" dirty="0" smtClean="0">
                <a:solidFill>
                  <a:srgbClr val="595959"/>
                </a:solidFill>
                <a:latin typeface="Verdana"/>
                <a:cs typeface="Verdana"/>
              </a:rPr>
              <a:t>201</a:t>
            </a:r>
            <a:r>
              <a:rPr lang="en-US" sz="2800" spc="-225" dirty="0" smtClean="0">
                <a:solidFill>
                  <a:srgbClr val="595959"/>
                </a:solidFill>
                <a:latin typeface="Verdana"/>
                <a:cs typeface="Verdana"/>
              </a:rPr>
              <a:t>9</a:t>
            </a:r>
            <a:endParaRPr sz="2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68261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-95" dirty="0" smtClean="0">
                <a:solidFill>
                  <a:srgbClr val="595959"/>
                </a:solidFill>
                <a:latin typeface="Verdana"/>
                <a:cs typeface="Verdana"/>
              </a:rPr>
              <a:t>These slides are based on Victoria Kirst (</a:t>
            </a:r>
            <a:r>
              <a:rPr lang="en-US" sz="1200" spc="-95" dirty="0" smtClean="0">
                <a:solidFill>
                  <a:srgbClr val="595959"/>
                </a:solidFill>
                <a:latin typeface="Verdana"/>
                <a:cs typeface="Verdana"/>
                <a:hlinkClick r:id="rId2"/>
              </a:rPr>
              <a:t>vrk@stanford.edu</a:t>
            </a:r>
            <a:r>
              <a:rPr lang="en-US" sz="1200" spc="-95" dirty="0" smtClean="0">
                <a:solidFill>
                  <a:srgbClr val="595959"/>
                </a:solidFill>
                <a:latin typeface="Verdana"/>
                <a:cs typeface="Verdana"/>
              </a:rPr>
              <a:t>)  course CS193X. You can equally check out here (</a:t>
            </a:r>
            <a:r>
              <a:rPr lang="en-US" sz="1200" u="heavy" spc="-60" dirty="0" smtClean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https://cs193x.stanford.edu</a:t>
            </a:r>
            <a:r>
              <a:rPr lang="en-US" sz="1200" spc="-95" dirty="0" smtClean="0">
                <a:solidFill>
                  <a:srgbClr val="595959"/>
                </a:solidFill>
                <a:latin typeface="Verdana"/>
                <a:cs typeface="Verdana"/>
              </a:rPr>
              <a:t>) for the original course materials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549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553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Verdana"/>
                <a:cs typeface="Verdana"/>
              </a:rPr>
              <a:t>Recall: </a:t>
            </a:r>
            <a:r>
              <a:rPr sz="3600" spc="-50" dirty="0">
                <a:latin typeface="Verdana"/>
                <a:cs typeface="Verdana"/>
              </a:rPr>
              <a:t>Course </a:t>
            </a:r>
            <a:r>
              <a:rPr sz="3600" spc="125" dirty="0">
                <a:latin typeface="Verdana"/>
                <a:cs typeface="Verdana"/>
              </a:rPr>
              <a:t>web</a:t>
            </a:r>
            <a:r>
              <a:rPr sz="3600" spc="-910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page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274" y="1621072"/>
            <a:ext cx="6318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wrote </a:t>
            </a:r>
            <a:r>
              <a:rPr sz="2400" u="heavy" spc="-1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some </a:t>
            </a:r>
            <a:r>
              <a:rPr sz="2400" u="heavy" spc="-2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HTML</a:t>
            </a:r>
            <a:r>
              <a:rPr sz="2400" spc="-210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following</a:t>
            </a:r>
            <a:r>
              <a:rPr sz="2400" spc="-3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2596" y="2293645"/>
            <a:ext cx="5720538" cy="3973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3546" y="2274595"/>
            <a:ext cx="5758815" cy="4012565"/>
          </a:xfrm>
          <a:custGeom>
            <a:avLst/>
            <a:gdLst/>
            <a:ahLst/>
            <a:cxnLst/>
            <a:rect l="l" t="t" r="r" b="b"/>
            <a:pathLst>
              <a:path w="5758815" h="4012565">
                <a:moveTo>
                  <a:pt x="0" y="0"/>
                </a:moveTo>
                <a:lnTo>
                  <a:pt x="5758638" y="0"/>
                </a:lnTo>
                <a:lnTo>
                  <a:pt x="5758638" y="4012016"/>
                </a:lnTo>
                <a:lnTo>
                  <a:pt x="0" y="401201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3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That </a:t>
            </a:r>
            <a:r>
              <a:rPr spc="-30" dirty="0"/>
              <a:t>was</a:t>
            </a:r>
            <a:r>
              <a:rPr spc="-665" dirty="0"/>
              <a:t> </a:t>
            </a:r>
            <a:r>
              <a:rPr spc="40" dirty="0"/>
              <a:t>weird</a:t>
            </a:r>
          </a:p>
        </p:txBody>
      </p:sp>
      <p:sp>
        <p:nvSpPr>
          <p:cNvPr id="3" name="object 3"/>
          <p:cNvSpPr/>
          <p:nvPr/>
        </p:nvSpPr>
        <p:spPr>
          <a:xfrm>
            <a:off x="1498047" y="2705244"/>
            <a:ext cx="6449695" cy="1643380"/>
          </a:xfrm>
          <a:custGeom>
            <a:avLst/>
            <a:gdLst/>
            <a:ahLst/>
            <a:cxnLst/>
            <a:rect l="l" t="t" r="r" b="b"/>
            <a:pathLst>
              <a:path w="6449695" h="1643379">
                <a:moveTo>
                  <a:pt x="6175587" y="1642796"/>
                </a:moveTo>
                <a:lnTo>
                  <a:pt x="273804" y="1642796"/>
                </a:lnTo>
                <a:lnTo>
                  <a:pt x="224587" y="1638385"/>
                </a:lnTo>
                <a:lnTo>
                  <a:pt x="178265" y="1625668"/>
                </a:lnTo>
                <a:lnTo>
                  <a:pt x="135610" y="1605417"/>
                </a:lnTo>
                <a:lnTo>
                  <a:pt x="97396" y="1578405"/>
                </a:lnTo>
                <a:lnTo>
                  <a:pt x="64395" y="1545406"/>
                </a:lnTo>
                <a:lnTo>
                  <a:pt x="37382" y="1507193"/>
                </a:lnTo>
                <a:lnTo>
                  <a:pt x="17129" y="1464538"/>
                </a:lnTo>
                <a:lnTo>
                  <a:pt x="4411" y="1418215"/>
                </a:lnTo>
                <a:lnTo>
                  <a:pt x="0" y="1368997"/>
                </a:lnTo>
                <a:lnTo>
                  <a:pt x="0" y="273799"/>
                </a:lnTo>
                <a:lnTo>
                  <a:pt x="4411" y="224581"/>
                </a:lnTo>
                <a:lnTo>
                  <a:pt x="17129" y="178258"/>
                </a:lnTo>
                <a:lnTo>
                  <a:pt x="37382" y="135603"/>
                </a:lnTo>
                <a:lnTo>
                  <a:pt x="64395" y="97390"/>
                </a:lnTo>
                <a:lnTo>
                  <a:pt x="97396" y="64391"/>
                </a:lnTo>
                <a:lnTo>
                  <a:pt x="135610" y="37379"/>
                </a:lnTo>
                <a:lnTo>
                  <a:pt x="178265" y="17128"/>
                </a:lnTo>
                <a:lnTo>
                  <a:pt x="224587" y="4410"/>
                </a:lnTo>
                <a:lnTo>
                  <a:pt x="273804" y="0"/>
                </a:lnTo>
                <a:lnTo>
                  <a:pt x="6175587" y="0"/>
                </a:lnTo>
                <a:lnTo>
                  <a:pt x="6229244" y="5310"/>
                </a:lnTo>
                <a:lnTo>
                  <a:pt x="6280356" y="20843"/>
                </a:lnTo>
                <a:lnTo>
                  <a:pt x="6327483" y="46005"/>
                </a:lnTo>
                <a:lnTo>
                  <a:pt x="6369187" y="80199"/>
                </a:lnTo>
                <a:lnTo>
                  <a:pt x="6403381" y="121903"/>
                </a:lnTo>
                <a:lnTo>
                  <a:pt x="6428543" y="169030"/>
                </a:lnTo>
                <a:lnTo>
                  <a:pt x="6444077" y="220142"/>
                </a:lnTo>
                <a:lnTo>
                  <a:pt x="6449387" y="273799"/>
                </a:lnTo>
                <a:lnTo>
                  <a:pt x="6449387" y="1368997"/>
                </a:lnTo>
                <a:lnTo>
                  <a:pt x="6444976" y="1418215"/>
                </a:lnTo>
                <a:lnTo>
                  <a:pt x="6432258" y="1464538"/>
                </a:lnTo>
                <a:lnTo>
                  <a:pt x="6412007" y="1507193"/>
                </a:lnTo>
                <a:lnTo>
                  <a:pt x="6384996" y="1545406"/>
                </a:lnTo>
                <a:lnTo>
                  <a:pt x="6351997" y="1578405"/>
                </a:lnTo>
                <a:lnTo>
                  <a:pt x="6313783" y="1605417"/>
                </a:lnTo>
                <a:lnTo>
                  <a:pt x="6271129" y="1625668"/>
                </a:lnTo>
                <a:lnTo>
                  <a:pt x="6224806" y="1638385"/>
                </a:lnTo>
                <a:lnTo>
                  <a:pt x="6175587" y="1642796"/>
                </a:lnTo>
                <a:close/>
              </a:path>
            </a:pathLst>
          </a:custGeom>
          <a:solidFill>
            <a:srgbClr val="EDEDED">
              <a:alpha val="546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007" y="1713683"/>
            <a:ext cx="7473315" cy="47345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4010" marR="1021080" indent="-321945">
              <a:lnSpc>
                <a:spcPts val="2850"/>
              </a:lnSpc>
              <a:spcBef>
                <a:spcPts val="219"/>
              </a:spcBef>
              <a:tabLst>
                <a:tab pos="334010" algn="l"/>
              </a:tabLst>
            </a:pP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-	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saw </a:t>
            </a:r>
            <a:r>
              <a:rPr sz="2400" dirty="0">
                <a:solidFill>
                  <a:srgbClr val="333336"/>
                </a:solidFill>
                <a:latin typeface="Arial"/>
                <a:cs typeface="Arial"/>
              </a:rPr>
              <a:t>that </a:t>
            </a:r>
            <a:r>
              <a:rPr sz="2400" spc="-210" dirty="0">
                <a:solidFill>
                  <a:srgbClr val="333336"/>
                </a:solidFill>
                <a:latin typeface="Arial"/>
                <a:cs typeface="Arial"/>
              </a:rPr>
              <a:t>HTML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whitespace 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collapses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into</a:t>
            </a:r>
            <a:r>
              <a:rPr sz="2400" spc="-14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one  </a:t>
            </a:r>
            <a:r>
              <a:rPr sz="2400" spc="-145" dirty="0">
                <a:solidFill>
                  <a:srgbClr val="333336"/>
                </a:solidFill>
                <a:latin typeface="Arial"/>
                <a:cs typeface="Arial"/>
              </a:rPr>
              <a:t>space…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tabLst>
                <a:tab pos="1957070" algn="l"/>
                <a:tab pos="2959735" algn="l"/>
                <a:tab pos="3628390" algn="l"/>
              </a:tabLst>
            </a:pPr>
            <a:r>
              <a:rPr sz="2400" b="1" spc="-175" dirty="0">
                <a:latin typeface="Arial"/>
                <a:cs typeface="Arial"/>
              </a:rPr>
              <a:t>&lt;h1&gt;</a:t>
            </a:r>
            <a:r>
              <a:rPr sz="2400" spc="-175" dirty="0">
                <a:latin typeface="Arial"/>
                <a:cs typeface="Arial"/>
              </a:rPr>
              <a:t>CS	</a:t>
            </a:r>
            <a:r>
              <a:rPr sz="2400" spc="60" dirty="0">
                <a:latin typeface="Arial"/>
                <a:cs typeface="Arial"/>
              </a:rPr>
              <a:t>193X:	</a:t>
            </a:r>
            <a:r>
              <a:rPr sz="2400" spc="-330" dirty="0">
                <a:latin typeface="Arial"/>
                <a:cs typeface="Arial"/>
              </a:rPr>
              <a:t>Web	</a:t>
            </a:r>
            <a:r>
              <a:rPr sz="2400" spc="20" dirty="0">
                <a:latin typeface="Arial"/>
                <a:cs typeface="Arial"/>
              </a:rPr>
              <a:t>Fun</a:t>
            </a:r>
            <a:r>
              <a:rPr sz="2400" b="1" spc="20" dirty="0">
                <a:latin typeface="Arial"/>
                <a:cs typeface="Arial"/>
              </a:rPr>
              <a:t>&lt;/h1&gt;</a:t>
            </a:r>
            <a:endParaRPr sz="2400">
              <a:latin typeface="Arial"/>
              <a:cs typeface="Arial"/>
            </a:endParaRPr>
          </a:p>
          <a:p>
            <a:pPr marL="784860">
              <a:lnSpc>
                <a:spcPct val="100000"/>
              </a:lnSpc>
              <a:spcBef>
                <a:spcPts val="420"/>
              </a:spcBef>
            </a:pPr>
            <a:r>
              <a:rPr sz="2400" b="1" spc="45" dirty="0">
                <a:latin typeface="Arial"/>
                <a:cs typeface="Arial"/>
              </a:rPr>
              <a:t>&lt;strong&gt;</a:t>
            </a:r>
            <a:r>
              <a:rPr sz="2400" spc="45" dirty="0">
                <a:latin typeface="Arial"/>
                <a:cs typeface="Arial"/>
              </a:rPr>
              <a:t>Announcements</a:t>
            </a:r>
            <a:r>
              <a:rPr sz="2400" b="1" spc="45" dirty="0">
                <a:latin typeface="Arial"/>
                <a:cs typeface="Arial"/>
              </a:rPr>
              <a:t>&lt;/strong&gt;</a:t>
            </a:r>
            <a:r>
              <a:rPr sz="2400" b="1" spc="45" dirty="0">
                <a:solidFill>
                  <a:srgbClr val="9900FF"/>
                </a:solidFill>
                <a:latin typeface="Arial"/>
                <a:cs typeface="Arial"/>
              </a:rPr>
              <a:t>&lt;br/&gt;</a:t>
            </a:r>
            <a:endParaRPr sz="2400">
              <a:latin typeface="Arial"/>
              <a:cs typeface="Arial"/>
            </a:endParaRPr>
          </a:p>
          <a:p>
            <a:pPr marL="784860">
              <a:lnSpc>
                <a:spcPct val="100000"/>
              </a:lnSpc>
              <a:spcBef>
                <a:spcPts val="420"/>
              </a:spcBef>
              <a:tabLst>
                <a:tab pos="1620520" algn="l"/>
                <a:tab pos="3124835" algn="l"/>
                <a:tab pos="3458845" algn="l"/>
                <a:tab pos="3960495" algn="l"/>
              </a:tabLst>
            </a:pPr>
            <a:r>
              <a:rPr sz="2400" spc="315" dirty="0">
                <a:latin typeface="Arial"/>
                <a:cs typeface="Arial"/>
              </a:rPr>
              <a:t>4/3:	</a:t>
            </a:r>
            <a:r>
              <a:rPr sz="2400" spc="-120" dirty="0">
                <a:latin typeface="Arial"/>
                <a:cs typeface="Arial"/>
              </a:rPr>
              <a:t>Homework	</a:t>
            </a:r>
            <a:r>
              <a:rPr sz="2400" spc="-20" dirty="0">
                <a:latin typeface="Arial"/>
                <a:cs typeface="Arial"/>
              </a:rPr>
              <a:t>0	</a:t>
            </a:r>
            <a:r>
              <a:rPr sz="2400" spc="450" dirty="0">
                <a:latin typeface="Arial"/>
                <a:cs typeface="Arial"/>
              </a:rPr>
              <a:t>is	</a:t>
            </a:r>
            <a:r>
              <a:rPr sz="2400" spc="225" dirty="0">
                <a:latin typeface="Arial"/>
                <a:cs typeface="Arial"/>
              </a:rPr>
              <a:t>out!</a:t>
            </a:r>
            <a:r>
              <a:rPr sz="2400" b="1" spc="225" dirty="0">
                <a:latin typeface="Arial"/>
                <a:cs typeface="Arial"/>
              </a:rPr>
              <a:t>&lt;br/&gt;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34010" marR="5080" indent="-321945">
              <a:lnSpc>
                <a:spcPts val="2850"/>
              </a:lnSpc>
              <a:spcBef>
                <a:spcPts val="1550"/>
              </a:spcBef>
              <a:tabLst>
                <a:tab pos="334010" algn="l"/>
              </a:tabLst>
            </a:pP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-	</a:t>
            </a:r>
            <a:r>
              <a:rPr sz="2400" spc="-150" dirty="0">
                <a:solidFill>
                  <a:srgbClr val="333336"/>
                </a:solidFill>
                <a:latin typeface="Arial"/>
                <a:cs typeface="Arial"/>
              </a:rPr>
              <a:t>Except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weirdly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b="1" spc="-90" dirty="0">
                <a:solidFill>
                  <a:srgbClr val="333336"/>
                </a:solidFill>
                <a:latin typeface="Arial"/>
                <a:cs typeface="Arial"/>
              </a:rPr>
              <a:t>&lt;h1&gt;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heading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 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line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sz="2400" spc="-4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own, 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and </a:t>
            </a:r>
            <a:r>
              <a:rPr sz="2400" b="1" spc="30" dirty="0">
                <a:solidFill>
                  <a:srgbClr val="333336"/>
                </a:solidFill>
                <a:latin typeface="Arial"/>
                <a:cs typeface="Arial"/>
              </a:rPr>
              <a:t>&lt;strong&gt;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</a:t>
            </a:r>
            <a:r>
              <a:rPr sz="2400" spc="-2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R="118110" algn="ctr">
              <a:lnSpc>
                <a:spcPts val="2865"/>
              </a:lnSpc>
            </a:pP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Hmmm…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strange…</a:t>
            </a:r>
            <a:endParaRPr sz="2400">
              <a:latin typeface="Arial"/>
              <a:cs typeface="Arial"/>
            </a:endParaRPr>
          </a:p>
          <a:p>
            <a:pPr marR="128270" algn="ctr">
              <a:lnSpc>
                <a:spcPts val="2865"/>
              </a:lnSpc>
            </a:pPr>
            <a:r>
              <a:rPr sz="2400" spc="-180" dirty="0">
                <a:solidFill>
                  <a:srgbClr val="333336"/>
                </a:solidFill>
                <a:latin typeface="Arial"/>
                <a:cs typeface="Arial"/>
              </a:rPr>
              <a:t>Oh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well, </a:t>
            </a:r>
            <a:r>
              <a:rPr sz="2400" spc="70" dirty="0">
                <a:solidFill>
                  <a:srgbClr val="333336"/>
                </a:solidFill>
                <a:latin typeface="Arial"/>
                <a:cs typeface="Arial"/>
              </a:rPr>
              <a:t>it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works!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Let's move</a:t>
            </a:r>
            <a:r>
              <a:rPr sz="2400" spc="-4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333336"/>
                </a:solidFill>
                <a:latin typeface="Arial"/>
                <a:cs typeface="Arial"/>
              </a:rPr>
              <a:t>on!!!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273" y="2923547"/>
            <a:ext cx="1202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0" dirty="0">
                <a:latin typeface="Verdana"/>
                <a:cs typeface="Verdana"/>
              </a:rPr>
              <a:t>CSS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505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Recall:</a:t>
            </a:r>
            <a:r>
              <a:rPr spc="-405" dirty="0"/>
              <a:t> </a:t>
            </a:r>
            <a:r>
              <a:rPr spc="-16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498" y="1535938"/>
            <a:ext cx="692467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05" dirty="0">
                <a:solidFill>
                  <a:srgbClr val="424242"/>
                </a:solidFill>
                <a:latin typeface="Trebuchet MS"/>
                <a:cs typeface="Trebuchet MS"/>
              </a:rPr>
              <a:t>CSS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: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C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ascading </a:t>
            </a:r>
            <a:r>
              <a:rPr sz="2400" b="1" spc="-45" dirty="0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tyle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Sheets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Describes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appearance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-120" dirty="0">
                <a:solidFill>
                  <a:srgbClr val="424242"/>
                </a:solidFill>
                <a:latin typeface="Trebuchet MS"/>
                <a:cs typeface="Trebuchet MS"/>
              </a:rPr>
              <a:t>layout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</a:t>
            </a:r>
            <a:r>
              <a:rPr sz="2400" spc="-3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Composed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rules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define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sets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2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6097" y="3481871"/>
            <a:ext cx="455041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4570" algn="l"/>
              </a:tabLst>
            </a:pPr>
            <a:r>
              <a:rPr sz="3600" b="1" i="1" spc="245" dirty="0">
                <a:solidFill>
                  <a:srgbClr val="1267F0"/>
                </a:solidFill>
                <a:latin typeface="Arial"/>
                <a:cs typeface="Arial"/>
              </a:rPr>
              <a:t>selector	</a:t>
            </a:r>
            <a:r>
              <a:rPr sz="3600" spc="775" dirty="0">
                <a:latin typeface="Arial"/>
                <a:cs typeface="Arial"/>
              </a:rPr>
              <a:t>{</a:t>
            </a:r>
            <a:endParaRPr sz="36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"/>
              </a:spcBef>
              <a:tabLst>
                <a:tab pos="3028950" algn="l"/>
              </a:tabLst>
            </a:pPr>
            <a:r>
              <a:rPr sz="3600" b="1" i="1" spc="145" dirty="0">
                <a:solidFill>
                  <a:srgbClr val="009924"/>
                </a:solidFill>
                <a:latin typeface="Arial"/>
                <a:cs typeface="Arial"/>
              </a:rPr>
              <a:t>propert</a:t>
            </a:r>
            <a:r>
              <a:rPr sz="3600" b="1" i="1" spc="185" dirty="0">
                <a:solidFill>
                  <a:srgbClr val="009924"/>
                </a:solidFill>
                <a:latin typeface="Arial"/>
                <a:cs typeface="Arial"/>
              </a:rPr>
              <a:t>y</a:t>
            </a:r>
            <a:r>
              <a:rPr sz="3600" spc="975" dirty="0">
                <a:latin typeface="Arial"/>
                <a:cs typeface="Arial"/>
              </a:rPr>
              <a:t>: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b="1" i="1" spc="130" dirty="0">
                <a:solidFill>
                  <a:srgbClr val="595959"/>
                </a:solidFill>
                <a:latin typeface="Arial"/>
                <a:cs typeface="Arial"/>
              </a:rPr>
              <a:t>valu</a:t>
            </a:r>
            <a:r>
              <a:rPr sz="3600" b="1" i="1" spc="16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3600" spc="975" dirty="0">
                <a:latin typeface="Arial"/>
                <a:cs typeface="Arial"/>
              </a:rPr>
              <a:t>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spc="775" dirty="0">
                <a:latin typeface="Arial"/>
                <a:cs typeface="Arial"/>
              </a:rPr>
              <a:t>}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-165" dirty="0"/>
              <a:t>CSS</a:t>
            </a:r>
            <a:r>
              <a:rPr spc="-720" dirty="0"/>
              <a:t> </a:t>
            </a:r>
            <a:r>
              <a:rPr spc="-1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1032180"/>
            <a:ext cx="3168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Font </a:t>
            </a:r>
            <a:r>
              <a:rPr sz="2400" spc="-95" dirty="0">
                <a:latin typeface="Arial"/>
                <a:cs typeface="Arial"/>
              </a:rPr>
              <a:t>face</a:t>
            </a: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195" dirty="0">
                <a:solidFill>
                  <a:srgbClr val="333336"/>
                </a:solidFill>
                <a:latin typeface="Arial"/>
                <a:cs typeface="Arial"/>
              </a:rPr>
              <a:t>font-family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274" y="1541671"/>
            <a:ext cx="5493055" cy="1122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224" y="1522621"/>
            <a:ext cx="5956300" cy="1160780"/>
          </a:xfrm>
          <a:custGeom>
            <a:avLst/>
            <a:gdLst/>
            <a:ahLst/>
            <a:cxnLst/>
            <a:rect l="l" t="t" r="r" b="b"/>
            <a:pathLst>
              <a:path w="5956300" h="1160780">
                <a:moveTo>
                  <a:pt x="0" y="0"/>
                </a:moveTo>
                <a:lnTo>
                  <a:pt x="5956213" y="0"/>
                </a:lnTo>
                <a:lnTo>
                  <a:pt x="5956213" y="1160697"/>
                </a:lnTo>
                <a:lnTo>
                  <a:pt x="0" y="11606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549" y="3325843"/>
            <a:ext cx="4866253" cy="1450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499" y="3306793"/>
            <a:ext cx="5158740" cy="1489075"/>
          </a:xfrm>
          <a:custGeom>
            <a:avLst/>
            <a:gdLst/>
            <a:ahLst/>
            <a:cxnLst/>
            <a:rect l="l" t="t" r="r" b="b"/>
            <a:pathLst>
              <a:path w="5158740" h="1489075">
                <a:moveTo>
                  <a:pt x="0" y="0"/>
                </a:moveTo>
                <a:lnTo>
                  <a:pt x="5158514" y="0"/>
                </a:lnTo>
                <a:lnTo>
                  <a:pt x="5158514" y="1488672"/>
                </a:lnTo>
                <a:lnTo>
                  <a:pt x="0" y="148867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573" y="2832830"/>
            <a:ext cx="227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Font </a:t>
            </a:r>
            <a:r>
              <a:rPr sz="2400" spc="-50" dirty="0">
                <a:latin typeface="Arial"/>
                <a:cs typeface="Arial"/>
              </a:rPr>
              <a:t>color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2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solidFill>
                  <a:srgbClr val="333336"/>
                </a:solidFill>
                <a:latin typeface="Arial"/>
                <a:cs typeface="Arial"/>
              </a:rPr>
              <a:t>color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549" y="5464988"/>
            <a:ext cx="6124262" cy="1122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499" y="5445938"/>
            <a:ext cx="6162675" cy="1160780"/>
          </a:xfrm>
          <a:custGeom>
            <a:avLst/>
            <a:gdLst/>
            <a:ahLst/>
            <a:cxnLst/>
            <a:rect l="l" t="t" r="r" b="b"/>
            <a:pathLst>
              <a:path w="6162675" h="1160779">
                <a:moveTo>
                  <a:pt x="0" y="0"/>
                </a:moveTo>
                <a:lnTo>
                  <a:pt x="6162362" y="0"/>
                </a:lnTo>
                <a:lnTo>
                  <a:pt x="6162362" y="1160697"/>
                </a:lnTo>
                <a:lnTo>
                  <a:pt x="0" y="11606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573" y="3459946"/>
            <a:ext cx="8281034" cy="3038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231765" marR="191770">
              <a:lnSpc>
                <a:spcPct val="100699"/>
              </a:lnSpc>
              <a:spcBef>
                <a:spcPts val="85"/>
              </a:spcBef>
            </a:pPr>
            <a:r>
              <a:rPr sz="1800" spc="-55" dirty="0">
                <a:latin typeface="Arial"/>
                <a:cs typeface="Arial"/>
              </a:rPr>
              <a:t>Note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204" dirty="0">
                <a:latin typeface="Arial"/>
                <a:cs typeface="Arial"/>
              </a:rPr>
              <a:t>color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always </a:t>
            </a:r>
            <a:r>
              <a:rPr sz="1800" spc="-60" dirty="0">
                <a:latin typeface="Arial"/>
                <a:cs typeface="Arial"/>
              </a:rPr>
              <a:t>refers 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b="1" spc="-90" dirty="0">
                <a:latin typeface="Trebuchet MS"/>
                <a:cs typeface="Trebuchet MS"/>
              </a:rPr>
              <a:t>font </a:t>
            </a:r>
            <a:r>
              <a:rPr sz="1800" spc="-50" dirty="0">
                <a:latin typeface="Arial"/>
                <a:cs typeface="Arial"/>
              </a:rPr>
              <a:t>color,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45" dirty="0">
                <a:latin typeface="Arial"/>
                <a:cs typeface="Arial"/>
              </a:rPr>
              <a:t>there's </a:t>
            </a:r>
            <a:r>
              <a:rPr sz="1800" spc="-60" dirty="0">
                <a:latin typeface="Arial"/>
                <a:cs typeface="Arial"/>
              </a:rPr>
              <a:t>no  </a:t>
            </a:r>
            <a:r>
              <a:rPr sz="1800" spc="-85" dirty="0">
                <a:latin typeface="Arial"/>
                <a:cs typeface="Arial"/>
              </a:rPr>
              <a:t>way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05" dirty="0">
                <a:latin typeface="Arial"/>
                <a:cs typeface="Arial"/>
              </a:rPr>
              <a:t>make </a:t>
            </a:r>
            <a:r>
              <a:rPr sz="1800" spc="55" dirty="0">
                <a:latin typeface="Arial"/>
                <a:cs typeface="Arial"/>
              </a:rPr>
              <a:t>it </a:t>
            </a:r>
            <a:r>
              <a:rPr sz="1800" spc="-95" dirty="0">
                <a:latin typeface="Arial"/>
                <a:cs typeface="Arial"/>
              </a:rPr>
              <a:t>mean </a:t>
            </a:r>
            <a:r>
              <a:rPr sz="1800" spc="-55" dirty="0">
                <a:latin typeface="Arial"/>
                <a:cs typeface="Arial"/>
              </a:rPr>
              <a:t>anything  </a:t>
            </a:r>
            <a:r>
              <a:rPr sz="1800" spc="-25" dirty="0">
                <a:latin typeface="Arial"/>
                <a:cs typeface="Arial"/>
              </a:rPr>
              <a:t>other </a:t>
            </a:r>
            <a:r>
              <a:rPr sz="1800" spc="-45" dirty="0">
                <a:latin typeface="Arial"/>
                <a:cs typeface="Arial"/>
              </a:rPr>
              <a:t>than </a:t>
            </a:r>
            <a:r>
              <a:rPr sz="1800" spc="5" dirty="0">
                <a:latin typeface="Arial"/>
                <a:cs typeface="Arial"/>
              </a:rPr>
              <a:t>font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color.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130" dirty="0">
                <a:latin typeface="Arial"/>
                <a:cs typeface="Arial"/>
              </a:rPr>
              <a:t>Background </a:t>
            </a:r>
            <a:r>
              <a:rPr sz="2400" spc="-45" dirty="0">
                <a:latin typeface="Arial"/>
                <a:cs typeface="Arial"/>
              </a:rPr>
              <a:t>color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333336"/>
                </a:solidFill>
                <a:latin typeface="Arial"/>
                <a:cs typeface="Arial"/>
              </a:rPr>
              <a:t>background-color</a:t>
            </a:r>
            <a:endParaRPr sz="2400">
              <a:latin typeface="Arial"/>
              <a:cs typeface="Arial"/>
            </a:endParaRPr>
          </a:p>
          <a:p>
            <a:pPr marL="6213475" marR="5080">
              <a:lnSpc>
                <a:spcPct val="100699"/>
              </a:lnSpc>
              <a:spcBef>
                <a:spcPts val="280"/>
              </a:spcBef>
            </a:pPr>
            <a:r>
              <a:rPr sz="1800" spc="-130" dirty="0">
                <a:latin typeface="Arial"/>
                <a:cs typeface="Arial"/>
              </a:rPr>
              <a:t>Assign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114" dirty="0">
                <a:latin typeface="Arial"/>
                <a:cs typeface="Arial"/>
              </a:rPr>
              <a:t>background-color 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10" dirty="0">
                <a:latin typeface="Arial"/>
                <a:cs typeface="Arial"/>
              </a:rPr>
              <a:t>body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05" dirty="0">
                <a:latin typeface="Arial"/>
                <a:cs typeface="Arial"/>
              </a:rPr>
              <a:t>make </a:t>
            </a:r>
            <a:r>
              <a:rPr sz="1800" spc="-25" dirty="0">
                <a:latin typeface="Arial"/>
                <a:cs typeface="Arial"/>
              </a:rPr>
              <a:t>the  </a:t>
            </a:r>
            <a:r>
              <a:rPr sz="1800" spc="-120" dirty="0">
                <a:latin typeface="Arial"/>
                <a:cs typeface="Arial"/>
              </a:rPr>
              <a:t>page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different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color.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-165" dirty="0"/>
              <a:t>CSS</a:t>
            </a:r>
            <a:r>
              <a:rPr spc="-720" dirty="0"/>
              <a:t> </a:t>
            </a:r>
            <a:r>
              <a:rPr spc="-1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1032180"/>
            <a:ext cx="202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Arial"/>
                <a:cs typeface="Arial"/>
              </a:rPr>
              <a:t>Border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18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333336"/>
                </a:solidFill>
                <a:latin typeface="Arial"/>
                <a:cs typeface="Arial"/>
              </a:rPr>
              <a:t>border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4945" y="1108380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"/>
                <a:cs typeface="Arial"/>
              </a:rPr>
              <a:t>(</a:t>
            </a:r>
            <a:r>
              <a:rPr sz="1800" u="heavy" spc="9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borde</a:t>
            </a:r>
            <a:r>
              <a:rPr sz="1800" u="heavy" spc="9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r </a:t>
            </a:r>
            <a:r>
              <a:rPr sz="18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shorthand</a:t>
            </a:r>
            <a:r>
              <a:rPr sz="1800" u="heavy" spc="-29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syntax</a:t>
            </a:r>
            <a:r>
              <a:rPr sz="1800" spc="-8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973" y="1613471"/>
            <a:ext cx="7849474" cy="1971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923" y="1594421"/>
            <a:ext cx="8141334" cy="2010410"/>
          </a:xfrm>
          <a:custGeom>
            <a:avLst/>
            <a:gdLst/>
            <a:ahLst/>
            <a:cxnLst/>
            <a:rect l="l" t="t" r="r" b="b"/>
            <a:pathLst>
              <a:path w="8141334" h="2010410">
                <a:moveTo>
                  <a:pt x="0" y="0"/>
                </a:moveTo>
                <a:lnTo>
                  <a:pt x="8140783" y="0"/>
                </a:lnTo>
                <a:lnTo>
                  <a:pt x="8140783" y="2009920"/>
                </a:lnTo>
                <a:lnTo>
                  <a:pt x="0" y="200992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973" y="4544116"/>
            <a:ext cx="8250899" cy="1560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923" y="4525066"/>
            <a:ext cx="8448675" cy="1598930"/>
          </a:xfrm>
          <a:custGeom>
            <a:avLst/>
            <a:gdLst/>
            <a:ahLst/>
            <a:cxnLst/>
            <a:rect l="l" t="t" r="r" b="b"/>
            <a:pathLst>
              <a:path w="8448675" h="1598929">
                <a:moveTo>
                  <a:pt x="0" y="0"/>
                </a:moveTo>
                <a:lnTo>
                  <a:pt x="8448107" y="0"/>
                </a:lnTo>
                <a:lnTo>
                  <a:pt x="8448107" y="1598871"/>
                </a:lnTo>
                <a:lnTo>
                  <a:pt x="0" y="159887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0573" y="4003974"/>
            <a:ext cx="6356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Text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alignment: </a:t>
            </a:r>
            <a:r>
              <a:rPr sz="2400" b="1" spc="245" dirty="0">
                <a:solidFill>
                  <a:srgbClr val="333336"/>
                </a:solidFill>
                <a:latin typeface="Arial"/>
                <a:cs typeface="Arial"/>
              </a:rPr>
              <a:t>text-align</a:t>
            </a:r>
            <a:r>
              <a:rPr sz="2400" b="1" spc="-38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sz="1800" spc="-10" dirty="0">
                <a:solidFill>
                  <a:srgbClr val="333336"/>
                </a:solidFill>
                <a:latin typeface="Arial"/>
                <a:cs typeface="Arial"/>
              </a:rPr>
              <a:t>don't </a:t>
            </a:r>
            <a:r>
              <a:rPr sz="1800" spc="-125" dirty="0">
                <a:solidFill>
                  <a:srgbClr val="333336"/>
                </a:solidFill>
                <a:latin typeface="Arial"/>
                <a:cs typeface="Arial"/>
              </a:rPr>
              <a:t>use </a:t>
            </a:r>
            <a:r>
              <a:rPr sz="1800" b="1" spc="35" dirty="0">
                <a:solidFill>
                  <a:srgbClr val="333336"/>
                </a:solidFill>
                <a:latin typeface="Arial"/>
                <a:cs typeface="Arial"/>
              </a:rPr>
              <a:t>&lt;center&gt;</a:t>
            </a:r>
            <a:r>
              <a:rPr sz="1800" spc="35" dirty="0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36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CSS</a:t>
            </a:r>
            <a:r>
              <a:rPr u="heavy" spc="-3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 </a:t>
            </a:r>
            <a:r>
              <a:rPr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198" y="1650259"/>
            <a:ext cx="3906520" cy="912494"/>
          </a:xfrm>
          <a:prstGeom prst="rect">
            <a:avLst/>
          </a:prstGeom>
          <a:solidFill>
            <a:srgbClr val="EDEDED">
              <a:alpha val="54618"/>
            </a:srgbClr>
          </a:solidFill>
          <a:ln w="38099">
            <a:solidFill>
              <a:srgbClr val="666666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80"/>
              </a:spcBef>
            </a:pPr>
            <a:r>
              <a:rPr sz="2400" b="1" spc="-195" dirty="0">
                <a:solidFill>
                  <a:srgbClr val="424242"/>
                </a:solidFill>
                <a:latin typeface="Trebuchet MS"/>
                <a:cs typeface="Trebuchet MS"/>
              </a:rPr>
              <a:t>140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predefined </a:t>
            </a:r>
            <a:r>
              <a:rPr sz="2400" b="1" spc="-120" dirty="0">
                <a:solidFill>
                  <a:srgbClr val="424242"/>
                </a:solidFill>
                <a:latin typeface="Trebuchet MS"/>
                <a:cs typeface="Trebuchet MS"/>
              </a:rPr>
              <a:t>names</a:t>
            </a:r>
            <a:r>
              <a:rPr sz="2400" b="1" spc="-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(</a:t>
            </a:r>
            <a:r>
              <a:rPr sz="2400" b="1" u="heavy" spc="-114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list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  <a:spcBef>
                <a:spcPts val="415"/>
              </a:spcBef>
              <a:tabLst>
                <a:tab pos="1255395" algn="l"/>
              </a:tabLst>
            </a:pP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65" dirty="0">
                <a:solidFill>
                  <a:srgbClr val="424242"/>
                </a:solidFill>
                <a:latin typeface="Arial"/>
                <a:cs typeface="Arial"/>
              </a:rPr>
              <a:t>black;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198" y="2824569"/>
            <a:ext cx="3208655" cy="1731010"/>
          </a:xfrm>
          <a:prstGeom prst="rect">
            <a:avLst/>
          </a:prstGeom>
          <a:solidFill>
            <a:srgbClr val="EDEDED">
              <a:alpha val="54618"/>
            </a:srgbClr>
          </a:solidFill>
          <a:ln w="38099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685"/>
              </a:lnSpc>
            </a:pPr>
            <a:r>
              <a:rPr sz="2400" b="1" u="heavy" spc="-18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Hex</a:t>
            </a:r>
            <a:r>
              <a:rPr sz="2400" b="1" u="heavy" spc="-19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2400" b="1" u="heavy" spc="-1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marL="85725" marR="266065">
              <a:lnSpc>
                <a:spcPts val="3300"/>
              </a:lnSpc>
              <a:spcBef>
                <a:spcPts val="155"/>
              </a:spcBef>
              <a:tabLst>
                <a:tab pos="1255395" algn="l"/>
              </a:tabLst>
            </a:pP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29" dirty="0">
                <a:solidFill>
                  <a:srgbClr val="424242"/>
                </a:solidFill>
                <a:latin typeface="Arial"/>
                <a:cs typeface="Arial"/>
              </a:rPr>
              <a:t>#00ff00;  </a:t>
            </a: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45" dirty="0">
                <a:solidFill>
                  <a:srgbClr val="424242"/>
                </a:solidFill>
                <a:latin typeface="Arial"/>
                <a:cs typeface="Arial"/>
              </a:rPr>
              <a:t>#0f0;  </a:t>
            </a:r>
            <a:r>
              <a:rPr sz="2400" spc="355" dirty="0">
                <a:solidFill>
                  <a:srgbClr val="424242"/>
                </a:solidFill>
                <a:latin typeface="Arial"/>
                <a:cs typeface="Arial"/>
              </a:rPr>
              <a:t>color</a:t>
            </a:r>
            <a:r>
              <a:rPr sz="2400" spc="229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165" dirty="0">
                <a:solidFill>
                  <a:srgbClr val="424242"/>
                </a:solidFill>
                <a:latin typeface="Arial"/>
                <a:cs typeface="Arial"/>
              </a:rPr>
              <a:t>#00ff0</a:t>
            </a:r>
            <a:r>
              <a:rPr sz="2400" spc="235" dirty="0">
                <a:solidFill>
                  <a:srgbClr val="424242"/>
                </a:solidFill>
                <a:latin typeface="Arial"/>
                <a:cs typeface="Arial"/>
              </a:rPr>
              <a:t>0</a:t>
            </a:r>
            <a:r>
              <a:rPr sz="2400" b="1" spc="-25" dirty="0">
                <a:solidFill>
                  <a:srgbClr val="424242"/>
                </a:solidFill>
                <a:latin typeface="Arial"/>
                <a:cs typeface="Arial"/>
              </a:rPr>
              <a:t>8</a:t>
            </a:r>
            <a:r>
              <a:rPr sz="2400" b="1" spc="-20" dirty="0">
                <a:solidFill>
                  <a:srgbClr val="424242"/>
                </a:solidFill>
                <a:latin typeface="Arial"/>
                <a:cs typeface="Arial"/>
              </a:rPr>
              <a:t>0</a:t>
            </a:r>
            <a:r>
              <a:rPr sz="2400" spc="650" dirty="0">
                <a:solidFill>
                  <a:srgbClr val="42424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998" y="4728890"/>
            <a:ext cx="4869815" cy="1789430"/>
          </a:xfrm>
          <a:prstGeom prst="rect">
            <a:avLst/>
          </a:prstGeom>
          <a:solidFill>
            <a:srgbClr val="EDEDED">
              <a:alpha val="54618"/>
            </a:srgbClr>
          </a:solidFill>
          <a:ln w="38099">
            <a:solidFill>
              <a:srgbClr val="666666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35"/>
              </a:spcBef>
            </a:pPr>
            <a:r>
              <a:rPr sz="2400" b="1" u="heavy" spc="2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rgb()</a:t>
            </a:r>
            <a:r>
              <a:rPr sz="2400" b="1" spc="220" dirty="0">
                <a:solidFill>
                  <a:srgbClr val="0097A7"/>
                </a:solidFill>
                <a:latin typeface="Arial"/>
                <a:cs typeface="Arial"/>
                <a:hlinkClick r:id="rId5"/>
              </a:rPr>
              <a:t>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2400" b="1" spc="-5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u="heavy" spc="18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rgba()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395"/>
              </a:spcBef>
              <a:tabLst>
                <a:tab pos="1255395" algn="l"/>
                <a:tab pos="2592070" algn="l"/>
                <a:tab pos="3260725" algn="l"/>
              </a:tabLst>
            </a:pP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rgb(34,	</a:t>
            </a:r>
            <a:r>
              <a:rPr sz="2400" spc="200" dirty="0">
                <a:solidFill>
                  <a:srgbClr val="424242"/>
                </a:solidFill>
                <a:latin typeface="Arial"/>
                <a:cs typeface="Arial"/>
              </a:rPr>
              <a:t>12,	</a:t>
            </a:r>
            <a:r>
              <a:rPr sz="2400" spc="280" dirty="0">
                <a:solidFill>
                  <a:srgbClr val="424242"/>
                </a:solidFill>
                <a:latin typeface="Arial"/>
                <a:cs typeface="Arial"/>
              </a:rPr>
              <a:t>64);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420"/>
              </a:spcBef>
              <a:tabLst>
                <a:tab pos="1255395" algn="l"/>
                <a:tab pos="2592070" algn="l"/>
                <a:tab pos="3093720" algn="l"/>
                <a:tab pos="3595370" algn="l"/>
              </a:tabLst>
            </a:pPr>
            <a:r>
              <a:rPr sz="2400" spc="335" dirty="0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rgba(0,	</a:t>
            </a:r>
            <a:r>
              <a:rPr sz="2400" spc="315" dirty="0">
                <a:solidFill>
                  <a:srgbClr val="424242"/>
                </a:solidFill>
                <a:latin typeface="Arial"/>
                <a:cs typeface="Arial"/>
              </a:rPr>
              <a:t>0,	0,	</a:t>
            </a:r>
            <a:r>
              <a:rPr sz="2400" spc="350" dirty="0">
                <a:solidFill>
                  <a:srgbClr val="424242"/>
                </a:solidFill>
                <a:latin typeface="Arial"/>
                <a:cs typeface="Arial"/>
              </a:rPr>
              <a:t>0.5);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499" y="1711102"/>
            <a:ext cx="3609340" cy="29248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4010" marR="5080" indent="-321310">
              <a:lnSpc>
                <a:spcPts val="2850"/>
              </a:lnSpc>
              <a:spcBef>
                <a:spcPts val="219"/>
              </a:spcBef>
              <a:buChar char="-"/>
              <a:tabLst>
                <a:tab pos="334010" algn="l"/>
                <a:tab pos="33464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"a"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110" dirty="0">
                <a:latin typeface="Arial"/>
                <a:cs typeface="Arial"/>
              </a:rPr>
              <a:t>rgba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stands </a:t>
            </a:r>
            <a:r>
              <a:rPr sz="2400" spc="5" dirty="0">
                <a:latin typeface="Arial"/>
                <a:cs typeface="Arial"/>
              </a:rPr>
              <a:t>for  </a:t>
            </a:r>
            <a:r>
              <a:rPr sz="2400" spc="-105" dirty="0">
                <a:latin typeface="Arial"/>
                <a:cs typeface="Arial"/>
              </a:rPr>
              <a:t>alpha </a:t>
            </a:r>
            <a:r>
              <a:rPr sz="2400" spc="-110" dirty="0">
                <a:latin typeface="Arial"/>
                <a:cs typeface="Arial"/>
              </a:rPr>
              <a:t>channel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transparency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2350">
              <a:latin typeface="Times New Roman"/>
              <a:cs typeface="Times New Roman"/>
            </a:endParaRPr>
          </a:p>
          <a:p>
            <a:pPr marL="334010" indent="-321310">
              <a:lnSpc>
                <a:spcPts val="2865"/>
              </a:lnSpc>
              <a:buChar char="-"/>
              <a:tabLst>
                <a:tab pos="334010" algn="l"/>
                <a:tab pos="334645" algn="l"/>
              </a:tabLst>
            </a:pPr>
            <a:r>
              <a:rPr sz="2400" spc="-90" dirty="0">
                <a:latin typeface="Arial"/>
                <a:cs typeface="Arial"/>
              </a:rPr>
              <a:t>Prefer </a:t>
            </a:r>
            <a:r>
              <a:rPr sz="2400" spc="-70" dirty="0">
                <a:latin typeface="Arial"/>
                <a:cs typeface="Arial"/>
              </a:rPr>
              <a:t>more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descriptive:</a:t>
            </a:r>
            <a:endParaRPr sz="2400">
              <a:latin typeface="Arial"/>
              <a:cs typeface="Arial"/>
            </a:endParaRPr>
          </a:p>
          <a:p>
            <a:pPr marL="791210" lvl="1" indent="-459740">
              <a:lnSpc>
                <a:spcPts val="2850"/>
              </a:lnSpc>
              <a:buAutoNum type="arabicPeriod"/>
              <a:tabLst>
                <a:tab pos="791210" algn="l"/>
                <a:tab pos="791845" algn="l"/>
              </a:tabLst>
            </a:pPr>
            <a:r>
              <a:rPr sz="2400" spc="-95" dirty="0">
                <a:latin typeface="Arial"/>
                <a:cs typeface="Arial"/>
              </a:rPr>
              <a:t>Predefined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791210" lvl="1" indent="-459740">
              <a:lnSpc>
                <a:spcPts val="2850"/>
              </a:lnSpc>
              <a:buAutoNum type="arabicPeriod"/>
              <a:tabLst>
                <a:tab pos="791210" algn="l"/>
                <a:tab pos="791845" algn="l"/>
              </a:tabLst>
            </a:pPr>
            <a:r>
              <a:rPr sz="2400" spc="160" dirty="0">
                <a:latin typeface="Arial"/>
                <a:cs typeface="Arial"/>
              </a:rPr>
              <a:t>rgb </a:t>
            </a:r>
            <a:r>
              <a:rPr sz="2400" spc="260" dirty="0">
                <a:latin typeface="Arial"/>
                <a:cs typeface="Arial"/>
              </a:rPr>
              <a:t>/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rgba</a:t>
            </a:r>
            <a:endParaRPr sz="2400">
              <a:latin typeface="Arial"/>
              <a:cs typeface="Arial"/>
            </a:endParaRPr>
          </a:p>
          <a:p>
            <a:pPr marL="791210" lvl="1" indent="-459740">
              <a:lnSpc>
                <a:spcPts val="2865"/>
              </a:lnSpc>
              <a:buAutoNum type="arabicPeriod"/>
              <a:tabLst>
                <a:tab pos="791210" algn="l"/>
                <a:tab pos="791845" algn="l"/>
              </a:tabLst>
            </a:pPr>
            <a:r>
              <a:rPr sz="2400" spc="-185" dirty="0">
                <a:latin typeface="Arial"/>
                <a:cs typeface="Arial"/>
              </a:rPr>
              <a:t>Hex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Exercise: </a:t>
            </a:r>
            <a:r>
              <a:rPr spc="-50" dirty="0"/>
              <a:t>Course </a:t>
            </a:r>
            <a:r>
              <a:rPr spc="125" dirty="0"/>
              <a:t>web</a:t>
            </a:r>
            <a:r>
              <a:rPr spc="-844" dirty="0"/>
              <a:t> </a:t>
            </a:r>
            <a:r>
              <a:rPr spc="35"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4323" y="1621072"/>
            <a:ext cx="478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Let's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write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some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style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our</a:t>
            </a:r>
            <a:r>
              <a:rPr sz="2400" spc="-4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3420" y="2182920"/>
            <a:ext cx="5077139" cy="3497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4371" y="2163870"/>
            <a:ext cx="5115560" cy="3535679"/>
          </a:xfrm>
          <a:custGeom>
            <a:avLst/>
            <a:gdLst/>
            <a:ahLst/>
            <a:cxnLst/>
            <a:rect l="l" t="t" r="r" b="b"/>
            <a:pathLst>
              <a:path w="5115559" h="3535679">
                <a:moveTo>
                  <a:pt x="0" y="0"/>
                </a:moveTo>
                <a:lnTo>
                  <a:pt x="5115239" y="0"/>
                </a:lnTo>
                <a:lnTo>
                  <a:pt x="5115239" y="3535267"/>
                </a:lnTo>
                <a:lnTo>
                  <a:pt x="0" y="353526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8381" y="5981922"/>
            <a:ext cx="5247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95" dirty="0">
                <a:latin typeface="DejaVu Sans"/>
                <a:cs typeface="DejaVu Sans"/>
              </a:rPr>
              <a:t>✨</a:t>
            </a:r>
            <a:r>
              <a:rPr sz="3000" spc="-455" dirty="0">
                <a:latin typeface="DejaVu Sans"/>
                <a:cs typeface="DejaVu Sans"/>
              </a:rPr>
              <a:t> </a:t>
            </a:r>
            <a:r>
              <a:rPr sz="3000" u="heavy" spc="-2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 </a:t>
            </a:r>
            <a:r>
              <a:rPr sz="30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link: </a:t>
            </a:r>
            <a:r>
              <a:rPr sz="30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Follow </a:t>
            </a:r>
            <a:r>
              <a:rPr sz="3000" u="heavy" spc="-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along!</a:t>
            </a:r>
            <a:r>
              <a:rPr sz="3000" spc="-8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sz="3000" spc="-1900" dirty="0">
                <a:latin typeface="DejaVu Sans"/>
                <a:cs typeface="DejaVu Sans"/>
              </a:rPr>
              <a:t>✨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Exercise: </a:t>
            </a:r>
            <a:r>
              <a:rPr spc="-50" dirty="0"/>
              <a:t>Course </a:t>
            </a:r>
            <a:r>
              <a:rPr spc="125" dirty="0"/>
              <a:t>web</a:t>
            </a:r>
            <a:r>
              <a:rPr spc="-844" dirty="0"/>
              <a:t> </a:t>
            </a:r>
            <a:r>
              <a:rPr spc="35"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398" y="1621072"/>
            <a:ext cx="6558280" cy="280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2445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Let's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write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some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style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our</a:t>
            </a:r>
            <a:r>
              <a:rPr sz="2400" spc="-4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45" dirty="0">
                <a:latin typeface="Trebuchet MS"/>
                <a:cs typeface="Trebuchet MS"/>
              </a:rPr>
              <a:t>Font </a:t>
            </a:r>
            <a:r>
              <a:rPr sz="2200" b="1" spc="-120" dirty="0">
                <a:latin typeface="Trebuchet MS"/>
                <a:cs typeface="Trebuchet MS"/>
              </a:rPr>
              <a:t>face</a:t>
            </a:r>
            <a:r>
              <a:rPr sz="2200" spc="-120" dirty="0">
                <a:latin typeface="Arial"/>
                <a:cs typeface="Arial"/>
              </a:rPr>
              <a:t>: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Helvetica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4004945">
              <a:lnSpc>
                <a:spcPts val="2620"/>
              </a:lnSpc>
            </a:pPr>
            <a:r>
              <a:rPr sz="2200" b="1" spc="-110" dirty="0">
                <a:latin typeface="Trebuchet MS"/>
                <a:cs typeface="Trebuchet MS"/>
              </a:rPr>
              <a:t>Border</a:t>
            </a:r>
            <a:r>
              <a:rPr sz="2200" spc="-110" dirty="0">
                <a:latin typeface="Arial"/>
                <a:cs typeface="Arial"/>
              </a:rPr>
              <a:t>: </a:t>
            </a:r>
            <a:r>
              <a:rPr sz="2200" spc="190" dirty="0">
                <a:latin typeface="Arial"/>
                <a:cs typeface="Arial"/>
              </a:rPr>
              <a:t>hotpink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3px  </a:t>
            </a:r>
            <a:r>
              <a:rPr sz="2200" b="1" spc="-120" dirty="0">
                <a:latin typeface="Trebuchet MS"/>
                <a:cs typeface="Trebuchet MS"/>
              </a:rPr>
              <a:t>Background </a:t>
            </a:r>
            <a:r>
              <a:rPr sz="2200" b="1" spc="-140" dirty="0">
                <a:latin typeface="Trebuchet MS"/>
                <a:cs typeface="Trebuchet MS"/>
              </a:rPr>
              <a:t>color:  </a:t>
            </a:r>
            <a:r>
              <a:rPr sz="2200" spc="150" dirty="0">
                <a:latin typeface="Arial"/>
                <a:cs typeface="Arial"/>
              </a:rPr>
              <a:t>lavenderblush  </a:t>
            </a:r>
            <a:r>
              <a:rPr sz="2200" b="1" spc="-120" dirty="0">
                <a:latin typeface="Trebuchet MS"/>
                <a:cs typeface="Trebuchet MS"/>
              </a:rPr>
              <a:t>Highlight:</a:t>
            </a:r>
            <a:r>
              <a:rPr sz="2200" b="1" spc="-165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Arial"/>
                <a:cs typeface="Arial"/>
              </a:rPr>
              <a:t>yellow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398" y="4728394"/>
            <a:ext cx="2392045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indent="-148590">
              <a:lnSpc>
                <a:spcPts val="2630"/>
              </a:lnSpc>
              <a:spcBef>
                <a:spcPts val="100"/>
              </a:spcBef>
              <a:buChar char="-"/>
              <a:tabLst>
                <a:tab pos="161925" algn="l"/>
              </a:tabLst>
            </a:pPr>
            <a:r>
              <a:rPr sz="2200" spc="-165" dirty="0">
                <a:latin typeface="Arial"/>
                <a:cs typeface="Arial"/>
              </a:rPr>
              <a:t>Box 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b="1" spc="-150" dirty="0">
                <a:latin typeface="Trebuchet MS"/>
                <a:cs typeface="Trebuchet MS"/>
              </a:rPr>
              <a:t>centered</a:t>
            </a:r>
            <a:endParaRPr sz="2200">
              <a:latin typeface="Trebuchet MS"/>
              <a:cs typeface="Trebuchet MS"/>
            </a:endParaRPr>
          </a:p>
          <a:p>
            <a:pPr marL="161290" indent="-148590">
              <a:lnSpc>
                <a:spcPts val="2625"/>
              </a:lnSpc>
              <a:buChar char="-"/>
              <a:tabLst>
                <a:tab pos="161925" algn="l"/>
              </a:tabLst>
            </a:pPr>
            <a:r>
              <a:rPr sz="2200" spc="-120" dirty="0">
                <a:latin typeface="Arial"/>
                <a:cs typeface="Arial"/>
              </a:rPr>
              <a:t>Header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40" dirty="0">
                <a:latin typeface="Arial"/>
                <a:cs typeface="Arial"/>
              </a:rPr>
              <a:t>link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5"/>
              </a:lnSpc>
            </a:pPr>
            <a:r>
              <a:rPr sz="2200" b="1" spc="-150" dirty="0">
                <a:latin typeface="Trebuchet MS"/>
                <a:cs typeface="Trebuchet MS"/>
              </a:rPr>
              <a:t>centered</a:t>
            </a:r>
            <a:endParaRPr sz="2200">
              <a:latin typeface="Trebuchet MS"/>
              <a:cs typeface="Trebuchet MS"/>
            </a:endParaRPr>
          </a:p>
          <a:p>
            <a:pPr marL="161290" indent="-148590">
              <a:lnSpc>
                <a:spcPts val="2625"/>
              </a:lnSpc>
              <a:buChar char="-"/>
              <a:tabLst>
                <a:tab pos="161925" algn="l"/>
              </a:tabLst>
            </a:pPr>
            <a:r>
              <a:rPr sz="2200" spc="-165" dirty="0">
                <a:latin typeface="Arial"/>
                <a:cs typeface="Arial"/>
              </a:rPr>
              <a:t>Box </a:t>
            </a:r>
            <a:r>
              <a:rPr sz="2200" spc="-70" dirty="0">
                <a:latin typeface="Arial"/>
                <a:cs typeface="Arial"/>
              </a:rPr>
              <a:t>contents</a:t>
            </a:r>
            <a:r>
              <a:rPr sz="2200" spc="-90" dirty="0">
                <a:latin typeface="Arial"/>
                <a:cs typeface="Arial"/>
              </a:rPr>
              <a:t> are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sz="2200" b="1" spc="-120" dirty="0">
                <a:latin typeface="Trebuchet MS"/>
                <a:cs typeface="Trebuchet MS"/>
              </a:rPr>
              <a:t>left-aligned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992" y="2335157"/>
            <a:ext cx="4908040" cy="3380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8942" y="2316107"/>
            <a:ext cx="4946650" cy="3418840"/>
          </a:xfrm>
          <a:custGeom>
            <a:avLst/>
            <a:gdLst/>
            <a:ahLst/>
            <a:cxnLst/>
            <a:rect l="l" t="t" r="r" b="b"/>
            <a:pathLst>
              <a:path w="4946650" h="3418840">
                <a:moveTo>
                  <a:pt x="0" y="0"/>
                </a:moveTo>
                <a:lnTo>
                  <a:pt x="4946140" y="0"/>
                </a:lnTo>
                <a:lnTo>
                  <a:pt x="4946140" y="3418805"/>
                </a:lnTo>
                <a:lnTo>
                  <a:pt x="0" y="3418805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8404" y="6058970"/>
            <a:ext cx="5247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95" dirty="0">
                <a:latin typeface="DejaVu Sans"/>
                <a:cs typeface="DejaVu Sans"/>
              </a:rPr>
              <a:t>✨</a:t>
            </a:r>
            <a:r>
              <a:rPr sz="3000" spc="-455" dirty="0">
                <a:latin typeface="DejaVu Sans"/>
                <a:cs typeface="DejaVu Sans"/>
              </a:rPr>
              <a:t> </a:t>
            </a:r>
            <a:r>
              <a:rPr sz="3000" u="heavy" spc="-2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 </a:t>
            </a:r>
            <a:r>
              <a:rPr sz="30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link: </a:t>
            </a:r>
            <a:r>
              <a:rPr sz="30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Follow </a:t>
            </a:r>
            <a:r>
              <a:rPr sz="3000" u="heavy" spc="-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along!</a:t>
            </a:r>
            <a:r>
              <a:rPr sz="3000" spc="-8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sz="3000" spc="-1900" dirty="0">
                <a:latin typeface="DejaVu Sans"/>
                <a:cs typeface="DejaVu Sans"/>
              </a:rPr>
              <a:t>✨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202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Solution?!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849" y="1788915"/>
            <a:ext cx="8616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body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849" y="2093714"/>
            <a:ext cx="3926840" cy="35496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75"/>
              </a:spcBef>
              <a:tabLst>
                <a:tab pos="2101850" algn="l"/>
              </a:tabLst>
            </a:pPr>
            <a:r>
              <a:rPr sz="2000" spc="280" dirty="0">
                <a:solidFill>
                  <a:srgbClr val="424242"/>
                </a:solidFill>
                <a:latin typeface="Arial"/>
                <a:cs typeface="Arial"/>
              </a:rPr>
              <a:t>font-family:	</a:t>
            </a:r>
            <a:r>
              <a:rPr sz="2000" spc="215" dirty="0">
                <a:solidFill>
                  <a:srgbClr val="424242"/>
                </a:solidFill>
                <a:latin typeface="Arial"/>
                <a:cs typeface="Arial"/>
              </a:rPr>
              <a:t>Helvetica;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430530" algn="l"/>
              </a:tabLst>
            </a:pP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h1	</a:t>
            </a: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75"/>
              </a:spcBef>
              <a:tabLst>
                <a:tab pos="1962150" algn="l"/>
              </a:tabLst>
            </a:pPr>
            <a:r>
              <a:rPr sz="2000" spc="305" dirty="0">
                <a:solidFill>
                  <a:srgbClr val="424242"/>
                </a:solidFill>
                <a:latin typeface="Arial"/>
                <a:cs typeface="Arial"/>
              </a:rPr>
              <a:t>text-align:	</a:t>
            </a:r>
            <a:r>
              <a:rPr sz="2000" spc="220" dirty="0">
                <a:solidFill>
                  <a:srgbClr val="424242"/>
                </a:solidFill>
                <a:latin typeface="Arial"/>
                <a:cs typeface="Arial"/>
              </a:rPr>
              <a:t>center;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290830" algn="l"/>
              </a:tabLst>
            </a:pP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a	</a:t>
            </a: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75"/>
              </a:spcBef>
              <a:tabLst>
                <a:tab pos="1962150" algn="l"/>
              </a:tabLst>
            </a:pPr>
            <a:r>
              <a:rPr sz="2000" spc="305" dirty="0">
                <a:solidFill>
                  <a:srgbClr val="424242"/>
                </a:solidFill>
                <a:latin typeface="Arial"/>
                <a:cs typeface="Arial"/>
              </a:rPr>
              <a:t>text-align:	</a:t>
            </a:r>
            <a:r>
              <a:rPr sz="2000" spc="220" dirty="0">
                <a:solidFill>
                  <a:srgbClr val="424242"/>
                </a:solidFill>
                <a:latin typeface="Arial"/>
                <a:cs typeface="Arial"/>
              </a:rPr>
              <a:t>center;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290830" algn="l"/>
              </a:tabLst>
            </a:pP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p	</a:t>
            </a: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75"/>
              </a:spcBef>
              <a:tabLst>
                <a:tab pos="1405255" algn="l"/>
                <a:tab pos="1962785" algn="l"/>
                <a:tab pos="2798445" algn="l"/>
              </a:tabLst>
            </a:pPr>
            <a:r>
              <a:rPr sz="2000" spc="190" dirty="0">
                <a:solidFill>
                  <a:srgbClr val="424242"/>
                </a:solidFill>
                <a:latin typeface="Arial"/>
                <a:cs typeface="Arial"/>
              </a:rPr>
              <a:t>border:	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3px	</a:t>
            </a:r>
            <a:r>
              <a:rPr sz="2000" spc="270" dirty="0">
                <a:solidFill>
                  <a:srgbClr val="424242"/>
                </a:solidFill>
                <a:latin typeface="Arial"/>
                <a:cs typeface="Arial"/>
              </a:rPr>
              <a:t>solid	</a:t>
            </a:r>
            <a:r>
              <a:rPr sz="2000" spc="215" dirty="0">
                <a:solidFill>
                  <a:srgbClr val="424242"/>
                </a:solidFill>
                <a:latin typeface="Arial"/>
                <a:cs typeface="Arial"/>
              </a:rPr>
              <a:t>hotpink;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849" y="5617957"/>
            <a:ext cx="4763135" cy="730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75"/>
              </a:spcBef>
              <a:tabLst>
                <a:tab pos="2797810" algn="l"/>
              </a:tabLst>
            </a:pPr>
            <a:r>
              <a:rPr sz="2000" spc="150" dirty="0">
                <a:solidFill>
                  <a:srgbClr val="424242"/>
                </a:solidFill>
                <a:latin typeface="Arial"/>
                <a:cs typeface="Arial"/>
              </a:rPr>
              <a:t>background-color:	</a:t>
            </a:r>
            <a:r>
              <a:rPr sz="2000" spc="165" dirty="0">
                <a:solidFill>
                  <a:srgbClr val="424242"/>
                </a:solidFill>
                <a:latin typeface="Arial"/>
                <a:cs typeface="Arial"/>
              </a:rPr>
              <a:t>lavenderblush;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430" dirty="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6930" y="3046244"/>
            <a:ext cx="3927466" cy="136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4615" y="2856744"/>
            <a:ext cx="4051300" cy="1714500"/>
          </a:xfrm>
          <a:custGeom>
            <a:avLst/>
            <a:gdLst/>
            <a:ahLst/>
            <a:cxnLst/>
            <a:rect l="l" t="t" r="r" b="b"/>
            <a:pathLst>
              <a:path w="4051300" h="1714500">
                <a:moveTo>
                  <a:pt x="0" y="0"/>
                </a:moveTo>
                <a:lnTo>
                  <a:pt x="4050791" y="0"/>
                </a:lnTo>
                <a:lnTo>
                  <a:pt x="4050791" y="1714196"/>
                </a:lnTo>
                <a:lnTo>
                  <a:pt x="0" y="1714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23217" y="2314005"/>
            <a:ext cx="1250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Produces: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84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Today's</a:t>
            </a:r>
            <a:r>
              <a:rPr spc="-405" dirty="0"/>
              <a:t> </a:t>
            </a:r>
            <a:r>
              <a:rPr spc="35"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32"/>
            <a:ext cx="3555365" cy="25596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Announcements: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24242"/>
              </a:buClr>
              <a:buFont typeface="Arial"/>
              <a:buChar char="-"/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60" dirty="0">
                <a:solidFill>
                  <a:srgbClr val="424242"/>
                </a:solidFill>
                <a:latin typeface="Trebuchet MS"/>
                <a:cs typeface="Trebuchet MS"/>
              </a:rPr>
              <a:t>Schedule:</a:t>
            </a:r>
            <a:endParaRPr sz="2400" dirty="0">
              <a:latin typeface="Trebuchet MS"/>
              <a:cs typeface="Trebuchet MS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</a:t>
            </a:r>
            <a:endParaRPr sz="2400" dirty="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Inline </a:t>
            </a: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vs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</a:t>
            </a:r>
            <a:endParaRPr sz="2400" dirty="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229" dirty="0">
                <a:solidFill>
                  <a:srgbClr val="424242"/>
                </a:solidFill>
                <a:latin typeface="Arial"/>
                <a:cs typeface="Arial"/>
              </a:rPr>
              <a:t>Classes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Ids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58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CSS </a:t>
            </a:r>
            <a:r>
              <a:rPr spc="-65" dirty="0"/>
              <a:t>exercise</a:t>
            </a:r>
            <a:r>
              <a:rPr spc="-545" dirty="0"/>
              <a:t> </a:t>
            </a:r>
            <a:r>
              <a:rPr spc="20" dirty="0"/>
              <a:t>debrief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497892"/>
            <a:ext cx="7479665" cy="222885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used some </a:t>
            </a:r>
            <a:r>
              <a:rPr sz="2400" b="1" spc="-165" dirty="0">
                <a:solidFill>
                  <a:srgbClr val="424242"/>
                </a:solidFill>
                <a:latin typeface="Trebuchet MS"/>
                <a:cs typeface="Trebuchet MS"/>
              </a:rPr>
              <a:t>key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techniques:</a:t>
            </a:r>
            <a:endParaRPr sz="2400">
              <a:latin typeface="Trebuchet MS"/>
              <a:cs typeface="Trebuchet MS"/>
            </a:endParaRPr>
          </a:p>
          <a:p>
            <a:pPr marL="469900" marR="607060" indent="-306705">
              <a:lnSpc>
                <a:spcPct val="100699"/>
              </a:lnSpc>
              <a:spcBef>
                <a:spcPts val="95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Add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invisible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containers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select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groups</a:t>
            </a:r>
            <a:r>
              <a:rPr sz="2400" spc="-4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of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85" dirty="0">
                <a:solidFill>
                  <a:srgbClr val="424242"/>
                </a:solidFill>
                <a:latin typeface="Arial"/>
                <a:cs typeface="Arial"/>
              </a:rPr>
              <a:t>CSS.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100699"/>
              </a:lnSpc>
              <a:spcBef>
                <a:spcPts val="95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60" dirty="0">
                <a:solidFill>
                  <a:srgbClr val="424242"/>
                </a:solidFill>
                <a:latin typeface="Arial"/>
                <a:cs typeface="Arial"/>
              </a:rPr>
              <a:t>/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ancestor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style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 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children.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(Will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talk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about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later.)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58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CSS </a:t>
            </a:r>
            <a:r>
              <a:rPr spc="-65" dirty="0"/>
              <a:t>exercise</a:t>
            </a:r>
            <a:r>
              <a:rPr spc="-545" dirty="0"/>
              <a:t> </a:t>
            </a:r>
            <a:r>
              <a:rPr spc="20" dirty="0"/>
              <a:t>debrief</a:t>
            </a:r>
          </a:p>
        </p:txBody>
      </p:sp>
      <p:sp>
        <p:nvSpPr>
          <p:cNvPr id="3" name="object 3"/>
          <p:cNvSpPr/>
          <p:nvPr/>
        </p:nvSpPr>
        <p:spPr>
          <a:xfrm>
            <a:off x="446015" y="4688316"/>
            <a:ext cx="3927466" cy="136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699" y="4498816"/>
            <a:ext cx="4051300" cy="1714500"/>
          </a:xfrm>
          <a:custGeom>
            <a:avLst/>
            <a:gdLst/>
            <a:ahLst/>
            <a:cxnLst/>
            <a:rect l="l" t="t" r="r" b="b"/>
            <a:pathLst>
              <a:path w="4051300" h="1714500">
                <a:moveTo>
                  <a:pt x="0" y="0"/>
                </a:moveTo>
                <a:lnTo>
                  <a:pt x="4050791" y="0"/>
                </a:lnTo>
                <a:lnTo>
                  <a:pt x="4050791" y="1714196"/>
                </a:lnTo>
                <a:lnTo>
                  <a:pt x="0" y="1714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49689" y="4517890"/>
            <a:ext cx="3329393" cy="1876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0639" y="4498840"/>
            <a:ext cx="3368040" cy="1914525"/>
          </a:xfrm>
          <a:custGeom>
            <a:avLst/>
            <a:gdLst/>
            <a:ahLst/>
            <a:cxnLst/>
            <a:rect l="l" t="t" r="r" b="b"/>
            <a:pathLst>
              <a:path w="3368040" h="1914525">
                <a:moveTo>
                  <a:pt x="0" y="0"/>
                </a:moveTo>
                <a:lnTo>
                  <a:pt x="3367493" y="0"/>
                </a:lnTo>
                <a:lnTo>
                  <a:pt x="3367493" y="1914246"/>
                </a:lnTo>
                <a:lnTo>
                  <a:pt x="0" y="191424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0316" y="4973090"/>
            <a:ext cx="678815" cy="588010"/>
          </a:xfrm>
          <a:custGeom>
            <a:avLst/>
            <a:gdLst/>
            <a:ahLst/>
            <a:cxnLst/>
            <a:rect l="l" t="t" r="r" b="b"/>
            <a:pathLst>
              <a:path w="678814" h="588010">
                <a:moveTo>
                  <a:pt x="384449" y="587698"/>
                </a:moveTo>
                <a:lnTo>
                  <a:pt x="384449" y="440774"/>
                </a:lnTo>
                <a:lnTo>
                  <a:pt x="0" y="440774"/>
                </a:lnTo>
                <a:lnTo>
                  <a:pt x="0" y="146924"/>
                </a:lnTo>
                <a:lnTo>
                  <a:pt x="384449" y="146924"/>
                </a:lnTo>
                <a:lnTo>
                  <a:pt x="384449" y="0"/>
                </a:lnTo>
                <a:lnTo>
                  <a:pt x="678298" y="293849"/>
                </a:lnTo>
                <a:lnTo>
                  <a:pt x="384449" y="587698"/>
                </a:lnTo>
                <a:close/>
              </a:path>
            </a:pathLst>
          </a:custGeom>
          <a:solidFill>
            <a:srgbClr val="9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949" y="1437687"/>
            <a:ext cx="7334250" cy="29603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520"/>
              </a:spcBef>
            </a:pP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But we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encountered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more</a:t>
            </a:r>
            <a:r>
              <a:rPr sz="2400" b="1" spc="-2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weirdness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  <a:tab pos="2757805" algn="l"/>
              </a:tabLst>
            </a:pPr>
            <a:r>
              <a:rPr sz="2400" spc="365" dirty="0">
                <a:solidFill>
                  <a:srgbClr val="424242"/>
                </a:solidFill>
                <a:latin typeface="Arial"/>
                <a:cs typeface="Arial"/>
              </a:rPr>
              <a:t>text-align:	</a:t>
            </a:r>
            <a:r>
              <a:rPr sz="2400" spc="265" dirty="0">
                <a:solidFill>
                  <a:srgbClr val="424242"/>
                </a:solidFill>
                <a:latin typeface="Arial"/>
                <a:cs typeface="Arial"/>
              </a:rPr>
              <a:t>center;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didn't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work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&lt;a&gt;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</a:tabLst>
            </a:pP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box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was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reaaaaaally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wide!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</a:tabLst>
            </a:pP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center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3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box?!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</a:tabLst>
            </a:pP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400" spc="-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highlight?!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33620" algn="l"/>
              </a:tabLst>
            </a:pPr>
            <a:r>
              <a:rPr sz="2400" b="1" spc="-100" dirty="0">
                <a:solidFill>
                  <a:srgbClr val="1267F0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1267F0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1267F0"/>
                </a:solidFill>
                <a:latin typeface="Trebuchet MS"/>
                <a:cs typeface="Trebuchet MS"/>
              </a:rPr>
              <a:t>we </a:t>
            </a:r>
            <a:r>
              <a:rPr sz="2400" b="1" spc="-125" dirty="0">
                <a:solidFill>
                  <a:srgbClr val="1267F0"/>
                </a:solidFill>
                <a:latin typeface="Trebuchet MS"/>
                <a:cs typeface="Trebuchet MS"/>
              </a:rPr>
              <a:t>get</a:t>
            </a:r>
            <a:r>
              <a:rPr sz="2400" b="1" spc="-405" dirty="0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1267F0"/>
                </a:solidFill>
                <a:latin typeface="Trebuchet MS"/>
                <a:cs typeface="Trebuchet MS"/>
              </a:rPr>
              <a:t>from</a:t>
            </a:r>
            <a:r>
              <a:rPr sz="2400" b="1" spc="-180" dirty="0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1267F0"/>
                </a:solidFill>
                <a:latin typeface="Trebuchet MS"/>
                <a:cs typeface="Trebuchet MS"/>
              </a:rPr>
              <a:t>this</a:t>
            </a:r>
            <a:r>
              <a:rPr sz="2400" b="1" spc="-90" dirty="0">
                <a:solidFill>
                  <a:srgbClr val="1267F0"/>
                </a:solidFill>
                <a:latin typeface="Arial"/>
                <a:cs typeface="Arial"/>
              </a:rPr>
              <a:t>…	</a:t>
            </a:r>
            <a:r>
              <a:rPr sz="3600" b="1" baseline="2314" dirty="0">
                <a:solidFill>
                  <a:srgbClr val="1267F0"/>
                </a:solidFill>
                <a:latin typeface="Arial"/>
                <a:cs typeface="Arial"/>
              </a:rPr>
              <a:t>… </a:t>
            </a:r>
            <a:r>
              <a:rPr sz="3600" b="1" spc="-150" baseline="2314" dirty="0">
                <a:solidFill>
                  <a:srgbClr val="1267F0"/>
                </a:solidFill>
                <a:latin typeface="Trebuchet MS"/>
                <a:cs typeface="Trebuchet MS"/>
              </a:rPr>
              <a:t>to</a:t>
            </a:r>
            <a:r>
              <a:rPr sz="3600" b="1" spc="-480" baseline="2314" dirty="0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sz="3600" b="1" spc="-127" baseline="2314" dirty="0">
                <a:solidFill>
                  <a:srgbClr val="1267F0"/>
                </a:solidFill>
                <a:latin typeface="Trebuchet MS"/>
                <a:cs typeface="Trebuchet MS"/>
              </a:rPr>
              <a:t>this?</a:t>
            </a:r>
            <a:endParaRPr sz="3600" baseline="231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41" y="3121877"/>
            <a:ext cx="721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Q:</a:t>
            </a:r>
            <a:r>
              <a:rPr spc="-340" dirty="0"/>
              <a:t> </a:t>
            </a:r>
            <a:r>
              <a:rPr spc="10" dirty="0"/>
              <a:t>Why</a:t>
            </a:r>
            <a:r>
              <a:rPr spc="-335" dirty="0"/>
              <a:t> </a:t>
            </a:r>
            <a:r>
              <a:rPr spc="-114" dirty="0"/>
              <a:t>is</a:t>
            </a:r>
            <a:r>
              <a:rPr spc="-335" dirty="0"/>
              <a:t> </a:t>
            </a:r>
            <a:r>
              <a:rPr spc="-95" dirty="0"/>
              <a:t>HTML/CSS</a:t>
            </a:r>
            <a:r>
              <a:rPr spc="-335" dirty="0"/>
              <a:t> </a:t>
            </a:r>
            <a:r>
              <a:rPr spc="-85" dirty="0"/>
              <a:t>so</a:t>
            </a:r>
            <a:r>
              <a:rPr spc="-335" dirty="0"/>
              <a:t> </a:t>
            </a:r>
            <a:r>
              <a:rPr spc="-114" dirty="0"/>
              <a:t>bizarre??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38960" marR="5080" indent="-1826895">
              <a:lnSpc>
                <a:spcPct val="100699"/>
              </a:lnSpc>
              <a:spcBef>
                <a:spcPts val="70"/>
              </a:spcBef>
            </a:pPr>
            <a:r>
              <a:rPr spc="-370" dirty="0"/>
              <a:t>A:</a:t>
            </a:r>
            <a:r>
              <a:rPr spc="-330" dirty="0"/>
              <a:t> </a:t>
            </a:r>
            <a:r>
              <a:rPr spc="-60" dirty="0"/>
              <a:t>There</a:t>
            </a:r>
            <a:r>
              <a:rPr spc="-325" dirty="0"/>
              <a:t> </a:t>
            </a:r>
            <a:r>
              <a:rPr spc="-114" dirty="0"/>
              <a:t>is</a:t>
            </a:r>
            <a:r>
              <a:rPr spc="-325" dirty="0"/>
              <a:t> </a:t>
            </a:r>
            <a:r>
              <a:rPr spc="35" dirty="0"/>
              <a:t>one</a:t>
            </a:r>
            <a:r>
              <a:rPr spc="-325" dirty="0"/>
              <a:t> </a:t>
            </a:r>
            <a:r>
              <a:rPr spc="20" dirty="0"/>
              <a:t>crucial</a:t>
            </a:r>
            <a:r>
              <a:rPr spc="-325" dirty="0"/>
              <a:t> </a:t>
            </a:r>
            <a:r>
              <a:rPr spc="-80" dirty="0"/>
              <a:t>set</a:t>
            </a:r>
            <a:r>
              <a:rPr spc="-325" dirty="0"/>
              <a:t> </a:t>
            </a:r>
            <a:r>
              <a:rPr spc="5" dirty="0"/>
              <a:t>of</a:t>
            </a:r>
            <a:r>
              <a:rPr spc="-325" dirty="0"/>
              <a:t> </a:t>
            </a:r>
            <a:r>
              <a:rPr spc="-65" dirty="0"/>
              <a:t>rules</a:t>
            </a:r>
            <a:r>
              <a:rPr spc="-325" dirty="0"/>
              <a:t> </a:t>
            </a:r>
            <a:r>
              <a:rPr spc="85" dirty="0"/>
              <a:t>we  </a:t>
            </a:r>
            <a:r>
              <a:rPr spc="-65" dirty="0"/>
              <a:t>haven't </a:t>
            </a:r>
            <a:r>
              <a:rPr spc="5" dirty="0"/>
              <a:t>learned</a:t>
            </a:r>
            <a:r>
              <a:rPr spc="-595" dirty="0"/>
              <a:t> </a:t>
            </a:r>
            <a:r>
              <a:rPr spc="-290" dirty="0"/>
              <a:t>yet…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1090" y="3950549"/>
            <a:ext cx="5041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solidFill>
                  <a:srgbClr val="1267F0"/>
                </a:solidFill>
                <a:latin typeface="Verdana"/>
                <a:cs typeface="Verdana"/>
              </a:rPr>
              <a:t>block </a:t>
            </a:r>
            <a:r>
              <a:rPr sz="3600" spc="-260" dirty="0">
                <a:solidFill>
                  <a:srgbClr val="1267F0"/>
                </a:solidFill>
                <a:latin typeface="Verdana"/>
                <a:cs typeface="Verdana"/>
              </a:rPr>
              <a:t>vs </a:t>
            </a:r>
            <a:r>
              <a:rPr sz="3600" b="1" spc="-130" dirty="0">
                <a:solidFill>
                  <a:srgbClr val="1267F0"/>
                </a:solidFill>
                <a:latin typeface="Verdana"/>
                <a:cs typeface="Verdana"/>
              </a:rPr>
              <a:t>inline</a:t>
            </a:r>
            <a:r>
              <a:rPr sz="3600" b="1" spc="-60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1267F0"/>
                </a:solidFill>
                <a:latin typeface="Verdana"/>
                <a:cs typeface="Verdana"/>
              </a:rPr>
              <a:t>display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318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What </a:t>
            </a:r>
            <a:r>
              <a:rPr spc="-114" dirty="0"/>
              <a:t>is</a:t>
            </a:r>
            <a:r>
              <a:rPr spc="-785" dirty="0"/>
              <a:t> </a:t>
            </a:r>
            <a:r>
              <a:rPr spc="-45" dirty="0"/>
              <a:t>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41"/>
            <a:ext cx="677799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HTML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b="1" spc="-80" dirty="0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yper</a:t>
            </a:r>
            <a:r>
              <a:rPr sz="2400" b="1" spc="-80" dirty="0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ext </a:t>
            </a:r>
            <a:r>
              <a:rPr sz="2400" b="1" spc="-20" dirty="0">
                <a:solidFill>
                  <a:srgbClr val="424242"/>
                </a:solidFill>
                <a:latin typeface="Trebuchet MS"/>
                <a:cs typeface="Trebuchet MS"/>
              </a:rPr>
              <a:t>M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arkup</a:t>
            </a:r>
            <a:r>
              <a:rPr sz="2400" spc="-2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424242"/>
                </a:solidFill>
                <a:latin typeface="Trebuchet MS"/>
                <a:cs typeface="Trebuchet MS"/>
              </a:rPr>
              <a:t>L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anguage)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Describes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content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structure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</a:t>
            </a:r>
            <a:r>
              <a:rPr sz="2400" spc="-2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Made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building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blocks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called</a:t>
            </a:r>
            <a:r>
              <a:rPr sz="2400" spc="-3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elements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722" y="3087003"/>
            <a:ext cx="7313295" cy="330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3369E8"/>
                </a:solidFill>
                <a:latin typeface="Arial"/>
                <a:cs typeface="Arial"/>
              </a:rPr>
              <a:t>&lt;p&gt;</a:t>
            </a:r>
            <a:endParaRPr sz="36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30"/>
              </a:spcBef>
              <a:tabLst>
                <a:tab pos="1767839" algn="l"/>
                <a:tab pos="2526030" algn="l"/>
              </a:tabLst>
            </a:pPr>
            <a:r>
              <a:rPr sz="3600" spc="-480" dirty="0">
                <a:latin typeface="Arial"/>
                <a:cs typeface="Arial"/>
              </a:rPr>
              <a:t>HTML	</a:t>
            </a:r>
            <a:r>
              <a:rPr sz="3600" spc="670" dirty="0">
                <a:latin typeface="Arial"/>
                <a:cs typeface="Arial"/>
              </a:rPr>
              <a:t>is	</a:t>
            </a:r>
            <a:r>
              <a:rPr sz="3600" b="1" spc="-40" dirty="0">
                <a:solidFill>
                  <a:srgbClr val="009924"/>
                </a:solidFill>
                <a:latin typeface="Arial"/>
                <a:cs typeface="Arial"/>
              </a:rPr>
              <a:t>&lt;em&gt;</a:t>
            </a:r>
            <a:r>
              <a:rPr sz="3600" spc="-40" dirty="0">
                <a:latin typeface="Arial"/>
                <a:cs typeface="Arial"/>
              </a:rPr>
              <a:t>awesome!!!</a:t>
            </a:r>
            <a:r>
              <a:rPr sz="3600" b="1" spc="-40" dirty="0">
                <a:solidFill>
                  <a:srgbClr val="009924"/>
                </a:solidFill>
                <a:latin typeface="Arial"/>
                <a:cs typeface="Arial"/>
              </a:rPr>
              <a:t>&lt;/em&gt;</a:t>
            </a:r>
            <a:endParaRPr sz="36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"/>
              </a:spcBef>
              <a:tabLst>
                <a:tab pos="1768475" algn="l"/>
                <a:tab pos="5779135" algn="l"/>
              </a:tabLst>
            </a:pPr>
            <a:r>
              <a:rPr sz="3600" b="1" spc="-155" dirty="0">
                <a:solidFill>
                  <a:srgbClr val="009924"/>
                </a:solidFill>
                <a:latin typeface="Arial"/>
                <a:cs typeface="Arial"/>
              </a:rPr>
              <a:t>&lt;img	</a:t>
            </a:r>
            <a:r>
              <a:rPr sz="3600" b="1" spc="15" dirty="0">
                <a:solidFill>
                  <a:srgbClr val="009924"/>
                </a:solidFill>
                <a:latin typeface="Arial"/>
                <a:cs typeface="Arial"/>
              </a:rPr>
              <a:t>src="puppy.png"	</a:t>
            </a:r>
            <a:r>
              <a:rPr sz="3600" b="1" spc="420" dirty="0">
                <a:solidFill>
                  <a:srgbClr val="009924"/>
                </a:solidFill>
                <a:latin typeface="Arial"/>
                <a:cs typeface="Arial"/>
              </a:rPr>
              <a:t>/&gt;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1" spc="120" dirty="0">
                <a:solidFill>
                  <a:srgbClr val="3369E8"/>
                </a:solidFill>
                <a:latin typeface="Arial"/>
                <a:cs typeface="Arial"/>
              </a:rPr>
              <a:t>&lt;/p&gt;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162050">
              <a:lnSpc>
                <a:spcPct val="100000"/>
              </a:lnSpc>
              <a:spcBef>
                <a:spcPts val="5"/>
              </a:spcBef>
            </a:pPr>
            <a:r>
              <a:rPr sz="3600" b="1" spc="-160" dirty="0">
                <a:latin typeface="Trebuchet MS"/>
                <a:cs typeface="Trebuchet MS"/>
              </a:rPr>
              <a:t>And </a:t>
            </a:r>
            <a:r>
              <a:rPr sz="3600" b="1" spc="-235" dirty="0">
                <a:latin typeface="Trebuchet MS"/>
                <a:cs typeface="Trebuchet MS"/>
              </a:rPr>
              <a:t>there </a:t>
            </a:r>
            <a:r>
              <a:rPr sz="3600" b="1" spc="-225" dirty="0">
                <a:latin typeface="Trebuchet MS"/>
                <a:cs typeface="Trebuchet MS"/>
              </a:rPr>
              <a:t>are </a:t>
            </a:r>
            <a:r>
              <a:rPr sz="3600" b="1" spc="-285" dirty="0">
                <a:latin typeface="Trebuchet MS"/>
                <a:cs typeface="Trebuchet MS"/>
              </a:rPr>
              <a:t>3 </a:t>
            </a:r>
            <a:r>
              <a:rPr sz="3600" b="1" spc="-195" dirty="0">
                <a:latin typeface="Trebuchet MS"/>
                <a:cs typeface="Trebuchet MS"/>
              </a:rPr>
              <a:t>basic</a:t>
            </a:r>
            <a:r>
              <a:rPr sz="3600" b="1" spc="-509" dirty="0">
                <a:latin typeface="Trebuchet MS"/>
                <a:cs typeface="Trebuchet MS"/>
              </a:rPr>
              <a:t> </a:t>
            </a:r>
            <a:r>
              <a:rPr sz="3600" b="1" spc="-225" dirty="0">
                <a:latin typeface="Trebuchet MS"/>
                <a:cs typeface="Trebuchet MS"/>
              </a:rPr>
              <a:t>types.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50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Types </a:t>
            </a:r>
            <a:r>
              <a:rPr spc="5" dirty="0"/>
              <a:t>of </a:t>
            </a:r>
            <a:r>
              <a:rPr spc="50" dirty="0"/>
              <a:t>HTML</a:t>
            </a:r>
            <a:r>
              <a:rPr spc="-930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544110"/>
            <a:ext cx="8299450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4805">
              <a:lnSpc>
                <a:spcPct val="114599"/>
              </a:lnSpc>
              <a:spcBef>
                <a:spcPts val="100"/>
              </a:spcBef>
            </a:pP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Each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categorized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spec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into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one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of 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three-ish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categories:</a:t>
            </a:r>
            <a:endParaRPr sz="2400">
              <a:latin typeface="Arial"/>
              <a:cs typeface="Arial"/>
            </a:endParaRPr>
          </a:p>
          <a:p>
            <a:pPr marL="927100" indent="-460375">
              <a:lnSpc>
                <a:spcPct val="100000"/>
              </a:lnSpc>
              <a:spcBef>
                <a:spcPts val="1420"/>
              </a:spcBef>
              <a:buFont typeface="Arial"/>
              <a:buAutoNum type="arabicPeriod"/>
              <a:tabLst>
                <a:tab pos="926465" algn="l"/>
                <a:tab pos="927100" algn="l"/>
              </a:tabLst>
            </a:pP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large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blocks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content,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has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height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4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  <a:tabLst>
                <a:tab pos="1764664" algn="l"/>
                <a:tab pos="2769235" algn="l"/>
                <a:tab pos="5108575" algn="l"/>
                <a:tab pos="6111875" algn="l"/>
                <a:tab pos="7114540" algn="l"/>
              </a:tabLst>
            </a:pPr>
            <a:r>
              <a:rPr sz="2400" b="1" spc="-110" dirty="0">
                <a:latin typeface="Arial"/>
                <a:cs typeface="Arial"/>
              </a:rPr>
              <a:t>&lt;p</a:t>
            </a:r>
            <a:r>
              <a:rPr sz="2400" b="1" spc="-105" dirty="0">
                <a:latin typeface="Arial"/>
                <a:cs typeface="Arial"/>
              </a:rPr>
              <a:t>&gt;</a:t>
            </a:r>
            <a:r>
              <a:rPr sz="2400" spc="65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b="1" spc="-90" dirty="0">
                <a:latin typeface="Arial"/>
                <a:cs typeface="Arial"/>
              </a:rPr>
              <a:t>&lt;h1</a:t>
            </a:r>
            <a:r>
              <a:rPr sz="2400" b="1" spc="-80" dirty="0">
                <a:latin typeface="Arial"/>
                <a:cs typeface="Arial"/>
              </a:rPr>
              <a:t>&gt;</a:t>
            </a:r>
            <a:r>
              <a:rPr sz="2400" spc="65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60" dirty="0">
                <a:latin typeface="Arial"/>
                <a:cs typeface="Arial"/>
              </a:rPr>
              <a:t>&lt;blockquote&gt;</a:t>
            </a:r>
            <a:r>
              <a:rPr sz="2400" spc="9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70" dirty="0">
                <a:latin typeface="Arial"/>
                <a:cs typeface="Arial"/>
              </a:rPr>
              <a:t>&lt;ol&gt;</a:t>
            </a:r>
            <a:r>
              <a:rPr sz="2400" spc="15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70" dirty="0">
                <a:latin typeface="Arial"/>
                <a:cs typeface="Arial"/>
              </a:rPr>
              <a:t>&lt;ul&gt;</a:t>
            </a:r>
            <a:r>
              <a:rPr sz="2400" spc="15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70" dirty="0">
                <a:latin typeface="Arial"/>
                <a:cs typeface="Arial"/>
              </a:rPr>
              <a:t>&lt;table&gt;</a:t>
            </a:r>
            <a:endParaRPr sz="2400">
              <a:latin typeface="Arial"/>
              <a:cs typeface="Arial"/>
            </a:endParaRPr>
          </a:p>
          <a:p>
            <a:pPr marL="927100" indent="-460375">
              <a:lnSpc>
                <a:spcPct val="100000"/>
              </a:lnSpc>
              <a:spcBef>
                <a:spcPts val="1420"/>
              </a:spcBef>
              <a:buFont typeface="Arial"/>
              <a:buAutoNum type="arabicPeriod" startAt="2"/>
              <a:tabLst>
                <a:tab pos="926465" algn="l"/>
                <a:tab pos="927100" algn="l"/>
              </a:tabLst>
            </a:pP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inline:</a:t>
            </a:r>
            <a:r>
              <a:rPr sz="2400" b="1" spc="-1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small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amount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content,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  <a:tabLst>
                <a:tab pos="1762125" algn="l"/>
                <a:tab pos="2769870" algn="l"/>
              </a:tabLst>
            </a:pPr>
            <a:r>
              <a:rPr sz="2400" spc="110" dirty="0">
                <a:latin typeface="Arial"/>
                <a:cs typeface="Arial"/>
              </a:rPr>
              <a:t>&lt;a&gt;,	</a:t>
            </a:r>
            <a:r>
              <a:rPr sz="2400" spc="-50" dirty="0">
                <a:latin typeface="Arial"/>
                <a:cs typeface="Arial"/>
              </a:rPr>
              <a:t>&lt;em&gt;,	</a:t>
            </a:r>
            <a:r>
              <a:rPr sz="2400" b="1" spc="90" dirty="0">
                <a:latin typeface="Arial"/>
                <a:cs typeface="Arial"/>
              </a:rPr>
              <a:t>&lt;strong&gt;</a:t>
            </a:r>
            <a:r>
              <a:rPr sz="2400" spc="90" dirty="0">
                <a:latin typeface="Arial"/>
                <a:cs typeface="Arial"/>
              </a:rPr>
              <a:t>,&lt;br&gt;</a:t>
            </a:r>
            <a:endParaRPr sz="2400">
              <a:latin typeface="Arial"/>
              <a:cs typeface="Arial"/>
            </a:endParaRPr>
          </a:p>
          <a:p>
            <a:pPr marL="1384300" lvl="1" indent="-452120">
              <a:lnSpc>
                <a:spcPct val="100000"/>
              </a:lnSpc>
              <a:spcBef>
                <a:spcPts val="1420"/>
              </a:spcBef>
              <a:buFont typeface="Arial"/>
              <a:buAutoNum type="alphaLcPeriod"/>
              <a:tabLst>
                <a:tab pos="1383665" algn="l"/>
                <a:tab pos="1384300" algn="l"/>
              </a:tabLst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inline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inline content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spc="-5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395"/>
              </a:spcBef>
            </a:pPr>
            <a:r>
              <a:rPr sz="2400" spc="-20" dirty="0">
                <a:latin typeface="Arial"/>
                <a:cs typeface="Arial"/>
              </a:rPr>
              <a:t>&lt;img&gt;</a:t>
            </a:r>
            <a:endParaRPr sz="2400">
              <a:latin typeface="Arial"/>
              <a:cs typeface="Arial"/>
            </a:endParaRPr>
          </a:p>
          <a:p>
            <a:pPr marL="927100" indent="-460375">
              <a:lnSpc>
                <a:spcPct val="100000"/>
              </a:lnSpc>
              <a:spcBef>
                <a:spcPts val="1420"/>
              </a:spcBef>
              <a:buAutoNum type="arabicPeriod" startAt="3"/>
              <a:tabLst>
                <a:tab pos="926465" algn="l"/>
                <a:tab pos="927100" algn="l"/>
              </a:tabLst>
            </a:pP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metadata: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information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about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page,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usually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2400" spc="-45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visible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  <a:tabLst>
                <a:tab pos="2433955" algn="l"/>
              </a:tabLst>
            </a:pPr>
            <a:r>
              <a:rPr sz="2400" b="1" spc="345" dirty="0">
                <a:solidFill>
                  <a:srgbClr val="424242"/>
                </a:solidFill>
                <a:latin typeface="Arial"/>
                <a:cs typeface="Arial"/>
              </a:rPr>
              <a:t>&lt;title&gt;</a:t>
            </a:r>
            <a:r>
              <a:rPr sz="2400" spc="345" dirty="0">
                <a:solidFill>
                  <a:srgbClr val="424242"/>
                </a:solidFill>
                <a:latin typeface="Arial"/>
                <a:cs typeface="Arial"/>
              </a:rPr>
              <a:t>,	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&lt;meta&gt;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515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Block</a:t>
            </a:r>
            <a:r>
              <a:rPr spc="-385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4931715" y="3189168"/>
            <a:ext cx="3245485" cy="2390775"/>
          </a:xfrm>
          <a:custGeom>
            <a:avLst/>
            <a:gdLst/>
            <a:ahLst/>
            <a:cxnLst/>
            <a:rect l="l" t="t" r="r" b="b"/>
            <a:pathLst>
              <a:path w="3245484" h="2390775">
                <a:moveTo>
                  <a:pt x="0" y="132774"/>
                </a:moveTo>
                <a:lnTo>
                  <a:pt x="6769" y="90809"/>
                </a:lnTo>
                <a:lnTo>
                  <a:pt x="25619" y="54361"/>
                </a:lnTo>
                <a:lnTo>
                  <a:pt x="54361" y="25619"/>
                </a:lnTo>
                <a:lnTo>
                  <a:pt x="90809" y="6769"/>
                </a:lnTo>
                <a:lnTo>
                  <a:pt x="132774" y="0"/>
                </a:lnTo>
                <a:lnTo>
                  <a:pt x="3112618" y="0"/>
                </a:lnTo>
                <a:lnTo>
                  <a:pt x="3163418" y="10112"/>
                </a:lnTo>
                <a:lnTo>
                  <a:pt x="3206493" y="38899"/>
                </a:lnTo>
                <a:lnTo>
                  <a:pt x="3235280" y="81974"/>
                </a:lnTo>
                <a:lnTo>
                  <a:pt x="3245393" y="132774"/>
                </a:lnTo>
                <a:lnTo>
                  <a:pt x="3245393" y="2257620"/>
                </a:lnTo>
                <a:lnTo>
                  <a:pt x="3238624" y="2299585"/>
                </a:lnTo>
                <a:lnTo>
                  <a:pt x="3219774" y="2336033"/>
                </a:lnTo>
                <a:lnTo>
                  <a:pt x="3191031" y="2364776"/>
                </a:lnTo>
                <a:lnTo>
                  <a:pt x="3154584" y="2383625"/>
                </a:lnTo>
                <a:lnTo>
                  <a:pt x="3112618" y="2390395"/>
                </a:lnTo>
                <a:lnTo>
                  <a:pt x="132774" y="2390395"/>
                </a:lnTo>
                <a:lnTo>
                  <a:pt x="90809" y="2383625"/>
                </a:lnTo>
                <a:lnTo>
                  <a:pt x="54361" y="2364776"/>
                </a:lnTo>
                <a:lnTo>
                  <a:pt x="25619" y="2336033"/>
                </a:lnTo>
                <a:lnTo>
                  <a:pt x="6769" y="2299585"/>
                </a:lnTo>
                <a:lnTo>
                  <a:pt x="0" y="2257620"/>
                </a:lnTo>
                <a:lnTo>
                  <a:pt x="0" y="132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524" y="1602869"/>
            <a:ext cx="7380605" cy="45300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847725" algn="l"/>
                <a:tab pos="1851025" algn="l"/>
                <a:tab pos="4190365" algn="l"/>
                <a:tab pos="5193030" algn="l"/>
                <a:tab pos="6195695" algn="l"/>
              </a:tabLst>
            </a:pPr>
            <a:r>
              <a:rPr sz="2400" spc="130" dirty="0">
                <a:latin typeface="Arial"/>
                <a:cs typeface="Arial"/>
              </a:rPr>
              <a:t>&lt;p&gt;</a:t>
            </a:r>
            <a:r>
              <a:rPr sz="2400" spc="6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95" dirty="0">
                <a:latin typeface="Arial"/>
                <a:cs typeface="Arial"/>
              </a:rPr>
              <a:t>&lt;h1&gt;</a:t>
            </a:r>
            <a:r>
              <a:rPr sz="2400" spc="4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60" dirty="0">
                <a:latin typeface="Arial"/>
                <a:cs typeface="Arial"/>
              </a:rPr>
              <a:t>&lt;blockquote&gt;</a:t>
            </a:r>
            <a:r>
              <a:rPr sz="2400" spc="9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70" dirty="0">
                <a:latin typeface="Arial"/>
                <a:cs typeface="Arial"/>
              </a:rPr>
              <a:t>&lt;ol&gt;</a:t>
            </a:r>
            <a:r>
              <a:rPr sz="2400" spc="15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70" dirty="0">
                <a:latin typeface="Arial"/>
                <a:cs typeface="Arial"/>
              </a:rPr>
              <a:t>&lt;ul&gt;</a:t>
            </a:r>
            <a:r>
              <a:rPr sz="2400" spc="15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70" dirty="0">
                <a:latin typeface="Arial"/>
                <a:cs typeface="Arial"/>
              </a:rPr>
              <a:t>&lt;table&gt;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406400" marR="3951604" indent="-321945">
              <a:lnSpc>
                <a:spcPct val="114100"/>
              </a:lnSpc>
              <a:buChar char="-"/>
              <a:tabLst>
                <a:tab pos="406400" algn="l"/>
                <a:tab pos="407034" algn="l"/>
              </a:tabLst>
            </a:pP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Take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full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r>
              <a:rPr sz="2400" spc="-3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of 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b="1" spc="-95" dirty="0">
                <a:solidFill>
                  <a:srgbClr val="424242"/>
                </a:solidFill>
                <a:latin typeface="Trebuchet MS"/>
                <a:cs typeface="Trebuchet MS"/>
              </a:rPr>
              <a:t>flows </a:t>
            </a:r>
            <a:r>
              <a:rPr sz="2400" b="1" spc="-105" dirty="0">
                <a:solidFill>
                  <a:srgbClr val="424242"/>
                </a:solidFill>
                <a:latin typeface="Trebuchet MS"/>
                <a:cs typeface="Trebuchet MS"/>
              </a:rPr>
              <a:t>top </a:t>
            </a:r>
            <a:r>
              <a:rPr sz="2400" b="1" spc="-100" dirty="0">
                <a:solidFill>
                  <a:srgbClr val="424242"/>
                </a:solidFill>
                <a:latin typeface="Trebuchet MS"/>
                <a:cs typeface="Trebuchet MS"/>
              </a:rPr>
              <a:t>to  bottom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06400" indent="-321945">
              <a:lnSpc>
                <a:spcPct val="100000"/>
              </a:lnSpc>
              <a:spcBef>
                <a:spcPts val="1420"/>
              </a:spcBef>
              <a:buChar char="-"/>
              <a:tabLst>
                <a:tab pos="406400" algn="l"/>
                <a:tab pos="407034" algn="l"/>
              </a:tabLst>
            </a:pP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95"/>
              </a:spcBef>
            </a:pP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06400" marR="4023995" indent="-321945">
              <a:lnSpc>
                <a:spcPct val="113700"/>
              </a:lnSpc>
              <a:spcBef>
                <a:spcPts val="1030"/>
              </a:spcBef>
              <a:buChar char="-"/>
              <a:tabLst>
                <a:tab pos="406400" algn="l"/>
                <a:tab pos="407034" algn="l"/>
              </a:tabLst>
            </a:pP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inline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2689" y="3496943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1315" y="3217927"/>
            <a:ext cx="3206193" cy="17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2689" y="3993591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2689" y="4490216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2715" y="4986840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8957" y="3395018"/>
            <a:ext cx="0" cy="1631950"/>
          </a:xfrm>
          <a:custGeom>
            <a:avLst/>
            <a:gdLst/>
            <a:ahLst/>
            <a:cxnLst/>
            <a:rect l="l" t="t" r="r" b="b"/>
            <a:pathLst>
              <a:path h="1631950">
                <a:moveTo>
                  <a:pt x="0" y="0"/>
                </a:moveTo>
                <a:lnTo>
                  <a:pt x="0" y="1631696"/>
                </a:lnTo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3108" y="5026714"/>
            <a:ext cx="252095" cy="346075"/>
          </a:xfrm>
          <a:custGeom>
            <a:avLst/>
            <a:gdLst/>
            <a:ahLst/>
            <a:cxnLst/>
            <a:rect l="l" t="t" r="r" b="b"/>
            <a:pathLst>
              <a:path w="252095" h="346075">
                <a:moveTo>
                  <a:pt x="125849" y="345799"/>
                </a:moveTo>
                <a:lnTo>
                  <a:pt x="0" y="0"/>
                </a:lnTo>
                <a:lnTo>
                  <a:pt x="251699" y="0"/>
                </a:lnTo>
                <a:lnTo>
                  <a:pt x="125849" y="3457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03108" y="5026714"/>
            <a:ext cx="252095" cy="346075"/>
          </a:xfrm>
          <a:custGeom>
            <a:avLst/>
            <a:gdLst/>
            <a:ahLst/>
            <a:cxnLst/>
            <a:rect l="l" t="t" r="r" b="b"/>
            <a:pathLst>
              <a:path w="252095" h="346075">
                <a:moveTo>
                  <a:pt x="0" y="0"/>
                </a:moveTo>
                <a:lnTo>
                  <a:pt x="125849" y="345799"/>
                </a:lnTo>
                <a:lnTo>
                  <a:pt x="25169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198" y="1419847"/>
            <a:ext cx="7711584" cy="41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8098" y="1381747"/>
          <a:ext cx="8062594" cy="50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3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65"/>
                        </a:lnSpc>
                        <a:spcBef>
                          <a:spcPts val="580"/>
                        </a:spcBef>
                        <a:tabLst>
                          <a:tab pos="1775460" algn="l"/>
                        </a:tabLst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sz="2400" spc="145" dirty="0">
                          <a:latin typeface="Arial"/>
                          <a:cs typeface="Arial"/>
                        </a:rPr>
                        <a:t>vrk&lt;/h1&gt;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50"/>
                        </a:lnSpc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&lt;p&gt;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2115"/>
                        </a:lnSpc>
                        <a:tabLst>
                          <a:tab pos="1108075" algn="l"/>
                          <a:tab pos="211074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like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&lt;em&gt;puppies&lt;/em&gt;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110" dirty="0">
                          <a:latin typeface="Arial"/>
                          <a:cs typeface="Arial"/>
                        </a:rPr>
                        <a:t>&lt;/p&gt;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1926" y="421695"/>
            <a:ext cx="350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Example:</a:t>
            </a:r>
            <a:r>
              <a:rPr spc="-370" dirty="0"/>
              <a:t> </a:t>
            </a:r>
            <a:r>
              <a:rPr spc="55" dirty="0"/>
              <a:t>Block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198" y="2029445"/>
            <a:ext cx="7711584" cy="41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8098" y="1991345"/>
          <a:ext cx="8364855" cy="446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13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65"/>
                        </a:lnSpc>
                        <a:spcBef>
                          <a:spcPts val="575"/>
                        </a:spcBef>
                        <a:tabLst>
                          <a:tab pos="1775460" algn="l"/>
                        </a:tabLst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sz="2400" spc="145" dirty="0">
                          <a:latin typeface="Arial"/>
                          <a:cs typeface="Arial"/>
                        </a:rPr>
                        <a:t>vrk&lt;/h1&gt;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50"/>
                        </a:lnSpc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&lt;p&gt;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2865"/>
                        </a:lnSpc>
                        <a:tabLst>
                          <a:tab pos="1107440" algn="l"/>
                          <a:tab pos="211074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like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&lt;em&gt;puppies&lt;/e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2400" spc="-390" dirty="0">
                          <a:latin typeface="Arial"/>
                          <a:cs typeface="Arial"/>
                        </a:rPr>
                        <a:t>m&gt;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355"/>
                        </a:lnSpc>
                      </a:pPr>
                      <a:r>
                        <a:rPr sz="2400" spc="110" dirty="0">
                          <a:latin typeface="Arial"/>
                          <a:cs typeface="Arial"/>
                        </a:rPr>
                        <a:t>&lt;/p&gt;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86" y="453359"/>
            <a:ext cx="34315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sz="3000" b="1" spc="-300" dirty="0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sz="3000" b="1" spc="-150" dirty="0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sz="3000" b="1" spc="-74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look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0" dirty="0">
                <a:solidFill>
                  <a:srgbClr val="1267F0"/>
                </a:solidFill>
                <a:latin typeface="Verdana"/>
                <a:cs typeface="Verdana"/>
              </a:rPr>
              <a:t>like</a:t>
            </a:r>
            <a:r>
              <a:rPr sz="3000" b="1" spc="-38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in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620520">
              <a:lnSpc>
                <a:spcPct val="100000"/>
              </a:lnSpc>
            </a:pPr>
            <a:r>
              <a:rPr sz="3000" b="1" spc="-195" dirty="0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840" y="536648"/>
            <a:ext cx="4364990" cy="12611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586740" algn="l"/>
              </a:tabLst>
            </a:pPr>
            <a:r>
              <a:rPr sz="2400" b="1" spc="-85" dirty="0">
                <a:latin typeface="Arial"/>
                <a:cs typeface="Arial"/>
              </a:rPr>
              <a:t>h1	</a:t>
            </a:r>
            <a:r>
              <a:rPr sz="2400" b="1" spc="38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757045" algn="l"/>
                <a:tab pos="2425700" algn="l"/>
                <a:tab pos="3428365" algn="l"/>
              </a:tabLst>
            </a:pPr>
            <a:r>
              <a:rPr sz="2400" b="1" spc="114" dirty="0">
                <a:latin typeface="Arial"/>
                <a:cs typeface="Arial"/>
              </a:rPr>
              <a:t>border:	</a:t>
            </a:r>
            <a:r>
              <a:rPr sz="2400" b="1" spc="-65" dirty="0">
                <a:latin typeface="Arial"/>
                <a:cs typeface="Arial"/>
              </a:rPr>
              <a:t>5px	</a:t>
            </a:r>
            <a:r>
              <a:rPr sz="2400" b="1" spc="195" dirty="0">
                <a:latin typeface="Arial"/>
                <a:cs typeface="Arial"/>
              </a:rPr>
              <a:t>solid	</a:t>
            </a:r>
            <a:r>
              <a:rPr sz="2400" b="1" spc="180" dirty="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b="1" spc="38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048572"/>
            <a:ext cx="8839182" cy="476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349" y="1029510"/>
            <a:ext cx="8877300" cy="4799330"/>
          </a:xfrm>
          <a:custGeom>
            <a:avLst/>
            <a:gdLst/>
            <a:ahLst/>
            <a:cxnLst/>
            <a:rect l="l" t="t" r="r" b="b"/>
            <a:pathLst>
              <a:path w="8877300" h="4799330">
                <a:moveTo>
                  <a:pt x="0" y="0"/>
                </a:moveTo>
                <a:lnTo>
                  <a:pt x="8877282" y="0"/>
                </a:lnTo>
                <a:lnTo>
                  <a:pt x="8877282" y="4798977"/>
                </a:lnTo>
                <a:lnTo>
                  <a:pt x="0" y="479897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11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Waitlist??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65" y="1748071"/>
            <a:ext cx="6539865" cy="197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If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access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code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2400" spc="-22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enrolled:</a:t>
            </a:r>
            <a:endParaRPr sz="2400">
              <a:latin typeface="Arial"/>
              <a:cs typeface="Arial"/>
            </a:endParaRPr>
          </a:p>
          <a:p>
            <a:pPr marL="394335">
              <a:lnSpc>
                <a:spcPct val="100000"/>
              </a:lnSpc>
              <a:spcBef>
                <a:spcPts val="20"/>
              </a:spcBef>
            </a:pP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Please </a:t>
            </a:r>
            <a:r>
              <a:rPr sz="2400" b="1" spc="-90" dirty="0">
                <a:solidFill>
                  <a:srgbClr val="424242"/>
                </a:solidFill>
                <a:latin typeface="Trebuchet MS"/>
                <a:cs typeface="Trebuchet MS"/>
              </a:rPr>
              <a:t>do </a:t>
            </a:r>
            <a:r>
              <a:rPr sz="2400" b="1" spc="-75" dirty="0">
                <a:solidFill>
                  <a:srgbClr val="424242"/>
                </a:solidFill>
                <a:latin typeface="Trebuchet MS"/>
                <a:cs typeface="Trebuchet MS"/>
              </a:rPr>
              <a:t>so</a:t>
            </a:r>
            <a:r>
              <a:rPr sz="2400" b="1" spc="-3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424242"/>
                </a:solidFill>
                <a:latin typeface="Trebuchet MS"/>
                <a:cs typeface="Trebuchet MS"/>
              </a:rPr>
              <a:t>ASAP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394335" indent="-381635">
              <a:lnSpc>
                <a:spcPct val="100000"/>
              </a:lnSpc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If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not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access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code</a:t>
            </a:r>
            <a:r>
              <a:rPr sz="2400" spc="-3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yet:</a:t>
            </a:r>
            <a:endParaRPr sz="2400">
              <a:latin typeface="Arial"/>
              <a:cs typeface="Arial"/>
            </a:endParaRPr>
          </a:p>
          <a:p>
            <a:pPr marL="394335">
              <a:lnSpc>
                <a:spcPct val="100000"/>
              </a:lnSpc>
              <a:spcBef>
                <a:spcPts val="20"/>
              </a:spcBef>
            </a:pP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Please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email</a:t>
            </a:r>
            <a:r>
              <a:rPr sz="2400" b="1" spc="-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me!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581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Block-level: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960440"/>
            <a:ext cx="511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Verdana"/>
                <a:cs typeface="Verdana"/>
              </a:rPr>
              <a:t>extends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the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full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width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of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the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790" y="1602396"/>
            <a:ext cx="4467860" cy="14674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  <a:tabLst>
                <a:tab pos="1478280" algn="l"/>
              </a:tabLst>
            </a:pPr>
            <a:r>
              <a:rPr sz="2000" spc="5" dirty="0">
                <a:latin typeface="Arial"/>
                <a:cs typeface="Arial"/>
              </a:rPr>
              <a:t>&lt;h1&gt;About	</a:t>
            </a:r>
            <a:r>
              <a:rPr sz="2000" spc="120" dirty="0">
                <a:latin typeface="Arial"/>
                <a:cs typeface="Arial"/>
              </a:rPr>
              <a:t>vrk&lt;/h1&gt;</a:t>
            </a:r>
            <a:endParaRPr sz="20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2000" spc="-55" dirty="0">
                <a:latin typeface="Arial"/>
                <a:cs typeface="Arial"/>
              </a:rPr>
              <a:t>&lt;p&gt;</a:t>
            </a:r>
            <a:endParaRPr sz="20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tabLst>
                <a:tab pos="921385" algn="l"/>
                <a:tab pos="1757045" algn="l"/>
              </a:tabLst>
            </a:pPr>
            <a:r>
              <a:rPr sz="2000" spc="-90" dirty="0">
                <a:latin typeface="Arial"/>
                <a:cs typeface="Arial"/>
              </a:rPr>
              <a:t>She	</a:t>
            </a:r>
            <a:r>
              <a:rPr sz="2000" spc="295" dirty="0">
                <a:latin typeface="Arial"/>
                <a:cs typeface="Arial"/>
              </a:rPr>
              <a:t>likes	</a:t>
            </a:r>
            <a:r>
              <a:rPr sz="2000" spc="-20" dirty="0">
                <a:latin typeface="Arial"/>
                <a:cs typeface="Arial"/>
              </a:rPr>
              <a:t>&lt;em&gt;puppies&lt;/em&gt;</a:t>
            </a:r>
            <a:endParaRPr sz="20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2000" spc="90" dirty="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198" y="1602396"/>
            <a:ext cx="3914140" cy="120967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95"/>
              </a:spcBef>
              <a:tabLst>
                <a:tab pos="503555" algn="l"/>
              </a:tabLst>
            </a:pPr>
            <a:r>
              <a:rPr sz="2000" spc="-20" dirty="0">
                <a:latin typeface="Arial"/>
                <a:cs typeface="Arial"/>
              </a:rPr>
              <a:t>h1	</a:t>
            </a:r>
            <a:r>
              <a:rPr sz="2000" spc="43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tabLst>
                <a:tab pos="1478280" algn="l"/>
                <a:tab pos="2035810" algn="l"/>
                <a:tab pos="2871470" algn="l"/>
              </a:tabLst>
            </a:pPr>
            <a:r>
              <a:rPr sz="2000" spc="190" dirty="0">
                <a:latin typeface="Arial"/>
                <a:cs typeface="Arial"/>
              </a:rPr>
              <a:t>border:	</a:t>
            </a:r>
            <a:r>
              <a:rPr sz="2000" spc="20" dirty="0">
                <a:latin typeface="Arial"/>
                <a:cs typeface="Arial"/>
              </a:rPr>
              <a:t>5px	</a:t>
            </a:r>
            <a:r>
              <a:rPr sz="2000" spc="270" dirty="0">
                <a:latin typeface="Arial"/>
                <a:cs typeface="Arial"/>
              </a:rPr>
              <a:t>solid	</a:t>
            </a:r>
            <a:r>
              <a:rPr sz="2000" spc="229" dirty="0">
                <a:latin typeface="Arial"/>
                <a:cs typeface="Arial"/>
              </a:rPr>
              <a:t>red;</a:t>
            </a:r>
            <a:endParaRPr sz="20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23" y="3271402"/>
            <a:ext cx="2837815" cy="31915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sz="2400" b="1" spc="-5" dirty="0">
                <a:solidFill>
                  <a:srgbClr val="424242"/>
                </a:solidFill>
                <a:latin typeface="Courier New"/>
                <a:cs typeface="Courier New"/>
              </a:rPr>
              <a:t>&lt;h1&gt;</a:t>
            </a:r>
            <a:r>
              <a:rPr sz="2400" b="1" spc="-98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block-level,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so 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extends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full 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 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  <a:p>
            <a:pPr marL="12700" marR="109855">
              <a:lnSpc>
                <a:spcPct val="99800"/>
              </a:lnSpc>
              <a:spcBef>
                <a:spcPts val="975"/>
              </a:spcBef>
            </a:pP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Note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block-level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b="1" spc="-35" dirty="0">
                <a:solidFill>
                  <a:srgbClr val="424242"/>
                </a:solidFill>
                <a:latin typeface="Courier New"/>
                <a:cs typeface="Courier New"/>
              </a:rPr>
              <a:t>h1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2400" b="1" spc="-40" dirty="0">
                <a:solidFill>
                  <a:srgbClr val="424242"/>
                </a:solidFill>
                <a:latin typeface="Courier New"/>
                <a:cs typeface="Courier New"/>
              </a:rPr>
              <a:t>p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2400" spc="-3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flow  top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2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bottom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See: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u="heavy" spc="-1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Codepen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1842" y="3561442"/>
            <a:ext cx="4968664" cy="2676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2792" y="3542392"/>
            <a:ext cx="5006975" cy="2714625"/>
          </a:xfrm>
          <a:custGeom>
            <a:avLst/>
            <a:gdLst/>
            <a:ahLst/>
            <a:cxnLst/>
            <a:rect l="l" t="t" r="r" b="b"/>
            <a:pathLst>
              <a:path w="5006975" h="2714625">
                <a:moveTo>
                  <a:pt x="0" y="0"/>
                </a:moveTo>
                <a:lnTo>
                  <a:pt x="5006764" y="0"/>
                </a:lnTo>
                <a:lnTo>
                  <a:pt x="5006764" y="2714269"/>
                </a:lnTo>
                <a:lnTo>
                  <a:pt x="0" y="271426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124" y="2090895"/>
            <a:ext cx="8149433" cy="4389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024" y="2052788"/>
          <a:ext cx="8570595" cy="442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97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65"/>
                        </a:lnSpc>
                        <a:spcBef>
                          <a:spcPts val="575"/>
                        </a:spcBef>
                        <a:tabLst>
                          <a:tab pos="1775460" algn="l"/>
                        </a:tabLst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sz="2400" spc="145" dirty="0">
                          <a:latin typeface="Arial"/>
                          <a:cs typeface="Arial"/>
                        </a:rPr>
                        <a:t>vrk&lt;/h1&gt;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50"/>
                        </a:lnSpc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&lt;p&gt;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2850"/>
                        </a:lnSpc>
                        <a:tabLst>
                          <a:tab pos="1108075" algn="l"/>
                          <a:tab pos="2110740" algn="l"/>
                        </a:tabLst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She	</a:t>
                      </a:r>
                      <a:r>
                        <a:rPr sz="2400" spc="355" dirty="0">
                          <a:latin typeface="Arial"/>
                          <a:cs typeface="Arial"/>
                        </a:rPr>
                        <a:t>likes	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&lt;em&gt;puppies&lt;/em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65"/>
                        </a:lnSpc>
                      </a:pPr>
                      <a:r>
                        <a:rPr sz="2400" spc="110" dirty="0">
                          <a:latin typeface="Arial"/>
                          <a:cs typeface="Arial"/>
                        </a:rPr>
                        <a:t>&lt;/p&gt;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86" y="453359"/>
            <a:ext cx="34315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sz="3000" b="1" spc="-300" dirty="0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sz="3000" b="1" spc="-150" dirty="0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sz="3000" b="1" spc="-74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look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0" dirty="0">
                <a:solidFill>
                  <a:srgbClr val="1267F0"/>
                </a:solidFill>
                <a:latin typeface="Verdana"/>
                <a:cs typeface="Verdana"/>
              </a:rPr>
              <a:t>like</a:t>
            </a:r>
            <a:r>
              <a:rPr sz="3000" b="1" spc="-38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in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620520">
              <a:lnSpc>
                <a:spcPct val="100000"/>
              </a:lnSpc>
            </a:pPr>
            <a:r>
              <a:rPr sz="3000" b="1" spc="-195" dirty="0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1515" y="338324"/>
            <a:ext cx="4364990" cy="16490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586740" algn="l"/>
              </a:tabLst>
            </a:pPr>
            <a:r>
              <a:rPr sz="2400" spc="-20" dirty="0">
                <a:latin typeface="Arial"/>
                <a:cs typeface="Arial"/>
              </a:rPr>
              <a:t>h1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757045" algn="l"/>
                <a:tab pos="2425700" algn="l"/>
                <a:tab pos="3428365" algn="l"/>
              </a:tabLst>
            </a:pPr>
            <a:r>
              <a:rPr sz="2400" spc="225" dirty="0">
                <a:latin typeface="Arial"/>
                <a:cs typeface="Arial"/>
              </a:rPr>
              <a:t>border:	</a:t>
            </a:r>
            <a:r>
              <a:rPr sz="2400" spc="25" dirty="0">
                <a:latin typeface="Arial"/>
                <a:cs typeface="Arial"/>
              </a:rPr>
              <a:t>5px	</a:t>
            </a:r>
            <a:r>
              <a:rPr sz="2400" spc="325" dirty="0">
                <a:latin typeface="Arial"/>
                <a:cs typeface="Arial"/>
              </a:rPr>
              <a:t>solid	</a:t>
            </a:r>
            <a:r>
              <a:rPr sz="2400" spc="280" dirty="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675" algn="l"/>
              </a:tabLst>
            </a:pPr>
            <a:r>
              <a:rPr sz="2400" b="1" spc="135" dirty="0">
                <a:latin typeface="Arial"/>
                <a:cs typeface="Arial"/>
              </a:rPr>
              <a:t>width:	</a:t>
            </a:r>
            <a:r>
              <a:rPr sz="2400" b="1" spc="-90" dirty="0">
                <a:latin typeface="Arial"/>
                <a:cs typeface="Arial"/>
              </a:rPr>
              <a:t>50%;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120297"/>
            <a:ext cx="8679882" cy="473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112" y="1106010"/>
            <a:ext cx="8709025" cy="4761865"/>
          </a:xfrm>
          <a:custGeom>
            <a:avLst/>
            <a:gdLst/>
            <a:ahLst/>
            <a:cxnLst/>
            <a:rect l="l" t="t" r="r" b="b"/>
            <a:pathLst>
              <a:path w="8709025" h="4761865">
                <a:moveTo>
                  <a:pt x="0" y="0"/>
                </a:moveTo>
                <a:lnTo>
                  <a:pt x="8708444" y="0"/>
                </a:lnTo>
                <a:lnTo>
                  <a:pt x="8708444" y="4761552"/>
                </a:lnTo>
                <a:lnTo>
                  <a:pt x="0" y="476155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59715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Block-level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/>
              <a:t>width</a:t>
            </a:r>
            <a:r>
              <a:rPr sz="1800" spc="-185" dirty="0"/>
              <a:t> </a:t>
            </a:r>
            <a:r>
              <a:rPr sz="1800" spc="25" dirty="0"/>
              <a:t>can</a:t>
            </a:r>
            <a:r>
              <a:rPr sz="1800" spc="-185" dirty="0"/>
              <a:t> </a:t>
            </a:r>
            <a:r>
              <a:rPr sz="1800" spc="40" dirty="0"/>
              <a:t>be</a:t>
            </a:r>
            <a:r>
              <a:rPr sz="1800" spc="-185" dirty="0"/>
              <a:t> </a:t>
            </a:r>
            <a:r>
              <a:rPr sz="1800" spc="40" dirty="0"/>
              <a:t>modified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954489" y="2276794"/>
            <a:ext cx="1536065" cy="297815"/>
          </a:xfrm>
          <a:custGeom>
            <a:avLst/>
            <a:gdLst/>
            <a:ahLst/>
            <a:cxnLst/>
            <a:rect l="l" t="t" r="r" b="b"/>
            <a:pathLst>
              <a:path w="1536064" h="297814">
                <a:moveTo>
                  <a:pt x="0" y="0"/>
                </a:moveTo>
                <a:lnTo>
                  <a:pt x="1535555" y="0"/>
                </a:lnTo>
                <a:lnTo>
                  <a:pt x="1535555" y="297293"/>
                </a:lnTo>
                <a:lnTo>
                  <a:pt x="0" y="297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0048" y="1526196"/>
          <a:ext cx="8171815" cy="189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993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513080" algn="l"/>
                        </a:tabLst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h1	</a:t>
                      </a:r>
                      <a:r>
                        <a:rPr sz="2000" spc="430" dirty="0">
                          <a:latin typeface="Arial"/>
                          <a:cs typeface="Arial"/>
                        </a:rPr>
                        <a:t>{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4015">
                        <a:lnSpc>
                          <a:spcPct val="100000"/>
                        </a:lnSpc>
                        <a:tabLst>
                          <a:tab pos="148780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border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: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5px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000" spc="270" dirty="0">
                          <a:latin typeface="Arial"/>
                          <a:cs typeface="Arial"/>
                        </a:rPr>
                        <a:t>solid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2000" spc="229" dirty="0">
                          <a:latin typeface="Arial"/>
                          <a:cs typeface="Arial"/>
                        </a:rPr>
                        <a:t>red;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486535" algn="l"/>
                        </a:tabLst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vrk&lt;/h1&gt;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&lt;p&gt;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74015">
                        <a:lnSpc>
                          <a:spcPts val="1885"/>
                        </a:lnSpc>
                        <a:tabLst>
                          <a:tab pos="134874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width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: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50%;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1885"/>
                        </a:lnSpc>
                        <a:tabLst>
                          <a:tab pos="929640" algn="l"/>
                          <a:tab pos="1765300" algn="l"/>
                        </a:tabLst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She	</a:t>
                      </a:r>
                      <a:r>
                        <a:rPr sz="2000" spc="295" dirty="0">
                          <a:latin typeface="Arial"/>
                          <a:cs typeface="Arial"/>
                        </a:rPr>
                        <a:t>likes	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&lt;em&gt;puppies&lt;/em&gt;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94615">
                        <a:lnSpc>
                          <a:spcPts val="19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45"/>
                        </a:lnSpc>
                      </a:pPr>
                      <a:r>
                        <a:rPr sz="2000" spc="90" dirty="0">
                          <a:latin typeface="Arial"/>
                          <a:cs typeface="Arial"/>
                        </a:rPr>
                        <a:t>&lt;/p&gt;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8124" y="3409431"/>
            <a:ext cx="2573655" cy="3203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8100" algn="just">
              <a:lnSpc>
                <a:spcPct val="114100"/>
              </a:lnSpc>
              <a:spcBef>
                <a:spcPts val="85"/>
              </a:spcBef>
            </a:pPr>
            <a:r>
              <a:rPr sz="2400" b="1" spc="-5" dirty="0">
                <a:solidFill>
                  <a:srgbClr val="424242"/>
                </a:solidFill>
                <a:latin typeface="Courier New"/>
                <a:cs typeface="Courier New"/>
              </a:rPr>
              <a:t>&lt;h1&gt;</a:t>
            </a:r>
            <a:r>
              <a:rPr sz="2400" b="1" spc="-94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block-level, 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its </a:t>
            </a:r>
            <a:r>
              <a:rPr sz="2400" b="1" spc="-5" dirty="0">
                <a:solidFill>
                  <a:srgbClr val="424242"/>
                </a:solidFill>
                <a:latin typeface="Courier New"/>
                <a:cs typeface="Courier New"/>
              </a:rPr>
              <a:t>width</a:t>
            </a:r>
            <a:r>
              <a:rPr sz="2400" b="1" spc="-103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400" b="1" spc="-15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be 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modified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100"/>
              </a:lnSpc>
              <a:spcBef>
                <a:spcPts val="1015"/>
              </a:spcBef>
            </a:pP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Block-level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elements 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still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flow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top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bottom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See: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u="heavy" spc="-1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Codepen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61093" y="3588967"/>
            <a:ext cx="5298664" cy="288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6817" y="3574667"/>
            <a:ext cx="5327650" cy="2918460"/>
          </a:xfrm>
          <a:custGeom>
            <a:avLst/>
            <a:gdLst/>
            <a:ahLst/>
            <a:cxnLst/>
            <a:rect l="l" t="t" r="r" b="b"/>
            <a:pathLst>
              <a:path w="5327650" h="2918460">
                <a:moveTo>
                  <a:pt x="0" y="0"/>
                </a:moveTo>
                <a:lnTo>
                  <a:pt x="5327239" y="0"/>
                </a:lnTo>
                <a:lnTo>
                  <a:pt x="5327239" y="2917844"/>
                </a:lnTo>
                <a:lnTo>
                  <a:pt x="0" y="291784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515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Inline</a:t>
            </a:r>
            <a:r>
              <a:rPr spc="-385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724" y="1580000"/>
            <a:ext cx="5165725" cy="46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u="heavy" spc="-155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Trebuchet MS"/>
                <a:cs typeface="Trebuchet MS"/>
              </a:rPr>
              <a:t>Examples: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tabLst>
                <a:tab pos="847725" algn="l"/>
                <a:tab pos="1851025" algn="l"/>
                <a:tab pos="3521710" algn="l"/>
              </a:tabLst>
            </a:pPr>
            <a:r>
              <a:rPr sz="2400" spc="110" dirty="0">
                <a:latin typeface="Arial"/>
                <a:cs typeface="Arial"/>
              </a:rPr>
              <a:t>&lt;a&gt;,	</a:t>
            </a:r>
            <a:r>
              <a:rPr sz="2400" spc="-50" dirty="0">
                <a:latin typeface="Arial"/>
                <a:cs typeface="Arial"/>
              </a:rPr>
              <a:t>&lt;em&gt;,	</a:t>
            </a:r>
            <a:r>
              <a:rPr sz="2400" spc="185" dirty="0">
                <a:latin typeface="Arial"/>
                <a:cs typeface="Arial"/>
              </a:rPr>
              <a:t>&lt;strong&gt;,	</a:t>
            </a:r>
            <a:r>
              <a:rPr sz="2400" spc="80" dirty="0">
                <a:latin typeface="Arial"/>
                <a:cs typeface="Arial"/>
              </a:rPr>
              <a:t>&lt;br&gt;</a:t>
            </a:r>
            <a:endParaRPr sz="2400">
              <a:latin typeface="Arial"/>
              <a:cs typeface="Arial"/>
            </a:endParaRPr>
          </a:p>
          <a:p>
            <a:pPr marL="469900" marR="913765" indent="-306705">
              <a:lnSpc>
                <a:spcPts val="2850"/>
              </a:lnSpc>
              <a:spcBef>
                <a:spcPts val="114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Take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much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needed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(flows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left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3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right)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930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1020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  <a:p>
            <a:pPr marL="469900" marR="50800" indent="-306705">
              <a:lnSpc>
                <a:spcPts val="2850"/>
              </a:lnSpc>
              <a:spcBef>
                <a:spcPts val="1140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positioned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(i.e.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 like </a:t>
            </a:r>
            <a:r>
              <a:rPr sz="2400" spc="405" dirty="0">
                <a:solidFill>
                  <a:srgbClr val="424242"/>
                </a:solidFill>
                <a:latin typeface="Arial"/>
                <a:cs typeface="Arial"/>
              </a:rPr>
              <a:t>float</a:t>
            </a:r>
            <a:r>
              <a:rPr sz="2400" spc="-2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280" dirty="0">
                <a:solidFill>
                  <a:srgbClr val="424242"/>
                </a:solidFill>
                <a:latin typeface="Arial"/>
                <a:cs typeface="Arial"/>
              </a:rPr>
              <a:t>position 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not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apply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inline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elements)</a:t>
            </a:r>
            <a:endParaRPr sz="2400">
              <a:latin typeface="Arial"/>
              <a:cs typeface="Arial"/>
            </a:endParaRPr>
          </a:p>
          <a:p>
            <a:pPr marL="927100" marR="5080" lvl="1" indent="-382270">
              <a:lnSpc>
                <a:spcPts val="2850"/>
              </a:lnSpc>
              <a:spcBef>
                <a:spcPts val="1050"/>
              </a:spcBef>
              <a:buSzPct val="83333"/>
              <a:buChar char="○"/>
              <a:tabLst>
                <a:tab pos="926465" algn="l"/>
                <a:tab pos="927100" algn="l"/>
              </a:tabLst>
            </a:pP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Must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position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its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containing</a:t>
            </a:r>
            <a:r>
              <a:rPr sz="2400" b="1" spc="-3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block 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element</a:t>
            </a:r>
            <a:r>
              <a:rPr sz="2400" b="1" spc="-1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instead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1488" y="2691869"/>
            <a:ext cx="3245485" cy="2390775"/>
          </a:xfrm>
          <a:custGeom>
            <a:avLst/>
            <a:gdLst/>
            <a:ahLst/>
            <a:cxnLst/>
            <a:rect l="l" t="t" r="r" b="b"/>
            <a:pathLst>
              <a:path w="3245484" h="2390775">
                <a:moveTo>
                  <a:pt x="0" y="132774"/>
                </a:moveTo>
                <a:lnTo>
                  <a:pt x="6769" y="90809"/>
                </a:lnTo>
                <a:lnTo>
                  <a:pt x="25619" y="54361"/>
                </a:lnTo>
                <a:lnTo>
                  <a:pt x="54361" y="25619"/>
                </a:lnTo>
                <a:lnTo>
                  <a:pt x="90809" y="6769"/>
                </a:lnTo>
                <a:lnTo>
                  <a:pt x="132774" y="0"/>
                </a:lnTo>
                <a:lnTo>
                  <a:pt x="3112618" y="0"/>
                </a:lnTo>
                <a:lnTo>
                  <a:pt x="3163418" y="10112"/>
                </a:lnTo>
                <a:lnTo>
                  <a:pt x="3206493" y="38899"/>
                </a:lnTo>
                <a:lnTo>
                  <a:pt x="3235280" y="81974"/>
                </a:lnTo>
                <a:lnTo>
                  <a:pt x="3245393" y="132774"/>
                </a:lnTo>
                <a:lnTo>
                  <a:pt x="3245393" y="2257620"/>
                </a:lnTo>
                <a:lnTo>
                  <a:pt x="3238624" y="2299585"/>
                </a:lnTo>
                <a:lnTo>
                  <a:pt x="3219774" y="2336033"/>
                </a:lnTo>
                <a:lnTo>
                  <a:pt x="3191031" y="2364776"/>
                </a:lnTo>
                <a:lnTo>
                  <a:pt x="3154584" y="2383625"/>
                </a:lnTo>
                <a:lnTo>
                  <a:pt x="3112618" y="2390395"/>
                </a:lnTo>
                <a:lnTo>
                  <a:pt x="132774" y="2390395"/>
                </a:lnTo>
                <a:lnTo>
                  <a:pt x="90809" y="2383625"/>
                </a:lnTo>
                <a:lnTo>
                  <a:pt x="54361" y="2364776"/>
                </a:lnTo>
                <a:lnTo>
                  <a:pt x="25619" y="2336033"/>
                </a:lnTo>
                <a:lnTo>
                  <a:pt x="6769" y="2299585"/>
                </a:lnTo>
                <a:lnTo>
                  <a:pt x="0" y="2257620"/>
                </a:lnTo>
                <a:lnTo>
                  <a:pt x="0" y="132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2463" y="3128943"/>
            <a:ext cx="1743075" cy="116839"/>
          </a:xfrm>
          <a:custGeom>
            <a:avLst/>
            <a:gdLst/>
            <a:ahLst/>
            <a:cxnLst/>
            <a:rect l="l" t="t" r="r" b="b"/>
            <a:pathLst>
              <a:path w="1743075" h="116839">
                <a:moveTo>
                  <a:pt x="0" y="0"/>
                </a:moveTo>
                <a:lnTo>
                  <a:pt x="1742996" y="0"/>
                </a:lnTo>
                <a:lnTo>
                  <a:pt x="1742996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1088" y="2720628"/>
            <a:ext cx="3206193" cy="17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1062" y="2334120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1996" y="0"/>
                </a:lnTo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059" y="2208258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24"/>
                </a:moveTo>
                <a:lnTo>
                  <a:pt x="0" y="0"/>
                </a:lnTo>
                <a:lnTo>
                  <a:pt x="345799" y="125862"/>
                </a:lnTo>
                <a:lnTo>
                  <a:pt x="0" y="2517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058" y="2208258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24"/>
                </a:moveTo>
                <a:lnTo>
                  <a:pt x="345799" y="125862"/>
                </a:lnTo>
                <a:lnTo>
                  <a:pt x="0" y="0"/>
                </a:lnTo>
                <a:lnTo>
                  <a:pt x="0" y="251724"/>
                </a:lnTo>
                <a:close/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6535" y="3128468"/>
            <a:ext cx="1169670" cy="116839"/>
          </a:xfrm>
          <a:custGeom>
            <a:avLst/>
            <a:gdLst/>
            <a:ahLst/>
            <a:cxnLst/>
            <a:rect l="l" t="t" r="r" b="b"/>
            <a:pathLst>
              <a:path w="1169670" h="116839">
                <a:moveTo>
                  <a:pt x="0" y="0"/>
                </a:moveTo>
                <a:lnTo>
                  <a:pt x="1169397" y="0"/>
                </a:lnTo>
                <a:lnTo>
                  <a:pt x="1169397" y="116374"/>
                </a:lnTo>
                <a:lnTo>
                  <a:pt x="0" y="11637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8561" y="3323193"/>
            <a:ext cx="1743075" cy="116839"/>
          </a:xfrm>
          <a:custGeom>
            <a:avLst/>
            <a:gdLst/>
            <a:ahLst/>
            <a:cxnLst/>
            <a:rect l="l" t="t" r="r" b="b"/>
            <a:pathLst>
              <a:path w="1743075" h="116839">
                <a:moveTo>
                  <a:pt x="0" y="0"/>
                </a:moveTo>
                <a:lnTo>
                  <a:pt x="1742996" y="0"/>
                </a:lnTo>
                <a:lnTo>
                  <a:pt x="1742996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8363" y="3324168"/>
            <a:ext cx="673735" cy="116839"/>
          </a:xfrm>
          <a:custGeom>
            <a:avLst/>
            <a:gdLst/>
            <a:ahLst/>
            <a:cxnLst/>
            <a:rect l="l" t="t" r="r" b="b"/>
            <a:pathLst>
              <a:path w="673735" h="116839">
                <a:moveTo>
                  <a:pt x="0" y="0"/>
                </a:moveTo>
                <a:lnTo>
                  <a:pt x="673198" y="0"/>
                </a:lnTo>
                <a:lnTo>
                  <a:pt x="673198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155" y="421695"/>
            <a:ext cx="350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Example:</a:t>
            </a:r>
            <a:r>
              <a:rPr spc="-370" dirty="0"/>
              <a:t> </a:t>
            </a:r>
            <a:r>
              <a:rPr spc="-45" dirty="0"/>
              <a:t>Inline</a:t>
            </a:r>
          </a:p>
        </p:txBody>
      </p:sp>
      <p:sp>
        <p:nvSpPr>
          <p:cNvPr id="3" name="object 3"/>
          <p:cNvSpPr/>
          <p:nvPr/>
        </p:nvSpPr>
        <p:spPr>
          <a:xfrm>
            <a:off x="463774" y="1407922"/>
            <a:ext cx="8194283" cy="433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1449" y="1369822"/>
          <a:ext cx="8560434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2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marL="95250">
                        <a:lnSpc>
                          <a:spcPts val="2630"/>
                        </a:lnSpc>
                        <a:spcBef>
                          <a:spcPts val="149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&lt;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ts val="2625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&lt;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ts val="2395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&lt;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30"/>
                        </a:lnSpc>
                        <a:spcBef>
                          <a:spcPts val="1495"/>
                        </a:spcBef>
                        <a:tabLst>
                          <a:tab pos="1772920" algn="l"/>
                          <a:tab pos="3610610" algn="l"/>
                        </a:tabLst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strong&gt;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Web	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programming	</a:t>
                      </a:r>
                      <a:r>
                        <a:rPr sz="2200" spc="135" dirty="0">
                          <a:latin typeface="Arial"/>
                          <a:cs typeface="Arial"/>
                        </a:rPr>
                        <a:t>resources:</a:t>
                      </a:r>
                      <a:r>
                        <a:rPr sz="2200" b="1" spc="135" dirty="0">
                          <a:latin typeface="Arial"/>
                          <a:cs typeface="Arial"/>
                        </a:rPr>
                        <a:t>&lt;/strong&gt;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ts val="2625"/>
                        </a:lnSpc>
                        <a:tabLst>
                          <a:tab pos="390525" algn="l"/>
                          <a:tab pos="607377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114" dirty="0">
                          <a:latin typeface="Arial"/>
                          <a:cs typeface="Arial"/>
                          <a:hlinkClick r:id="rId3"/>
                        </a:rPr>
                        <a:t>href="http://cs193x.stanford.edu"&gt;</a:t>
                      </a:r>
                      <a:r>
                        <a:rPr sz="2200" spc="114" dirty="0">
                          <a:latin typeface="Arial"/>
                          <a:cs typeface="Arial"/>
                        </a:rPr>
                        <a:t>CS	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193X</a:t>
                      </a:r>
                      <a:r>
                        <a:rPr sz="2200" b="1" spc="10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ts val="2395"/>
                        </a:lnSpc>
                        <a:tabLst>
                          <a:tab pos="39052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110" dirty="0">
                          <a:latin typeface="Arial"/>
                          <a:cs typeface="Arial"/>
                        </a:rPr>
                        <a:t>href="https://developer.mozilla.org/en-US/"&gt;</a:t>
                      </a:r>
                      <a:r>
                        <a:rPr sz="2200" spc="110" dirty="0">
                          <a:latin typeface="Arial"/>
                          <a:cs typeface="Arial"/>
                        </a:rPr>
                        <a:t>MDN</a:t>
                      </a:r>
                      <a:r>
                        <a:rPr sz="2200" b="1" spc="110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40">
                <a:tc gridSpan="3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54355" algn="l"/>
                        </a:tabLst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&lt;a	</a:t>
                      </a:r>
                      <a:r>
                        <a:rPr sz="2200" b="1" spc="95" dirty="0">
                          <a:latin typeface="Arial"/>
                          <a:cs typeface="Arial"/>
                          <a:hlinkClick r:id="rId4"/>
                        </a:rPr>
                        <a:t>href="http://google.com"&gt;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Google</a:t>
                      </a:r>
                      <a:r>
                        <a:rPr sz="2200" b="1" spc="95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774" y="2322320"/>
            <a:ext cx="8194283" cy="433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1449" y="2284220"/>
          <a:ext cx="8560434" cy="437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7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495"/>
                        </a:spcBef>
                        <a:tabLst>
                          <a:tab pos="1772920" algn="l"/>
                          <a:tab pos="3610610" algn="l"/>
                        </a:tabLst>
                      </a:pPr>
                      <a:r>
                        <a:rPr sz="2200" b="1" spc="-60" dirty="0">
                          <a:latin typeface="Arial"/>
                          <a:cs typeface="Arial"/>
                        </a:rPr>
                        <a:t>strong&gt;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Web	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programming	</a:t>
                      </a:r>
                      <a:r>
                        <a:rPr sz="2200" spc="135" dirty="0">
                          <a:latin typeface="Arial"/>
                          <a:cs typeface="Arial"/>
                        </a:rPr>
                        <a:t>resources:</a:t>
                      </a:r>
                      <a:r>
                        <a:rPr sz="2200" b="1" spc="135" dirty="0">
                          <a:latin typeface="Arial"/>
                          <a:cs typeface="Arial"/>
                        </a:rPr>
                        <a:t>&lt;/strong&gt;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85"/>
                        </a:lnSpc>
                        <a:tabLst>
                          <a:tab pos="390525" algn="l"/>
                          <a:tab pos="607377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114" dirty="0">
                          <a:latin typeface="Arial"/>
                          <a:cs typeface="Arial"/>
                          <a:hlinkClick r:id="rId3"/>
                        </a:rPr>
                        <a:t>href="http://cs193x.stanford.edu"&gt;</a:t>
                      </a:r>
                      <a:r>
                        <a:rPr sz="2200" spc="114" dirty="0">
                          <a:latin typeface="Arial"/>
                          <a:cs typeface="Arial"/>
                        </a:rPr>
                        <a:t>CS	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193X</a:t>
                      </a:r>
                      <a:r>
                        <a:rPr sz="2200" b="1" spc="10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85"/>
                        </a:lnSpc>
                        <a:tabLst>
                          <a:tab pos="39052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110" dirty="0">
                          <a:latin typeface="Arial"/>
                          <a:cs typeface="Arial"/>
                        </a:rPr>
                        <a:t>href="https://developer.mozilla.org/en-US/"&gt;</a:t>
                      </a:r>
                      <a:r>
                        <a:rPr sz="2200" spc="110" dirty="0">
                          <a:latin typeface="Arial"/>
                          <a:cs typeface="Arial"/>
                        </a:rPr>
                        <a:t>MDN</a:t>
                      </a:r>
                      <a:r>
                        <a:rPr sz="2200" b="1" spc="110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85"/>
                        </a:lnSpc>
                        <a:tabLst>
                          <a:tab pos="39052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200" b="1" spc="95" dirty="0">
                          <a:latin typeface="Arial"/>
                          <a:cs typeface="Arial"/>
                          <a:hlinkClick r:id="rId4"/>
                        </a:rPr>
                        <a:t>href="http://google.com"&gt;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Google</a:t>
                      </a:r>
                      <a:r>
                        <a:rPr sz="2200" b="1" spc="95" dirty="0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B6B6B6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86" y="453359"/>
            <a:ext cx="34315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sz="3000" b="1" spc="-300" dirty="0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sz="3000" b="1" spc="-150" dirty="0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sz="3000" b="1" spc="-74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look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0" dirty="0">
                <a:solidFill>
                  <a:srgbClr val="1267F0"/>
                </a:solidFill>
                <a:latin typeface="Verdana"/>
                <a:cs typeface="Verdana"/>
              </a:rPr>
              <a:t>like</a:t>
            </a:r>
            <a:r>
              <a:rPr sz="3000" b="1" spc="-38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in</a:t>
            </a:r>
            <a:r>
              <a:rPr sz="3000" b="1" spc="-390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620520">
              <a:lnSpc>
                <a:spcPct val="100000"/>
              </a:lnSpc>
            </a:pPr>
            <a:r>
              <a:rPr sz="3000" b="1" spc="-195" dirty="0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6465" y="405649"/>
            <a:ext cx="4364990" cy="16744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1255395" algn="l"/>
              </a:tabLst>
            </a:pPr>
            <a:r>
              <a:rPr sz="2400" b="1" spc="70" dirty="0">
                <a:latin typeface="Arial"/>
                <a:cs typeface="Arial"/>
              </a:rPr>
              <a:t>strong	</a:t>
            </a:r>
            <a:r>
              <a:rPr sz="2400" b="1" spc="38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 marR="258445">
              <a:lnSpc>
                <a:spcPts val="2850"/>
              </a:lnSpc>
              <a:spcBef>
                <a:spcPts val="105"/>
              </a:spcBef>
              <a:tabLst>
                <a:tab pos="1590040" algn="l"/>
                <a:tab pos="1757045" algn="l"/>
                <a:tab pos="2425700" algn="l"/>
                <a:tab pos="3428365" algn="l"/>
              </a:tabLst>
            </a:pPr>
            <a:r>
              <a:rPr sz="2400" b="1" spc="120" dirty="0">
                <a:latin typeface="Arial"/>
                <a:cs typeface="Arial"/>
              </a:rPr>
              <a:t>border</a:t>
            </a:r>
            <a:r>
              <a:rPr sz="2400" b="1" spc="75" dirty="0"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65" dirty="0">
                <a:latin typeface="Arial"/>
                <a:cs typeface="Arial"/>
              </a:rPr>
              <a:t>5p</a:t>
            </a:r>
            <a:r>
              <a:rPr sz="2400" b="1" spc="-6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75" dirty="0">
                <a:latin typeface="Arial"/>
                <a:cs typeface="Arial"/>
              </a:rPr>
              <a:t>soli</a:t>
            </a:r>
            <a:r>
              <a:rPr sz="2400" b="1" spc="26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55" dirty="0">
                <a:latin typeface="Arial"/>
                <a:cs typeface="Arial"/>
              </a:rPr>
              <a:t>red;  </a:t>
            </a:r>
            <a:r>
              <a:rPr sz="2400" b="1" spc="135" dirty="0">
                <a:latin typeface="Arial"/>
                <a:cs typeface="Arial"/>
              </a:rPr>
              <a:t>width:	</a:t>
            </a:r>
            <a:r>
              <a:rPr sz="2400" b="1" spc="35" dirty="0">
                <a:latin typeface="Arial"/>
                <a:cs typeface="Arial"/>
              </a:rPr>
              <a:t>1000px;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760"/>
              </a:lnSpc>
            </a:pPr>
            <a:r>
              <a:rPr sz="2400" b="1" spc="38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336" y="1439222"/>
            <a:ext cx="7727296" cy="155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286" y="1420172"/>
            <a:ext cx="7765415" cy="4185285"/>
          </a:xfrm>
          <a:custGeom>
            <a:avLst/>
            <a:gdLst/>
            <a:ahLst/>
            <a:cxnLst/>
            <a:rect l="l" t="t" r="r" b="b"/>
            <a:pathLst>
              <a:path w="7765415" h="4185285">
                <a:moveTo>
                  <a:pt x="0" y="0"/>
                </a:moveTo>
                <a:lnTo>
                  <a:pt x="7765396" y="0"/>
                </a:lnTo>
                <a:lnTo>
                  <a:pt x="7765396" y="4185191"/>
                </a:lnTo>
                <a:lnTo>
                  <a:pt x="0" y="418519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45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Inline </a:t>
            </a:r>
            <a:r>
              <a:rPr spc="10" dirty="0"/>
              <a:t>elements </a:t>
            </a:r>
            <a:r>
              <a:rPr dirty="0"/>
              <a:t>ignore</a:t>
            </a:r>
            <a:r>
              <a:rPr spc="-980" dirty="0"/>
              <a:t> </a:t>
            </a:r>
            <a:r>
              <a:rPr spc="290" dirty="0">
                <a:latin typeface="Arial"/>
                <a:cs typeface="Arial"/>
              </a:rPr>
              <a:t>width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963488"/>
            <a:ext cx="298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/>
                <a:cs typeface="Verdana"/>
              </a:rPr>
              <a:t>width</a:t>
            </a:r>
            <a:r>
              <a:rPr sz="1800" spc="-18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cannot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be</a:t>
            </a:r>
            <a:r>
              <a:rPr sz="1800" spc="-18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modified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573" y="1373797"/>
            <a:ext cx="4291330" cy="2054860"/>
          </a:xfrm>
          <a:custGeom>
            <a:avLst/>
            <a:gdLst/>
            <a:ahLst/>
            <a:cxnLst/>
            <a:rect l="l" t="t" r="r" b="b"/>
            <a:pathLst>
              <a:path w="4291330" h="2054860">
                <a:moveTo>
                  <a:pt x="0" y="0"/>
                </a:moveTo>
                <a:lnTo>
                  <a:pt x="4290891" y="0"/>
                </a:lnTo>
                <a:lnTo>
                  <a:pt x="4290891" y="2054695"/>
                </a:lnTo>
                <a:lnTo>
                  <a:pt x="0" y="20546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598" y="1436662"/>
            <a:ext cx="40652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7425" algn="l"/>
              </a:tabLst>
            </a:pPr>
            <a:r>
              <a:rPr sz="2000" spc="165" dirty="0">
                <a:latin typeface="Arial"/>
                <a:cs typeface="Arial"/>
              </a:rPr>
              <a:t>strong	</a:t>
            </a:r>
            <a:r>
              <a:rPr sz="2000" spc="43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tabLst>
                <a:tab pos="1405255" algn="l"/>
                <a:tab pos="1962785" algn="l"/>
                <a:tab pos="2798445" algn="l"/>
              </a:tabLst>
            </a:pPr>
            <a:r>
              <a:rPr sz="2000" spc="190" dirty="0">
                <a:latin typeface="Arial"/>
                <a:cs typeface="Arial"/>
              </a:rPr>
              <a:t>border:	</a:t>
            </a:r>
            <a:r>
              <a:rPr sz="2000" spc="20" dirty="0">
                <a:latin typeface="Arial"/>
                <a:cs typeface="Arial"/>
              </a:rPr>
              <a:t>5px	</a:t>
            </a:r>
            <a:r>
              <a:rPr sz="2000" spc="270" dirty="0">
                <a:latin typeface="Arial"/>
                <a:cs typeface="Arial"/>
              </a:rPr>
              <a:t>solid	</a:t>
            </a:r>
            <a:r>
              <a:rPr sz="2000" spc="229" dirty="0">
                <a:latin typeface="Arial"/>
                <a:cs typeface="Arial"/>
              </a:rPr>
              <a:t>red;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tabLst>
                <a:tab pos="1266190" algn="l"/>
              </a:tabLst>
            </a:pPr>
            <a:r>
              <a:rPr sz="2000" b="1" spc="110" dirty="0">
                <a:solidFill>
                  <a:srgbClr val="FF0000"/>
                </a:solidFill>
                <a:latin typeface="Arial"/>
                <a:cs typeface="Arial"/>
              </a:rPr>
              <a:t>width:	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1000px;</a:t>
            </a:r>
            <a:endParaRPr sz="2000">
              <a:latin typeface="Arial"/>
              <a:cs typeface="Arial"/>
            </a:endParaRPr>
          </a:p>
          <a:p>
            <a:pPr marL="709295" marR="5080" indent="-418465">
              <a:lnSpc>
                <a:spcPct val="100000"/>
              </a:lnSpc>
              <a:tabLst>
                <a:tab pos="709295" algn="l"/>
                <a:tab pos="1405255" algn="l"/>
                <a:tab pos="1823720" algn="l"/>
                <a:tab pos="1962785" algn="l"/>
                <a:tab pos="2798445" algn="l"/>
                <a:tab pos="3773170" algn="l"/>
              </a:tabLst>
            </a:pPr>
            <a:r>
              <a:rPr sz="2000" b="1" spc="35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000" b="1" spc="500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229" dirty="0">
                <a:solidFill>
                  <a:srgbClr val="FF0000"/>
                </a:solidFill>
                <a:latin typeface="Arial"/>
                <a:cs typeface="Arial"/>
              </a:rPr>
              <a:t>Wil</a:t>
            </a:r>
            <a:r>
              <a:rPr sz="2000" b="1" spc="13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6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000" b="1" spc="4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55" dirty="0">
                <a:solidFill>
                  <a:srgbClr val="FF0000"/>
                </a:solidFill>
                <a:latin typeface="Arial"/>
                <a:cs typeface="Arial"/>
              </a:rPr>
              <a:t>stron</a:t>
            </a:r>
            <a:r>
              <a:rPr sz="2000" b="1" spc="7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215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2000" b="1" spc="250" dirty="0">
                <a:solidFill>
                  <a:srgbClr val="FF0000"/>
                </a:solidFill>
                <a:latin typeface="Arial"/>
                <a:cs typeface="Arial"/>
              </a:rPr>
              <a:t>inline!	</a:t>
            </a:r>
            <a:r>
              <a:rPr sz="2000" b="1" spc="425" dirty="0">
                <a:solidFill>
                  <a:srgbClr val="FF0000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4989" y="1640946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899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4989" y="1640946"/>
            <a:ext cx="3969385" cy="1520825"/>
          </a:xfrm>
          <a:custGeom>
            <a:avLst/>
            <a:gdLst/>
            <a:ahLst/>
            <a:cxnLst/>
            <a:rect l="l" t="t" r="r" b="b"/>
            <a:pathLst>
              <a:path w="3969384" h="1520825">
                <a:moveTo>
                  <a:pt x="3968991" y="1520396"/>
                </a:moveTo>
                <a:lnTo>
                  <a:pt x="0" y="152039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8013" y="1703809"/>
            <a:ext cx="3925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3385" algn="l"/>
                <a:tab pos="3354704" algn="l"/>
              </a:tabLst>
            </a:pPr>
            <a:r>
              <a:rPr sz="2000" dirty="0">
                <a:latin typeface="Arial"/>
                <a:cs typeface="Arial"/>
              </a:rPr>
              <a:t>&lt;strong&gt;We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programmin</a:t>
            </a:r>
            <a:r>
              <a:rPr sz="2000" spc="2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20" dirty="0">
                <a:latin typeface="Arial"/>
                <a:cs typeface="Arial"/>
              </a:rPr>
              <a:t>reso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013" y="2008608"/>
            <a:ext cx="392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2000" spc="-45" dirty="0">
                <a:latin typeface="Arial"/>
                <a:cs typeface="Arial"/>
              </a:rPr>
              <a:t>&lt;a	</a:t>
            </a:r>
            <a:r>
              <a:rPr sz="2000" spc="229" dirty="0">
                <a:latin typeface="Arial"/>
                <a:cs typeface="Arial"/>
                <a:hlinkClick r:id="rId2"/>
              </a:rPr>
              <a:t>href="http://cs193x.stanf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8013" y="2313407"/>
            <a:ext cx="3930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2000" spc="-45" dirty="0">
                <a:latin typeface="Arial"/>
                <a:cs typeface="Arial"/>
              </a:rPr>
              <a:t>&lt;a	</a:t>
            </a:r>
            <a:r>
              <a:rPr sz="2000" spc="200" dirty="0">
                <a:latin typeface="Arial"/>
                <a:cs typeface="Arial"/>
              </a:rPr>
              <a:t>href="https://developer.m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8013" y="2618207"/>
            <a:ext cx="3930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2000" spc="-45" dirty="0">
                <a:latin typeface="Arial"/>
                <a:cs typeface="Arial"/>
              </a:rPr>
              <a:t>&lt;a	</a:t>
            </a:r>
            <a:r>
              <a:rPr sz="2000" spc="190" dirty="0">
                <a:latin typeface="Arial"/>
                <a:cs typeface="Arial"/>
                <a:hlinkClick r:id="rId3"/>
              </a:rPr>
              <a:t>href="http://google.com"&gt;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273" y="3532142"/>
            <a:ext cx="6705911" cy="2440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1748" y="6136818"/>
            <a:ext cx="782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Cannot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r>
              <a:rPr sz="2400" b="1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inline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element,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so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is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ignored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1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Codepen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037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70" dirty="0">
                <a:latin typeface="Arial"/>
                <a:cs typeface="Arial"/>
              </a:rPr>
              <a:t>inline-block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4" y="1935599"/>
            <a:ext cx="4865370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Examples: </a:t>
            </a:r>
            <a:r>
              <a:rPr sz="2400" spc="-30" dirty="0">
                <a:latin typeface="Arial"/>
                <a:cs typeface="Arial"/>
              </a:rPr>
              <a:t>&lt;img&gt;, </a:t>
            </a:r>
            <a:r>
              <a:rPr sz="2400" spc="-125" dirty="0">
                <a:latin typeface="Arial"/>
                <a:cs typeface="Arial"/>
              </a:rPr>
              <a:t>any </a:t>
            </a:r>
            <a:r>
              <a:rPr sz="2400" spc="-65" dirty="0">
                <a:latin typeface="Arial"/>
                <a:cs typeface="Arial"/>
              </a:rPr>
              <a:t>element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16380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335" dirty="0">
                <a:latin typeface="Arial"/>
                <a:cs typeface="Arial"/>
              </a:rPr>
              <a:t>inline-block;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99800"/>
              </a:lnSpc>
              <a:spcBef>
                <a:spcPts val="975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50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content,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i.e. 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takes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much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space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needed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(flows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left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3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right)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969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4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height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5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1019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400" b="1" spc="-14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-225" dirty="0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  <a:p>
            <a:pPr marL="469900" marR="1103630" indent="-306705" algn="just">
              <a:lnSpc>
                <a:spcPct val="99800"/>
              </a:lnSpc>
              <a:spcBef>
                <a:spcPts val="1025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900" algn="l"/>
              </a:tabLst>
            </a:pPr>
            <a:r>
              <a:rPr sz="2400" b="1" spc="-14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positioned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(i.e.</a:t>
            </a:r>
            <a:r>
              <a:rPr sz="2400" spc="-3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 like </a:t>
            </a:r>
            <a:r>
              <a:rPr sz="2400" spc="405" dirty="0">
                <a:solidFill>
                  <a:srgbClr val="424242"/>
                </a:solidFill>
                <a:latin typeface="Arial"/>
                <a:cs typeface="Arial"/>
              </a:rPr>
              <a:t>float</a:t>
            </a:r>
            <a:r>
              <a:rPr sz="2400" spc="-2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 </a:t>
            </a:r>
            <a:r>
              <a:rPr sz="2400" spc="280" dirty="0">
                <a:solidFill>
                  <a:srgbClr val="424242"/>
                </a:solidFill>
                <a:latin typeface="Arial"/>
                <a:cs typeface="Arial"/>
              </a:rPr>
              <a:t>position</a:t>
            </a:r>
            <a:r>
              <a:rPr sz="2400" spc="4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apply)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5288" y="2920469"/>
            <a:ext cx="3245485" cy="2390775"/>
          </a:xfrm>
          <a:custGeom>
            <a:avLst/>
            <a:gdLst/>
            <a:ahLst/>
            <a:cxnLst/>
            <a:rect l="l" t="t" r="r" b="b"/>
            <a:pathLst>
              <a:path w="3245484" h="2390775">
                <a:moveTo>
                  <a:pt x="0" y="132774"/>
                </a:moveTo>
                <a:lnTo>
                  <a:pt x="6769" y="90809"/>
                </a:lnTo>
                <a:lnTo>
                  <a:pt x="25619" y="54361"/>
                </a:lnTo>
                <a:lnTo>
                  <a:pt x="54361" y="25619"/>
                </a:lnTo>
                <a:lnTo>
                  <a:pt x="90809" y="6769"/>
                </a:lnTo>
                <a:lnTo>
                  <a:pt x="132774" y="0"/>
                </a:lnTo>
                <a:lnTo>
                  <a:pt x="3112618" y="0"/>
                </a:lnTo>
                <a:lnTo>
                  <a:pt x="3163418" y="10112"/>
                </a:lnTo>
                <a:lnTo>
                  <a:pt x="3206493" y="38899"/>
                </a:lnTo>
                <a:lnTo>
                  <a:pt x="3235280" y="81974"/>
                </a:lnTo>
                <a:lnTo>
                  <a:pt x="3245393" y="132774"/>
                </a:lnTo>
                <a:lnTo>
                  <a:pt x="3245393" y="2257620"/>
                </a:lnTo>
                <a:lnTo>
                  <a:pt x="3238624" y="2299585"/>
                </a:lnTo>
                <a:lnTo>
                  <a:pt x="3219774" y="2336033"/>
                </a:lnTo>
                <a:lnTo>
                  <a:pt x="3191031" y="2364776"/>
                </a:lnTo>
                <a:lnTo>
                  <a:pt x="3154584" y="2383625"/>
                </a:lnTo>
                <a:lnTo>
                  <a:pt x="3112618" y="2390395"/>
                </a:lnTo>
                <a:lnTo>
                  <a:pt x="132774" y="2390395"/>
                </a:lnTo>
                <a:lnTo>
                  <a:pt x="90809" y="2383625"/>
                </a:lnTo>
                <a:lnTo>
                  <a:pt x="54361" y="2364776"/>
                </a:lnTo>
                <a:lnTo>
                  <a:pt x="25619" y="2336033"/>
                </a:lnTo>
                <a:lnTo>
                  <a:pt x="6769" y="2299585"/>
                </a:lnTo>
                <a:lnTo>
                  <a:pt x="0" y="2257620"/>
                </a:lnTo>
                <a:lnTo>
                  <a:pt x="0" y="132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6263" y="3357543"/>
            <a:ext cx="1743075" cy="116839"/>
          </a:xfrm>
          <a:custGeom>
            <a:avLst/>
            <a:gdLst/>
            <a:ahLst/>
            <a:cxnLst/>
            <a:rect l="l" t="t" r="r" b="b"/>
            <a:pathLst>
              <a:path w="1743075" h="116839">
                <a:moveTo>
                  <a:pt x="0" y="0"/>
                </a:moveTo>
                <a:lnTo>
                  <a:pt x="1742996" y="0"/>
                </a:lnTo>
                <a:lnTo>
                  <a:pt x="1742996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4889" y="2949227"/>
            <a:ext cx="3206193" cy="17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4862" y="2562719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1996" y="0"/>
                </a:lnTo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6859" y="2436857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12"/>
                </a:moveTo>
                <a:lnTo>
                  <a:pt x="0" y="0"/>
                </a:lnTo>
                <a:lnTo>
                  <a:pt x="345799" y="125862"/>
                </a:lnTo>
                <a:lnTo>
                  <a:pt x="0" y="2517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16859" y="2436857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11"/>
                </a:moveTo>
                <a:lnTo>
                  <a:pt x="345799" y="125862"/>
                </a:lnTo>
                <a:lnTo>
                  <a:pt x="0" y="0"/>
                </a:lnTo>
                <a:lnTo>
                  <a:pt x="0" y="251711"/>
                </a:lnTo>
                <a:close/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0335" y="3357043"/>
            <a:ext cx="1169670" cy="116839"/>
          </a:xfrm>
          <a:custGeom>
            <a:avLst/>
            <a:gdLst/>
            <a:ahLst/>
            <a:cxnLst/>
            <a:rect l="l" t="t" r="r" b="b"/>
            <a:pathLst>
              <a:path w="1169670" h="116839">
                <a:moveTo>
                  <a:pt x="0" y="0"/>
                </a:moveTo>
                <a:lnTo>
                  <a:pt x="1169397" y="0"/>
                </a:lnTo>
                <a:lnTo>
                  <a:pt x="1169397" y="116424"/>
                </a:lnTo>
                <a:lnTo>
                  <a:pt x="0" y="11642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6263" y="4132791"/>
            <a:ext cx="793115" cy="116839"/>
          </a:xfrm>
          <a:custGeom>
            <a:avLst/>
            <a:gdLst/>
            <a:ahLst/>
            <a:cxnLst/>
            <a:rect l="l" t="t" r="r" b="b"/>
            <a:pathLst>
              <a:path w="793114" h="116839">
                <a:moveTo>
                  <a:pt x="0" y="0"/>
                </a:moveTo>
                <a:lnTo>
                  <a:pt x="792598" y="0"/>
                </a:lnTo>
                <a:lnTo>
                  <a:pt x="792598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5186" y="3671692"/>
            <a:ext cx="1169670" cy="577850"/>
          </a:xfrm>
          <a:custGeom>
            <a:avLst/>
            <a:gdLst/>
            <a:ahLst/>
            <a:cxnLst/>
            <a:rect l="l" t="t" r="r" b="b"/>
            <a:pathLst>
              <a:path w="1169670" h="577850">
                <a:moveTo>
                  <a:pt x="0" y="0"/>
                </a:moveTo>
                <a:lnTo>
                  <a:pt x="1169397" y="0"/>
                </a:lnTo>
                <a:lnTo>
                  <a:pt x="1169397" y="577498"/>
                </a:lnTo>
                <a:lnTo>
                  <a:pt x="0" y="57749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90934" y="4132791"/>
            <a:ext cx="270510" cy="116839"/>
          </a:xfrm>
          <a:custGeom>
            <a:avLst/>
            <a:gdLst/>
            <a:ahLst/>
            <a:cxnLst/>
            <a:rect l="l" t="t" r="r" b="b"/>
            <a:pathLst>
              <a:path w="270509" h="116839">
                <a:moveTo>
                  <a:pt x="0" y="0"/>
                </a:moveTo>
                <a:lnTo>
                  <a:pt x="270299" y="0"/>
                </a:lnTo>
                <a:lnTo>
                  <a:pt x="270299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79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Suggestion: </a:t>
            </a:r>
            <a:r>
              <a:rPr spc="15" dirty="0"/>
              <a:t>Bring </a:t>
            </a:r>
            <a:r>
              <a:rPr spc="-85" dirty="0"/>
              <a:t>your</a:t>
            </a:r>
            <a:r>
              <a:rPr spc="-910" dirty="0"/>
              <a:t> </a:t>
            </a:r>
            <a:r>
              <a:rPr spc="-40" dirty="0"/>
              <a:t>laptop!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65" y="1748071"/>
            <a:ext cx="7218045" cy="1978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4335" marR="69850" indent="-381635">
              <a:lnSpc>
                <a:spcPct val="100699"/>
              </a:lnSpc>
              <a:spcBef>
                <a:spcPts val="8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Bring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laptop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lecture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follow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along 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lecture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slides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check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out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live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examples</a:t>
            </a:r>
            <a:endParaRPr sz="2400">
              <a:latin typeface="Arial"/>
              <a:cs typeface="Arial"/>
            </a:endParaRPr>
          </a:p>
          <a:p>
            <a:pPr marL="394335" marR="5080" indent="-381635">
              <a:lnSpc>
                <a:spcPct val="99800"/>
              </a:lnSpc>
              <a:spcBef>
                <a:spcPts val="975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I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will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using </a:t>
            </a: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CodePen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lecture,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lets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you 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livestream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code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write,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hard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see 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projector</a:t>
            </a:r>
            <a:r>
              <a:rPr sz="2400" spc="-2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screen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2646" y="4072416"/>
            <a:ext cx="3186493" cy="211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05355" y="4429525"/>
            <a:ext cx="2852420" cy="1125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90"/>
              </a:spcBef>
            </a:pPr>
            <a:r>
              <a:rPr sz="1800" spc="-60" dirty="0">
                <a:solidFill>
                  <a:srgbClr val="424242"/>
                </a:solidFill>
                <a:latin typeface="Arial"/>
                <a:cs typeface="Arial"/>
              </a:rPr>
              <a:t>(But, </a:t>
            </a:r>
            <a:r>
              <a:rPr sz="1800" spc="-45" dirty="0">
                <a:solidFill>
                  <a:srgbClr val="424242"/>
                </a:solidFill>
                <a:latin typeface="Arial"/>
                <a:cs typeface="Arial"/>
              </a:rPr>
              <a:t>y'know, </a:t>
            </a:r>
            <a:r>
              <a:rPr sz="1800" spc="-10" dirty="0">
                <a:solidFill>
                  <a:srgbClr val="424242"/>
                </a:solidFill>
                <a:latin typeface="Arial"/>
                <a:cs typeface="Arial"/>
              </a:rPr>
              <a:t>don't </a:t>
            </a:r>
            <a:r>
              <a:rPr sz="1800" spc="-50" dirty="0">
                <a:solidFill>
                  <a:srgbClr val="424242"/>
                </a:solidFill>
                <a:latin typeface="Arial"/>
                <a:cs typeface="Arial"/>
              </a:rPr>
              <a:t>look</a:t>
            </a:r>
            <a:r>
              <a:rPr sz="1800" spc="-3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24242"/>
                </a:solidFill>
                <a:latin typeface="Arial"/>
                <a:cs typeface="Arial"/>
              </a:rPr>
              <a:t>ahead  </a:t>
            </a:r>
            <a:r>
              <a:rPr sz="1800" spc="5" dirty="0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sz="1800" spc="-2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424242"/>
                </a:solidFill>
                <a:latin typeface="Arial"/>
                <a:cs typeface="Arial"/>
              </a:rPr>
              <a:t>answers </a:t>
            </a:r>
            <a:r>
              <a:rPr sz="1800" spc="2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1800" spc="-45" dirty="0">
                <a:solidFill>
                  <a:srgbClr val="424242"/>
                </a:solidFill>
                <a:latin typeface="Arial"/>
                <a:cs typeface="Arial"/>
              </a:rPr>
              <a:t>lecture  </a:t>
            </a:r>
            <a:r>
              <a:rPr sz="1800" spc="-75" dirty="0">
                <a:solidFill>
                  <a:srgbClr val="424242"/>
                </a:solidFill>
                <a:latin typeface="Arial"/>
                <a:cs typeface="Arial"/>
              </a:rPr>
              <a:t>questions </a:t>
            </a:r>
            <a:r>
              <a:rPr sz="1800" spc="-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800" spc="-35" dirty="0">
                <a:solidFill>
                  <a:srgbClr val="424242"/>
                </a:solidFill>
                <a:latin typeface="Arial"/>
                <a:cs typeface="Arial"/>
              </a:rPr>
              <a:t>then </a:t>
            </a:r>
            <a:r>
              <a:rPr sz="1800" spc="-45" dirty="0">
                <a:solidFill>
                  <a:srgbClr val="424242"/>
                </a:solidFill>
                <a:latin typeface="Arial"/>
                <a:cs typeface="Arial"/>
              </a:rPr>
              <a:t>pretend  like </a:t>
            </a:r>
            <a:r>
              <a:rPr sz="1800" spc="-70" dirty="0">
                <a:solidFill>
                  <a:srgbClr val="424242"/>
                </a:solidFill>
                <a:latin typeface="Arial"/>
                <a:cs typeface="Arial"/>
              </a:rPr>
              <a:t>you knew </a:t>
            </a:r>
            <a:r>
              <a:rPr sz="1800" spc="-35" dirty="0">
                <a:solidFill>
                  <a:srgbClr val="424242"/>
                </a:solidFill>
                <a:latin typeface="Arial"/>
                <a:cs typeface="Arial"/>
              </a:rPr>
              <a:t>them </a:t>
            </a:r>
            <a:r>
              <a:rPr sz="1800" spc="-4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800" spc="-3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24242"/>
                </a:solidFill>
                <a:latin typeface="Arial"/>
                <a:cs typeface="Arial"/>
              </a:rPr>
              <a:t>along.)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0815" y="1313355"/>
            <a:ext cx="34315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300" dirty="0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sz="3000" b="1" spc="-150" dirty="0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sz="3000" b="1" spc="-745" dirty="0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look </a:t>
            </a:r>
            <a:r>
              <a:rPr sz="3000" b="1" spc="-110" dirty="0">
                <a:solidFill>
                  <a:srgbClr val="1267F0"/>
                </a:solidFill>
                <a:latin typeface="Verdana"/>
                <a:cs typeface="Verdana"/>
              </a:rPr>
              <a:t>like </a:t>
            </a:r>
            <a:r>
              <a:rPr sz="3000" b="1" spc="-105" dirty="0">
                <a:solidFill>
                  <a:srgbClr val="1267F0"/>
                </a:solidFill>
                <a:latin typeface="Verdana"/>
                <a:cs typeface="Verdana"/>
              </a:rPr>
              <a:t>in </a:t>
            </a:r>
            <a:r>
              <a:rPr sz="3000" b="1" spc="-114" dirty="0">
                <a:solidFill>
                  <a:srgbClr val="1267F0"/>
                </a:solidFill>
                <a:latin typeface="Verdana"/>
                <a:cs typeface="Verdana"/>
              </a:rPr>
              <a:t>the  </a:t>
            </a:r>
            <a:r>
              <a:rPr sz="3000" b="1" spc="-195" dirty="0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498" y="1410897"/>
            <a:ext cx="4291330" cy="123253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753745" algn="l"/>
              </a:tabLst>
            </a:pPr>
            <a:r>
              <a:rPr sz="2400" spc="25" dirty="0">
                <a:latin typeface="Arial"/>
                <a:cs typeface="Arial"/>
              </a:rPr>
              <a:t>img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sz="2400" spc="270" dirty="0">
                <a:latin typeface="Arial"/>
                <a:cs typeface="Arial"/>
              </a:rPr>
              <a:t>width:	</a:t>
            </a:r>
            <a:r>
              <a:rPr sz="2400" spc="140" dirty="0">
                <a:latin typeface="Arial"/>
                <a:cs typeface="Arial"/>
              </a:rPr>
              <a:t>50px;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8798" y="2923369"/>
          <a:ext cx="7788907" cy="1976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6604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485"/>
                        </a:lnSpc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6604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485"/>
                        </a:lnSpc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6604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485"/>
                        </a:lnSpc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R="6604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485"/>
                        </a:lnSpc>
                      </a:pPr>
                      <a:r>
                        <a:rPr sz="2400" spc="195" dirty="0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sz="2400" spc="280" dirty="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844438" y="5206702"/>
            <a:ext cx="1838221" cy="1433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3272" y="5475854"/>
            <a:ext cx="4492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9590" algn="l"/>
              </a:tabLst>
            </a:pPr>
            <a:r>
              <a:rPr sz="2000" u="heavy" spc="1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http://i.imgur.com/WJToVGv.jp</a:t>
            </a:r>
            <a:r>
              <a:rPr sz="2000" u="heavy" spc="1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g</a:t>
            </a:r>
            <a:r>
              <a:rPr sz="2000" dirty="0">
                <a:solidFill>
                  <a:srgbClr val="0097A7"/>
                </a:solidFill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14868" y="421695"/>
            <a:ext cx="4914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Example:</a:t>
            </a:r>
            <a:r>
              <a:rPr spc="-380" dirty="0"/>
              <a:t> </a:t>
            </a:r>
            <a:r>
              <a:rPr spc="-15" dirty="0"/>
              <a:t>Inline-block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136422"/>
            <a:ext cx="8839182" cy="2124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349" y="1117372"/>
            <a:ext cx="8877300" cy="4766310"/>
          </a:xfrm>
          <a:custGeom>
            <a:avLst/>
            <a:gdLst/>
            <a:ahLst/>
            <a:cxnLst/>
            <a:rect l="l" t="t" r="r" b="b"/>
            <a:pathLst>
              <a:path w="8877300" h="4766310">
                <a:moveTo>
                  <a:pt x="0" y="0"/>
                </a:moveTo>
                <a:lnTo>
                  <a:pt x="8877282" y="0"/>
                </a:lnTo>
                <a:lnTo>
                  <a:pt x="8877282" y="4766040"/>
                </a:lnTo>
                <a:lnTo>
                  <a:pt x="0" y="476604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992" y="1669821"/>
            <a:ext cx="5205989" cy="125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7942" y="1650771"/>
            <a:ext cx="5244465" cy="2823210"/>
          </a:xfrm>
          <a:custGeom>
            <a:avLst/>
            <a:gdLst/>
            <a:ahLst/>
            <a:cxnLst/>
            <a:rect l="l" t="t" r="r" b="b"/>
            <a:pathLst>
              <a:path w="5244465" h="2823210">
                <a:moveTo>
                  <a:pt x="0" y="0"/>
                </a:moveTo>
                <a:lnTo>
                  <a:pt x="5244089" y="0"/>
                </a:lnTo>
                <a:lnTo>
                  <a:pt x="5244089" y="2822694"/>
                </a:lnTo>
                <a:lnTo>
                  <a:pt x="0" y="282269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349" y="4933289"/>
            <a:ext cx="2759075" cy="128460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80"/>
              </a:spcBef>
              <a:tabLst>
                <a:tab pos="753745" algn="l"/>
              </a:tabLst>
            </a:pPr>
            <a:r>
              <a:rPr sz="2400" spc="25" dirty="0">
                <a:latin typeface="Arial"/>
                <a:cs typeface="Arial"/>
              </a:rPr>
              <a:t>img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sz="2400" spc="270" dirty="0">
                <a:latin typeface="Arial"/>
                <a:cs typeface="Arial"/>
              </a:rPr>
              <a:t>width:	</a:t>
            </a:r>
            <a:r>
              <a:rPr sz="2400" spc="140" dirty="0">
                <a:latin typeface="Arial"/>
                <a:cs typeface="Arial"/>
              </a:rPr>
              <a:t>50px;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523" y="1621081"/>
            <a:ext cx="2976880" cy="3058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145" dirty="0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sz="2400" b="1" spc="6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on 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inline-block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element,</a:t>
            </a: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so 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image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50px. </a:t>
            </a:r>
            <a:r>
              <a:rPr sz="2400" spc="-135" dirty="0">
                <a:latin typeface="Arial"/>
                <a:cs typeface="Arial"/>
              </a:rPr>
              <a:t>(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196215">
              <a:lnSpc>
                <a:spcPts val="2850"/>
              </a:lnSpc>
              <a:spcBef>
                <a:spcPts val="1050"/>
              </a:spcBef>
            </a:pPr>
            <a:r>
              <a:rPr sz="2400" b="1" spc="200" dirty="0">
                <a:solidFill>
                  <a:srgbClr val="424242"/>
                </a:solidFill>
                <a:latin typeface="Arial"/>
                <a:cs typeface="Arial"/>
              </a:rPr>
              <a:t>inline-block</a:t>
            </a:r>
            <a:r>
              <a:rPr sz="2400" b="1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flows  </a:t>
            </a:r>
            <a:r>
              <a:rPr sz="2400" spc="15" dirty="0">
                <a:solidFill>
                  <a:srgbClr val="424242"/>
                </a:solidFill>
                <a:latin typeface="Arial"/>
                <a:cs typeface="Arial"/>
              </a:rPr>
              <a:t>left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right,</a:t>
            </a:r>
            <a:r>
              <a:rPr sz="2400" spc="-4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images 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right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next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each 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40893" y="4794115"/>
          <a:ext cx="5857239" cy="180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45085" algn="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85"/>
                        </a:lnSpc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45085" algn="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85"/>
                        </a:lnSpc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45085" algn="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85"/>
                        </a:lnSpc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R="45085" algn="r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85"/>
                        </a:lnSpc>
                      </a:pPr>
                      <a:r>
                        <a:rPr sz="1800" spc="145" dirty="0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sz="1800" spc="204" dirty="0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47929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Inline-block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/>
              <a:t>Has</a:t>
            </a:r>
            <a:r>
              <a:rPr sz="1800" spc="-170" dirty="0"/>
              <a:t> </a:t>
            </a:r>
            <a:r>
              <a:rPr sz="1800" spc="50" dirty="0"/>
              <a:t>width</a:t>
            </a:r>
            <a:r>
              <a:rPr sz="1800" spc="-170" dirty="0"/>
              <a:t> </a:t>
            </a:r>
            <a:r>
              <a:rPr sz="1800" spc="35" dirty="0"/>
              <a:t>and</a:t>
            </a:r>
            <a:r>
              <a:rPr sz="1800" spc="-165" dirty="0"/>
              <a:t> </a:t>
            </a:r>
            <a:r>
              <a:rPr sz="1800" spc="-45" dirty="0"/>
              <a:t>height;</a:t>
            </a:r>
            <a:r>
              <a:rPr sz="1800" spc="-170" dirty="0"/>
              <a:t> </a:t>
            </a:r>
            <a:r>
              <a:rPr sz="1800" dirty="0"/>
              <a:t>flows</a:t>
            </a:r>
            <a:r>
              <a:rPr sz="1800" spc="-165" dirty="0"/>
              <a:t> </a:t>
            </a:r>
            <a:r>
              <a:rPr sz="1800" spc="-5" dirty="0"/>
              <a:t>left</a:t>
            </a:r>
            <a:r>
              <a:rPr sz="1800" spc="-170" dirty="0"/>
              <a:t> </a:t>
            </a:r>
            <a:r>
              <a:rPr sz="1800" spc="15" dirty="0"/>
              <a:t>to</a:t>
            </a:r>
            <a:r>
              <a:rPr sz="1800" spc="-170" dirty="0"/>
              <a:t> </a:t>
            </a:r>
            <a:r>
              <a:rPr sz="1800" dirty="0"/>
              <a:t>right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79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 </a:t>
            </a:r>
            <a:r>
              <a:rPr u="heavy" spc="3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display</a:t>
            </a:r>
            <a:r>
              <a:rPr spc="-530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spc="-165" dirty="0"/>
              <a:t>CSS </a:t>
            </a:r>
            <a:r>
              <a:rPr spc="-25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32664"/>
            <a:ext cx="79978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change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element's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default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rendering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type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2400" spc="-25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changing 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424242"/>
                </a:solidFill>
                <a:latin typeface="Courier New"/>
                <a:cs typeface="Courier New"/>
              </a:rPr>
              <a:t>display</a:t>
            </a:r>
            <a:r>
              <a:rPr sz="2400" b="1" spc="-108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property.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5" y="4566358"/>
            <a:ext cx="374713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Possible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values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Courier New"/>
                <a:cs typeface="Courier New"/>
              </a:rPr>
              <a:t>display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900" algn="l"/>
              </a:tabLst>
            </a:pPr>
            <a:r>
              <a:rPr sz="2400" spc="-5" dirty="0">
                <a:solidFill>
                  <a:srgbClr val="424242"/>
                </a:solidFill>
                <a:latin typeface="Courier New"/>
                <a:cs typeface="Courier New"/>
              </a:rPr>
              <a:t>block</a:t>
            </a:r>
            <a:endParaRPr sz="2400">
              <a:latin typeface="Courier New"/>
              <a:cs typeface="Courier New"/>
            </a:endParaRPr>
          </a:p>
          <a:p>
            <a:pPr marL="469900" indent="-381000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900" algn="l"/>
              </a:tabLst>
            </a:pPr>
            <a:r>
              <a:rPr sz="2400" spc="-5" dirty="0">
                <a:solidFill>
                  <a:srgbClr val="424242"/>
                </a:solidFill>
                <a:latin typeface="Courier New"/>
                <a:cs typeface="Courier New"/>
              </a:rPr>
              <a:t>inline</a:t>
            </a:r>
            <a:endParaRPr sz="2400">
              <a:latin typeface="Courier New"/>
              <a:cs typeface="Courier New"/>
            </a:endParaRPr>
          </a:p>
          <a:p>
            <a:pPr marL="469900" indent="-381000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900" algn="l"/>
              </a:tabLst>
            </a:pPr>
            <a:r>
              <a:rPr sz="2400" spc="-5" dirty="0">
                <a:solidFill>
                  <a:srgbClr val="424242"/>
                </a:solidFill>
                <a:latin typeface="Courier New"/>
                <a:cs typeface="Courier New"/>
              </a:rPr>
              <a:t>inline-block</a:t>
            </a:r>
            <a:endParaRPr sz="2400">
              <a:latin typeface="Courier New"/>
              <a:cs typeface="Courier New"/>
            </a:endParaRPr>
          </a:p>
          <a:p>
            <a:pPr marR="972819" algn="ctr">
              <a:lnSpc>
                <a:spcPct val="100000"/>
              </a:lnSpc>
              <a:spcBef>
                <a:spcPts val="420"/>
              </a:spcBef>
              <a:tabLst>
                <a:tab pos="306070" algn="l"/>
              </a:tabLst>
            </a:pPr>
            <a:r>
              <a:rPr sz="2000" spc="-55" dirty="0">
                <a:solidFill>
                  <a:srgbClr val="424242"/>
                </a:solidFill>
                <a:latin typeface="Arial"/>
                <a:cs typeface="Arial"/>
              </a:rPr>
              <a:t>-	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some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others:</a:t>
            </a:r>
            <a:r>
              <a:rPr sz="2400" spc="-12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24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298" y="2706294"/>
            <a:ext cx="3372485" cy="128460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419734" algn="l"/>
              </a:tabLst>
            </a:pPr>
            <a:r>
              <a:rPr sz="2400" spc="-20" dirty="0">
                <a:latin typeface="Arial"/>
                <a:cs typeface="Arial"/>
              </a:rPr>
              <a:t>p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  <a:tabLst>
                <a:tab pos="1757045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415" dirty="0">
                <a:latin typeface="Arial"/>
                <a:cs typeface="Arial"/>
              </a:rPr>
              <a:t>inline;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4865" y="2706294"/>
            <a:ext cx="3372485" cy="128460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419734" algn="l"/>
              </a:tabLst>
            </a:pPr>
            <a:r>
              <a:rPr sz="2400" spc="-20" dirty="0">
                <a:latin typeface="Arial"/>
                <a:cs typeface="Arial"/>
              </a:rPr>
              <a:t>a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  <a:tabLst>
                <a:tab pos="1757045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265" dirty="0">
                <a:latin typeface="Arial"/>
                <a:cs typeface="Arial"/>
              </a:rPr>
              <a:t>block;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652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296" y="1696510"/>
            <a:ext cx="8007984" cy="32067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72440" indent="-459740">
              <a:lnSpc>
                <a:spcPct val="100000"/>
              </a:lnSpc>
              <a:spcBef>
                <a:spcPts val="520"/>
              </a:spcBef>
              <a:buFont typeface="Arial"/>
              <a:buAutoNum type="arabicPeriod"/>
              <a:tabLst>
                <a:tab pos="472440" algn="l"/>
                <a:tab pos="473075" algn="l"/>
              </a:tabLst>
            </a:pP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flows </a:t>
            </a:r>
            <a:r>
              <a:rPr sz="2400" b="1" spc="-105" dirty="0">
                <a:solidFill>
                  <a:srgbClr val="3369E8"/>
                </a:solidFill>
                <a:latin typeface="Trebuchet MS"/>
                <a:cs typeface="Trebuchet MS"/>
              </a:rPr>
              <a:t>top-to-bottom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; </a:t>
            </a:r>
            <a:r>
              <a:rPr sz="2400" b="1" spc="-105" dirty="0">
                <a:solidFill>
                  <a:srgbClr val="009924"/>
                </a:solidFill>
                <a:latin typeface="Trebuchet MS"/>
                <a:cs typeface="Trebuchet MS"/>
              </a:rPr>
              <a:t>has </a:t>
            </a:r>
            <a:r>
              <a:rPr sz="2400" b="1" spc="114" dirty="0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sz="2400" b="1" spc="-3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60" dirty="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420"/>
              </a:spcBef>
              <a:tabLst>
                <a:tab pos="1308100" algn="l"/>
                <a:tab pos="2310765" algn="l"/>
                <a:tab pos="4650105" algn="l"/>
                <a:tab pos="5653405" algn="l"/>
                <a:tab pos="6656070" algn="l"/>
              </a:tabLst>
            </a:pPr>
            <a:r>
              <a:rPr sz="2400" spc="110" dirty="0">
                <a:latin typeface="Arial"/>
                <a:cs typeface="Arial"/>
              </a:rPr>
              <a:t>&lt;p&gt;,	</a:t>
            </a:r>
            <a:r>
              <a:rPr sz="2400" spc="85" dirty="0">
                <a:latin typeface="Arial"/>
                <a:cs typeface="Arial"/>
              </a:rPr>
              <a:t>&lt;h1&gt;,	</a:t>
            </a:r>
            <a:r>
              <a:rPr sz="2400" spc="155" dirty="0">
                <a:latin typeface="Arial"/>
                <a:cs typeface="Arial"/>
              </a:rPr>
              <a:t>&lt;blockquote&gt;,	</a:t>
            </a:r>
            <a:r>
              <a:rPr sz="2400" spc="245" dirty="0">
                <a:latin typeface="Arial"/>
                <a:cs typeface="Arial"/>
              </a:rPr>
              <a:t>&lt;ol&gt;,	&lt;ul&gt;,	</a:t>
            </a:r>
            <a:r>
              <a:rPr sz="2400" spc="170" dirty="0">
                <a:latin typeface="Arial"/>
                <a:cs typeface="Arial"/>
              </a:rPr>
              <a:t>&lt;table&gt;</a:t>
            </a:r>
            <a:endParaRPr sz="2400"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395"/>
              </a:spcBef>
              <a:buFont typeface="Arial"/>
              <a:buAutoNum type="arabicPeriod" startAt="2"/>
              <a:tabLst>
                <a:tab pos="472440" algn="l"/>
                <a:tab pos="473075" algn="l"/>
              </a:tabLst>
            </a:pP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inline: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flows </a:t>
            </a:r>
            <a:r>
              <a:rPr sz="2400" b="1" spc="-125" dirty="0">
                <a:solidFill>
                  <a:srgbClr val="9900FF"/>
                </a:solidFill>
                <a:latin typeface="Trebuchet MS"/>
                <a:cs typeface="Trebuchet MS"/>
              </a:rPr>
              <a:t>left-to-right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; </a:t>
            </a:r>
            <a:r>
              <a:rPr sz="2400" b="1" spc="-110" dirty="0">
                <a:solidFill>
                  <a:srgbClr val="FF0000"/>
                </a:solidFill>
                <a:latin typeface="Trebuchet MS"/>
                <a:cs typeface="Trebuchet MS"/>
              </a:rPr>
              <a:t>does not 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have </a:t>
            </a:r>
            <a:r>
              <a:rPr sz="2400" b="1" spc="114" dirty="0">
                <a:latin typeface="Arial"/>
                <a:cs typeface="Arial"/>
              </a:rPr>
              <a:t>height</a:t>
            </a:r>
            <a:r>
              <a:rPr sz="2400" b="1" spc="-3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b="1" spc="6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420"/>
              </a:spcBef>
              <a:tabLst>
                <a:tab pos="1308100" algn="l"/>
                <a:tab pos="2310765" algn="l"/>
              </a:tabLst>
            </a:pPr>
            <a:r>
              <a:rPr sz="2400" spc="110" dirty="0">
                <a:latin typeface="Arial"/>
                <a:cs typeface="Arial"/>
              </a:rPr>
              <a:t>&lt;a&gt;,	</a:t>
            </a:r>
            <a:r>
              <a:rPr sz="2400" spc="-50" dirty="0">
                <a:latin typeface="Arial"/>
                <a:cs typeface="Arial"/>
              </a:rPr>
              <a:t>&lt;em&gt;,	</a:t>
            </a:r>
            <a:r>
              <a:rPr sz="2400" spc="150" dirty="0">
                <a:latin typeface="Arial"/>
                <a:cs typeface="Arial"/>
              </a:rPr>
              <a:t>&lt;strong&gt;,&lt;br&gt;</a:t>
            </a:r>
            <a:endParaRPr sz="2400">
              <a:latin typeface="Arial"/>
              <a:cs typeface="Arial"/>
            </a:endParaRPr>
          </a:p>
          <a:p>
            <a:pPr marL="929640" lvl="1" indent="-451484">
              <a:lnSpc>
                <a:spcPct val="100000"/>
              </a:lnSpc>
              <a:spcBef>
                <a:spcPts val="1395"/>
              </a:spcBef>
              <a:buFont typeface="Arial"/>
              <a:buAutoNum type="alphaLcPeriod"/>
              <a:tabLst>
                <a:tab pos="929640" algn="l"/>
                <a:tab pos="930275" algn="l"/>
              </a:tabLst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inline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flows </a:t>
            </a:r>
            <a:r>
              <a:rPr sz="2400" b="1" spc="-125" dirty="0">
                <a:solidFill>
                  <a:srgbClr val="9900FF"/>
                </a:solidFill>
                <a:latin typeface="Trebuchet MS"/>
                <a:cs typeface="Trebuchet MS"/>
              </a:rPr>
              <a:t>left-to-right</a:t>
            </a:r>
            <a:r>
              <a:rPr sz="2400" spc="-125" dirty="0">
                <a:latin typeface="Arial"/>
                <a:cs typeface="Arial"/>
              </a:rPr>
              <a:t>; </a:t>
            </a:r>
            <a:r>
              <a:rPr sz="2400" b="1" spc="-105" dirty="0">
                <a:solidFill>
                  <a:srgbClr val="009924"/>
                </a:solidFill>
                <a:latin typeface="Trebuchet MS"/>
                <a:cs typeface="Trebuchet MS"/>
              </a:rPr>
              <a:t>has </a:t>
            </a:r>
            <a:r>
              <a:rPr sz="2400" b="1" spc="114" dirty="0">
                <a:latin typeface="Arial"/>
                <a:cs typeface="Arial"/>
              </a:rPr>
              <a:t>height</a:t>
            </a:r>
            <a:r>
              <a:rPr sz="2400" b="1" spc="-31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b="1" spc="6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420"/>
              </a:spcBef>
            </a:pPr>
            <a:r>
              <a:rPr sz="2400" spc="-100" dirty="0">
                <a:latin typeface="Arial"/>
                <a:cs typeface="Arial"/>
              </a:rPr>
              <a:t>equal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65" dirty="0">
                <a:latin typeface="Arial"/>
                <a:cs typeface="Arial"/>
              </a:rPr>
              <a:t>size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420"/>
              </a:spcBef>
            </a:pPr>
            <a:r>
              <a:rPr sz="2400" spc="-20" dirty="0">
                <a:latin typeface="Arial"/>
                <a:cs typeface="Arial"/>
              </a:rPr>
              <a:t>&lt;img&gt;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7095" y="5468021"/>
            <a:ext cx="210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424242"/>
                </a:solidFill>
                <a:latin typeface="Arial"/>
                <a:cs typeface="Arial"/>
              </a:rPr>
              <a:t>Questions?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25" y="1662687"/>
            <a:ext cx="8069580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b="1" spc="-130" dirty="0">
                <a:latin typeface="Verdana"/>
                <a:cs typeface="Verdana"/>
              </a:rPr>
              <a:t>Moral</a:t>
            </a:r>
            <a:r>
              <a:rPr sz="3000" b="1" spc="-365" dirty="0">
                <a:latin typeface="Verdana"/>
                <a:cs typeface="Verdana"/>
              </a:rPr>
              <a:t> </a:t>
            </a:r>
            <a:r>
              <a:rPr sz="3000" b="1" spc="-114" dirty="0">
                <a:latin typeface="Verdana"/>
                <a:cs typeface="Verdana"/>
              </a:rPr>
              <a:t>of</a:t>
            </a:r>
            <a:r>
              <a:rPr sz="3000" b="1" spc="-360" dirty="0">
                <a:latin typeface="Verdana"/>
                <a:cs typeface="Verdana"/>
              </a:rPr>
              <a:t> </a:t>
            </a:r>
            <a:r>
              <a:rPr sz="3000" b="1" spc="-114" dirty="0">
                <a:latin typeface="Verdana"/>
                <a:cs typeface="Verdana"/>
              </a:rPr>
              <a:t>the</a:t>
            </a:r>
            <a:r>
              <a:rPr sz="3000" b="1" spc="-360" dirty="0">
                <a:latin typeface="Verdana"/>
                <a:cs typeface="Verdana"/>
              </a:rPr>
              <a:t> </a:t>
            </a:r>
            <a:r>
              <a:rPr sz="3000" b="1" spc="-220" dirty="0">
                <a:latin typeface="Verdana"/>
                <a:cs typeface="Verdana"/>
              </a:rPr>
              <a:t>story: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sz="3000" spc="-204" dirty="0">
                <a:latin typeface="Verdana"/>
                <a:cs typeface="Verdana"/>
              </a:rPr>
              <a:t>If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your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135" dirty="0">
                <a:latin typeface="Verdana"/>
                <a:cs typeface="Verdana"/>
              </a:rPr>
              <a:t>CSS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isn't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working,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see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if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90" dirty="0">
                <a:latin typeface="Verdana"/>
                <a:cs typeface="Verdana"/>
              </a:rPr>
              <a:t>you're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trying  </a:t>
            </a:r>
            <a:r>
              <a:rPr sz="3000" spc="25" dirty="0">
                <a:latin typeface="Verdana"/>
                <a:cs typeface="Verdana"/>
              </a:rPr>
              <a:t>to </a:t>
            </a:r>
            <a:r>
              <a:rPr sz="3000" spc="10" dirty="0">
                <a:latin typeface="Verdana"/>
                <a:cs typeface="Verdana"/>
              </a:rPr>
              <a:t>apply </a:t>
            </a:r>
            <a:r>
              <a:rPr sz="3000" spc="-15" dirty="0">
                <a:latin typeface="Verdana"/>
                <a:cs typeface="Verdana"/>
              </a:rPr>
              <a:t>block-level properties </a:t>
            </a:r>
            <a:r>
              <a:rPr sz="3000" spc="25" dirty="0">
                <a:latin typeface="Verdana"/>
                <a:cs typeface="Verdana"/>
              </a:rPr>
              <a:t>to inline  </a:t>
            </a:r>
            <a:r>
              <a:rPr sz="3000" spc="10" dirty="0">
                <a:latin typeface="Verdana"/>
                <a:cs typeface="Verdana"/>
              </a:rPr>
              <a:t>elements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2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Arial"/>
                <a:cs typeface="Arial"/>
              </a:rPr>
              <a:t>h1 </a:t>
            </a:r>
            <a:r>
              <a:rPr spc="-260" dirty="0"/>
              <a:t>vs </a:t>
            </a:r>
            <a:r>
              <a:rPr spc="305" dirty="0">
                <a:latin typeface="Arial"/>
                <a:cs typeface="Arial"/>
              </a:rPr>
              <a:t>strong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77292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Weirdly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&lt;h1&gt;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heading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line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own,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solidFill>
                  <a:srgbClr val="333336"/>
                </a:solidFill>
                <a:latin typeface="Arial"/>
                <a:cs typeface="Arial"/>
              </a:rPr>
              <a:t>&lt;strong&gt;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not.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--</a:t>
            </a:r>
            <a:r>
              <a:rPr sz="2400" spc="-4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099" y="2703119"/>
            <a:ext cx="7773473" cy="1235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49" y="2684069"/>
            <a:ext cx="8070215" cy="1273810"/>
          </a:xfrm>
          <a:custGeom>
            <a:avLst/>
            <a:gdLst/>
            <a:ahLst/>
            <a:cxnLst/>
            <a:rect l="l" t="t" r="r" b="b"/>
            <a:pathLst>
              <a:path w="8070215" h="1273810">
                <a:moveTo>
                  <a:pt x="0" y="0"/>
                </a:moveTo>
                <a:lnTo>
                  <a:pt x="8070058" y="0"/>
                </a:lnTo>
                <a:lnTo>
                  <a:pt x="8070058" y="1273797"/>
                </a:lnTo>
                <a:lnTo>
                  <a:pt x="0" y="12737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874" y="4262941"/>
            <a:ext cx="7853314" cy="147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824" y="4243891"/>
            <a:ext cx="8430260" cy="1510665"/>
          </a:xfrm>
          <a:custGeom>
            <a:avLst/>
            <a:gdLst/>
            <a:ahLst/>
            <a:cxnLst/>
            <a:rect l="l" t="t" r="r" b="b"/>
            <a:pathLst>
              <a:path w="8430260" h="1510664">
                <a:moveTo>
                  <a:pt x="0" y="0"/>
                </a:moveTo>
                <a:lnTo>
                  <a:pt x="8430133" y="0"/>
                </a:lnTo>
                <a:lnTo>
                  <a:pt x="8430133" y="1510596"/>
                </a:lnTo>
                <a:lnTo>
                  <a:pt x="0" y="15105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8567" y="4712840"/>
            <a:ext cx="859790" cy="572770"/>
          </a:xfrm>
          <a:custGeom>
            <a:avLst/>
            <a:gdLst/>
            <a:ahLst/>
            <a:cxnLst/>
            <a:rect l="l" t="t" r="r" b="b"/>
            <a:pathLst>
              <a:path w="859789" h="572770">
                <a:moveTo>
                  <a:pt x="0" y="286349"/>
                </a:moveTo>
                <a:lnTo>
                  <a:pt x="3921" y="247492"/>
                </a:lnTo>
                <a:lnTo>
                  <a:pt x="15346" y="210225"/>
                </a:lnTo>
                <a:lnTo>
                  <a:pt x="33761" y="174887"/>
                </a:lnTo>
                <a:lnTo>
                  <a:pt x="58655" y="141821"/>
                </a:lnTo>
                <a:lnTo>
                  <a:pt x="89515" y="111368"/>
                </a:lnTo>
                <a:lnTo>
                  <a:pt x="125830" y="83868"/>
                </a:lnTo>
                <a:lnTo>
                  <a:pt x="167088" y="59663"/>
                </a:lnTo>
                <a:lnTo>
                  <a:pt x="212777" y="39094"/>
                </a:lnTo>
                <a:lnTo>
                  <a:pt x="262384" y="22502"/>
                </a:lnTo>
                <a:lnTo>
                  <a:pt x="315398" y="10228"/>
                </a:lnTo>
                <a:lnTo>
                  <a:pt x="371307" y="2613"/>
                </a:lnTo>
                <a:lnTo>
                  <a:pt x="429599" y="0"/>
                </a:lnTo>
                <a:lnTo>
                  <a:pt x="487890" y="2613"/>
                </a:lnTo>
                <a:lnTo>
                  <a:pt x="543799" y="10228"/>
                </a:lnTo>
                <a:lnTo>
                  <a:pt x="596813" y="22502"/>
                </a:lnTo>
                <a:lnTo>
                  <a:pt x="646420" y="39094"/>
                </a:lnTo>
                <a:lnTo>
                  <a:pt x="692109" y="59663"/>
                </a:lnTo>
                <a:lnTo>
                  <a:pt x="733367" y="83868"/>
                </a:lnTo>
                <a:lnTo>
                  <a:pt x="769682" y="111368"/>
                </a:lnTo>
                <a:lnTo>
                  <a:pt x="800542" y="141821"/>
                </a:lnTo>
                <a:lnTo>
                  <a:pt x="825436" y="174887"/>
                </a:lnTo>
                <a:lnTo>
                  <a:pt x="843851" y="210225"/>
                </a:lnTo>
                <a:lnTo>
                  <a:pt x="855276" y="247492"/>
                </a:lnTo>
                <a:lnTo>
                  <a:pt x="859198" y="286349"/>
                </a:lnTo>
                <a:lnTo>
                  <a:pt x="855276" y="325206"/>
                </a:lnTo>
                <a:lnTo>
                  <a:pt x="843851" y="362473"/>
                </a:lnTo>
                <a:lnTo>
                  <a:pt x="825436" y="397810"/>
                </a:lnTo>
                <a:lnTo>
                  <a:pt x="800542" y="430876"/>
                </a:lnTo>
                <a:lnTo>
                  <a:pt x="769682" y="461330"/>
                </a:lnTo>
                <a:lnTo>
                  <a:pt x="733367" y="488830"/>
                </a:lnTo>
                <a:lnTo>
                  <a:pt x="692109" y="513035"/>
                </a:lnTo>
                <a:lnTo>
                  <a:pt x="646420" y="533604"/>
                </a:lnTo>
                <a:lnTo>
                  <a:pt x="596813" y="550196"/>
                </a:lnTo>
                <a:lnTo>
                  <a:pt x="543799" y="562470"/>
                </a:lnTo>
                <a:lnTo>
                  <a:pt x="487890" y="570084"/>
                </a:lnTo>
                <a:lnTo>
                  <a:pt x="429599" y="572698"/>
                </a:lnTo>
                <a:lnTo>
                  <a:pt x="371307" y="570084"/>
                </a:lnTo>
                <a:lnTo>
                  <a:pt x="315398" y="562470"/>
                </a:lnTo>
                <a:lnTo>
                  <a:pt x="262384" y="550196"/>
                </a:lnTo>
                <a:lnTo>
                  <a:pt x="212777" y="533604"/>
                </a:lnTo>
                <a:lnTo>
                  <a:pt x="167088" y="513035"/>
                </a:lnTo>
                <a:lnTo>
                  <a:pt x="125830" y="488830"/>
                </a:lnTo>
                <a:lnTo>
                  <a:pt x="89515" y="461330"/>
                </a:lnTo>
                <a:lnTo>
                  <a:pt x="58655" y="430876"/>
                </a:lnTo>
                <a:lnTo>
                  <a:pt x="33761" y="397810"/>
                </a:lnTo>
                <a:lnTo>
                  <a:pt x="15346" y="362473"/>
                </a:lnTo>
                <a:lnTo>
                  <a:pt x="3921" y="325206"/>
                </a:lnTo>
                <a:lnTo>
                  <a:pt x="0" y="286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60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Arial"/>
                <a:cs typeface="Arial"/>
              </a:rPr>
              <a:t>h1 </a:t>
            </a:r>
            <a:r>
              <a:rPr spc="-260" dirty="0"/>
              <a:t>vs </a:t>
            </a:r>
            <a:r>
              <a:rPr spc="305" dirty="0">
                <a:latin typeface="Arial"/>
                <a:cs typeface="Arial"/>
              </a:rPr>
              <a:t>strong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-50" dirty="0"/>
              <a:t>demystified!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77292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Weirdly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&lt;h1&gt;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heading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line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own,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solidFill>
                  <a:srgbClr val="333336"/>
                </a:solidFill>
                <a:latin typeface="Arial"/>
                <a:cs typeface="Arial"/>
              </a:rPr>
              <a:t>&lt;strong&gt; </a:t>
            </a:r>
            <a:r>
              <a:rPr sz="2400" spc="-160" dirty="0">
                <a:solidFill>
                  <a:srgbClr val="333336"/>
                </a:solidFill>
                <a:latin typeface="Arial"/>
                <a:cs typeface="Arial"/>
              </a:rPr>
              <a:t>was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not.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--</a:t>
            </a:r>
            <a:r>
              <a:rPr sz="2400" spc="-4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099" y="2703119"/>
            <a:ext cx="7773473" cy="1235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49" y="2684069"/>
            <a:ext cx="8070215" cy="1273810"/>
          </a:xfrm>
          <a:custGeom>
            <a:avLst/>
            <a:gdLst/>
            <a:ahLst/>
            <a:cxnLst/>
            <a:rect l="l" t="t" r="r" b="b"/>
            <a:pathLst>
              <a:path w="8070215" h="1273810">
                <a:moveTo>
                  <a:pt x="0" y="0"/>
                </a:moveTo>
                <a:lnTo>
                  <a:pt x="8070058" y="0"/>
                </a:lnTo>
                <a:lnTo>
                  <a:pt x="8070058" y="1273797"/>
                </a:lnTo>
                <a:lnTo>
                  <a:pt x="0" y="12737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874" y="4262941"/>
            <a:ext cx="7853314" cy="147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824" y="4243891"/>
            <a:ext cx="8430260" cy="1510665"/>
          </a:xfrm>
          <a:custGeom>
            <a:avLst/>
            <a:gdLst/>
            <a:ahLst/>
            <a:cxnLst/>
            <a:rect l="l" t="t" r="r" b="b"/>
            <a:pathLst>
              <a:path w="8430260" h="1510664">
                <a:moveTo>
                  <a:pt x="0" y="0"/>
                </a:moveTo>
                <a:lnTo>
                  <a:pt x="8430133" y="0"/>
                </a:lnTo>
                <a:lnTo>
                  <a:pt x="8430133" y="1510596"/>
                </a:lnTo>
                <a:lnTo>
                  <a:pt x="0" y="15105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8567" y="4712840"/>
            <a:ext cx="859790" cy="572770"/>
          </a:xfrm>
          <a:custGeom>
            <a:avLst/>
            <a:gdLst/>
            <a:ahLst/>
            <a:cxnLst/>
            <a:rect l="l" t="t" r="r" b="b"/>
            <a:pathLst>
              <a:path w="859789" h="572770">
                <a:moveTo>
                  <a:pt x="0" y="286349"/>
                </a:moveTo>
                <a:lnTo>
                  <a:pt x="3921" y="247492"/>
                </a:lnTo>
                <a:lnTo>
                  <a:pt x="15346" y="210225"/>
                </a:lnTo>
                <a:lnTo>
                  <a:pt x="33761" y="174887"/>
                </a:lnTo>
                <a:lnTo>
                  <a:pt x="58655" y="141821"/>
                </a:lnTo>
                <a:lnTo>
                  <a:pt x="89515" y="111368"/>
                </a:lnTo>
                <a:lnTo>
                  <a:pt x="125830" y="83868"/>
                </a:lnTo>
                <a:lnTo>
                  <a:pt x="167088" y="59663"/>
                </a:lnTo>
                <a:lnTo>
                  <a:pt x="212777" y="39094"/>
                </a:lnTo>
                <a:lnTo>
                  <a:pt x="262384" y="22502"/>
                </a:lnTo>
                <a:lnTo>
                  <a:pt x="315398" y="10228"/>
                </a:lnTo>
                <a:lnTo>
                  <a:pt x="371307" y="2613"/>
                </a:lnTo>
                <a:lnTo>
                  <a:pt x="429599" y="0"/>
                </a:lnTo>
                <a:lnTo>
                  <a:pt x="487890" y="2613"/>
                </a:lnTo>
                <a:lnTo>
                  <a:pt x="543799" y="10228"/>
                </a:lnTo>
                <a:lnTo>
                  <a:pt x="596813" y="22502"/>
                </a:lnTo>
                <a:lnTo>
                  <a:pt x="646420" y="39094"/>
                </a:lnTo>
                <a:lnTo>
                  <a:pt x="692109" y="59663"/>
                </a:lnTo>
                <a:lnTo>
                  <a:pt x="733367" y="83868"/>
                </a:lnTo>
                <a:lnTo>
                  <a:pt x="769682" y="111368"/>
                </a:lnTo>
                <a:lnTo>
                  <a:pt x="800542" y="141821"/>
                </a:lnTo>
                <a:lnTo>
                  <a:pt x="825436" y="174887"/>
                </a:lnTo>
                <a:lnTo>
                  <a:pt x="843851" y="210225"/>
                </a:lnTo>
                <a:lnTo>
                  <a:pt x="855276" y="247492"/>
                </a:lnTo>
                <a:lnTo>
                  <a:pt x="859198" y="286349"/>
                </a:lnTo>
                <a:lnTo>
                  <a:pt x="855276" y="325206"/>
                </a:lnTo>
                <a:lnTo>
                  <a:pt x="843851" y="362473"/>
                </a:lnTo>
                <a:lnTo>
                  <a:pt x="825436" y="397810"/>
                </a:lnTo>
                <a:lnTo>
                  <a:pt x="800542" y="430876"/>
                </a:lnTo>
                <a:lnTo>
                  <a:pt x="769682" y="461330"/>
                </a:lnTo>
                <a:lnTo>
                  <a:pt x="733367" y="488830"/>
                </a:lnTo>
                <a:lnTo>
                  <a:pt x="692109" y="513035"/>
                </a:lnTo>
                <a:lnTo>
                  <a:pt x="646420" y="533604"/>
                </a:lnTo>
                <a:lnTo>
                  <a:pt x="596813" y="550196"/>
                </a:lnTo>
                <a:lnTo>
                  <a:pt x="543799" y="562470"/>
                </a:lnTo>
                <a:lnTo>
                  <a:pt x="487890" y="570084"/>
                </a:lnTo>
                <a:lnTo>
                  <a:pt x="429599" y="572698"/>
                </a:lnTo>
                <a:lnTo>
                  <a:pt x="371307" y="570084"/>
                </a:lnTo>
                <a:lnTo>
                  <a:pt x="315398" y="562470"/>
                </a:lnTo>
                <a:lnTo>
                  <a:pt x="262384" y="550196"/>
                </a:lnTo>
                <a:lnTo>
                  <a:pt x="212777" y="533604"/>
                </a:lnTo>
                <a:lnTo>
                  <a:pt x="167088" y="513035"/>
                </a:lnTo>
                <a:lnTo>
                  <a:pt x="125830" y="488830"/>
                </a:lnTo>
                <a:lnTo>
                  <a:pt x="89515" y="461330"/>
                </a:lnTo>
                <a:lnTo>
                  <a:pt x="58655" y="430876"/>
                </a:lnTo>
                <a:lnTo>
                  <a:pt x="33761" y="397810"/>
                </a:lnTo>
                <a:lnTo>
                  <a:pt x="15346" y="362473"/>
                </a:lnTo>
                <a:lnTo>
                  <a:pt x="3921" y="325206"/>
                </a:lnTo>
                <a:lnTo>
                  <a:pt x="0" y="286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9721" y="5923271"/>
            <a:ext cx="480885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20979">
              <a:lnSpc>
                <a:spcPct val="100699"/>
              </a:lnSpc>
              <a:spcBef>
                <a:spcPts val="80"/>
              </a:spcBef>
            </a:pPr>
            <a:r>
              <a:rPr sz="2400" b="1" spc="-140" dirty="0">
                <a:solidFill>
                  <a:srgbClr val="1267F0"/>
                </a:solidFill>
                <a:latin typeface="Trebuchet MS"/>
                <a:cs typeface="Trebuchet MS"/>
              </a:rPr>
              <a:t>Because </a:t>
            </a:r>
            <a:r>
              <a:rPr sz="2400" b="1" spc="-85" dirty="0">
                <a:solidFill>
                  <a:srgbClr val="1267F0"/>
                </a:solidFill>
                <a:latin typeface="Arial"/>
                <a:cs typeface="Arial"/>
              </a:rPr>
              <a:t>h1 </a:t>
            </a:r>
            <a:r>
              <a:rPr sz="2400" b="1" spc="-105" dirty="0">
                <a:solidFill>
                  <a:srgbClr val="1267F0"/>
                </a:solidFill>
                <a:latin typeface="Trebuchet MS"/>
                <a:cs typeface="Trebuchet MS"/>
              </a:rPr>
              <a:t>is </a:t>
            </a:r>
            <a:r>
              <a:rPr sz="2400" b="1" spc="-95" dirty="0">
                <a:solidFill>
                  <a:srgbClr val="1267F0"/>
                </a:solidFill>
                <a:latin typeface="Trebuchet MS"/>
                <a:cs typeface="Trebuchet MS"/>
              </a:rPr>
              <a:t>a </a:t>
            </a:r>
            <a:r>
              <a:rPr sz="2400" b="1" spc="-145" dirty="0">
                <a:solidFill>
                  <a:srgbClr val="1267F0"/>
                </a:solidFill>
                <a:latin typeface="Trebuchet MS"/>
                <a:cs typeface="Trebuchet MS"/>
              </a:rPr>
              <a:t>block-level</a:t>
            </a:r>
            <a:r>
              <a:rPr sz="2400" b="1" spc="-475" dirty="0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1267F0"/>
                </a:solidFill>
                <a:latin typeface="Trebuchet MS"/>
                <a:cs typeface="Trebuchet MS"/>
              </a:rPr>
              <a:t>element,  </a:t>
            </a:r>
            <a:r>
              <a:rPr sz="2400" b="1" spc="-114" dirty="0">
                <a:solidFill>
                  <a:srgbClr val="1267F0"/>
                </a:solidFill>
                <a:latin typeface="Trebuchet MS"/>
                <a:cs typeface="Trebuchet MS"/>
              </a:rPr>
              <a:t>and </a:t>
            </a:r>
            <a:r>
              <a:rPr sz="2400" b="1" spc="70" dirty="0">
                <a:solidFill>
                  <a:srgbClr val="1267F0"/>
                </a:solidFill>
                <a:latin typeface="Arial"/>
                <a:cs typeface="Arial"/>
              </a:rPr>
              <a:t>strong</a:t>
            </a:r>
            <a:r>
              <a:rPr sz="2400" b="1" spc="-395" dirty="0">
                <a:solidFill>
                  <a:srgbClr val="1267F0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1267F0"/>
                </a:solidFill>
                <a:latin typeface="Trebuchet MS"/>
                <a:cs typeface="Trebuchet MS"/>
              </a:rPr>
              <a:t>is </a:t>
            </a:r>
            <a:r>
              <a:rPr sz="2400" b="1" spc="-114" dirty="0">
                <a:solidFill>
                  <a:srgbClr val="1267F0"/>
                </a:solidFill>
                <a:latin typeface="Trebuchet MS"/>
                <a:cs typeface="Trebuchet MS"/>
              </a:rPr>
              <a:t>an </a:t>
            </a:r>
            <a:r>
              <a:rPr sz="2400" b="1" spc="-145" dirty="0">
                <a:solidFill>
                  <a:srgbClr val="1267F0"/>
                </a:solidFill>
                <a:latin typeface="Trebuchet MS"/>
                <a:cs typeface="Trebuchet MS"/>
              </a:rPr>
              <a:t>inline-level </a:t>
            </a:r>
            <a:r>
              <a:rPr sz="2400" b="1" spc="-150" dirty="0">
                <a:solidFill>
                  <a:srgbClr val="1267F0"/>
                </a:solidFill>
                <a:latin typeface="Trebuchet MS"/>
                <a:cs typeface="Trebuchet MS"/>
              </a:rPr>
              <a:t>element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>
                <a:latin typeface="Arial"/>
                <a:cs typeface="Arial"/>
              </a:rPr>
              <a:t>text-align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810577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4911725" algn="l"/>
                <a:tab pos="6257925" algn="l"/>
              </a:tabLst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 We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couldn't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set</a:t>
            </a:r>
            <a:r>
              <a:rPr sz="2400" spc="-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365" dirty="0">
                <a:solidFill>
                  <a:srgbClr val="333336"/>
                </a:solidFill>
                <a:latin typeface="Arial"/>
                <a:cs typeface="Arial"/>
              </a:rPr>
              <a:t>text-align:	</a:t>
            </a:r>
            <a:r>
              <a:rPr sz="2400" spc="265" dirty="0">
                <a:solidFill>
                  <a:srgbClr val="333336"/>
                </a:solidFill>
                <a:latin typeface="Arial"/>
                <a:cs typeface="Arial"/>
              </a:rPr>
              <a:t>center;	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&lt;a&gt;</a:t>
            </a:r>
            <a:r>
              <a:rPr sz="2400" spc="-35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tag  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directly,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but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could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center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&lt;h1&gt;.</a:t>
            </a:r>
            <a:r>
              <a:rPr sz="2400" spc="-4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457" y="5936424"/>
            <a:ext cx="75920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Let's </a:t>
            </a:r>
            <a:r>
              <a:rPr sz="2400" b="1" spc="-150" dirty="0">
                <a:solidFill>
                  <a:srgbClr val="3369E8"/>
                </a:solidFill>
                <a:latin typeface="Trebuchet MS"/>
                <a:cs typeface="Trebuchet MS"/>
              </a:rPr>
              <a:t>try </a:t>
            </a:r>
            <a:r>
              <a:rPr sz="2400" b="1" spc="-110" dirty="0">
                <a:solidFill>
                  <a:srgbClr val="3369E8"/>
                </a:solidFill>
                <a:latin typeface="Trebuchet MS"/>
                <a:cs typeface="Trebuchet MS"/>
              </a:rPr>
              <a:t>looking at </a:t>
            </a:r>
            <a:r>
              <a:rPr sz="2400" b="1" spc="-150" dirty="0">
                <a:solidFill>
                  <a:srgbClr val="3369E8"/>
                </a:solidFill>
                <a:latin typeface="Trebuchet MS"/>
                <a:cs typeface="Trebuchet MS"/>
              </a:rPr>
              <a:t>the </a:t>
            </a:r>
            <a:r>
              <a:rPr sz="2400" u="heavy" spc="-1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MDN </a:t>
            </a:r>
            <a:r>
              <a:rPr sz="2400" u="heavy" spc="-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description </a:t>
            </a:r>
            <a:r>
              <a:rPr sz="2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of</a:t>
            </a:r>
            <a:r>
              <a:rPr sz="2400" u="heavy" spc="-3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409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text-align</a:t>
            </a:r>
            <a:r>
              <a:rPr sz="2400" b="1" spc="409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349" y="2880619"/>
            <a:ext cx="7871045" cy="2529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299" y="2861569"/>
            <a:ext cx="8645525" cy="2568575"/>
          </a:xfrm>
          <a:custGeom>
            <a:avLst/>
            <a:gdLst/>
            <a:ahLst/>
            <a:cxnLst/>
            <a:rect l="l" t="t" r="r" b="b"/>
            <a:pathLst>
              <a:path w="8645525" h="2568575">
                <a:moveTo>
                  <a:pt x="0" y="0"/>
                </a:moveTo>
                <a:lnTo>
                  <a:pt x="8645382" y="0"/>
                </a:lnTo>
                <a:lnTo>
                  <a:pt x="8645382" y="2568069"/>
                </a:lnTo>
                <a:lnTo>
                  <a:pt x="0" y="256806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458595"/>
          </a:xfrm>
          <a:custGeom>
            <a:avLst/>
            <a:gdLst/>
            <a:ahLst/>
            <a:cxnLst/>
            <a:rect l="l" t="t" r="r" b="b"/>
            <a:pathLst>
              <a:path w="9144000" h="1458595">
                <a:moveTo>
                  <a:pt x="0" y="0"/>
                </a:moveTo>
                <a:lnTo>
                  <a:pt x="9143981" y="0"/>
                </a:lnTo>
                <a:lnTo>
                  <a:pt x="9143981" y="1457997"/>
                </a:lnTo>
                <a:lnTo>
                  <a:pt x="0" y="145799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>
                <a:latin typeface="Arial"/>
                <a:cs typeface="Arial"/>
              </a:rPr>
              <a:t>text-align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5" dirty="0"/>
              <a:t>mystery</a:t>
            </a:r>
          </a:p>
        </p:txBody>
      </p:sp>
      <p:sp>
        <p:nvSpPr>
          <p:cNvPr id="4" name="object 4"/>
          <p:cNvSpPr/>
          <p:nvPr/>
        </p:nvSpPr>
        <p:spPr>
          <a:xfrm>
            <a:off x="168648" y="1778065"/>
            <a:ext cx="8712376" cy="3931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3172" y="6147472"/>
            <a:ext cx="1037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1154CC"/>
                </a:solidFill>
                <a:latin typeface="Arial"/>
                <a:cs typeface="Arial"/>
              </a:rPr>
              <a:t>(</a:t>
            </a:r>
            <a:r>
              <a:rPr sz="2400" u="heavy" spc="-1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r>
              <a:rPr sz="2400" spc="-110" dirty="0">
                <a:solidFill>
                  <a:srgbClr val="1154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7844" y="5044439"/>
            <a:ext cx="2321560" cy="572770"/>
          </a:xfrm>
          <a:custGeom>
            <a:avLst/>
            <a:gdLst/>
            <a:ahLst/>
            <a:cxnLst/>
            <a:rect l="l" t="t" r="r" b="b"/>
            <a:pathLst>
              <a:path w="2321560" h="572770">
                <a:moveTo>
                  <a:pt x="0" y="286349"/>
                </a:moveTo>
                <a:lnTo>
                  <a:pt x="2283" y="268239"/>
                </a:lnTo>
                <a:lnTo>
                  <a:pt x="9042" y="250429"/>
                </a:lnTo>
                <a:lnTo>
                  <a:pt x="35444" y="215841"/>
                </a:lnTo>
                <a:lnTo>
                  <a:pt x="78118" y="182853"/>
                </a:lnTo>
                <a:lnTo>
                  <a:pt x="135977" y="151733"/>
                </a:lnTo>
                <a:lnTo>
                  <a:pt x="207932" y="122750"/>
                </a:lnTo>
                <a:lnTo>
                  <a:pt x="248856" y="109143"/>
                </a:lnTo>
                <a:lnTo>
                  <a:pt x="292897" y="96172"/>
                </a:lnTo>
                <a:lnTo>
                  <a:pt x="339918" y="83868"/>
                </a:lnTo>
                <a:lnTo>
                  <a:pt x="389783" y="72266"/>
                </a:lnTo>
                <a:lnTo>
                  <a:pt x="442357" y="61400"/>
                </a:lnTo>
                <a:lnTo>
                  <a:pt x="497503" y="51303"/>
                </a:lnTo>
                <a:lnTo>
                  <a:pt x="555086" y="42008"/>
                </a:lnTo>
                <a:lnTo>
                  <a:pt x="614970" y="33549"/>
                </a:lnTo>
                <a:lnTo>
                  <a:pt x="677018" y="25960"/>
                </a:lnTo>
                <a:lnTo>
                  <a:pt x="741095" y="19274"/>
                </a:lnTo>
                <a:lnTo>
                  <a:pt x="807065" y="13524"/>
                </a:lnTo>
                <a:lnTo>
                  <a:pt x="874791" y="8745"/>
                </a:lnTo>
                <a:lnTo>
                  <a:pt x="944139" y="4969"/>
                </a:lnTo>
                <a:lnTo>
                  <a:pt x="1014971" y="2231"/>
                </a:lnTo>
                <a:lnTo>
                  <a:pt x="1087153" y="563"/>
                </a:lnTo>
                <a:lnTo>
                  <a:pt x="1160547" y="0"/>
                </a:lnTo>
                <a:lnTo>
                  <a:pt x="1233942" y="563"/>
                </a:lnTo>
                <a:lnTo>
                  <a:pt x="1306123" y="2231"/>
                </a:lnTo>
                <a:lnTo>
                  <a:pt x="1376955" y="4969"/>
                </a:lnTo>
                <a:lnTo>
                  <a:pt x="1446303" y="8745"/>
                </a:lnTo>
                <a:lnTo>
                  <a:pt x="1514030" y="13524"/>
                </a:lnTo>
                <a:lnTo>
                  <a:pt x="1579999" y="19274"/>
                </a:lnTo>
                <a:lnTo>
                  <a:pt x="1644076" y="25960"/>
                </a:lnTo>
                <a:lnTo>
                  <a:pt x="1706125" y="33549"/>
                </a:lnTo>
                <a:lnTo>
                  <a:pt x="1766008" y="42008"/>
                </a:lnTo>
                <a:lnTo>
                  <a:pt x="1823591" y="51303"/>
                </a:lnTo>
                <a:lnTo>
                  <a:pt x="1878738" y="61400"/>
                </a:lnTo>
                <a:lnTo>
                  <a:pt x="1931311" y="72266"/>
                </a:lnTo>
                <a:lnTo>
                  <a:pt x="1981177" y="83868"/>
                </a:lnTo>
                <a:lnTo>
                  <a:pt x="2028198" y="96172"/>
                </a:lnTo>
                <a:lnTo>
                  <a:pt x="2072238" y="109143"/>
                </a:lnTo>
                <a:lnTo>
                  <a:pt x="2113162" y="122750"/>
                </a:lnTo>
                <a:lnTo>
                  <a:pt x="2150834" y="136958"/>
                </a:lnTo>
                <a:lnTo>
                  <a:pt x="2215877" y="167043"/>
                </a:lnTo>
                <a:lnTo>
                  <a:pt x="2266279" y="199130"/>
                </a:lnTo>
                <a:lnTo>
                  <a:pt x="2300953" y="232952"/>
                </a:lnTo>
                <a:lnTo>
                  <a:pt x="2318812" y="268239"/>
                </a:lnTo>
                <a:lnTo>
                  <a:pt x="2321095" y="286349"/>
                </a:lnTo>
                <a:lnTo>
                  <a:pt x="2300953" y="339746"/>
                </a:lnTo>
                <a:lnTo>
                  <a:pt x="2266279" y="373568"/>
                </a:lnTo>
                <a:lnTo>
                  <a:pt x="2215877" y="405655"/>
                </a:lnTo>
                <a:lnTo>
                  <a:pt x="2150834" y="435740"/>
                </a:lnTo>
                <a:lnTo>
                  <a:pt x="2113162" y="449948"/>
                </a:lnTo>
                <a:lnTo>
                  <a:pt x="2072238" y="463554"/>
                </a:lnTo>
                <a:lnTo>
                  <a:pt x="2028198" y="476526"/>
                </a:lnTo>
                <a:lnTo>
                  <a:pt x="1981177" y="488830"/>
                </a:lnTo>
                <a:lnTo>
                  <a:pt x="1931311" y="500431"/>
                </a:lnTo>
                <a:lnTo>
                  <a:pt x="1878738" y="511298"/>
                </a:lnTo>
                <a:lnTo>
                  <a:pt x="1823591" y="521395"/>
                </a:lnTo>
                <a:lnTo>
                  <a:pt x="1766008" y="530690"/>
                </a:lnTo>
                <a:lnTo>
                  <a:pt x="1706125" y="539149"/>
                </a:lnTo>
                <a:lnTo>
                  <a:pt x="1644076" y="546738"/>
                </a:lnTo>
                <a:lnTo>
                  <a:pt x="1579999" y="553424"/>
                </a:lnTo>
                <a:lnTo>
                  <a:pt x="1514030" y="559174"/>
                </a:lnTo>
                <a:lnTo>
                  <a:pt x="1446303" y="563953"/>
                </a:lnTo>
                <a:lnTo>
                  <a:pt x="1376955" y="567729"/>
                </a:lnTo>
                <a:lnTo>
                  <a:pt x="1306123" y="570467"/>
                </a:lnTo>
                <a:lnTo>
                  <a:pt x="1233942" y="572135"/>
                </a:lnTo>
                <a:lnTo>
                  <a:pt x="1160547" y="572698"/>
                </a:lnTo>
                <a:lnTo>
                  <a:pt x="1087153" y="572135"/>
                </a:lnTo>
                <a:lnTo>
                  <a:pt x="1014971" y="570467"/>
                </a:lnTo>
                <a:lnTo>
                  <a:pt x="944139" y="567729"/>
                </a:lnTo>
                <a:lnTo>
                  <a:pt x="874791" y="563953"/>
                </a:lnTo>
                <a:lnTo>
                  <a:pt x="807065" y="559174"/>
                </a:lnTo>
                <a:lnTo>
                  <a:pt x="741095" y="553424"/>
                </a:lnTo>
                <a:lnTo>
                  <a:pt x="677018" y="546738"/>
                </a:lnTo>
                <a:lnTo>
                  <a:pt x="614970" y="539149"/>
                </a:lnTo>
                <a:lnTo>
                  <a:pt x="555086" y="530690"/>
                </a:lnTo>
                <a:lnTo>
                  <a:pt x="497503" y="521395"/>
                </a:lnTo>
                <a:lnTo>
                  <a:pt x="442357" y="511298"/>
                </a:lnTo>
                <a:lnTo>
                  <a:pt x="389783" y="500431"/>
                </a:lnTo>
                <a:lnTo>
                  <a:pt x="339918" y="488830"/>
                </a:lnTo>
                <a:lnTo>
                  <a:pt x="292897" y="476526"/>
                </a:lnTo>
                <a:lnTo>
                  <a:pt x="248856" y="463554"/>
                </a:lnTo>
                <a:lnTo>
                  <a:pt x="207932" y="449948"/>
                </a:lnTo>
                <a:lnTo>
                  <a:pt x="170260" y="435740"/>
                </a:lnTo>
                <a:lnTo>
                  <a:pt x="105217" y="405655"/>
                </a:lnTo>
                <a:lnTo>
                  <a:pt x="54815" y="373568"/>
                </a:lnTo>
                <a:lnTo>
                  <a:pt x="20141" y="339746"/>
                </a:lnTo>
                <a:lnTo>
                  <a:pt x="2283" y="304458"/>
                </a:lnTo>
                <a:lnTo>
                  <a:pt x="0" y="286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923547"/>
            <a:ext cx="4413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5" dirty="0"/>
              <a:t>HTML </a:t>
            </a:r>
            <a:r>
              <a:rPr sz="4800" spc="100" dirty="0"/>
              <a:t>and</a:t>
            </a:r>
            <a:r>
              <a:rPr sz="4800" spc="-994" dirty="0"/>
              <a:t> </a:t>
            </a:r>
            <a:r>
              <a:rPr sz="4800" spc="-220" dirty="0"/>
              <a:t>CSS</a:t>
            </a:r>
            <a:endParaRPr sz="4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42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>
                <a:latin typeface="Arial"/>
                <a:cs typeface="Arial"/>
              </a:rPr>
              <a:t>text-align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0" dirty="0"/>
              <a:t>demystified!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32"/>
            <a:ext cx="741807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u="heavy" spc="-1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spec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3369E8"/>
                </a:solidFill>
                <a:latin typeface="Trebuchet MS"/>
                <a:cs typeface="Trebuchet MS"/>
              </a:rPr>
              <a:t>can't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3369E8"/>
                </a:solidFill>
                <a:latin typeface="Trebuchet MS"/>
                <a:cs typeface="Trebuchet MS"/>
              </a:rPr>
              <a:t>apply</a:t>
            </a:r>
            <a:r>
              <a:rPr sz="2400" b="1" spc="-16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245" dirty="0">
                <a:solidFill>
                  <a:srgbClr val="3369E8"/>
                </a:solidFill>
                <a:latin typeface="Arial"/>
                <a:cs typeface="Arial"/>
              </a:rPr>
              <a:t>text-align</a:t>
            </a:r>
            <a:r>
              <a:rPr sz="2400" b="1" spc="-110" dirty="0">
                <a:solidFill>
                  <a:srgbClr val="3369E8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3369E8"/>
                </a:solidFill>
                <a:latin typeface="Trebuchet MS"/>
                <a:cs typeface="Trebuchet MS"/>
              </a:rPr>
              <a:t>an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inline  </a:t>
            </a:r>
            <a:r>
              <a:rPr sz="2400" b="1" spc="-130" dirty="0">
                <a:solidFill>
                  <a:srgbClr val="3369E8"/>
                </a:solidFill>
                <a:latin typeface="Trebuchet MS"/>
                <a:cs typeface="Trebuchet MS"/>
              </a:rPr>
              <a:t>element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;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must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424242"/>
                </a:solidFill>
                <a:latin typeface="Arial"/>
                <a:cs typeface="Arial"/>
              </a:rPr>
              <a:t>text-align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block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container,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or 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sz="2400" b="1" spc="-20" dirty="0">
                <a:latin typeface="Arial"/>
                <a:cs typeface="Arial"/>
              </a:rPr>
              <a:t>a </a:t>
            </a:r>
            <a:r>
              <a:rPr sz="2400" b="1" spc="385" dirty="0">
                <a:latin typeface="Arial"/>
                <a:cs typeface="Arial"/>
              </a:rPr>
              <a:t>{ </a:t>
            </a:r>
            <a:r>
              <a:rPr sz="2400" b="1" spc="130" dirty="0">
                <a:latin typeface="Arial"/>
                <a:cs typeface="Arial"/>
              </a:rPr>
              <a:t>display </a:t>
            </a:r>
            <a:r>
              <a:rPr sz="2400" b="1" spc="520" dirty="0">
                <a:latin typeface="Arial"/>
                <a:cs typeface="Arial"/>
              </a:rPr>
              <a:t>: </a:t>
            </a:r>
            <a:r>
              <a:rPr sz="2400" b="1" spc="135" dirty="0">
                <a:latin typeface="Arial"/>
                <a:cs typeface="Arial"/>
              </a:rPr>
              <a:t>block;</a:t>
            </a:r>
            <a:r>
              <a:rPr sz="2400" b="1" spc="705" dirty="0">
                <a:latin typeface="Arial"/>
                <a:cs typeface="Arial"/>
              </a:rPr>
              <a:t> </a:t>
            </a:r>
            <a:r>
              <a:rPr sz="2400" b="1" spc="38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386" y="3019418"/>
            <a:ext cx="7616351" cy="3510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336" y="3000368"/>
            <a:ext cx="8069580" cy="3549015"/>
          </a:xfrm>
          <a:custGeom>
            <a:avLst/>
            <a:gdLst/>
            <a:ahLst/>
            <a:cxnLst/>
            <a:rect l="l" t="t" r="r" b="b"/>
            <a:pathLst>
              <a:path w="8069580" h="3549015">
                <a:moveTo>
                  <a:pt x="0" y="0"/>
                </a:moveTo>
                <a:lnTo>
                  <a:pt x="8069321" y="0"/>
                </a:lnTo>
                <a:lnTo>
                  <a:pt x="8069321" y="3548417"/>
                </a:lnTo>
                <a:lnTo>
                  <a:pt x="0" y="354841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751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Box </a:t>
            </a:r>
            <a:r>
              <a:rPr spc="-60" dirty="0"/>
              <a:t>size</a:t>
            </a:r>
            <a:r>
              <a:rPr spc="-685" dirty="0"/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692594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pink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put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around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41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announcements 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extended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entirety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50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2880629"/>
            <a:ext cx="8777014" cy="192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349" y="2861569"/>
            <a:ext cx="8877300" cy="1960245"/>
          </a:xfrm>
          <a:custGeom>
            <a:avLst/>
            <a:gdLst/>
            <a:ahLst/>
            <a:cxnLst/>
            <a:rect l="l" t="t" r="r" b="b"/>
            <a:pathLst>
              <a:path w="8877300" h="1960245">
                <a:moveTo>
                  <a:pt x="0" y="0"/>
                </a:moveTo>
                <a:lnTo>
                  <a:pt x="8877282" y="0"/>
                </a:lnTo>
                <a:lnTo>
                  <a:pt x="8877282" y="1959671"/>
                </a:lnTo>
                <a:lnTo>
                  <a:pt x="0" y="195967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7223" y="5012885"/>
            <a:ext cx="2506345" cy="10160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50" dirty="0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sz="2400" b="1" spc="-165" dirty="0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sz="2400" b="1" spc="-49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751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Box </a:t>
            </a:r>
            <a:r>
              <a:rPr spc="-60" dirty="0"/>
              <a:t>size</a:t>
            </a:r>
            <a:r>
              <a:rPr spc="-685" dirty="0"/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692594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pink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put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around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41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announcements 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extended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entirety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50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2880629"/>
            <a:ext cx="8777014" cy="192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349" y="2861569"/>
            <a:ext cx="8877300" cy="1960245"/>
          </a:xfrm>
          <a:custGeom>
            <a:avLst/>
            <a:gdLst/>
            <a:ahLst/>
            <a:cxnLst/>
            <a:rect l="l" t="t" r="r" b="b"/>
            <a:pathLst>
              <a:path w="8877300" h="1960245">
                <a:moveTo>
                  <a:pt x="0" y="0"/>
                </a:moveTo>
                <a:lnTo>
                  <a:pt x="8877282" y="0"/>
                </a:lnTo>
                <a:lnTo>
                  <a:pt x="8877282" y="1959671"/>
                </a:lnTo>
                <a:lnTo>
                  <a:pt x="0" y="195967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7223" y="5012885"/>
            <a:ext cx="7627620" cy="10160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875665" algn="l"/>
              </a:tabLst>
            </a:pPr>
            <a:r>
              <a:rPr sz="2400" b="1" spc="-45" dirty="0">
                <a:solidFill>
                  <a:srgbClr val="3369E8"/>
                </a:solidFill>
                <a:latin typeface="Trebuchet MS"/>
                <a:cs typeface="Trebuchet MS"/>
              </a:rPr>
              <a:t>Why?	</a:t>
            </a:r>
            <a:r>
              <a:rPr sz="2400" spc="-190" dirty="0">
                <a:latin typeface="Arial"/>
                <a:cs typeface="Arial"/>
              </a:rPr>
              <a:t>Because </a:t>
            </a:r>
            <a:r>
              <a:rPr sz="2400" spc="-20" dirty="0">
                <a:latin typeface="Arial"/>
                <a:cs typeface="Arial"/>
              </a:rPr>
              <a:t>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block-level, </a:t>
            </a:r>
            <a:r>
              <a:rPr sz="2400" spc="-170" dirty="0">
                <a:latin typeface="Arial"/>
                <a:cs typeface="Arial"/>
              </a:rPr>
              <a:t>so </a:t>
            </a:r>
            <a:r>
              <a:rPr sz="2400" spc="-10" dirty="0">
                <a:latin typeface="Arial"/>
                <a:cs typeface="Arial"/>
              </a:rPr>
              <a:t>width </a:t>
            </a:r>
            <a:r>
              <a:rPr sz="2400" spc="-210" dirty="0">
                <a:latin typeface="Arial"/>
                <a:cs typeface="Arial"/>
              </a:rPr>
              <a:t>== </a:t>
            </a:r>
            <a:r>
              <a:rPr sz="2400" spc="-10" dirty="0">
                <a:latin typeface="Arial"/>
                <a:cs typeface="Arial"/>
              </a:rPr>
              <a:t>width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sz="2400" b="1" spc="-165" dirty="0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sz="2400" b="1" spc="-42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73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Box </a:t>
            </a:r>
            <a:r>
              <a:rPr spc="-60" dirty="0"/>
              <a:t>size </a:t>
            </a:r>
            <a:r>
              <a:rPr spc="-200" dirty="0"/>
              <a:t>mystery:</a:t>
            </a:r>
            <a:r>
              <a:rPr spc="-965" dirty="0"/>
              <a:t> </a:t>
            </a:r>
            <a:r>
              <a:rPr spc="-50" dirty="0"/>
              <a:t>demystified!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692594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pink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put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around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41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announcements 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extended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entirety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50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223" y="5317685"/>
            <a:ext cx="8415020" cy="12960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875665" algn="l"/>
              </a:tabLst>
            </a:pPr>
            <a:r>
              <a:rPr sz="2400" b="1" spc="-45" dirty="0">
                <a:solidFill>
                  <a:srgbClr val="3369E8"/>
                </a:solidFill>
                <a:latin typeface="Trebuchet MS"/>
                <a:cs typeface="Trebuchet MS"/>
              </a:rPr>
              <a:t>Why?	</a:t>
            </a:r>
            <a:r>
              <a:rPr sz="2400" spc="-190" dirty="0">
                <a:latin typeface="Arial"/>
                <a:cs typeface="Arial"/>
              </a:rPr>
              <a:t>Because </a:t>
            </a:r>
            <a:r>
              <a:rPr sz="2400" spc="-20" dirty="0">
                <a:latin typeface="Arial"/>
                <a:cs typeface="Arial"/>
              </a:rPr>
              <a:t>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block-level, </a:t>
            </a:r>
            <a:r>
              <a:rPr sz="2400" spc="-170" dirty="0">
                <a:latin typeface="Arial"/>
                <a:cs typeface="Arial"/>
              </a:rPr>
              <a:t>so </a:t>
            </a:r>
            <a:r>
              <a:rPr sz="2400" spc="-10" dirty="0">
                <a:latin typeface="Arial"/>
                <a:cs typeface="Arial"/>
              </a:rPr>
              <a:t>width </a:t>
            </a:r>
            <a:r>
              <a:rPr sz="2400" spc="-210" dirty="0">
                <a:latin typeface="Arial"/>
                <a:cs typeface="Arial"/>
              </a:rPr>
              <a:t>== </a:t>
            </a:r>
            <a:r>
              <a:rPr sz="2400" spc="-10" dirty="0">
                <a:latin typeface="Arial"/>
                <a:cs typeface="Arial"/>
              </a:rPr>
              <a:t>width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  <a:spcBef>
                <a:spcPts val="975"/>
              </a:spcBef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latin typeface="Arial"/>
                <a:cs typeface="Arial"/>
              </a:rPr>
              <a:t>Change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display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inline-block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(though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now 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35" dirty="0">
                <a:latin typeface="Arial"/>
                <a:cs typeface="Arial"/>
              </a:rPr>
              <a:t>space </a:t>
            </a:r>
            <a:r>
              <a:rPr sz="1800" spc="-90" dirty="0">
                <a:latin typeface="Arial"/>
                <a:cs typeface="Arial"/>
              </a:rPr>
              <a:t>above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box </a:t>
            </a:r>
            <a:r>
              <a:rPr sz="1800" spc="-135" dirty="0">
                <a:latin typeface="Arial"/>
                <a:cs typeface="Arial"/>
              </a:rPr>
              <a:t>has </a:t>
            </a:r>
            <a:r>
              <a:rPr sz="1800" spc="-80" dirty="0">
                <a:latin typeface="Arial"/>
                <a:cs typeface="Arial"/>
              </a:rPr>
              <a:t>increased… </a:t>
            </a:r>
            <a:r>
              <a:rPr sz="1800" dirty="0">
                <a:latin typeface="Arial"/>
                <a:cs typeface="Arial"/>
              </a:rPr>
              <a:t>will </a:t>
            </a:r>
            <a:r>
              <a:rPr sz="1800" spc="-105" dirty="0">
                <a:latin typeface="Arial"/>
                <a:cs typeface="Arial"/>
              </a:rPr>
              <a:t>address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later!)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674" y="2728219"/>
            <a:ext cx="7784199" cy="239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624" y="2709169"/>
            <a:ext cx="8598535" cy="2432685"/>
          </a:xfrm>
          <a:custGeom>
            <a:avLst/>
            <a:gdLst/>
            <a:ahLst/>
            <a:cxnLst/>
            <a:rect l="l" t="t" r="r" b="b"/>
            <a:pathLst>
              <a:path w="8598535" h="2432685">
                <a:moveTo>
                  <a:pt x="0" y="0"/>
                </a:moveTo>
                <a:lnTo>
                  <a:pt x="8598532" y="0"/>
                </a:lnTo>
                <a:lnTo>
                  <a:pt x="8598532" y="2432395"/>
                </a:lnTo>
                <a:lnTo>
                  <a:pt x="0" y="2432395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409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Verdana"/>
                <a:cs typeface="Verdana"/>
              </a:rPr>
              <a:t>Centering </a:t>
            </a:r>
            <a:r>
              <a:rPr sz="3600" spc="30" dirty="0">
                <a:latin typeface="Verdana"/>
                <a:cs typeface="Verdana"/>
              </a:rPr>
              <a:t>the</a:t>
            </a:r>
            <a:r>
              <a:rPr sz="3600" spc="-70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box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786" y="2839069"/>
            <a:ext cx="7549398" cy="2544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736" y="2820019"/>
            <a:ext cx="8308975" cy="2583180"/>
          </a:xfrm>
          <a:custGeom>
            <a:avLst/>
            <a:gdLst/>
            <a:ahLst/>
            <a:cxnLst/>
            <a:rect l="l" t="t" r="r" b="b"/>
            <a:pathLst>
              <a:path w="8308975" h="2583179">
                <a:moveTo>
                  <a:pt x="0" y="0"/>
                </a:moveTo>
                <a:lnTo>
                  <a:pt x="8308520" y="0"/>
                </a:lnTo>
                <a:lnTo>
                  <a:pt x="8308520" y="2582844"/>
                </a:lnTo>
                <a:lnTo>
                  <a:pt x="0" y="25828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790130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can 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also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center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by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centering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body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tag, 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since </a:t>
            </a:r>
            <a:r>
              <a:rPr sz="2400" spc="-20" dirty="0">
                <a:solidFill>
                  <a:srgbClr val="333336"/>
                </a:solidFill>
                <a:latin typeface="Arial"/>
                <a:cs typeface="Arial"/>
              </a:rPr>
              <a:t>p</a:t>
            </a:r>
            <a:r>
              <a:rPr sz="2400" spc="-38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is 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now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285" dirty="0">
                <a:solidFill>
                  <a:srgbClr val="333336"/>
                </a:solidFill>
                <a:latin typeface="Arial"/>
                <a:cs typeface="Arial"/>
              </a:rPr>
              <a:t>inline-block.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044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Highlight</a:t>
            </a:r>
            <a:r>
              <a:rPr spc="-350" dirty="0"/>
              <a:t> </a:t>
            </a:r>
            <a:r>
              <a:rPr spc="-105" dirty="0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804418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Recall: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didn't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know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how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33336"/>
                </a:solidFill>
                <a:latin typeface="Arial"/>
                <a:cs typeface="Arial"/>
              </a:rPr>
              <a:t>to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random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snippet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33336"/>
                </a:solidFill>
                <a:latin typeface="Arial"/>
                <a:cs typeface="Arial"/>
              </a:rPr>
              <a:t>text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33336"/>
                </a:solidFill>
                <a:latin typeface="Arial"/>
                <a:cs typeface="Arial"/>
              </a:rPr>
              <a:t>to  </a:t>
            </a:r>
            <a:r>
              <a:rPr sz="2400" spc="-150" dirty="0">
                <a:solidFill>
                  <a:srgbClr val="333336"/>
                </a:solidFill>
                <a:latin typeface="Arial"/>
                <a:cs typeface="Arial"/>
              </a:rPr>
              <a:t>change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background.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1889" y="3333318"/>
            <a:ext cx="3329393" cy="187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12839" y="3314293"/>
            <a:ext cx="3368040" cy="1914525"/>
          </a:xfrm>
          <a:custGeom>
            <a:avLst/>
            <a:gdLst/>
            <a:ahLst/>
            <a:cxnLst/>
            <a:rect l="l" t="t" r="r" b="b"/>
            <a:pathLst>
              <a:path w="3368040" h="1914525">
                <a:moveTo>
                  <a:pt x="0" y="0"/>
                </a:moveTo>
                <a:lnTo>
                  <a:pt x="3367493" y="0"/>
                </a:lnTo>
                <a:lnTo>
                  <a:pt x="3367493" y="1914246"/>
                </a:lnTo>
                <a:lnTo>
                  <a:pt x="0" y="191424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2516" y="3788542"/>
            <a:ext cx="678815" cy="588010"/>
          </a:xfrm>
          <a:custGeom>
            <a:avLst/>
            <a:gdLst/>
            <a:ahLst/>
            <a:cxnLst/>
            <a:rect l="l" t="t" r="r" b="b"/>
            <a:pathLst>
              <a:path w="678814" h="588010">
                <a:moveTo>
                  <a:pt x="384449" y="587698"/>
                </a:moveTo>
                <a:lnTo>
                  <a:pt x="384449" y="440774"/>
                </a:lnTo>
                <a:lnTo>
                  <a:pt x="0" y="440774"/>
                </a:lnTo>
                <a:lnTo>
                  <a:pt x="0" y="146924"/>
                </a:lnTo>
                <a:lnTo>
                  <a:pt x="384449" y="146924"/>
                </a:lnTo>
                <a:lnTo>
                  <a:pt x="384449" y="0"/>
                </a:lnTo>
                <a:lnTo>
                  <a:pt x="678298" y="293849"/>
                </a:lnTo>
                <a:lnTo>
                  <a:pt x="384449" y="587698"/>
                </a:lnTo>
                <a:close/>
              </a:path>
            </a:pathLst>
          </a:custGeom>
          <a:solidFill>
            <a:srgbClr val="9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2032" y="3558988"/>
            <a:ext cx="2373088" cy="1462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49" y="3234618"/>
            <a:ext cx="3542665" cy="2073910"/>
          </a:xfrm>
          <a:custGeom>
            <a:avLst/>
            <a:gdLst/>
            <a:ahLst/>
            <a:cxnLst/>
            <a:rect l="l" t="t" r="r" b="b"/>
            <a:pathLst>
              <a:path w="3542665" h="2073910">
                <a:moveTo>
                  <a:pt x="0" y="0"/>
                </a:moveTo>
                <a:lnTo>
                  <a:pt x="3542642" y="0"/>
                </a:lnTo>
                <a:lnTo>
                  <a:pt x="3542642" y="2073570"/>
                </a:lnTo>
                <a:lnTo>
                  <a:pt x="0" y="207357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28824" y="5599621"/>
            <a:ext cx="2506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sz="2400" b="1" spc="-165" dirty="0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sz="2400" b="1" spc="-49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373" y="2755569"/>
            <a:ext cx="7485035" cy="305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6086" y="2741269"/>
            <a:ext cx="7851775" cy="3086735"/>
          </a:xfrm>
          <a:custGeom>
            <a:avLst/>
            <a:gdLst/>
            <a:ahLst/>
            <a:cxnLst/>
            <a:rect l="l" t="t" r="r" b="b"/>
            <a:pathLst>
              <a:path w="7851775" h="3086735">
                <a:moveTo>
                  <a:pt x="0" y="0"/>
                </a:moveTo>
                <a:lnTo>
                  <a:pt x="7851221" y="0"/>
                </a:lnTo>
                <a:lnTo>
                  <a:pt x="7851221" y="3086243"/>
                </a:lnTo>
                <a:lnTo>
                  <a:pt x="0" y="3086243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12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Highlight:</a:t>
            </a:r>
            <a:r>
              <a:rPr spc="-370" dirty="0"/>
              <a:t> </a:t>
            </a:r>
            <a:r>
              <a:rPr spc="-50" dirty="0"/>
              <a:t>demystified!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75260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can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random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segment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33336"/>
                </a:solidFill>
                <a:latin typeface="Arial"/>
                <a:cs typeface="Arial"/>
              </a:rPr>
              <a:t>text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by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wrapping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33336"/>
                </a:solidFill>
                <a:latin typeface="Arial"/>
                <a:cs typeface="Arial"/>
              </a:rPr>
              <a:t>it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333336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40" dirty="0">
                <a:solidFill>
                  <a:srgbClr val="333336"/>
                </a:solidFill>
                <a:latin typeface="Trebuchet MS"/>
                <a:cs typeface="Trebuchet MS"/>
              </a:rPr>
              <a:t>inline</a:t>
            </a:r>
            <a:r>
              <a:rPr sz="2400" b="1" spc="-190" dirty="0">
                <a:solidFill>
                  <a:srgbClr val="333336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333336"/>
                </a:solidFill>
                <a:latin typeface="Trebuchet MS"/>
                <a:cs typeface="Trebuchet MS"/>
              </a:rPr>
              <a:t>element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41" y="6115025"/>
            <a:ext cx="839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Hmmm</a:t>
            </a:r>
            <a:r>
              <a:rPr sz="2400" b="1" spc="-95" dirty="0">
                <a:solidFill>
                  <a:srgbClr val="3369E8"/>
                </a:solidFill>
                <a:latin typeface="Arial"/>
                <a:cs typeface="Arial"/>
              </a:rPr>
              <a:t>…</a:t>
            </a:r>
            <a:r>
              <a:rPr sz="2400" b="1" spc="-125" dirty="0">
                <a:solidFill>
                  <a:srgbClr val="3369E8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but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wouldn't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3369E8"/>
                </a:solidFill>
                <a:latin typeface="Trebuchet MS"/>
                <a:cs typeface="Trebuchet MS"/>
              </a:rPr>
              <a:t>it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3369E8"/>
                </a:solidFill>
                <a:latin typeface="Trebuchet MS"/>
                <a:cs typeface="Trebuchet MS"/>
              </a:rPr>
              <a:t>be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3369E8"/>
                </a:solidFill>
                <a:latin typeface="Trebuchet MS"/>
                <a:cs typeface="Trebuchet MS"/>
              </a:rPr>
              <a:t>better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have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a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3369E8"/>
                </a:solidFill>
                <a:latin typeface="Trebuchet MS"/>
                <a:cs typeface="Trebuchet MS"/>
              </a:rPr>
              <a:t>"highlight"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373" y="2755569"/>
            <a:ext cx="7485035" cy="305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6086" y="2741269"/>
            <a:ext cx="7851775" cy="3086735"/>
          </a:xfrm>
          <a:custGeom>
            <a:avLst/>
            <a:gdLst/>
            <a:ahLst/>
            <a:cxnLst/>
            <a:rect l="l" t="t" r="r" b="b"/>
            <a:pathLst>
              <a:path w="7851775" h="3086735">
                <a:moveTo>
                  <a:pt x="0" y="0"/>
                </a:moveTo>
                <a:lnTo>
                  <a:pt x="7851221" y="0"/>
                </a:lnTo>
                <a:lnTo>
                  <a:pt x="7851221" y="3086243"/>
                </a:lnTo>
                <a:lnTo>
                  <a:pt x="0" y="3086243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12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Highlight:</a:t>
            </a:r>
            <a:r>
              <a:rPr spc="-370" dirty="0"/>
              <a:t> </a:t>
            </a:r>
            <a:r>
              <a:rPr spc="-50" dirty="0"/>
              <a:t>demystified!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75260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can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random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segment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33336"/>
                </a:solidFill>
                <a:latin typeface="Arial"/>
                <a:cs typeface="Arial"/>
              </a:rPr>
              <a:t>text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by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wrapping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33336"/>
                </a:solidFill>
                <a:latin typeface="Arial"/>
                <a:cs typeface="Arial"/>
              </a:rPr>
              <a:t>it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333336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40" dirty="0">
                <a:solidFill>
                  <a:srgbClr val="333336"/>
                </a:solidFill>
                <a:latin typeface="Trebuchet MS"/>
                <a:cs typeface="Trebuchet MS"/>
              </a:rPr>
              <a:t>inline</a:t>
            </a:r>
            <a:r>
              <a:rPr sz="2400" b="1" spc="-190" dirty="0">
                <a:solidFill>
                  <a:srgbClr val="333336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333336"/>
                </a:solidFill>
                <a:latin typeface="Trebuchet MS"/>
                <a:cs typeface="Trebuchet MS"/>
              </a:rPr>
              <a:t>element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41" y="5886425"/>
            <a:ext cx="839914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Hmmm</a:t>
            </a:r>
            <a:r>
              <a:rPr sz="2400" b="1" spc="-95" dirty="0">
                <a:solidFill>
                  <a:srgbClr val="3369E8"/>
                </a:solidFill>
                <a:latin typeface="Arial"/>
                <a:cs typeface="Arial"/>
              </a:rPr>
              <a:t>…</a:t>
            </a:r>
            <a:r>
              <a:rPr sz="2400" b="1" spc="-125" dirty="0">
                <a:solidFill>
                  <a:srgbClr val="3369E8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but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wouldn't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3369E8"/>
                </a:solidFill>
                <a:latin typeface="Trebuchet MS"/>
                <a:cs typeface="Trebuchet MS"/>
              </a:rPr>
              <a:t>it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3369E8"/>
                </a:solidFill>
                <a:latin typeface="Trebuchet MS"/>
                <a:cs typeface="Trebuchet MS"/>
              </a:rPr>
              <a:t>be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3369E8"/>
                </a:solidFill>
                <a:latin typeface="Trebuchet MS"/>
                <a:cs typeface="Trebuchet MS"/>
              </a:rPr>
              <a:t>better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have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a</a:t>
            </a:r>
            <a:r>
              <a:rPr sz="2400" b="1" spc="-18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3369E8"/>
                </a:solidFill>
                <a:latin typeface="Trebuchet MS"/>
                <a:cs typeface="Trebuchet MS"/>
              </a:rPr>
              <a:t>"highlight"</a:t>
            </a:r>
            <a:r>
              <a:rPr sz="2400" b="1" spc="-18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  <a:p>
            <a:pPr marL="4445" algn="ctr">
              <a:lnSpc>
                <a:spcPts val="2865"/>
              </a:lnSpc>
            </a:pP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3369E8"/>
                </a:solidFill>
                <a:latin typeface="Trebuchet MS"/>
                <a:cs typeface="Trebuchet MS"/>
              </a:rPr>
              <a:t>do</a:t>
            </a:r>
            <a:r>
              <a:rPr sz="2400" b="1" spc="-56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make </a:t>
            </a:r>
            <a:r>
              <a:rPr sz="2400" b="1" spc="-95" dirty="0">
                <a:solidFill>
                  <a:srgbClr val="3369E8"/>
                </a:solidFill>
                <a:latin typeface="Trebuchet MS"/>
                <a:cs typeface="Trebuchet MS"/>
              </a:rPr>
              <a:t>a </a:t>
            </a:r>
            <a:r>
              <a:rPr sz="2400" b="1" spc="-160" dirty="0">
                <a:solidFill>
                  <a:srgbClr val="3369E8"/>
                </a:solidFill>
                <a:latin typeface="Trebuchet MS"/>
                <a:cs typeface="Trebuchet MS"/>
              </a:rPr>
              <a:t>generic </a:t>
            </a:r>
            <a:r>
              <a:rPr sz="2400" b="1" spc="-110" dirty="0">
                <a:solidFill>
                  <a:srgbClr val="3369E8"/>
                </a:solidFill>
                <a:latin typeface="Trebuchet MS"/>
                <a:cs typeface="Trebuchet MS"/>
              </a:rPr>
              <a:t>HTML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748" y="3421468"/>
            <a:ext cx="2321560" cy="664845"/>
          </a:xfrm>
          <a:custGeom>
            <a:avLst/>
            <a:gdLst/>
            <a:ahLst/>
            <a:cxnLst/>
            <a:rect l="l" t="t" r="r" b="b"/>
            <a:pathLst>
              <a:path w="2321560" h="664845">
                <a:moveTo>
                  <a:pt x="0" y="332399"/>
                </a:moveTo>
                <a:lnTo>
                  <a:pt x="2118" y="312150"/>
                </a:lnTo>
                <a:lnTo>
                  <a:pt x="8391" y="292223"/>
                </a:lnTo>
                <a:lnTo>
                  <a:pt x="32917" y="253469"/>
                </a:lnTo>
                <a:lnTo>
                  <a:pt x="72606" y="216416"/>
                </a:lnTo>
                <a:lnTo>
                  <a:pt x="126488" y="181341"/>
                </a:lnTo>
                <a:lnTo>
                  <a:pt x="193592" y="148523"/>
                </a:lnTo>
                <a:lnTo>
                  <a:pt x="231798" y="133047"/>
                </a:lnTo>
                <a:lnTo>
                  <a:pt x="272945" y="118240"/>
                </a:lnTo>
                <a:lnTo>
                  <a:pt x="316913" y="104136"/>
                </a:lnTo>
                <a:lnTo>
                  <a:pt x="363578" y="90770"/>
                </a:lnTo>
                <a:lnTo>
                  <a:pt x="412821" y="78177"/>
                </a:lnTo>
                <a:lnTo>
                  <a:pt x="464519" y="66392"/>
                </a:lnTo>
                <a:lnTo>
                  <a:pt x="518551" y="55449"/>
                </a:lnTo>
                <a:lnTo>
                  <a:pt x="574796" y="45383"/>
                </a:lnTo>
                <a:lnTo>
                  <a:pt x="633133" y="36229"/>
                </a:lnTo>
                <a:lnTo>
                  <a:pt x="693439" y="28022"/>
                </a:lnTo>
                <a:lnTo>
                  <a:pt x="755594" y="20796"/>
                </a:lnTo>
                <a:lnTo>
                  <a:pt x="819476" y="14586"/>
                </a:lnTo>
                <a:lnTo>
                  <a:pt x="884964" y="9428"/>
                </a:lnTo>
                <a:lnTo>
                  <a:pt x="951937" y="5355"/>
                </a:lnTo>
                <a:lnTo>
                  <a:pt x="1020273" y="2403"/>
                </a:lnTo>
                <a:lnTo>
                  <a:pt x="1089850" y="606"/>
                </a:lnTo>
                <a:lnTo>
                  <a:pt x="1160547" y="0"/>
                </a:lnTo>
                <a:lnTo>
                  <a:pt x="1231245" y="606"/>
                </a:lnTo>
                <a:lnTo>
                  <a:pt x="1300822" y="2403"/>
                </a:lnTo>
                <a:lnTo>
                  <a:pt x="1369157" y="5355"/>
                </a:lnTo>
                <a:lnTo>
                  <a:pt x="1436130" y="9428"/>
                </a:lnTo>
                <a:lnTo>
                  <a:pt x="1501618" y="14586"/>
                </a:lnTo>
                <a:lnTo>
                  <a:pt x="1565500" y="20796"/>
                </a:lnTo>
                <a:lnTo>
                  <a:pt x="1627655" y="28022"/>
                </a:lnTo>
                <a:lnTo>
                  <a:pt x="1687962" y="36229"/>
                </a:lnTo>
                <a:lnTo>
                  <a:pt x="1746298" y="45383"/>
                </a:lnTo>
                <a:lnTo>
                  <a:pt x="1802543" y="55449"/>
                </a:lnTo>
                <a:lnTo>
                  <a:pt x="1856576" y="66392"/>
                </a:lnTo>
                <a:lnTo>
                  <a:pt x="1908274" y="78177"/>
                </a:lnTo>
                <a:lnTo>
                  <a:pt x="1957516" y="90770"/>
                </a:lnTo>
                <a:lnTo>
                  <a:pt x="2004182" y="104136"/>
                </a:lnTo>
                <a:lnTo>
                  <a:pt x="2048149" y="118240"/>
                </a:lnTo>
                <a:lnTo>
                  <a:pt x="2089296" y="133047"/>
                </a:lnTo>
                <a:lnTo>
                  <a:pt x="2127503" y="148523"/>
                </a:lnTo>
                <a:lnTo>
                  <a:pt x="2162646" y="164633"/>
                </a:lnTo>
                <a:lnTo>
                  <a:pt x="2223260" y="198614"/>
                </a:lnTo>
                <a:lnTo>
                  <a:pt x="2270168" y="234712"/>
                </a:lnTo>
                <a:lnTo>
                  <a:pt x="2302397" y="272651"/>
                </a:lnTo>
                <a:lnTo>
                  <a:pt x="2318977" y="312150"/>
                </a:lnTo>
                <a:lnTo>
                  <a:pt x="2321095" y="332399"/>
                </a:lnTo>
                <a:lnTo>
                  <a:pt x="2312704" y="372575"/>
                </a:lnTo>
                <a:lnTo>
                  <a:pt x="2288178" y="411329"/>
                </a:lnTo>
                <a:lnTo>
                  <a:pt x="2248488" y="448382"/>
                </a:lnTo>
                <a:lnTo>
                  <a:pt x="2194606" y="483457"/>
                </a:lnTo>
                <a:lnTo>
                  <a:pt x="2127503" y="516275"/>
                </a:lnTo>
                <a:lnTo>
                  <a:pt x="2089296" y="531750"/>
                </a:lnTo>
                <a:lnTo>
                  <a:pt x="2048149" y="546558"/>
                </a:lnTo>
                <a:lnTo>
                  <a:pt x="2004182" y="560662"/>
                </a:lnTo>
                <a:lnTo>
                  <a:pt x="1957516" y="574027"/>
                </a:lnTo>
                <a:lnTo>
                  <a:pt x="1908274" y="586621"/>
                </a:lnTo>
                <a:lnTo>
                  <a:pt x="1856576" y="598406"/>
                </a:lnTo>
                <a:lnTo>
                  <a:pt x="1802543" y="609349"/>
                </a:lnTo>
                <a:lnTo>
                  <a:pt x="1746298" y="619415"/>
                </a:lnTo>
                <a:lnTo>
                  <a:pt x="1687962" y="628569"/>
                </a:lnTo>
                <a:lnTo>
                  <a:pt x="1627655" y="636776"/>
                </a:lnTo>
                <a:lnTo>
                  <a:pt x="1565500" y="644002"/>
                </a:lnTo>
                <a:lnTo>
                  <a:pt x="1501618" y="650211"/>
                </a:lnTo>
                <a:lnTo>
                  <a:pt x="1436130" y="655370"/>
                </a:lnTo>
                <a:lnTo>
                  <a:pt x="1369157" y="659443"/>
                </a:lnTo>
                <a:lnTo>
                  <a:pt x="1300822" y="662395"/>
                </a:lnTo>
                <a:lnTo>
                  <a:pt x="1231245" y="664192"/>
                </a:lnTo>
                <a:lnTo>
                  <a:pt x="1160547" y="664798"/>
                </a:lnTo>
                <a:lnTo>
                  <a:pt x="1089850" y="664192"/>
                </a:lnTo>
                <a:lnTo>
                  <a:pt x="1020273" y="662395"/>
                </a:lnTo>
                <a:lnTo>
                  <a:pt x="951937" y="659443"/>
                </a:lnTo>
                <a:lnTo>
                  <a:pt x="884964" y="655370"/>
                </a:lnTo>
                <a:lnTo>
                  <a:pt x="819476" y="650211"/>
                </a:lnTo>
                <a:lnTo>
                  <a:pt x="755594" y="644002"/>
                </a:lnTo>
                <a:lnTo>
                  <a:pt x="693439" y="636776"/>
                </a:lnTo>
                <a:lnTo>
                  <a:pt x="633133" y="628569"/>
                </a:lnTo>
                <a:lnTo>
                  <a:pt x="574796" y="619415"/>
                </a:lnTo>
                <a:lnTo>
                  <a:pt x="518551" y="609349"/>
                </a:lnTo>
                <a:lnTo>
                  <a:pt x="464519" y="598406"/>
                </a:lnTo>
                <a:lnTo>
                  <a:pt x="412821" y="586621"/>
                </a:lnTo>
                <a:lnTo>
                  <a:pt x="363578" y="574027"/>
                </a:lnTo>
                <a:lnTo>
                  <a:pt x="316913" y="560662"/>
                </a:lnTo>
                <a:lnTo>
                  <a:pt x="272945" y="546558"/>
                </a:lnTo>
                <a:lnTo>
                  <a:pt x="231798" y="531750"/>
                </a:lnTo>
                <a:lnTo>
                  <a:pt x="193592" y="516275"/>
                </a:lnTo>
                <a:lnTo>
                  <a:pt x="158448" y="500165"/>
                </a:lnTo>
                <a:lnTo>
                  <a:pt x="97834" y="466184"/>
                </a:lnTo>
                <a:lnTo>
                  <a:pt x="50927" y="430085"/>
                </a:lnTo>
                <a:lnTo>
                  <a:pt x="18697" y="392147"/>
                </a:lnTo>
                <a:lnTo>
                  <a:pt x="2118" y="352647"/>
                </a:lnTo>
                <a:lnTo>
                  <a:pt x="0" y="33239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2207478"/>
            <a:ext cx="7563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7295" algn="l"/>
              </a:tabLst>
            </a:pPr>
            <a:r>
              <a:rPr sz="3600" spc="-260" dirty="0">
                <a:latin typeface="Arial"/>
                <a:cs typeface="Arial"/>
              </a:rPr>
              <a:t>Have </a:t>
            </a:r>
            <a:r>
              <a:rPr sz="3600" spc="-135" dirty="0">
                <a:latin typeface="Arial"/>
                <a:cs typeface="Arial"/>
              </a:rPr>
              <a:t>you heard</a:t>
            </a:r>
            <a:r>
              <a:rPr sz="3600" spc="-17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of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210" dirty="0">
                <a:latin typeface="Arial"/>
                <a:cs typeface="Arial"/>
              </a:rPr>
              <a:t>&lt;div&gt;	</a:t>
            </a:r>
            <a:r>
              <a:rPr sz="3600" spc="-170" dirty="0">
                <a:latin typeface="Arial"/>
                <a:cs typeface="Arial"/>
              </a:rPr>
              <a:t>and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&lt;span&gt;?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3426675"/>
            <a:ext cx="2892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Arial"/>
                <a:cs typeface="Arial"/>
              </a:rPr>
              <a:t>What </a:t>
            </a:r>
            <a:r>
              <a:rPr sz="3600" spc="-145" dirty="0">
                <a:latin typeface="Arial"/>
                <a:cs typeface="Arial"/>
              </a:rPr>
              <a:t>are</a:t>
            </a:r>
            <a:r>
              <a:rPr sz="3600" spc="-365" dirty="0">
                <a:latin typeface="Arial"/>
                <a:cs typeface="Arial"/>
              </a:rPr>
              <a:t> </a:t>
            </a:r>
            <a:r>
              <a:rPr sz="3600" spc="-130" dirty="0">
                <a:latin typeface="Arial"/>
                <a:cs typeface="Arial"/>
              </a:rPr>
              <a:t>they?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803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&lt;div&gt; </a:t>
            </a:r>
            <a:r>
              <a:rPr spc="75" dirty="0"/>
              <a:t>and</a:t>
            </a:r>
            <a:r>
              <a:rPr spc="-225" dirty="0"/>
              <a:t> </a:t>
            </a:r>
            <a:r>
              <a:rPr spc="-390" dirty="0"/>
              <a:t>&lt;span&gt;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23139"/>
            <a:ext cx="6448425" cy="1311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135" dirty="0">
                <a:latin typeface="Arial"/>
                <a:cs typeface="Arial"/>
              </a:rPr>
              <a:t>Two </a:t>
            </a:r>
            <a:r>
              <a:rPr sz="2400" spc="-105" dirty="0">
                <a:latin typeface="Arial"/>
                <a:cs typeface="Arial"/>
              </a:rPr>
              <a:t>generic </a:t>
            </a:r>
            <a:r>
              <a:rPr sz="2400" spc="-135" dirty="0">
                <a:latin typeface="Arial"/>
                <a:cs typeface="Arial"/>
              </a:rPr>
              <a:t>tags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60" dirty="0">
                <a:latin typeface="Arial"/>
                <a:cs typeface="Arial"/>
              </a:rPr>
              <a:t>intended </a:t>
            </a:r>
            <a:r>
              <a:rPr sz="2400" spc="-100" dirty="0">
                <a:latin typeface="Arial"/>
                <a:cs typeface="Arial"/>
              </a:rPr>
              <a:t>purpose </a:t>
            </a:r>
            <a:r>
              <a:rPr sz="2400" spc="-20" dirty="0">
                <a:latin typeface="Arial"/>
                <a:cs typeface="Arial"/>
              </a:rPr>
              <a:t>or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style: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110" dirty="0">
                <a:latin typeface="Arial"/>
                <a:cs typeface="Arial"/>
              </a:rPr>
              <a:t>&lt;div&gt;: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generic </a:t>
            </a:r>
            <a:r>
              <a:rPr sz="2400" b="1" spc="-145" dirty="0">
                <a:latin typeface="Trebuchet MS"/>
                <a:cs typeface="Trebuchet MS"/>
              </a:rPr>
              <a:t>block</a:t>
            </a:r>
            <a:r>
              <a:rPr sz="2400" b="1" spc="-35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20" dirty="0">
                <a:latin typeface="Arial"/>
                <a:cs typeface="Arial"/>
              </a:rPr>
              <a:t>&lt;span&gt;: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generic </a:t>
            </a:r>
            <a:r>
              <a:rPr sz="2400" b="1" spc="-140" dirty="0">
                <a:latin typeface="Trebuchet MS"/>
                <a:cs typeface="Trebuchet MS"/>
              </a:rPr>
              <a:t>inline</a:t>
            </a:r>
            <a:r>
              <a:rPr sz="2400" b="1" spc="-22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923547"/>
            <a:ext cx="3908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/>
              <a:t>Quick</a:t>
            </a:r>
            <a:r>
              <a:rPr sz="4800" spc="-495" dirty="0"/>
              <a:t> </a:t>
            </a:r>
            <a:r>
              <a:rPr sz="4800" spc="-70" dirty="0"/>
              <a:t>review</a:t>
            </a:r>
            <a:endParaRPr sz="4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Arial"/>
                <a:cs typeface="Arial"/>
              </a:rPr>
              <a:t>&lt;span&gt; </a:t>
            </a:r>
            <a:r>
              <a:rPr sz="3600" spc="45" dirty="0">
                <a:latin typeface="Verdana"/>
                <a:cs typeface="Verdana"/>
              </a:rPr>
              <a:t>in</a:t>
            </a:r>
            <a:r>
              <a:rPr sz="3600" spc="-395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action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037" y="2437670"/>
            <a:ext cx="8711907" cy="3105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987" y="2418620"/>
            <a:ext cx="8750300" cy="3143250"/>
          </a:xfrm>
          <a:custGeom>
            <a:avLst/>
            <a:gdLst/>
            <a:ahLst/>
            <a:cxnLst/>
            <a:rect l="l" t="t" r="r" b="b"/>
            <a:pathLst>
              <a:path w="8750300" h="3143250">
                <a:moveTo>
                  <a:pt x="0" y="0"/>
                </a:moveTo>
                <a:lnTo>
                  <a:pt x="8750019" y="0"/>
                </a:lnTo>
                <a:lnTo>
                  <a:pt x="8750019" y="3143243"/>
                </a:lnTo>
                <a:lnTo>
                  <a:pt x="0" y="314324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6809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can </a:t>
            </a:r>
            <a:r>
              <a:rPr sz="2400" spc="-165" dirty="0">
                <a:solidFill>
                  <a:srgbClr val="333336"/>
                </a:solidFill>
                <a:latin typeface="Arial"/>
                <a:cs typeface="Arial"/>
              </a:rPr>
              <a:t>use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&lt;span&gt; </a:t>
            </a:r>
            <a:r>
              <a:rPr sz="2400" spc="-225" dirty="0">
                <a:solidFill>
                  <a:srgbClr val="333336"/>
                </a:solidFill>
                <a:latin typeface="Arial"/>
                <a:cs typeface="Arial"/>
              </a:rPr>
              <a:t>as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generic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inline </a:t>
            </a:r>
            <a:r>
              <a:rPr sz="2400" spc="-210" dirty="0">
                <a:solidFill>
                  <a:srgbClr val="333336"/>
                </a:solidFill>
                <a:latin typeface="Arial"/>
                <a:cs typeface="Arial"/>
              </a:rPr>
              <a:t>HTML</a:t>
            </a:r>
            <a:r>
              <a:rPr sz="2400" spc="8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container: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391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Multiple </a:t>
            </a:r>
            <a:r>
              <a:rPr spc="10" dirty="0"/>
              <a:t>generic</a:t>
            </a:r>
            <a:r>
              <a:rPr spc="-795" dirty="0"/>
              <a:t> </a:t>
            </a:r>
            <a:r>
              <a:rPr spc="-45" dirty="0"/>
              <a:t>containers?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442513"/>
            <a:ext cx="8074025" cy="187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3985">
              <a:lnSpc>
                <a:spcPct val="135400"/>
              </a:lnSpc>
              <a:spcBef>
                <a:spcPts val="100"/>
              </a:spcBef>
            </a:pP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But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36"/>
                </a:solidFill>
                <a:latin typeface="Arial"/>
                <a:cs typeface="Arial"/>
              </a:rPr>
              <a:t>won't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36"/>
                </a:solidFill>
                <a:latin typeface="Arial"/>
                <a:cs typeface="Arial"/>
              </a:rPr>
              <a:t>often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33336"/>
                </a:solidFill>
                <a:latin typeface="Arial"/>
                <a:cs typeface="Arial"/>
              </a:rPr>
              <a:t>want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multiple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generic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containers?  </a:t>
            </a:r>
            <a:r>
              <a:rPr sz="2400" spc="-114" dirty="0">
                <a:solidFill>
                  <a:srgbClr val="333336"/>
                </a:solidFill>
                <a:latin typeface="Arial"/>
                <a:cs typeface="Arial"/>
              </a:rPr>
              <a:t>How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do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 distinguish </a:t>
            </a:r>
            <a:r>
              <a:rPr sz="2400" spc="10" dirty="0">
                <a:solidFill>
                  <a:srgbClr val="333336"/>
                </a:solidFill>
                <a:latin typeface="Arial"/>
                <a:cs typeface="Arial"/>
              </a:rPr>
              <a:t>two </a:t>
            </a:r>
            <a:r>
              <a:rPr sz="2400" spc="-105" dirty="0">
                <a:solidFill>
                  <a:srgbClr val="333336"/>
                </a:solidFill>
                <a:latin typeface="Arial"/>
                <a:cs typeface="Arial"/>
              </a:rPr>
              <a:t>generic</a:t>
            </a:r>
            <a:r>
              <a:rPr sz="2400" spc="-42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containers?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In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other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33336"/>
                </a:solidFill>
                <a:latin typeface="Arial"/>
                <a:cs typeface="Arial"/>
              </a:rPr>
              <a:t>words,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how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do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subset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elements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instead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14" dirty="0">
                <a:solidFill>
                  <a:srgbClr val="333336"/>
                </a:solidFill>
                <a:latin typeface="Trebuchet MS"/>
                <a:cs typeface="Trebuchet MS"/>
              </a:rPr>
              <a:t>all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elements </a:t>
            </a:r>
            <a:r>
              <a:rPr sz="2400" spc="-75" dirty="0">
                <a:solidFill>
                  <a:srgbClr val="333336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2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page?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6640" y="3904419"/>
            <a:ext cx="4275644" cy="259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4946" y="3584267"/>
            <a:ext cx="5774690" cy="3064510"/>
          </a:xfrm>
          <a:custGeom>
            <a:avLst/>
            <a:gdLst/>
            <a:ahLst/>
            <a:cxnLst/>
            <a:rect l="l" t="t" r="r" b="b"/>
            <a:pathLst>
              <a:path w="5774690" h="3064509">
                <a:moveTo>
                  <a:pt x="0" y="0"/>
                </a:moveTo>
                <a:lnTo>
                  <a:pt x="5774088" y="0"/>
                </a:lnTo>
                <a:lnTo>
                  <a:pt x="5774088" y="3064168"/>
                </a:lnTo>
                <a:lnTo>
                  <a:pt x="0" y="306416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556835"/>
            <a:ext cx="4544695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-220" dirty="0"/>
              <a:t>CSS </a:t>
            </a:r>
            <a:r>
              <a:rPr sz="4800" spc="-180" dirty="0"/>
              <a:t>Selectors:  </a:t>
            </a:r>
            <a:r>
              <a:rPr sz="4800" spc="-140" dirty="0"/>
              <a:t>Classes </a:t>
            </a:r>
            <a:r>
              <a:rPr sz="4800" spc="100" dirty="0"/>
              <a:t>and</a:t>
            </a:r>
            <a:r>
              <a:rPr sz="4800" spc="-780" dirty="0"/>
              <a:t> </a:t>
            </a:r>
            <a:r>
              <a:rPr sz="4800" spc="-210" dirty="0"/>
              <a:t>Ids</a:t>
            </a:r>
            <a:endParaRPr sz="4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Classes </a:t>
            </a:r>
            <a:r>
              <a:rPr spc="75" dirty="0"/>
              <a:t>and</a:t>
            </a:r>
            <a:r>
              <a:rPr spc="-610" dirty="0"/>
              <a:t> </a:t>
            </a:r>
            <a:r>
              <a:rPr spc="-10" dirty="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223" y="1744649"/>
            <a:ext cx="496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20" dirty="0">
                <a:latin typeface="Arial"/>
                <a:cs typeface="Arial"/>
              </a:rPr>
              <a:t>3 </a:t>
            </a:r>
            <a:r>
              <a:rPr sz="2400" spc="-145" dirty="0">
                <a:latin typeface="Arial"/>
                <a:cs typeface="Arial"/>
              </a:rPr>
              <a:t>basic </a:t>
            </a:r>
            <a:r>
              <a:rPr sz="2400" spc="-95" dirty="0">
                <a:latin typeface="Arial"/>
                <a:cs typeface="Arial"/>
              </a:rPr>
              <a:t>types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90" dirty="0">
                <a:latin typeface="Arial"/>
                <a:cs typeface="Arial"/>
              </a:rPr>
              <a:t>CSS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selectors: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8836" y="2447582"/>
          <a:ext cx="7995920" cy="218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6645">
                <a:tc>
                  <a:txBody>
                    <a:bodyPr/>
                    <a:lstStyle/>
                    <a:p>
                      <a:pPr marR="74930" algn="r">
                        <a:lnSpc>
                          <a:spcPts val="2875"/>
                        </a:lnSpc>
                        <a:spcBef>
                          <a:spcPts val="620"/>
                        </a:spcBef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5" dirty="0">
                          <a:latin typeface="Arial"/>
                          <a:cs typeface="Arial"/>
                        </a:rPr>
                        <a:t>selector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78740" algn="r">
                        <a:lnSpc>
                          <a:spcPts val="2155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(this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we've</a:t>
                      </a:r>
                      <a:r>
                        <a:rPr sz="18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been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7366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using)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3405" algn="l"/>
                        </a:tabLst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All	</a:t>
                      </a:r>
                      <a:r>
                        <a:rPr sz="2400" b="1" spc="-110" dirty="0">
                          <a:latin typeface="Arial"/>
                          <a:cs typeface="Arial"/>
                        </a:rPr>
                        <a:t>&lt;p&gt;</a:t>
                      </a:r>
                      <a:r>
                        <a:rPr sz="24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elements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509" dirty="0">
                          <a:latin typeface="DejaVu Sans"/>
                          <a:cs typeface="DejaVu Sans"/>
                        </a:rPr>
                        <a:t>✨</a:t>
                      </a:r>
                      <a:r>
                        <a:rPr sz="2400" b="1" spc="509" dirty="0"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2400" b="1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50" dirty="0">
                          <a:latin typeface="Trebuchet MS"/>
                          <a:cs typeface="Trebuchet MS"/>
                        </a:rPr>
                        <a:t>selector</a:t>
                      </a:r>
                      <a:r>
                        <a:rPr sz="2400" spc="50" dirty="0">
                          <a:latin typeface="DejaVu Sans"/>
                          <a:cs typeface="DejaVu Sans"/>
                        </a:rPr>
                        <a:t>✨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spc="-55" dirty="0">
                          <a:latin typeface="Arial"/>
                          <a:cs typeface="Arial"/>
                        </a:rPr>
                        <a:t>#abc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element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70" dirty="0">
                          <a:latin typeface="Arial"/>
                          <a:cs typeface="Arial"/>
                        </a:rPr>
                        <a:t>id="abc"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165" dirty="0">
                          <a:latin typeface="DejaVu Sans"/>
                          <a:cs typeface="DejaVu Sans"/>
                        </a:rPr>
                        <a:t>✨</a:t>
                      </a:r>
                      <a:r>
                        <a:rPr sz="2400" b="1" spc="16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2400" b="1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75" dirty="0">
                          <a:latin typeface="Trebuchet MS"/>
                          <a:cs typeface="Trebuchet MS"/>
                        </a:rPr>
                        <a:t>selector</a:t>
                      </a:r>
                      <a:r>
                        <a:rPr sz="2400" spc="-75" dirty="0">
                          <a:latin typeface="DejaVu Sans"/>
                          <a:cs typeface="DejaVu Sans"/>
                        </a:rPr>
                        <a:t>✨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spc="110" dirty="0">
                          <a:latin typeface="Arial"/>
                          <a:cs typeface="Arial"/>
                        </a:rPr>
                        <a:t>.abc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-9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55" dirty="0">
                          <a:latin typeface="Arial"/>
                          <a:cs typeface="Arial"/>
                        </a:rPr>
                        <a:t>class="abc"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6624" y="5019671"/>
            <a:ext cx="755523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  <a:tabLst>
                <a:tab pos="682625" algn="l"/>
              </a:tabLst>
            </a:pPr>
            <a:r>
              <a:rPr sz="2400" spc="-45" dirty="0">
                <a:latin typeface="Arial"/>
                <a:cs typeface="Arial"/>
              </a:rPr>
              <a:t>&lt;h1	</a:t>
            </a:r>
            <a:r>
              <a:rPr sz="2400" b="1" spc="100" dirty="0">
                <a:solidFill>
                  <a:srgbClr val="9900FF"/>
                </a:solidFill>
                <a:latin typeface="Arial"/>
                <a:cs typeface="Arial"/>
              </a:rPr>
              <a:t>id="title"</a:t>
            </a:r>
            <a:r>
              <a:rPr sz="2400" spc="100" dirty="0">
                <a:latin typeface="Arial"/>
                <a:cs typeface="Arial"/>
              </a:rPr>
              <a:t>&gt;Homework&lt;/h1&gt;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682625" algn="l"/>
                <a:tab pos="4029710" algn="l"/>
                <a:tab pos="4531360" algn="l"/>
                <a:tab pos="5200015" algn="l"/>
              </a:tabLst>
            </a:pPr>
            <a:r>
              <a:rPr sz="2400" spc="-265" dirty="0">
                <a:latin typeface="Arial"/>
                <a:cs typeface="Arial"/>
              </a:rPr>
              <a:t>&lt;em	</a:t>
            </a:r>
            <a:r>
              <a:rPr sz="2400" b="1" spc="-85" dirty="0">
                <a:solidFill>
                  <a:srgbClr val="0000FF"/>
                </a:solidFill>
                <a:latin typeface="Arial"/>
                <a:cs typeface="Arial"/>
              </a:rPr>
              <a:t>class="hw"</a:t>
            </a:r>
            <a:r>
              <a:rPr sz="2400" spc="-85" dirty="0">
                <a:latin typeface="Arial"/>
                <a:cs typeface="Arial"/>
              </a:rPr>
              <a:t>&gt;HW0&lt;/em&gt;	</a:t>
            </a:r>
            <a:r>
              <a:rPr sz="2400" spc="450" dirty="0">
                <a:latin typeface="Arial"/>
                <a:cs typeface="Arial"/>
              </a:rPr>
              <a:t>is	</a:t>
            </a:r>
            <a:r>
              <a:rPr sz="2400" spc="-20" dirty="0">
                <a:latin typeface="Arial"/>
                <a:cs typeface="Arial"/>
              </a:rPr>
              <a:t>due	</a:t>
            </a:r>
            <a:r>
              <a:rPr sz="2400" spc="235" dirty="0">
                <a:latin typeface="Arial"/>
                <a:cs typeface="Arial"/>
              </a:rPr>
              <a:t>Friday.&lt;br/&gt;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682625" algn="l"/>
                <a:tab pos="4029710" algn="l"/>
                <a:tab pos="4865370" algn="l"/>
                <a:tab pos="5534025" algn="l"/>
              </a:tabLst>
            </a:pPr>
            <a:r>
              <a:rPr sz="2400" spc="-229" dirty="0">
                <a:latin typeface="Arial"/>
                <a:cs typeface="Arial"/>
              </a:rPr>
              <a:t>&lt;e</a:t>
            </a:r>
            <a:r>
              <a:rPr sz="2400" spc="-33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b="1" spc="10" dirty="0">
                <a:solidFill>
                  <a:srgbClr val="0000FF"/>
                </a:solidFill>
                <a:latin typeface="Arial"/>
                <a:cs typeface="Arial"/>
              </a:rPr>
              <a:t>class="hw</a:t>
            </a:r>
            <a:r>
              <a:rPr sz="2400" b="1" spc="3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400" spc="-195" dirty="0">
                <a:latin typeface="Arial"/>
                <a:cs typeface="Arial"/>
              </a:rPr>
              <a:t>&gt;HW1&lt;/em</a:t>
            </a:r>
            <a:r>
              <a:rPr sz="2400" spc="-175" dirty="0">
                <a:latin typeface="Arial"/>
                <a:cs typeface="Arial"/>
              </a:rPr>
              <a:t>&gt;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goe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40" dirty="0">
                <a:latin typeface="Arial"/>
                <a:cs typeface="Arial"/>
              </a:rPr>
              <a:t>ou</a:t>
            </a:r>
            <a:r>
              <a:rPr sz="2400" spc="1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80" dirty="0">
                <a:latin typeface="Arial"/>
                <a:cs typeface="Arial"/>
              </a:rPr>
              <a:t>Monday.&lt;br/&gt;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tabLst>
                <a:tab pos="1349375" algn="l"/>
                <a:tab pos="2853055" algn="l"/>
                <a:tab pos="3521710" algn="l"/>
                <a:tab pos="4023360" algn="l"/>
              </a:tabLst>
            </a:pPr>
            <a:r>
              <a:rPr sz="2400" spc="55" dirty="0">
                <a:latin typeface="Arial"/>
                <a:cs typeface="Arial"/>
              </a:rPr>
              <a:t>&lt;em&gt;All	</a:t>
            </a:r>
            <a:r>
              <a:rPr sz="2400" spc="-70" dirty="0">
                <a:latin typeface="Arial"/>
                <a:cs typeface="Arial"/>
              </a:rPr>
              <a:t>homework	</a:t>
            </a:r>
            <a:r>
              <a:rPr sz="2400" spc="-20" dirty="0">
                <a:latin typeface="Arial"/>
                <a:cs typeface="Arial"/>
              </a:rPr>
              <a:t>due	</a:t>
            </a:r>
            <a:r>
              <a:rPr sz="2400" spc="315" dirty="0">
                <a:latin typeface="Arial"/>
                <a:cs typeface="Arial"/>
              </a:rPr>
              <a:t>at	</a:t>
            </a:r>
            <a:r>
              <a:rPr sz="2400" spc="20" dirty="0">
                <a:latin typeface="Arial"/>
                <a:cs typeface="Arial"/>
              </a:rPr>
              <a:t>11:59pm.&lt;/em&gt;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Classes </a:t>
            </a:r>
            <a:r>
              <a:rPr spc="75" dirty="0"/>
              <a:t>and</a:t>
            </a:r>
            <a:r>
              <a:rPr spc="-610" dirty="0"/>
              <a:t> </a:t>
            </a:r>
            <a:r>
              <a:rPr spc="-10" dirty="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299" y="1582596"/>
            <a:ext cx="7995284" cy="16129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755650" algn="l"/>
              </a:tabLst>
            </a:pPr>
            <a:r>
              <a:rPr sz="2400" spc="-45" dirty="0">
                <a:latin typeface="Arial"/>
                <a:cs typeface="Arial"/>
              </a:rPr>
              <a:t>&lt;h1	</a:t>
            </a:r>
            <a:r>
              <a:rPr sz="2400" b="1" spc="100" dirty="0">
                <a:solidFill>
                  <a:srgbClr val="9900FF"/>
                </a:solidFill>
                <a:latin typeface="Arial"/>
                <a:cs typeface="Arial"/>
              </a:rPr>
              <a:t>id="title"</a:t>
            </a:r>
            <a:r>
              <a:rPr sz="2400" spc="100" dirty="0">
                <a:latin typeface="Arial"/>
                <a:cs typeface="Arial"/>
              </a:rPr>
              <a:t>&gt;Homework&lt;/h1&gt;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50"/>
              </a:lnSpc>
              <a:tabLst>
                <a:tab pos="755650" algn="l"/>
                <a:tab pos="4102735" algn="l"/>
                <a:tab pos="4604385" algn="l"/>
                <a:tab pos="5273040" algn="l"/>
              </a:tabLst>
            </a:pPr>
            <a:r>
              <a:rPr sz="2400" spc="-265" dirty="0">
                <a:latin typeface="Arial"/>
                <a:cs typeface="Arial"/>
              </a:rPr>
              <a:t>&lt;em	</a:t>
            </a:r>
            <a:r>
              <a:rPr sz="2400" b="1" spc="-85" dirty="0">
                <a:solidFill>
                  <a:srgbClr val="0000FF"/>
                </a:solidFill>
                <a:latin typeface="Arial"/>
                <a:cs typeface="Arial"/>
              </a:rPr>
              <a:t>class="hw"</a:t>
            </a:r>
            <a:r>
              <a:rPr sz="2400" spc="-85" dirty="0">
                <a:latin typeface="Arial"/>
                <a:cs typeface="Arial"/>
              </a:rPr>
              <a:t>&gt;HW0&lt;/em&gt;	</a:t>
            </a:r>
            <a:r>
              <a:rPr sz="2400" spc="450" dirty="0">
                <a:latin typeface="Arial"/>
                <a:cs typeface="Arial"/>
              </a:rPr>
              <a:t>is	</a:t>
            </a:r>
            <a:r>
              <a:rPr sz="2400" spc="-20" dirty="0">
                <a:latin typeface="Arial"/>
                <a:cs typeface="Arial"/>
              </a:rPr>
              <a:t>due	</a:t>
            </a:r>
            <a:r>
              <a:rPr sz="2400" spc="235" dirty="0">
                <a:latin typeface="Arial"/>
                <a:cs typeface="Arial"/>
              </a:rPr>
              <a:t>Friday.&lt;br/&gt;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50"/>
              </a:lnSpc>
              <a:tabLst>
                <a:tab pos="755650" algn="l"/>
                <a:tab pos="4102735" algn="l"/>
                <a:tab pos="4938395" algn="l"/>
                <a:tab pos="5607050" algn="l"/>
              </a:tabLst>
            </a:pPr>
            <a:r>
              <a:rPr sz="2400" spc="-265" dirty="0">
                <a:latin typeface="Arial"/>
                <a:cs typeface="Arial"/>
              </a:rPr>
              <a:t>&lt;em	</a:t>
            </a:r>
            <a:r>
              <a:rPr sz="2400" b="1" spc="-85" dirty="0">
                <a:solidFill>
                  <a:srgbClr val="0000FF"/>
                </a:solidFill>
                <a:latin typeface="Arial"/>
                <a:cs typeface="Arial"/>
              </a:rPr>
              <a:t>class="hw"</a:t>
            </a:r>
            <a:r>
              <a:rPr sz="2400" spc="-85" dirty="0">
                <a:latin typeface="Arial"/>
                <a:cs typeface="Arial"/>
              </a:rPr>
              <a:t>&gt;HW1&lt;/em&gt;	</a:t>
            </a:r>
            <a:r>
              <a:rPr sz="2400" spc="10" dirty="0">
                <a:latin typeface="Arial"/>
                <a:cs typeface="Arial"/>
              </a:rPr>
              <a:t>goes	</a:t>
            </a:r>
            <a:r>
              <a:rPr sz="2400" spc="200" dirty="0">
                <a:latin typeface="Arial"/>
                <a:cs typeface="Arial"/>
              </a:rPr>
              <a:t>out	</a:t>
            </a:r>
            <a:r>
              <a:rPr sz="2400" spc="80" dirty="0">
                <a:latin typeface="Arial"/>
                <a:cs typeface="Arial"/>
              </a:rPr>
              <a:t>Monday.&lt;br/&gt;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  <a:tabLst>
                <a:tab pos="1422400" algn="l"/>
                <a:tab pos="2926080" algn="l"/>
                <a:tab pos="3594735" algn="l"/>
                <a:tab pos="4096385" algn="l"/>
              </a:tabLst>
            </a:pPr>
            <a:r>
              <a:rPr sz="2400" spc="55" dirty="0">
                <a:latin typeface="Arial"/>
                <a:cs typeface="Arial"/>
              </a:rPr>
              <a:t>&lt;em&gt;All	</a:t>
            </a:r>
            <a:r>
              <a:rPr sz="2400" spc="-70" dirty="0">
                <a:latin typeface="Arial"/>
                <a:cs typeface="Arial"/>
              </a:rPr>
              <a:t>homework	</a:t>
            </a:r>
            <a:r>
              <a:rPr sz="2400" spc="-20" dirty="0">
                <a:latin typeface="Arial"/>
                <a:cs typeface="Arial"/>
              </a:rPr>
              <a:t>due	</a:t>
            </a:r>
            <a:r>
              <a:rPr sz="2400" spc="315" dirty="0">
                <a:latin typeface="Arial"/>
                <a:cs typeface="Arial"/>
              </a:rPr>
              <a:t>at	</a:t>
            </a:r>
            <a:r>
              <a:rPr sz="2400" spc="20" dirty="0">
                <a:latin typeface="Arial"/>
                <a:cs typeface="Arial"/>
              </a:rPr>
              <a:t>11:59pm.&lt;/em&gt;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299" y="3393818"/>
            <a:ext cx="3357245" cy="28625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753745" algn="l"/>
              </a:tabLst>
            </a:pPr>
            <a:r>
              <a:rPr sz="2400" spc="70" dirty="0">
                <a:latin typeface="Arial"/>
                <a:cs typeface="Arial"/>
              </a:rPr>
              <a:t>.hw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60" dirty="0">
                <a:latin typeface="Arial"/>
                <a:cs typeface="Arial"/>
              </a:rPr>
              <a:t>hotpink;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85090">
              <a:lnSpc>
                <a:spcPts val="2865"/>
              </a:lnSpc>
              <a:tabLst>
                <a:tab pos="1255395" algn="l"/>
              </a:tabLst>
            </a:pPr>
            <a:r>
              <a:rPr sz="2400" spc="470" dirty="0">
                <a:latin typeface="Arial"/>
                <a:cs typeface="Arial"/>
              </a:rPr>
              <a:t>#title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65" dirty="0">
                <a:latin typeface="Arial"/>
                <a:cs typeface="Arial"/>
              </a:rPr>
              <a:t>purple;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1341" y="3903141"/>
            <a:ext cx="3962391" cy="2152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2291" y="3436418"/>
            <a:ext cx="4762500" cy="2838450"/>
          </a:xfrm>
          <a:custGeom>
            <a:avLst/>
            <a:gdLst/>
            <a:ahLst/>
            <a:cxnLst/>
            <a:rect l="l" t="t" r="r" b="b"/>
            <a:pathLst>
              <a:path w="4762500" h="2838450">
                <a:moveTo>
                  <a:pt x="0" y="0"/>
                </a:moveTo>
                <a:lnTo>
                  <a:pt x="4762490" y="0"/>
                </a:lnTo>
                <a:lnTo>
                  <a:pt x="4762490" y="2838444"/>
                </a:lnTo>
                <a:lnTo>
                  <a:pt x="0" y="28384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883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More</a:t>
            </a:r>
            <a:r>
              <a:rPr spc="-340" dirty="0"/>
              <a:t> </a:t>
            </a:r>
            <a:r>
              <a:rPr spc="70" dirty="0"/>
              <a:t>on</a:t>
            </a:r>
            <a:r>
              <a:rPr spc="-340" dirty="0"/>
              <a:t> </a:t>
            </a:r>
            <a:r>
              <a:rPr spc="330" dirty="0">
                <a:latin typeface="Arial"/>
                <a:cs typeface="Arial"/>
              </a:rPr>
              <a:t>class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75" dirty="0"/>
              <a:t>and</a:t>
            </a:r>
            <a:r>
              <a:rPr spc="-340" dirty="0"/>
              <a:t> </a:t>
            </a:r>
            <a:r>
              <a:rPr spc="570" dirty="0">
                <a:latin typeface="Arial"/>
                <a:cs typeface="Arial"/>
              </a:rPr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65" y="1748071"/>
            <a:ext cx="7115809" cy="45504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4335" marR="5080" indent="-381635">
              <a:lnSpc>
                <a:spcPct val="100699"/>
              </a:lnSpc>
              <a:spcBef>
                <a:spcPts val="80"/>
              </a:spcBef>
              <a:buSzPct val="83333"/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400" b="1" spc="110" dirty="0">
                <a:solidFill>
                  <a:srgbClr val="424242"/>
                </a:solidFill>
                <a:latin typeface="Arial"/>
                <a:cs typeface="Arial"/>
              </a:rPr>
              <a:t>class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250" dirty="0">
                <a:solidFill>
                  <a:srgbClr val="424242"/>
                </a:solidFill>
                <a:latin typeface="Arial"/>
                <a:cs typeface="Arial"/>
              </a:rPr>
              <a:t>id</a:t>
            </a:r>
            <a:r>
              <a:rPr sz="2400" b="1" spc="-45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special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attributes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be 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used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any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</a:t>
            </a:r>
            <a:r>
              <a:rPr sz="2400" spc="-1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851535" lvl="1" indent="-381635">
              <a:lnSpc>
                <a:spcPct val="100000"/>
              </a:lnSpc>
              <a:spcBef>
                <a:spcPts val="970"/>
              </a:spcBef>
              <a:buSzPct val="83333"/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400" b="1" spc="90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2400" spc="9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400" spc="-4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Used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70" dirty="0">
                <a:latin typeface="Arial"/>
                <a:cs typeface="Arial"/>
              </a:rPr>
              <a:t>more </a:t>
            </a:r>
            <a:r>
              <a:rPr sz="2400" spc="-85" dirty="0">
                <a:latin typeface="Arial"/>
                <a:cs typeface="Arial"/>
              </a:rPr>
              <a:t>elements; </a:t>
            </a:r>
            <a:r>
              <a:rPr sz="2400" spc="-50" dirty="0">
                <a:latin typeface="Arial"/>
                <a:cs typeface="Arial"/>
              </a:rPr>
              <a:t>identifies </a:t>
            </a:r>
            <a:r>
              <a:rPr sz="2400" spc="-19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851535">
              <a:lnSpc>
                <a:spcPct val="100000"/>
              </a:lnSpc>
              <a:spcBef>
                <a:spcPts val="20"/>
              </a:spcBef>
            </a:pPr>
            <a:r>
              <a:rPr sz="2400" b="1" spc="-145" dirty="0">
                <a:solidFill>
                  <a:srgbClr val="0000FF"/>
                </a:solidFill>
                <a:latin typeface="Trebuchet MS"/>
                <a:cs typeface="Trebuchet MS"/>
              </a:rPr>
              <a:t>collection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851535" lvl="1" indent="-381635">
              <a:lnSpc>
                <a:spcPct val="100000"/>
              </a:lnSpc>
              <a:spcBef>
                <a:spcPts val="970"/>
              </a:spcBef>
              <a:buSzPct val="83333"/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400" b="1" spc="155" dirty="0">
                <a:solidFill>
                  <a:srgbClr val="9900FF"/>
                </a:solidFill>
                <a:latin typeface="Arial"/>
                <a:cs typeface="Arial"/>
              </a:rPr>
              <a:t>id</a:t>
            </a:r>
            <a:r>
              <a:rPr sz="2400" spc="155" dirty="0">
                <a:solidFill>
                  <a:srgbClr val="9900FF"/>
                </a:solidFill>
                <a:latin typeface="Arial"/>
                <a:cs typeface="Arial"/>
              </a:rPr>
              <a:t>:</a:t>
            </a:r>
            <a:r>
              <a:rPr sz="2400" spc="-34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Used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95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65" dirty="0">
                <a:latin typeface="Arial"/>
                <a:cs typeface="Arial"/>
              </a:rPr>
              <a:t>element per </a:t>
            </a:r>
            <a:r>
              <a:rPr sz="2400" spc="-130" dirty="0">
                <a:latin typeface="Arial"/>
                <a:cs typeface="Arial"/>
              </a:rPr>
              <a:t>page; </a:t>
            </a:r>
            <a:r>
              <a:rPr sz="2400" spc="-50" dirty="0">
                <a:latin typeface="Arial"/>
                <a:cs typeface="Arial"/>
              </a:rPr>
              <a:t>identifies</a:t>
            </a:r>
            <a:endParaRPr sz="2400">
              <a:latin typeface="Arial"/>
              <a:cs typeface="Arial"/>
            </a:endParaRPr>
          </a:p>
          <a:p>
            <a:pPr marL="851535">
              <a:lnSpc>
                <a:spcPct val="100000"/>
              </a:lnSpc>
              <a:spcBef>
                <a:spcPts val="20"/>
              </a:spcBef>
            </a:pPr>
            <a:r>
              <a:rPr sz="2400" b="1" spc="-130" dirty="0">
                <a:solidFill>
                  <a:srgbClr val="9900FF"/>
                </a:solidFill>
                <a:latin typeface="Trebuchet MS"/>
                <a:cs typeface="Trebuchet MS"/>
              </a:rPr>
              <a:t>one </a:t>
            </a:r>
            <a:r>
              <a:rPr sz="2400" b="1" spc="-140" dirty="0">
                <a:solidFill>
                  <a:srgbClr val="9900FF"/>
                </a:solidFill>
                <a:latin typeface="Trebuchet MS"/>
                <a:cs typeface="Trebuchet MS"/>
              </a:rPr>
              <a:t>unique</a:t>
            </a:r>
            <a:r>
              <a:rPr sz="2400" b="1" spc="-225" dirty="0">
                <a:solidFill>
                  <a:srgbClr val="9900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394335" indent="-381635">
              <a:lnSpc>
                <a:spcPct val="100000"/>
              </a:lnSpc>
              <a:spcBef>
                <a:spcPts val="97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apply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multiple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classes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space-separating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them:</a:t>
            </a:r>
            <a:endParaRPr sz="2400">
              <a:latin typeface="Arial"/>
              <a:cs typeface="Arial"/>
            </a:endParaRPr>
          </a:p>
          <a:p>
            <a:pPr marL="394335">
              <a:lnSpc>
                <a:spcPct val="100000"/>
              </a:lnSpc>
              <a:spcBef>
                <a:spcPts val="20"/>
              </a:spcBef>
              <a:tabLst>
                <a:tab pos="1399540" algn="l"/>
                <a:tab pos="3070860" algn="l"/>
              </a:tabLst>
            </a:pP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&lt;span	</a:t>
            </a:r>
            <a:r>
              <a:rPr sz="2400" b="1" spc="-5" dirty="0">
                <a:solidFill>
                  <a:srgbClr val="424242"/>
                </a:solidFill>
                <a:latin typeface="Arial"/>
                <a:cs typeface="Arial"/>
              </a:rPr>
              <a:t>class="hw	</a:t>
            </a:r>
            <a:r>
              <a:rPr sz="2400" b="1" spc="-100" dirty="0">
                <a:solidFill>
                  <a:srgbClr val="424242"/>
                </a:solidFill>
                <a:latin typeface="Arial"/>
                <a:cs typeface="Arial"/>
              </a:rPr>
              <a:t>new"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&gt;HW1&lt;/span&gt;</a:t>
            </a:r>
            <a:endParaRPr sz="2400">
              <a:latin typeface="Arial"/>
              <a:cs typeface="Arial"/>
            </a:endParaRPr>
          </a:p>
          <a:p>
            <a:pPr marL="394335" marR="117475" indent="-381635">
              <a:lnSpc>
                <a:spcPct val="99800"/>
              </a:lnSpc>
              <a:spcBef>
                <a:spcPts val="975"/>
              </a:spcBef>
              <a:buSzPct val="83333"/>
              <a:buChar char="●"/>
              <a:tabLst>
                <a:tab pos="394335" algn="l"/>
                <a:tab pos="394970" algn="l"/>
                <a:tab pos="3215005" algn="l"/>
              </a:tabLst>
            </a:pP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Often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used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span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div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create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generic 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elements: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e.g.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424242"/>
                </a:solidFill>
                <a:latin typeface="Arial"/>
                <a:cs typeface="Arial"/>
              </a:rPr>
              <a:t>&lt;span	</a:t>
            </a:r>
            <a:r>
              <a:rPr sz="2400" b="1" spc="135" dirty="0">
                <a:solidFill>
                  <a:srgbClr val="424242"/>
                </a:solidFill>
                <a:latin typeface="Arial"/>
                <a:cs typeface="Arial"/>
              </a:rPr>
              <a:t>class="highlight"&gt;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4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like 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creating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"highlight"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556835"/>
            <a:ext cx="469265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5" dirty="0"/>
              <a:t>Other</a:t>
            </a:r>
            <a:r>
              <a:rPr sz="4800" spc="-500" dirty="0"/>
              <a:t> </a:t>
            </a:r>
            <a:r>
              <a:rPr sz="4800" spc="-175" dirty="0"/>
              <a:t>selectors:  </a:t>
            </a:r>
            <a:r>
              <a:rPr sz="4800" spc="-15" dirty="0"/>
              <a:t>Next</a:t>
            </a:r>
            <a:r>
              <a:rPr sz="4800" spc="-440" dirty="0"/>
              <a:t> </a:t>
            </a:r>
            <a:r>
              <a:rPr sz="4800" spc="-120" dirty="0"/>
              <a:t>time!</a:t>
            </a:r>
            <a:endParaRPr sz="4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742572"/>
            <a:ext cx="455168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Overflow</a:t>
            </a:r>
            <a:r>
              <a:rPr sz="4800" spc="-475" dirty="0"/>
              <a:t> </a:t>
            </a:r>
            <a:r>
              <a:rPr sz="4800" spc="-55" dirty="0"/>
              <a:t>slides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85" dirty="0"/>
              <a:t>(we </a:t>
            </a:r>
            <a:r>
              <a:rPr sz="2400" spc="25" dirty="0"/>
              <a:t>didn't </a:t>
            </a:r>
            <a:r>
              <a:rPr sz="2400" spc="-40" dirty="0"/>
              <a:t>cover</a:t>
            </a:r>
            <a:r>
              <a:rPr sz="2400" spc="-595" dirty="0"/>
              <a:t> </a:t>
            </a:r>
            <a:r>
              <a:rPr sz="2400" spc="-80" dirty="0"/>
              <a:t>these)</a:t>
            </a:r>
            <a:endParaRPr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18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75" dirty="0">
                <a:latin typeface="Verdana"/>
                <a:cs typeface="Verdana"/>
              </a:rPr>
              <a:t>element</a:t>
            </a:r>
            <a:r>
              <a:rPr spc="-565" dirty="0"/>
              <a:t>.</a:t>
            </a:r>
            <a:r>
              <a:rPr i="1" spc="105" dirty="0">
                <a:latin typeface="Verdana"/>
                <a:cs typeface="Verdana"/>
              </a:rPr>
              <a:t>className</a:t>
            </a:r>
          </a:p>
        </p:txBody>
      </p:sp>
      <p:sp>
        <p:nvSpPr>
          <p:cNvPr id="3" name="object 3"/>
          <p:cNvSpPr/>
          <p:nvPr/>
        </p:nvSpPr>
        <p:spPr>
          <a:xfrm>
            <a:off x="625673" y="2903369"/>
            <a:ext cx="6477237" cy="3746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623" y="2884319"/>
            <a:ext cx="7931150" cy="3785235"/>
          </a:xfrm>
          <a:custGeom>
            <a:avLst/>
            <a:gdLst/>
            <a:ahLst/>
            <a:cxnLst/>
            <a:rect l="l" t="t" r="r" b="b"/>
            <a:pathLst>
              <a:path w="7931150" h="3785234">
                <a:moveTo>
                  <a:pt x="0" y="0"/>
                </a:moveTo>
                <a:lnTo>
                  <a:pt x="7930734" y="0"/>
                </a:lnTo>
                <a:lnTo>
                  <a:pt x="7930734" y="3785042"/>
                </a:lnTo>
                <a:lnTo>
                  <a:pt x="0" y="378504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0336" y="1571546"/>
          <a:ext cx="8511540" cy="105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i="1" spc="-85" dirty="0">
                          <a:latin typeface="Trebuchet MS"/>
                          <a:cs typeface="Trebuchet MS"/>
                        </a:rPr>
                        <a:t>element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b="1" i="1" spc="-85" dirty="0">
                          <a:latin typeface="Trebuchet MS"/>
                          <a:cs typeface="Trebuchet MS"/>
                        </a:rPr>
                        <a:t>className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45" dirty="0">
                          <a:latin typeface="Arial"/>
                          <a:cs typeface="Arial"/>
                        </a:rPr>
                        <a:t>p.abc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90" dirty="0">
                          <a:latin typeface="Arial"/>
                          <a:cs typeface="Arial"/>
                        </a:rPr>
                        <a:t>&lt;p&gt;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abc</a:t>
                      </a:r>
                      <a:r>
                        <a:rPr sz="20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4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Descendent</a:t>
            </a:r>
            <a:r>
              <a:rPr spc="-370" dirty="0"/>
              <a:t> </a:t>
            </a:r>
            <a:r>
              <a:rPr spc="-25" dirty="0"/>
              <a:t>selector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11540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976630" algn="l"/>
                        </a:tabLst>
                      </a:pPr>
                      <a:r>
                        <a:rPr sz="2000" b="1" i="1" spc="-150" dirty="0">
                          <a:latin typeface="Trebuchet MS"/>
                          <a:cs typeface="Trebuchet MS"/>
                        </a:rPr>
                        <a:t>selector	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56515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div	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2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25" dirty="0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descendants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58086" y="2954069"/>
            <a:ext cx="7827796" cy="374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036" y="2935019"/>
            <a:ext cx="7866380" cy="3785235"/>
          </a:xfrm>
          <a:custGeom>
            <a:avLst/>
            <a:gdLst/>
            <a:ahLst/>
            <a:cxnLst/>
            <a:rect l="l" t="t" r="r" b="b"/>
            <a:pathLst>
              <a:path w="7866380" h="3785234">
                <a:moveTo>
                  <a:pt x="0" y="0"/>
                </a:moveTo>
                <a:lnTo>
                  <a:pt x="7865896" y="0"/>
                </a:lnTo>
                <a:lnTo>
                  <a:pt x="7865896" y="3784617"/>
                </a:lnTo>
                <a:lnTo>
                  <a:pt x="0" y="378461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913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Recall:</a:t>
            </a:r>
            <a:r>
              <a:rPr spc="-415" dirty="0"/>
              <a:t> </a:t>
            </a:r>
            <a:r>
              <a:rPr spc="50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41"/>
            <a:ext cx="7350125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HTML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b="1" spc="-80" dirty="0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yper</a:t>
            </a:r>
            <a:r>
              <a:rPr sz="2400" b="1" spc="-80" dirty="0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ext </a:t>
            </a:r>
            <a:r>
              <a:rPr sz="2400" b="1" spc="-20" dirty="0">
                <a:solidFill>
                  <a:srgbClr val="424242"/>
                </a:solidFill>
                <a:latin typeface="Trebuchet MS"/>
                <a:cs typeface="Trebuchet MS"/>
              </a:rPr>
              <a:t>M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arkup</a:t>
            </a:r>
            <a:r>
              <a:rPr sz="2400" spc="-2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424242"/>
                </a:solidFill>
                <a:latin typeface="Trebuchet MS"/>
                <a:cs typeface="Trebuchet MS"/>
              </a:rPr>
              <a:t>L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anguage)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114599"/>
              </a:lnSpc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Describes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content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b="1" spc="-155" dirty="0">
                <a:solidFill>
                  <a:srgbClr val="424242"/>
                </a:solidFill>
                <a:latin typeface="Trebuchet MS"/>
                <a:cs typeface="Trebuchet MS"/>
              </a:rPr>
              <a:t>structure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page;</a:t>
            </a:r>
            <a:r>
              <a:rPr sz="2400" spc="-3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not 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programming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Made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building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blocks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called</a:t>
            </a:r>
            <a:r>
              <a:rPr sz="2400" spc="-3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elements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148" y="3709927"/>
            <a:ext cx="7313295" cy="223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3369E8"/>
                </a:solidFill>
                <a:latin typeface="Arial"/>
                <a:cs typeface="Arial"/>
              </a:rPr>
              <a:t>&lt;p&gt;</a:t>
            </a:r>
            <a:endParaRPr sz="36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30"/>
              </a:spcBef>
              <a:tabLst>
                <a:tab pos="1767839" algn="l"/>
                <a:tab pos="2526030" algn="l"/>
              </a:tabLst>
            </a:pPr>
            <a:r>
              <a:rPr sz="3600" spc="-480" dirty="0">
                <a:latin typeface="Arial"/>
                <a:cs typeface="Arial"/>
              </a:rPr>
              <a:t>HTML	</a:t>
            </a:r>
            <a:r>
              <a:rPr sz="3600" spc="670" dirty="0">
                <a:latin typeface="Arial"/>
                <a:cs typeface="Arial"/>
              </a:rPr>
              <a:t>is	</a:t>
            </a:r>
            <a:r>
              <a:rPr sz="3600" b="1" spc="-40" dirty="0">
                <a:solidFill>
                  <a:srgbClr val="009924"/>
                </a:solidFill>
                <a:latin typeface="Arial"/>
                <a:cs typeface="Arial"/>
              </a:rPr>
              <a:t>&lt;em&gt;</a:t>
            </a:r>
            <a:r>
              <a:rPr sz="3600" spc="-40" dirty="0">
                <a:latin typeface="Arial"/>
                <a:cs typeface="Arial"/>
              </a:rPr>
              <a:t>awesome!!!</a:t>
            </a:r>
            <a:r>
              <a:rPr sz="3600" b="1" spc="-40" dirty="0">
                <a:solidFill>
                  <a:srgbClr val="009924"/>
                </a:solidFill>
                <a:latin typeface="Arial"/>
                <a:cs typeface="Arial"/>
              </a:rPr>
              <a:t>&lt;/em&gt;</a:t>
            </a:r>
            <a:endParaRPr sz="36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"/>
              </a:spcBef>
              <a:tabLst>
                <a:tab pos="1768475" algn="l"/>
                <a:tab pos="5779135" algn="l"/>
              </a:tabLst>
            </a:pPr>
            <a:r>
              <a:rPr sz="3600" b="1" spc="-155" dirty="0">
                <a:solidFill>
                  <a:srgbClr val="009924"/>
                </a:solidFill>
                <a:latin typeface="Arial"/>
                <a:cs typeface="Arial"/>
              </a:rPr>
              <a:t>&lt;img	</a:t>
            </a:r>
            <a:r>
              <a:rPr sz="3600" b="1" spc="15" dirty="0">
                <a:solidFill>
                  <a:srgbClr val="009924"/>
                </a:solidFill>
                <a:latin typeface="Arial"/>
                <a:cs typeface="Arial"/>
              </a:rPr>
              <a:t>src="puppy.png"	</a:t>
            </a:r>
            <a:r>
              <a:rPr sz="3600" b="1" spc="420" dirty="0">
                <a:solidFill>
                  <a:srgbClr val="009924"/>
                </a:solidFill>
                <a:latin typeface="Arial"/>
                <a:cs typeface="Arial"/>
              </a:rPr>
              <a:t>/&gt;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1" spc="120" dirty="0">
                <a:solidFill>
                  <a:srgbClr val="3369E8"/>
                </a:solidFill>
                <a:latin typeface="Arial"/>
                <a:cs typeface="Arial"/>
              </a:rPr>
              <a:t>&lt;/p&gt;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4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Descendent</a:t>
            </a:r>
            <a:r>
              <a:rPr spc="-370" dirty="0"/>
              <a:t> </a:t>
            </a:r>
            <a:r>
              <a:rPr spc="-25" dirty="0"/>
              <a:t>selector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11540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976630" algn="l"/>
                        </a:tabLst>
                      </a:pPr>
                      <a:r>
                        <a:rPr sz="2000" b="1" i="1" spc="-150" dirty="0">
                          <a:latin typeface="Trebuchet MS"/>
                          <a:cs typeface="Trebuchet MS"/>
                        </a:rPr>
                        <a:t>selector	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56515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div	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2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25" dirty="0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descendants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834469" y="3002269"/>
            <a:ext cx="5558399" cy="378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419" y="2983244"/>
            <a:ext cx="5869305" cy="3818890"/>
          </a:xfrm>
          <a:custGeom>
            <a:avLst/>
            <a:gdLst/>
            <a:ahLst/>
            <a:cxnLst/>
            <a:rect l="l" t="t" r="r" b="b"/>
            <a:pathLst>
              <a:path w="5869305" h="3818890">
                <a:moveTo>
                  <a:pt x="0" y="0"/>
                </a:moveTo>
                <a:lnTo>
                  <a:pt x="5868813" y="0"/>
                </a:lnTo>
                <a:lnTo>
                  <a:pt x="5868813" y="3818442"/>
                </a:lnTo>
                <a:lnTo>
                  <a:pt x="0" y="381844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4503" y="3423446"/>
            <a:ext cx="2066925" cy="25628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807085" algn="r">
              <a:lnSpc>
                <a:spcPts val="2850"/>
              </a:lnSpc>
              <a:spcBef>
                <a:spcPts val="219"/>
              </a:spcBef>
            </a:pPr>
            <a:r>
              <a:rPr sz="2400" b="1" spc="-85" dirty="0">
                <a:latin typeface="Trebuchet MS"/>
                <a:cs typeface="Trebuchet MS"/>
              </a:rPr>
              <a:t>Note</a:t>
            </a:r>
            <a:r>
              <a:rPr sz="2400" spc="-85" dirty="0">
                <a:latin typeface="Arial"/>
                <a:cs typeface="Arial"/>
              </a:rPr>
              <a:t>: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element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does 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direct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child.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descendent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may 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00" dirty="0">
                <a:latin typeface="Arial"/>
                <a:cs typeface="Arial"/>
              </a:rPr>
              <a:t>nested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ts val="2760"/>
              </a:lnSpc>
            </a:pPr>
            <a:r>
              <a:rPr sz="2400" spc="-114" dirty="0">
                <a:latin typeface="Arial"/>
                <a:cs typeface="Arial"/>
              </a:rPr>
              <a:t>layers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4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Descendent</a:t>
            </a:r>
            <a:r>
              <a:rPr spc="-370" dirty="0"/>
              <a:t> </a:t>
            </a:r>
            <a:r>
              <a:rPr spc="-25" dirty="0"/>
              <a:t>selector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11540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976630" algn="l"/>
                        </a:tabLst>
                      </a:pPr>
                      <a:r>
                        <a:rPr sz="2000" b="1" i="1" spc="-150" dirty="0">
                          <a:latin typeface="Trebuchet MS"/>
                          <a:cs typeface="Trebuchet MS"/>
                        </a:rPr>
                        <a:t>selector	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56515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div	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2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25" dirty="0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descendants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76439" y="3555217"/>
            <a:ext cx="3542042" cy="1791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389" y="3536167"/>
            <a:ext cx="3580765" cy="1829435"/>
          </a:xfrm>
          <a:custGeom>
            <a:avLst/>
            <a:gdLst/>
            <a:ahLst/>
            <a:cxnLst/>
            <a:rect l="l" t="t" r="r" b="b"/>
            <a:pathLst>
              <a:path w="3580765" h="1829435">
                <a:moveTo>
                  <a:pt x="0" y="0"/>
                </a:moveTo>
                <a:lnTo>
                  <a:pt x="3580142" y="0"/>
                </a:lnTo>
                <a:lnTo>
                  <a:pt x="3580142" y="1829121"/>
                </a:lnTo>
                <a:lnTo>
                  <a:pt x="0" y="182912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9464" y="2995127"/>
            <a:ext cx="1316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solidFill>
                  <a:srgbClr val="009924"/>
                </a:solidFill>
                <a:latin typeface="Trebuchet MS"/>
                <a:cs typeface="Trebuchet MS"/>
              </a:rPr>
              <a:t>Preferred: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982" y="3727121"/>
            <a:ext cx="29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Trebuchet MS"/>
                <a:cs typeface="Trebuchet MS"/>
              </a:rPr>
              <a:t>vs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023" y="5568519"/>
            <a:ext cx="764794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00" dirty="0">
                <a:latin typeface="Arial"/>
                <a:cs typeface="Arial"/>
              </a:rPr>
              <a:t>Instead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applying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several </a:t>
            </a:r>
            <a:r>
              <a:rPr sz="2400" spc="-85" dirty="0">
                <a:latin typeface="Arial"/>
                <a:cs typeface="Arial"/>
              </a:rPr>
              <a:t>adjacent </a:t>
            </a:r>
            <a:r>
              <a:rPr sz="2400" spc="-90" dirty="0">
                <a:latin typeface="Arial"/>
                <a:cs typeface="Arial"/>
              </a:rPr>
              <a:t>elements,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wrap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group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140" dirty="0">
                <a:latin typeface="Arial"/>
                <a:cs typeface="Arial"/>
              </a:rPr>
              <a:t>&lt;div&gt; </a:t>
            </a:r>
            <a:r>
              <a:rPr sz="2400" spc="-65" dirty="0">
                <a:latin typeface="Arial"/>
                <a:cs typeface="Arial"/>
              </a:rPr>
              <a:t>container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0" dirty="0">
                <a:latin typeface="Arial"/>
                <a:cs typeface="Arial"/>
              </a:rPr>
              <a:t>style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contents </a:t>
            </a:r>
            <a:r>
              <a:rPr sz="2400" spc="-100" dirty="0">
                <a:latin typeface="Arial"/>
                <a:cs typeface="Arial"/>
              </a:rPr>
              <a:t>via  </a:t>
            </a:r>
            <a:r>
              <a:rPr sz="2400" spc="-110" dirty="0">
                <a:latin typeface="Arial"/>
                <a:cs typeface="Arial"/>
              </a:rPr>
              <a:t>descendent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selectors.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974" y="3555192"/>
            <a:ext cx="4125641" cy="957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924" y="3536142"/>
            <a:ext cx="4164329" cy="995680"/>
          </a:xfrm>
          <a:custGeom>
            <a:avLst/>
            <a:gdLst/>
            <a:ahLst/>
            <a:cxnLst/>
            <a:rect l="l" t="t" r="r" b="b"/>
            <a:pathLst>
              <a:path w="4164329" h="995679">
                <a:moveTo>
                  <a:pt x="0" y="0"/>
                </a:moveTo>
                <a:lnTo>
                  <a:pt x="4163741" y="0"/>
                </a:lnTo>
                <a:lnTo>
                  <a:pt x="4163741" y="995172"/>
                </a:lnTo>
                <a:lnTo>
                  <a:pt x="0" y="99517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049" y="2995117"/>
            <a:ext cx="1672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Discouraged: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948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selector, </a:t>
            </a:r>
            <a:r>
              <a:rPr spc="-25" dirty="0"/>
              <a:t>selector</a:t>
            </a:r>
            <a:r>
              <a:rPr spc="-635" dirty="0"/>
              <a:t> </a:t>
            </a:r>
            <a:r>
              <a:rPr spc="-65" dirty="0"/>
              <a:t>(comma)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11540" cy="105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4869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1116330" algn="l"/>
                        </a:tabLst>
                      </a:pPr>
                      <a:r>
                        <a:rPr sz="2000" b="1" i="1" spc="-75" dirty="0">
                          <a:latin typeface="Trebuchet MS"/>
                          <a:cs typeface="Trebuchet MS"/>
                        </a:rPr>
                        <a:t>selector</a:t>
                      </a:r>
                      <a:r>
                        <a:rPr sz="2000" b="1" i="1" spc="-75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b="1" i="1" spc="-150" dirty="0">
                          <a:latin typeface="Trebuchet MS"/>
                          <a:cs typeface="Trebuchet MS"/>
                        </a:rPr>
                        <a:t>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6135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138303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h2,	div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75" dirty="0">
                          <a:latin typeface="Arial"/>
                          <a:cs typeface="Arial"/>
                        </a:rPr>
                        <a:t>&lt;h2&gt;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&lt;div&gt;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07747" y="2788269"/>
            <a:ext cx="7128485" cy="3917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697" y="2769219"/>
            <a:ext cx="7166609" cy="3955415"/>
          </a:xfrm>
          <a:custGeom>
            <a:avLst/>
            <a:gdLst/>
            <a:ahLst/>
            <a:cxnLst/>
            <a:rect l="l" t="t" r="r" b="b"/>
            <a:pathLst>
              <a:path w="7166609" h="3955415">
                <a:moveTo>
                  <a:pt x="0" y="0"/>
                </a:moveTo>
                <a:lnTo>
                  <a:pt x="7166585" y="0"/>
                </a:lnTo>
                <a:lnTo>
                  <a:pt x="7166585" y="3955417"/>
                </a:lnTo>
                <a:lnTo>
                  <a:pt x="0" y="395541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12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Selector</a:t>
            </a:r>
            <a:r>
              <a:rPr spc="-380" dirty="0"/>
              <a:t> </a:t>
            </a:r>
            <a:r>
              <a:rPr spc="-25" dirty="0"/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647746"/>
          <a:ext cx="8512809" cy="4382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&lt;p&gt;</a:t>
                      </a:r>
                      <a:r>
                        <a:rPr sz="20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90" dirty="0">
                          <a:latin typeface="Arial"/>
                          <a:cs typeface="Arial"/>
                        </a:rPr>
                        <a:t>.abc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abc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6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6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i.e.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class="abc"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45" dirty="0">
                          <a:latin typeface="Arial"/>
                          <a:cs typeface="Arial"/>
                        </a:rPr>
                        <a:t>#abc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Element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abc </a:t>
                      </a:r>
                      <a:r>
                        <a:rPr sz="2000" b="1" spc="12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i.e. 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id="abc"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45" dirty="0">
                          <a:latin typeface="Arial"/>
                          <a:cs typeface="Arial"/>
                        </a:rPr>
                        <a:t>p.abc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90" dirty="0">
                          <a:latin typeface="Arial"/>
                          <a:cs typeface="Arial"/>
                        </a:rPr>
                        <a:t>&lt;p&gt;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abc</a:t>
                      </a:r>
                      <a:r>
                        <a:rPr sz="2000" b="1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90" dirty="0"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b="1" spc="-65" dirty="0">
                          <a:latin typeface="Arial"/>
                          <a:cs typeface="Arial"/>
                        </a:rPr>
                        <a:t>p#abc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b="1" spc="-90" dirty="0">
                          <a:latin typeface="Arial"/>
                          <a:cs typeface="Arial"/>
                        </a:rPr>
                        <a:t>&lt;p&gt;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element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abc </a:t>
                      </a:r>
                      <a:r>
                        <a:rPr sz="2000" b="1" spc="204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2000" b="1" spc="-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spc="-95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redundant)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40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10"/>
                        </a:spcBef>
                        <a:tabLst>
                          <a:tab pos="563880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div	</a:t>
                      </a:r>
                      <a:r>
                        <a:rPr sz="2000" b="1" spc="55" dirty="0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b="1" spc="25" dirty="0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descendants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b="1" spc="45" dirty="0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564515" algn="l"/>
                        </a:tabLst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h2,	div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spc="-75" dirty="0">
                          <a:latin typeface="Arial"/>
                          <a:cs typeface="Arial"/>
                        </a:rPr>
                        <a:t>&lt;h2&gt;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&lt;div&gt;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258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Grouping</a:t>
            </a:r>
            <a:r>
              <a:rPr spc="-375" dirty="0"/>
              <a:t> </a:t>
            </a:r>
            <a:r>
              <a:rPr spc="-50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4" y="1686004"/>
            <a:ext cx="2141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latin typeface="Trebuchet MS"/>
                <a:cs typeface="Trebuchet MS"/>
              </a:rPr>
              <a:t>2 </a:t>
            </a:r>
            <a:r>
              <a:rPr sz="2400" b="1" spc="-120" dirty="0">
                <a:latin typeface="Trebuchet MS"/>
                <a:cs typeface="Trebuchet MS"/>
              </a:rPr>
              <a:t>Common</a:t>
            </a:r>
            <a:r>
              <a:rPr sz="2400" b="1" spc="-260" dirty="0">
                <a:latin typeface="Trebuchet MS"/>
                <a:cs typeface="Trebuchet MS"/>
              </a:rPr>
              <a:t> </a:t>
            </a:r>
            <a:r>
              <a:rPr sz="2400" b="1" spc="-125" dirty="0">
                <a:latin typeface="Trebuchet MS"/>
                <a:cs typeface="Trebuchet MS"/>
              </a:rPr>
              <a:t>bugs: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4" y="2051763"/>
            <a:ext cx="10287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400" spc="140" dirty="0">
                <a:latin typeface="Arial"/>
                <a:cs typeface="Arial"/>
              </a:rPr>
              <a:t>p.abc 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80" dirty="0">
                <a:latin typeface="Arial"/>
                <a:cs typeface="Arial"/>
              </a:rPr>
              <a:t>.abc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8765" y="2051763"/>
            <a:ext cx="213169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780415" algn="l"/>
                <a:tab pos="1114425" algn="l"/>
              </a:tabLst>
            </a:pPr>
            <a:r>
              <a:rPr sz="2400" b="1" spc="-110" dirty="0">
                <a:solidFill>
                  <a:srgbClr val="0000FF"/>
                </a:solidFill>
                <a:latin typeface="Trebuchet MS"/>
                <a:cs typeface="Trebuchet MS"/>
              </a:rPr>
              <a:t>vs	</a:t>
            </a:r>
            <a:r>
              <a:rPr sz="2400" spc="-20" dirty="0">
                <a:latin typeface="Arial"/>
                <a:cs typeface="Arial"/>
              </a:rPr>
              <a:t>p	</a:t>
            </a:r>
            <a:r>
              <a:rPr sz="2400" spc="180" dirty="0">
                <a:latin typeface="Arial"/>
                <a:cs typeface="Arial"/>
              </a:rPr>
              <a:t>.abc</a:t>
            </a:r>
            <a:endParaRPr sz="24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420"/>
              </a:spcBef>
              <a:tabLst>
                <a:tab pos="947419" algn="l"/>
                <a:tab pos="1449070" algn="l"/>
              </a:tabLst>
            </a:pPr>
            <a:r>
              <a:rPr sz="2400" b="1" spc="-120" dirty="0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sz="2400" b="1" spc="-9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2400" b="1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2400" spc="420" dirty="0">
                <a:latin typeface="Arial"/>
                <a:cs typeface="Arial"/>
              </a:rPr>
              <a:t>p</a:t>
            </a:r>
            <a:r>
              <a:rPr sz="2400" spc="21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80" dirty="0">
                <a:latin typeface="Arial"/>
                <a:cs typeface="Arial"/>
              </a:rPr>
              <a:t>.abc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408" y="3309060"/>
            <a:ext cx="7471409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520"/>
              </a:spcBef>
              <a:buChar char="-"/>
              <a:tabLst>
                <a:tab pos="334010" algn="l"/>
                <a:tab pos="334645" algn="l"/>
              </a:tabLst>
            </a:pPr>
            <a:r>
              <a:rPr sz="2400" spc="-215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&lt;p&gt; element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65" dirty="0">
                <a:latin typeface="Arial"/>
                <a:cs typeface="Arial"/>
              </a:rPr>
              <a:t>abc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sz="2400" spc="-4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0000FF"/>
                </a:solidFill>
                <a:latin typeface="Trebuchet MS"/>
                <a:cs typeface="Trebuchet MS"/>
              </a:rPr>
              <a:t>vs</a:t>
            </a:r>
            <a:endParaRPr sz="2400">
              <a:latin typeface="Trebuchet MS"/>
              <a:cs typeface="Trebuchet MS"/>
            </a:endParaRPr>
          </a:p>
          <a:p>
            <a:pPr marL="334010">
              <a:lnSpc>
                <a:spcPct val="100000"/>
              </a:lnSpc>
              <a:spcBef>
                <a:spcPts val="420"/>
              </a:spcBef>
            </a:pP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65" dirty="0">
                <a:latin typeface="Arial"/>
                <a:cs typeface="Arial"/>
              </a:rPr>
              <a:t>abc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class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descends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400" spc="-4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&lt;</a:t>
            </a:r>
            <a:r>
              <a:rPr sz="2400" b="1" spc="-130" dirty="0">
                <a:solidFill>
                  <a:srgbClr val="424242"/>
                </a:solidFill>
                <a:latin typeface="Arial"/>
                <a:cs typeface="Arial"/>
              </a:rPr>
              <a:t>p&gt;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34010" indent="-306070">
              <a:lnSpc>
                <a:spcPct val="100000"/>
              </a:lnSpc>
              <a:buSzPct val="83333"/>
              <a:buChar char="-"/>
              <a:tabLst>
                <a:tab pos="334010" algn="l"/>
                <a:tab pos="334645" algn="l"/>
              </a:tabLst>
            </a:pP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-65" dirty="0">
                <a:solidFill>
                  <a:srgbClr val="424242"/>
                </a:solidFill>
                <a:latin typeface="Arial"/>
                <a:cs typeface="Arial"/>
              </a:rPr>
              <a:t>abc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class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descends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400" spc="-4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&lt;</a:t>
            </a:r>
            <a:r>
              <a:rPr sz="2400" b="1" spc="-130" dirty="0">
                <a:solidFill>
                  <a:srgbClr val="424242"/>
                </a:solidFill>
                <a:latin typeface="Arial"/>
                <a:cs typeface="Arial"/>
              </a:rPr>
              <a:t>p&gt; </a:t>
            </a:r>
            <a:r>
              <a:rPr sz="2400" b="1" spc="-110" dirty="0">
                <a:solidFill>
                  <a:srgbClr val="0000FF"/>
                </a:solidFill>
                <a:latin typeface="Trebuchet MS"/>
                <a:cs typeface="Trebuchet MS"/>
              </a:rPr>
              <a:t>vs</a:t>
            </a:r>
            <a:endParaRPr sz="2400">
              <a:latin typeface="Trebuchet MS"/>
              <a:cs typeface="Trebuchet MS"/>
            </a:endParaRPr>
          </a:p>
          <a:p>
            <a:pPr marL="334010">
              <a:lnSpc>
                <a:spcPct val="100000"/>
              </a:lnSpc>
              <a:spcBef>
                <a:spcPts val="420"/>
              </a:spcBef>
            </a:pP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424242"/>
                </a:solidFill>
                <a:latin typeface="Arial"/>
                <a:cs typeface="Arial"/>
              </a:rPr>
              <a:t>&lt;p&gt;</a:t>
            </a:r>
            <a:r>
              <a:rPr sz="2400" b="1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i="1" spc="-75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2400" i="1" spc="-1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424242"/>
                </a:solidFill>
                <a:latin typeface="Arial"/>
                <a:cs typeface="Arial"/>
              </a:rPr>
              <a:t>abc</a:t>
            </a:r>
            <a:r>
              <a:rPr sz="2400" b="1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66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Combining</a:t>
            </a:r>
            <a:r>
              <a:rPr spc="-355" dirty="0"/>
              <a:t> </a:t>
            </a:r>
            <a:r>
              <a:rPr spc="-50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548" y="1748954"/>
            <a:ext cx="4538345" cy="267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combine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selectors: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347345" marR="5080" indent="-335280">
              <a:lnSpc>
                <a:spcPct val="114599"/>
              </a:lnSpc>
              <a:tabLst>
                <a:tab pos="1015365" algn="l"/>
                <a:tab pos="1517015" algn="l"/>
                <a:tab pos="3187700" algn="l"/>
                <a:tab pos="4357370" algn="l"/>
              </a:tabLst>
            </a:pPr>
            <a:r>
              <a:rPr sz="2400" spc="5" dirty="0">
                <a:latin typeface="Arial"/>
                <a:cs typeface="Arial"/>
              </a:rPr>
              <a:t>#mai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45" dirty="0">
                <a:latin typeface="Arial"/>
                <a:cs typeface="Arial"/>
              </a:rPr>
              <a:t>li.importan</a:t>
            </a:r>
            <a:r>
              <a:rPr sz="2400" spc="229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90" dirty="0">
                <a:latin typeface="Arial"/>
                <a:cs typeface="Arial"/>
              </a:rPr>
              <a:t>stron</a:t>
            </a:r>
            <a:r>
              <a:rPr sz="2400" spc="2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55" dirty="0">
                <a:latin typeface="Arial"/>
                <a:cs typeface="Arial"/>
              </a:rPr>
              <a:t>{  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80" dirty="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1885"/>
              </a:spcBef>
            </a:pP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Q: </a:t>
            </a:r>
            <a:r>
              <a:rPr sz="2400" b="1" spc="-80" dirty="0">
                <a:solidFill>
                  <a:srgbClr val="3369E8"/>
                </a:solidFill>
                <a:latin typeface="Trebuchet MS"/>
                <a:cs typeface="Trebuchet MS"/>
              </a:rPr>
              <a:t>What </a:t>
            </a:r>
            <a:r>
              <a:rPr sz="2400" b="1" spc="-110" dirty="0">
                <a:solidFill>
                  <a:srgbClr val="3369E8"/>
                </a:solidFill>
                <a:latin typeface="Trebuchet MS"/>
                <a:cs typeface="Trebuchet MS"/>
              </a:rPr>
              <a:t>does </a:t>
            </a:r>
            <a:r>
              <a:rPr sz="2400" b="1" spc="-120" dirty="0">
                <a:solidFill>
                  <a:srgbClr val="3369E8"/>
                </a:solidFill>
                <a:latin typeface="Trebuchet MS"/>
                <a:cs typeface="Trebuchet MS"/>
              </a:rPr>
              <a:t>this</a:t>
            </a:r>
            <a:r>
              <a:rPr sz="2400" b="1" spc="-42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select?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258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Grouping</a:t>
            </a:r>
            <a:r>
              <a:rPr spc="-375" dirty="0"/>
              <a:t> </a:t>
            </a:r>
            <a:r>
              <a:rPr spc="-50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86004"/>
            <a:ext cx="8004175" cy="410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3369E8"/>
                </a:solidFill>
                <a:latin typeface="Trebuchet MS"/>
                <a:cs typeface="Trebuchet MS"/>
              </a:rPr>
              <a:t>Q: </a:t>
            </a:r>
            <a:r>
              <a:rPr sz="2400" b="1" spc="-80" dirty="0">
                <a:solidFill>
                  <a:srgbClr val="3369E8"/>
                </a:solidFill>
                <a:latin typeface="Trebuchet MS"/>
                <a:cs typeface="Trebuchet MS"/>
              </a:rPr>
              <a:t>What </a:t>
            </a:r>
            <a:r>
              <a:rPr sz="2400" b="1" spc="-110" dirty="0">
                <a:solidFill>
                  <a:srgbClr val="3369E8"/>
                </a:solidFill>
                <a:latin typeface="Trebuchet MS"/>
                <a:cs typeface="Trebuchet MS"/>
              </a:rPr>
              <a:t>does </a:t>
            </a:r>
            <a:r>
              <a:rPr sz="2400" b="1" spc="-120" dirty="0">
                <a:solidFill>
                  <a:srgbClr val="3369E8"/>
                </a:solidFill>
                <a:latin typeface="Trebuchet MS"/>
                <a:cs typeface="Trebuchet MS"/>
              </a:rPr>
              <a:t>this</a:t>
            </a:r>
            <a:r>
              <a:rPr sz="2400" b="1" spc="-415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select?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347345" marR="3470910" indent="-335280">
              <a:lnSpc>
                <a:spcPct val="114599"/>
              </a:lnSpc>
              <a:tabLst>
                <a:tab pos="1015365" algn="l"/>
                <a:tab pos="1517015" algn="l"/>
                <a:tab pos="3187700" algn="l"/>
                <a:tab pos="4357370" algn="l"/>
              </a:tabLst>
            </a:pPr>
            <a:r>
              <a:rPr sz="2400" spc="5" dirty="0">
                <a:latin typeface="Arial"/>
                <a:cs typeface="Arial"/>
              </a:rPr>
              <a:t>#mai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45" dirty="0">
                <a:latin typeface="Arial"/>
                <a:cs typeface="Arial"/>
              </a:rPr>
              <a:t>li.importan</a:t>
            </a:r>
            <a:r>
              <a:rPr sz="2400" spc="229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90" dirty="0">
                <a:latin typeface="Arial"/>
                <a:cs typeface="Arial"/>
              </a:rPr>
              <a:t>stron</a:t>
            </a:r>
            <a:r>
              <a:rPr sz="2400" spc="2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55" dirty="0">
                <a:latin typeface="Arial"/>
                <a:cs typeface="Arial"/>
              </a:rPr>
              <a:t>{  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80" dirty="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2400" b="1" spc="50" dirty="0">
                <a:solidFill>
                  <a:srgbClr val="3369E8"/>
                </a:solidFill>
                <a:latin typeface="Arial"/>
                <a:cs typeface="Arial"/>
              </a:rPr>
              <a:t>A:	</a:t>
            </a:r>
            <a:r>
              <a:rPr sz="2400" b="1" spc="-125" dirty="0">
                <a:solidFill>
                  <a:srgbClr val="3369E8"/>
                </a:solidFill>
                <a:latin typeface="Trebuchet MS"/>
                <a:cs typeface="Trebuchet MS"/>
              </a:rPr>
              <a:t>Read from </a:t>
            </a:r>
            <a:r>
              <a:rPr sz="2400" b="1" spc="-130" dirty="0">
                <a:solidFill>
                  <a:srgbClr val="3369E8"/>
                </a:solidFill>
                <a:latin typeface="Trebuchet MS"/>
                <a:cs typeface="Trebuchet MS"/>
              </a:rPr>
              <a:t>right </a:t>
            </a:r>
            <a:r>
              <a:rPr sz="2400" b="1" spc="-100" dirty="0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sz="2400" b="1" spc="-370" dirty="0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sz="2400" b="1" spc="-160" dirty="0">
                <a:solidFill>
                  <a:srgbClr val="3369E8"/>
                </a:solidFill>
                <a:latin typeface="Trebuchet MS"/>
                <a:cs typeface="Trebuchet MS"/>
              </a:rPr>
              <a:t>left:</a:t>
            </a:r>
            <a:endParaRPr sz="2400">
              <a:latin typeface="Trebuchet MS"/>
              <a:cs typeface="Trebuchet MS"/>
            </a:endParaRPr>
          </a:p>
          <a:p>
            <a:pPr marL="469900" marR="5080" indent="-41275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130" dirty="0">
                <a:solidFill>
                  <a:srgbClr val="424242"/>
                </a:solidFill>
                <a:latin typeface="Arial"/>
                <a:cs typeface="Arial"/>
              </a:rPr>
              <a:t>&lt;strong&gt;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tags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children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345" dirty="0">
                <a:solidFill>
                  <a:srgbClr val="424242"/>
                </a:solidFill>
                <a:latin typeface="Arial"/>
                <a:cs typeface="Arial"/>
              </a:rPr>
              <a:t>&lt;li&gt;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tags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an  </a:t>
            </a:r>
            <a:r>
              <a:rPr sz="2400" spc="185" dirty="0">
                <a:solidFill>
                  <a:srgbClr val="424242"/>
                </a:solidFill>
                <a:latin typeface="Arial"/>
                <a:cs typeface="Arial"/>
              </a:rPr>
              <a:t>"important"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children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the  </a:t>
            </a:r>
            <a:r>
              <a:rPr sz="2400" spc="45" dirty="0">
                <a:solidFill>
                  <a:srgbClr val="424242"/>
                </a:solidFill>
                <a:latin typeface="Arial"/>
                <a:cs typeface="Arial"/>
              </a:rPr>
              <a:t>"main"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id.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Colliding</a:t>
            </a:r>
            <a:r>
              <a:rPr spc="-370" dirty="0"/>
              <a:t> </a:t>
            </a:r>
            <a:r>
              <a:rPr spc="-12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09804"/>
            <a:ext cx="734060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styles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collide,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most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specific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rule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wins</a:t>
            </a:r>
            <a:r>
              <a:rPr sz="2400" spc="-4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specificity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469265" marR="2505710">
              <a:lnSpc>
                <a:spcPct val="114599"/>
              </a:lnSpc>
              <a:tabLst>
                <a:tab pos="1137920" algn="l"/>
                <a:tab pos="1639570" algn="l"/>
                <a:tab pos="1973580" algn="l"/>
                <a:tab pos="2308225" algn="l"/>
                <a:tab pos="2642235" algn="l"/>
                <a:tab pos="3150870" algn="l"/>
                <a:tab pos="3821429" algn="l"/>
                <a:tab pos="4155440" algn="l"/>
                <a:tab pos="4658360" algn="l"/>
              </a:tabLst>
            </a:pPr>
            <a:r>
              <a:rPr sz="2400" spc="265" dirty="0">
                <a:latin typeface="Arial"/>
                <a:cs typeface="Arial"/>
              </a:rPr>
              <a:t>di</a:t>
            </a:r>
            <a:r>
              <a:rPr sz="2400" spc="34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90" dirty="0">
                <a:latin typeface="Arial"/>
                <a:cs typeface="Arial"/>
              </a:rPr>
              <a:t>stron</a:t>
            </a:r>
            <a:r>
              <a:rPr sz="2400" spc="2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15" dirty="0">
                <a:latin typeface="Arial"/>
                <a:cs typeface="Arial"/>
              </a:rPr>
              <a:t>{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55" dirty="0">
                <a:latin typeface="Arial"/>
                <a:cs typeface="Arial"/>
              </a:rPr>
              <a:t>color</a:t>
            </a:r>
            <a:r>
              <a:rPr sz="2400" spc="229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45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1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650" dirty="0">
                <a:latin typeface="Arial"/>
                <a:cs typeface="Arial"/>
              </a:rPr>
              <a:t>;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55" dirty="0">
                <a:latin typeface="Arial"/>
                <a:cs typeface="Arial"/>
              </a:rPr>
              <a:t>}  </a:t>
            </a: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	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75" dirty="0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r>
              <a:rPr sz="2400" spc="275" dirty="0">
                <a:latin typeface="Arial"/>
                <a:cs typeface="Arial"/>
              </a:rPr>
              <a:t>;	</a:t>
            </a: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41910" algn="ctr">
              <a:lnSpc>
                <a:spcPct val="100000"/>
              </a:lnSpc>
              <a:spcBef>
                <a:spcPts val="420"/>
              </a:spcBef>
              <a:tabLst>
                <a:tab pos="2218055" algn="l"/>
                <a:tab pos="3220720" algn="l"/>
                <a:tab pos="3722370" algn="l"/>
              </a:tabLst>
            </a:pPr>
            <a:r>
              <a:rPr sz="2400" spc="55" dirty="0">
                <a:solidFill>
                  <a:srgbClr val="424242"/>
                </a:solidFill>
                <a:latin typeface="Arial"/>
                <a:cs typeface="Arial"/>
              </a:rPr>
              <a:t>&lt;strong&gt;</a:t>
            </a:r>
            <a:r>
              <a:rPr sz="2400" spc="55" dirty="0">
                <a:latin typeface="Arial"/>
                <a:cs typeface="Arial"/>
              </a:rPr>
              <a:t>What	</a:t>
            </a:r>
            <a:r>
              <a:rPr sz="2400" spc="275" dirty="0">
                <a:latin typeface="Arial"/>
                <a:cs typeface="Arial"/>
              </a:rPr>
              <a:t>color	</a:t>
            </a:r>
            <a:r>
              <a:rPr sz="2400" spc="-350" dirty="0">
                <a:latin typeface="Arial"/>
                <a:cs typeface="Arial"/>
              </a:rPr>
              <a:t>am	</a:t>
            </a:r>
            <a:r>
              <a:rPr sz="2400" spc="215" dirty="0">
                <a:latin typeface="Arial"/>
                <a:cs typeface="Arial"/>
              </a:rPr>
              <a:t>I?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&lt;/strong&gt;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2400" spc="220" dirty="0">
                <a:solidFill>
                  <a:srgbClr val="424242"/>
                </a:solidFill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Colliding</a:t>
            </a:r>
            <a:r>
              <a:rPr spc="-370" dirty="0"/>
              <a:t> </a:t>
            </a:r>
            <a:r>
              <a:rPr spc="-12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09804"/>
            <a:ext cx="734060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styles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collide,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most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specific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rule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wins</a:t>
            </a:r>
            <a:r>
              <a:rPr sz="2400" spc="-4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specificity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469265" marR="2505710">
              <a:lnSpc>
                <a:spcPct val="114599"/>
              </a:lnSpc>
              <a:tabLst>
                <a:tab pos="1137920" algn="l"/>
                <a:tab pos="1639570" algn="l"/>
                <a:tab pos="1973580" algn="l"/>
                <a:tab pos="2308225" algn="l"/>
                <a:tab pos="2642235" algn="l"/>
                <a:tab pos="3150870" algn="l"/>
                <a:tab pos="3821429" algn="l"/>
                <a:tab pos="4155440" algn="l"/>
                <a:tab pos="4658360" algn="l"/>
              </a:tabLst>
            </a:pPr>
            <a:r>
              <a:rPr sz="2400" spc="265" dirty="0">
                <a:latin typeface="Arial"/>
                <a:cs typeface="Arial"/>
              </a:rPr>
              <a:t>di</a:t>
            </a:r>
            <a:r>
              <a:rPr sz="2400" spc="34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90" dirty="0">
                <a:latin typeface="Arial"/>
                <a:cs typeface="Arial"/>
              </a:rPr>
              <a:t>stron</a:t>
            </a:r>
            <a:r>
              <a:rPr sz="2400" spc="2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15" dirty="0">
                <a:latin typeface="Arial"/>
                <a:cs typeface="Arial"/>
              </a:rPr>
              <a:t>{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55" dirty="0">
                <a:latin typeface="Arial"/>
                <a:cs typeface="Arial"/>
              </a:rPr>
              <a:t>color</a:t>
            </a:r>
            <a:r>
              <a:rPr sz="2400" spc="229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45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1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650" dirty="0">
                <a:latin typeface="Arial"/>
                <a:cs typeface="Arial"/>
              </a:rPr>
              <a:t>;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55" dirty="0">
                <a:latin typeface="Arial"/>
                <a:cs typeface="Arial"/>
              </a:rPr>
              <a:t>}  </a:t>
            </a: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	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75" dirty="0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r>
              <a:rPr sz="2400" spc="275" dirty="0">
                <a:latin typeface="Arial"/>
                <a:cs typeface="Arial"/>
              </a:rPr>
              <a:t>;	</a:t>
            </a: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41910" algn="ctr">
              <a:lnSpc>
                <a:spcPct val="100000"/>
              </a:lnSpc>
              <a:spcBef>
                <a:spcPts val="420"/>
              </a:spcBef>
              <a:tabLst>
                <a:tab pos="2218055" algn="l"/>
                <a:tab pos="3220720" algn="l"/>
                <a:tab pos="3722370" algn="l"/>
              </a:tabLst>
            </a:pPr>
            <a:r>
              <a:rPr sz="2400" spc="55" dirty="0">
                <a:solidFill>
                  <a:srgbClr val="424242"/>
                </a:solidFill>
                <a:latin typeface="Arial"/>
                <a:cs typeface="Arial"/>
              </a:rPr>
              <a:t>&lt;strong&gt;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What	</a:t>
            </a:r>
            <a:r>
              <a:rPr sz="2400" spc="275" dirty="0">
                <a:solidFill>
                  <a:srgbClr val="FF0000"/>
                </a:solidFill>
                <a:latin typeface="Arial"/>
                <a:cs typeface="Arial"/>
              </a:rPr>
              <a:t>color	</a:t>
            </a:r>
            <a:r>
              <a:rPr sz="2400" spc="-350" dirty="0">
                <a:solidFill>
                  <a:srgbClr val="FF0000"/>
                </a:solidFill>
                <a:latin typeface="Arial"/>
                <a:cs typeface="Arial"/>
              </a:rPr>
              <a:t>am	</a:t>
            </a:r>
            <a:r>
              <a:rPr sz="2400" spc="215" dirty="0">
                <a:solidFill>
                  <a:srgbClr val="FF0000"/>
                </a:solidFill>
                <a:latin typeface="Arial"/>
                <a:cs typeface="Arial"/>
              </a:rPr>
              <a:t>I?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&lt;/strong&gt;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2400" spc="220" dirty="0">
                <a:solidFill>
                  <a:srgbClr val="424242"/>
                </a:solidFill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Colliding</a:t>
            </a:r>
            <a:r>
              <a:rPr spc="-370" dirty="0"/>
              <a:t> </a:t>
            </a:r>
            <a:r>
              <a:rPr spc="-12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480264"/>
            <a:ext cx="782828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Specificity </a:t>
            </a: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precedence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rules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(</a:t>
            </a:r>
            <a:r>
              <a:rPr sz="2400" u="heavy" spc="-65" dirty="0">
                <a:solidFill>
                  <a:srgbClr val="1267F0"/>
                </a:solidFill>
                <a:uFill>
                  <a:solidFill>
                    <a:srgbClr val="1267F0"/>
                  </a:solidFill>
                </a:uFill>
                <a:latin typeface="Arial"/>
                <a:cs typeface="Arial"/>
                <a:hlinkClick r:id="rId2"/>
              </a:rPr>
              <a:t>details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165" dirty="0">
                <a:solidFill>
                  <a:srgbClr val="333336"/>
                </a:solidFill>
                <a:latin typeface="Arial"/>
                <a:cs typeface="Arial"/>
              </a:rPr>
              <a:t>ids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more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specific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than</a:t>
            </a:r>
            <a:r>
              <a:rPr sz="2400" spc="-4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333336"/>
                </a:solidFill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100" dirty="0">
                <a:solidFill>
                  <a:srgbClr val="333336"/>
                </a:solidFill>
                <a:latin typeface="Arial"/>
                <a:cs typeface="Arial"/>
              </a:rPr>
              <a:t>classes</a:t>
            </a:r>
            <a:r>
              <a:rPr sz="2400" spc="-3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more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specific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than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element </a:t>
            </a:r>
            <a:r>
              <a:rPr sz="2400" spc="-155" dirty="0">
                <a:solidFill>
                  <a:srgbClr val="333336"/>
                </a:solidFill>
                <a:latin typeface="Arial"/>
                <a:cs typeface="Arial"/>
              </a:rPr>
              <a:t>names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elements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more 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specific 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than </a:t>
            </a: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children 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2400" spc="-44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those </a:t>
            </a:r>
            <a:r>
              <a:rPr sz="2400" spc="-95" dirty="0">
                <a:solidFill>
                  <a:srgbClr val="333336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695" y="226286"/>
            <a:ext cx="497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50" dirty="0"/>
              <a:t>HTML</a:t>
            </a:r>
            <a:r>
              <a:rPr spc="-720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1108380"/>
            <a:ext cx="447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0" algn="l"/>
                <a:tab pos="3707129" algn="l"/>
                <a:tab pos="4128770" algn="l"/>
              </a:tabLst>
            </a:pP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Top-leve</a:t>
            </a:r>
            <a:r>
              <a:rPr sz="2400" spc="-50" dirty="0">
                <a:solidFill>
                  <a:srgbClr val="333336"/>
                </a:solidFill>
                <a:latin typeface="Arial"/>
                <a:cs typeface="Arial"/>
              </a:rPr>
              <a:t>l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heading</a:t>
            </a:r>
            <a:r>
              <a:rPr sz="2400" spc="-55" dirty="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sz="24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190" dirty="0">
                <a:solidFill>
                  <a:srgbClr val="333336"/>
                </a:solidFill>
                <a:latin typeface="Arial"/>
                <a:cs typeface="Arial"/>
              </a:rPr>
              <a:t>h1</a:t>
            </a:r>
            <a:r>
              <a:rPr sz="2400" b="1" spc="90" dirty="0">
                <a:solidFill>
                  <a:srgbClr val="333336"/>
                </a:solidFill>
                <a:latin typeface="Arial"/>
                <a:cs typeface="Arial"/>
              </a:rPr>
              <a:t>,</a:t>
            </a:r>
            <a:r>
              <a:rPr sz="2400" b="1" dirty="0">
                <a:solidFill>
                  <a:srgbClr val="333336"/>
                </a:solidFill>
                <a:latin typeface="Arial"/>
                <a:cs typeface="Arial"/>
              </a:rPr>
              <a:t>	</a:t>
            </a:r>
            <a:r>
              <a:rPr sz="2400" b="1" spc="190" dirty="0">
                <a:solidFill>
                  <a:srgbClr val="333336"/>
                </a:solidFill>
                <a:latin typeface="Arial"/>
                <a:cs typeface="Arial"/>
              </a:rPr>
              <a:t>h2</a:t>
            </a:r>
            <a:r>
              <a:rPr sz="2400" b="1" spc="90" dirty="0">
                <a:solidFill>
                  <a:srgbClr val="333336"/>
                </a:solidFill>
                <a:latin typeface="Arial"/>
                <a:cs typeface="Arial"/>
              </a:rPr>
              <a:t>,</a:t>
            </a:r>
            <a:r>
              <a:rPr sz="2400" b="1" dirty="0">
                <a:solidFill>
                  <a:srgbClr val="333336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333336"/>
                </a:solidFill>
                <a:latin typeface="Arial"/>
                <a:cs typeface="Arial"/>
              </a:rPr>
              <a:t>..</a:t>
            </a:r>
            <a:r>
              <a:rPr sz="2400" b="1" dirty="0">
                <a:solidFill>
                  <a:srgbClr val="333336"/>
                </a:solidFill>
                <a:latin typeface="Arial"/>
                <a:cs typeface="Arial"/>
              </a:rPr>
              <a:t>.	</a:t>
            </a:r>
            <a:r>
              <a:rPr sz="2400" b="1" spc="-90" dirty="0">
                <a:solidFill>
                  <a:srgbClr val="333336"/>
                </a:solidFill>
                <a:latin typeface="Arial"/>
                <a:cs typeface="Arial"/>
              </a:rPr>
              <a:t>h6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49" y="3852617"/>
            <a:ext cx="6250130" cy="715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499" y="3833567"/>
            <a:ext cx="8247380" cy="753745"/>
          </a:xfrm>
          <a:custGeom>
            <a:avLst/>
            <a:gdLst/>
            <a:ahLst/>
            <a:cxnLst/>
            <a:rect l="l" t="t" r="r" b="b"/>
            <a:pathLst>
              <a:path w="8247380" h="753745">
                <a:moveTo>
                  <a:pt x="0" y="0"/>
                </a:moveTo>
                <a:lnTo>
                  <a:pt x="8246983" y="0"/>
                </a:lnTo>
                <a:lnTo>
                  <a:pt x="8246983" y="753323"/>
                </a:lnTo>
                <a:lnTo>
                  <a:pt x="0" y="75332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573" y="3306355"/>
            <a:ext cx="161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Paragraph:</a:t>
            </a:r>
            <a:r>
              <a:rPr sz="2400" spc="-15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333336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549" y="1594166"/>
            <a:ext cx="6181747" cy="1575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499" y="1575109"/>
            <a:ext cx="7616825" cy="1613535"/>
          </a:xfrm>
          <a:custGeom>
            <a:avLst/>
            <a:gdLst/>
            <a:ahLst/>
            <a:cxnLst/>
            <a:rect l="l" t="t" r="r" b="b"/>
            <a:pathLst>
              <a:path w="7616825" h="1613535">
                <a:moveTo>
                  <a:pt x="0" y="0"/>
                </a:moveTo>
                <a:lnTo>
                  <a:pt x="7616684" y="0"/>
                </a:lnTo>
                <a:lnTo>
                  <a:pt x="7616684" y="1613259"/>
                </a:lnTo>
                <a:lnTo>
                  <a:pt x="0" y="161325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549" y="5174939"/>
            <a:ext cx="7003538" cy="1336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499" y="5155889"/>
            <a:ext cx="8320405" cy="1374775"/>
          </a:xfrm>
          <a:custGeom>
            <a:avLst/>
            <a:gdLst/>
            <a:ahLst/>
            <a:cxnLst/>
            <a:rect l="l" t="t" r="r" b="b"/>
            <a:pathLst>
              <a:path w="8320405" h="1374775">
                <a:moveTo>
                  <a:pt x="0" y="0"/>
                </a:moveTo>
                <a:lnTo>
                  <a:pt x="8320258" y="0"/>
                </a:lnTo>
                <a:lnTo>
                  <a:pt x="8320258" y="1374472"/>
                </a:lnTo>
                <a:lnTo>
                  <a:pt x="0" y="137447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573" y="4677953"/>
            <a:ext cx="179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Line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break:</a:t>
            </a:r>
            <a:r>
              <a:rPr sz="2400" spc="-17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solidFill>
                  <a:srgbClr val="333336"/>
                </a:solidFill>
                <a:latin typeface="Arial"/>
                <a:cs typeface="Arial"/>
              </a:rPr>
              <a:t>br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Colliding</a:t>
            </a:r>
            <a:r>
              <a:rPr spc="-370" dirty="0"/>
              <a:t> </a:t>
            </a:r>
            <a:r>
              <a:rPr spc="-120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409" y="1533604"/>
            <a:ext cx="7372984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</a:tabLst>
            </a:pPr>
            <a:r>
              <a:rPr sz="2400" spc="-65" dirty="0">
                <a:solidFill>
                  <a:srgbClr val="333336"/>
                </a:solidFill>
                <a:latin typeface="Arial"/>
                <a:cs typeface="Arial"/>
              </a:rPr>
              <a:t>-	</a:t>
            </a:r>
            <a:r>
              <a:rPr sz="2400" spc="-5" dirty="0">
                <a:solidFill>
                  <a:srgbClr val="333336"/>
                </a:solidFill>
                <a:latin typeface="Arial"/>
                <a:cs typeface="Arial"/>
              </a:rPr>
              <a:t>If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33336"/>
                </a:solidFill>
                <a:latin typeface="Arial"/>
                <a:cs typeface="Arial"/>
              </a:rPr>
              <a:t>elements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have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same</a:t>
            </a: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333336"/>
                </a:solidFill>
                <a:latin typeface="Arial"/>
                <a:cs typeface="Arial"/>
              </a:rPr>
              <a:t>specificity,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333336"/>
                </a:solidFill>
                <a:latin typeface="Arial"/>
                <a:cs typeface="Arial"/>
              </a:rPr>
              <a:t>later</a:t>
            </a:r>
            <a:r>
              <a:rPr sz="2400" spc="-13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rule</a:t>
            </a:r>
            <a:r>
              <a:rPr sz="2400" spc="-13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333336"/>
                </a:solidFill>
                <a:latin typeface="Arial"/>
                <a:cs typeface="Arial"/>
              </a:rPr>
              <a:t>wins.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4010" marR="3176270">
              <a:lnSpc>
                <a:spcPct val="114599"/>
              </a:lnSpc>
              <a:tabLst>
                <a:tab pos="1504315" algn="l"/>
                <a:tab pos="1838325" algn="l"/>
                <a:tab pos="3015615" algn="l"/>
                <a:tab pos="3852545" algn="l"/>
                <a:tab pos="4020185" algn="l"/>
              </a:tabLst>
            </a:pP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	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8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2400" spc="280" dirty="0">
                <a:latin typeface="Arial"/>
                <a:cs typeface="Arial"/>
              </a:rPr>
              <a:t>;	</a:t>
            </a:r>
            <a:r>
              <a:rPr sz="2400" spc="515" dirty="0">
                <a:latin typeface="Arial"/>
                <a:cs typeface="Arial"/>
              </a:rPr>
              <a:t>}  </a:t>
            </a: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	</a:t>
            </a:r>
            <a:r>
              <a:rPr sz="2400" spc="335" dirty="0">
                <a:latin typeface="Arial"/>
                <a:cs typeface="Arial"/>
              </a:rPr>
              <a:t>color:	</a:t>
            </a:r>
            <a:r>
              <a:rPr sz="2400" spc="275" dirty="0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r>
              <a:rPr sz="2400" spc="275" dirty="0">
                <a:latin typeface="Arial"/>
                <a:cs typeface="Arial"/>
              </a:rPr>
              <a:t>;	</a:t>
            </a: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</a:pP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791210">
              <a:lnSpc>
                <a:spcPct val="100000"/>
              </a:lnSpc>
              <a:spcBef>
                <a:spcPts val="420"/>
              </a:spcBef>
              <a:tabLst>
                <a:tab pos="2967990" algn="l"/>
                <a:tab pos="3970654" algn="l"/>
                <a:tab pos="4472305" algn="l"/>
              </a:tabLst>
            </a:pPr>
            <a:r>
              <a:rPr sz="2400" spc="55" dirty="0">
                <a:solidFill>
                  <a:srgbClr val="424242"/>
                </a:solidFill>
                <a:latin typeface="Arial"/>
                <a:cs typeface="Arial"/>
              </a:rPr>
              <a:t>&lt;strong&gt;</a:t>
            </a:r>
            <a:r>
              <a:rPr sz="2400" spc="55" dirty="0">
                <a:solidFill>
                  <a:srgbClr val="0000FF"/>
                </a:solidFill>
                <a:latin typeface="Arial"/>
                <a:cs typeface="Arial"/>
              </a:rPr>
              <a:t>What	</a:t>
            </a:r>
            <a:r>
              <a:rPr sz="2400" spc="275" dirty="0">
                <a:solidFill>
                  <a:srgbClr val="0000FF"/>
                </a:solidFill>
                <a:latin typeface="Arial"/>
                <a:cs typeface="Arial"/>
              </a:rPr>
              <a:t>color	</a:t>
            </a:r>
            <a:r>
              <a:rPr sz="2400" spc="-350" dirty="0">
                <a:solidFill>
                  <a:srgbClr val="0000FF"/>
                </a:solidFill>
                <a:latin typeface="Arial"/>
                <a:cs typeface="Arial"/>
              </a:rPr>
              <a:t>am	</a:t>
            </a:r>
            <a:r>
              <a:rPr sz="2400" spc="215" dirty="0">
                <a:solidFill>
                  <a:srgbClr val="0000FF"/>
                </a:solidFill>
                <a:latin typeface="Arial"/>
                <a:cs typeface="Arial"/>
              </a:rPr>
              <a:t>I?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&lt;/strong&gt;</a:t>
            </a:r>
            <a:endParaRPr sz="24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420"/>
              </a:spcBef>
            </a:pPr>
            <a:r>
              <a:rPr sz="2400" spc="220" dirty="0">
                <a:solidFill>
                  <a:srgbClr val="424242"/>
                </a:solidFill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5" y="5499044"/>
            <a:ext cx="76936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Aside: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333336"/>
                </a:solidFill>
                <a:latin typeface="Arial"/>
                <a:cs typeface="Arial"/>
              </a:rPr>
              <a:t>process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sz="1800" spc="-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333336"/>
                </a:solidFill>
                <a:latin typeface="Arial"/>
                <a:cs typeface="Arial"/>
              </a:rPr>
              <a:t>figuring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6"/>
                </a:solidFill>
                <a:latin typeface="Arial"/>
                <a:cs typeface="Arial"/>
              </a:rPr>
              <a:t>out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333336"/>
                </a:solidFill>
                <a:latin typeface="Arial"/>
                <a:cs typeface="Arial"/>
              </a:rPr>
              <a:t>what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rule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333336"/>
                </a:solidFill>
                <a:latin typeface="Arial"/>
                <a:cs typeface="Arial"/>
              </a:rPr>
              <a:t>applies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333336"/>
                </a:solidFill>
                <a:latin typeface="Arial"/>
                <a:cs typeface="Arial"/>
              </a:rPr>
              <a:t>to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333336"/>
                </a:solidFill>
                <a:latin typeface="Arial"/>
                <a:cs typeface="Arial"/>
              </a:rPr>
              <a:t>given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33336"/>
                </a:solidFill>
                <a:latin typeface="Arial"/>
                <a:cs typeface="Arial"/>
              </a:rPr>
              <a:t>element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is </a:t>
            </a:r>
            <a:r>
              <a:rPr sz="1800" spc="-75" dirty="0">
                <a:solidFill>
                  <a:srgbClr val="333336"/>
                </a:solidFill>
                <a:latin typeface="Arial"/>
                <a:cs typeface="Arial"/>
              </a:rPr>
              <a:t>called</a:t>
            </a:r>
            <a:r>
              <a:rPr sz="1800" spc="-10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33336"/>
                </a:solidFill>
                <a:latin typeface="Arial"/>
                <a:cs typeface="Arial"/>
              </a:rPr>
              <a:t>the  </a:t>
            </a:r>
            <a:r>
              <a:rPr sz="1800" u="heavy" spc="-1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cascade</a:t>
            </a:r>
            <a:r>
              <a:rPr sz="1800" spc="-125" dirty="0">
                <a:solidFill>
                  <a:srgbClr val="333336"/>
                </a:solidFill>
                <a:latin typeface="Arial"/>
                <a:cs typeface="Arial"/>
              </a:rPr>
              <a:t>. </a:t>
            </a:r>
            <a:r>
              <a:rPr sz="1800" spc="-120" dirty="0">
                <a:solidFill>
                  <a:srgbClr val="333336"/>
                </a:solidFill>
                <a:latin typeface="Arial"/>
                <a:cs typeface="Arial"/>
              </a:rPr>
              <a:t>This 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is </a:t>
            </a:r>
            <a:r>
              <a:rPr sz="1800" spc="-55" dirty="0">
                <a:solidFill>
                  <a:srgbClr val="333336"/>
                </a:solidFill>
                <a:latin typeface="Arial"/>
                <a:cs typeface="Arial"/>
              </a:rPr>
              <a:t>where </a:t>
            </a:r>
            <a:r>
              <a:rPr sz="1800" spc="-25" dirty="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333336"/>
                </a:solidFill>
                <a:latin typeface="Arial"/>
                <a:cs typeface="Arial"/>
              </a:rPr>
              <a:t>"C" </a:t>
            </a:r>
            <a:r>
              <a:rPr sz="1800" spc="-25" dirty="0">
                <a:solidFill>
                  <a:srgbClr val="333336"/>
                </a:solidFill>
                <a:latin typeface="Arial"/>
                <a:cs typeface="Arial"/>
              </a:rPr>
              <a:t>in </a:t>
            </a:r>
            <a:r>
              <a:rPr sz="1800" i="1" spc="-65" dirty="0">
                <a:solidFill>
                  <a:srgbClr val="333336"/>
                </a:solidFill>
                <a:latin typeface="Trebuchet MS"/>
                <a:cs typeface="Trebuchet MS"/>
              </a:rPr>
              <a:t>Cascading </a:t>
            </a:r>
            <a:r>
              <a:rPr sz="1800" spc="-95" dirty="0">
                <a:solidFill>
                  <a:srgbClr val="333336"/>
                </a:solidFill>
                <a:latin typeface="Arial"/>
                <a:cs typeface="Arial"/>
              </a:rPr>
              <a:t>Style </a:t>
            </a:r>
            <a:r>
              <a:rPr sz="1800" spc="-130" dirty="0">
                <a:solidFill>
                  <a:srgbClr val="333336"/>
                </a:solidFill>
                <a:latin typeface="Arial"/>
                <a:cs typeface="Arial"/>
              </a:rPr>
              <a:t>Sheets </a:t>
            </a:r>
            <a:r>
              <a:rPr sz="1800" spc="-114" dirty="0">
                <a:solidFill>
                  <a:srgbClr val="333336"/>
                </a:solidFill>
                <a:latin typeface="Arial"/>
                <a:cs typeface="Arial"/>
              </a:rPr>
              <a:t>comes</a:t>
            </a:r>
            <a:r>
              <a:rPr sz="1800" spc="-26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33336"/>
                </a:solidFill>
                <a:latin typeface="Arial"/>
                <a:cs typeface="Arial"/>
              </a:rPr>
              <a:t>from.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60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667" y="2369695"/>
            <a:ext cx="4657725" cy="13569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586740" algn="l"/>
                <a:tab pos="1255395" algn="l"/>
                <a:tab pos="1757045" algn="l"/>
                <a:tab pos="2926715" algn="l"/>
              </a:tabLst>
            </a:pPr>
            <a:r>
              <a:rPr sz="2400" spc="315" dirty="0">
                <a:latin typeface="Arial"/>
                <a:cs typeface="Arial"/>
              </a:rPr>
              <a:t>a,	</a:t>
            </a:r>
            <a:r>
              <a:rPr sz="2400" spc="200" dirty="0">
                <a:latin typeface="Arial"/>
                <a:cs typeface="Arial"/>
              </a:rPr>
              <a:t>h1,	</a:t>
            </a:r>
            <a:r>
              <a:rPr sz="2400" spc="315" dirty="0">
                <a:latin typeface="Arial"/>
                <a:cs typeface="Arial"/>
              </a:rPr>
              <a:t>p,	</a:t>
            </a:r>
            <a:r>
              <a:rPr sz="2400" spc="200" dirty="0">
                <a:latin typeface="Arial"/>
                <a:cs typeface="Arial"/>
              </a:rPr>
              <a:t>strong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592705" algn="l"/>
              </a:tabLst>
            </a:pPr>
            <a:r>
              <a:rPr sz="2400" spc="335" dirty="0">
                <a:latin typeface="Arial"/>
                <a:cs typeface="Arial"/>
              </a:rPr>
              <a:t>font-family:	</a:t>
            </a:r>
            <a:r>
              <a:rPr sz="2400" spc="260" dirty="0">
                <a:latin typeface="Arial"/>
                <a:cs typeface="Arial"/>
              </a:rPr>
              <a:t>Helvetica;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2667" y="3879467"/>
            <a:ext cx="4763135" cy="27501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920750" algn="l"/>
              </a:tabLst>
            </a:pPr>
            <a:r>
              <a:rPr sz="2400" spc="10" dirty="0">
                <a:latin typeface="Arial"/>
                <a:cs typeface="Arial"/>
              </a:rPr>
              <a:t>body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592705" algn="l"/>
              </a:tabLst>
            </a:pPr>
            <a:r>
              <a:rPr sz="2400" spc="335" dirty="0">
                <a:latin typeface="Arial"/>
                <a:cs typeface="Arial"/>
              </a:rPr>
              <a:t>font-family:	</a:t>
            </a:r>
            <a:r>
              <a:rPr sz="2400" spc="260" dirty="0">
                <a:latin typeface="Arial"/>
                <a:cs typeface="Arial"/>
              </a:rPr>
              <a:t>Helvetica;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85725">
              <a:lnSpc>
                <a:spcPts val="2865"/>
              </a:lnSpc>
              <a:tabLst>
                <a:tab pos="753745" algn="l"/>
                <a:tab pos="1255395" algn="l"/>
              </a:tabLst>
            </a:pPr>
            <a:r>
              <a:rPr sz="2400" spc="200" dirty="0">
                <a:latin typeface="Arial"/>
                <a:cs typeface="Arial"/>
              </a:rPr>
              <a:t>h1,	</a:t>
            </a:r>
            <a:r>
              <a:rPr sz="2400" spc="-20" dirty="0">
                <a:latin typeface="Arial"/>
                <a:cs typeface="Arial"/>
              </a:rPr>
              <a:t>h2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592705" algn="l"/>
              </a:tabLst>
            </a:pPr>
            <a:r>
              <a:rPr sz="2400" spc="335" dirty="0">
                <a:latin typeface="Arial"/>
                <a:cs typeface="Arial"/>
              </a:rPr>
              <a:t>font-family:	</a:t>
            </a:r>
            <a:r>
              <a:rPr sz="2400" spc="125" dirty="0">
                <a:latin typeface="Arial"/>
                <a:cs typeface="Arial"/>
              </a:rPr>
              <a:t>Consolas;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663" y="2732279"/>
            <a:ext cx="214185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195" marR="5080" indent="-24130">
              <a:lnSpc>
                <a:spcPct val="100699"/>
              </a:lnSpc>
              <a:spcBef>
                <a:spcPts val="85"/>
              </a:spcBef>
            </a:pPr>
            <a:r>
              <a:rPr sz="1800" b="1" spc="-85" dirty="0">
                <a:solidFill>
                  <a:srgbClr val="424242"/>
                </a:solidFill>
                <a:latin typeface="Trebuchet MS"/>
                <a:cs typeface="Trebuchet MS"/>
              </a:rPr>
              <a:t>Instead </a:t>
            </a:r>
            <a:r>
              <a:rPr sz="1800" b="1" spc="-80" dirty="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sz="1800" b="1" spc="-105" dirty="0">
                <a:solidFill>
                  <a:srgbClr val="424242"/>
                </a:solidFill>
                <a:latin typeface="Trebuchet MS"/>
                <a:cs typeface="Trebuchet MS"/>
              </a:rPr>
              <a:t>selecting</a:t>
            </a:r>
            <a:r>
              <a:rPr sz="1800" b="1" spc="-3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424242"/>
                </a:solidFill>
                <a:latin typeface="Trebuchet MS"/>
                <a:cs typeface="Trebuchet MS"/>
              </a:rPr>
              <a:t>all  </a:t>
            </a:r>
            <a:r>
              <a:rPr sz="1800" b="1" spc="-105" dirty="0">
                <a:solidFill>
                  <a:srgbClr val="424242"/>
                </a:solidFill>
                <a:latin typeface="Trebuchet MS"/>
                <a:cs typeface="Trebuchet MS"/>
              </a:rPr>
              <a:t>elements</a:t>
            </a:r>
            <a:r>
              <a:rPr sz="1800" b="1" spc="-18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424242"/>
                </a:solidFill>
                <a:latin typeface="Trebuchet MS"/>
                <a:cs typeface="Trebuchet MS"/>
              </a:rPr>
              <a:t>individually: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44" y="4012655"/>
            <a:ext cx="225742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18490" algn="r">
              <a:lnSpc>
                <a:spcPct val="100699"/>
              </a:lnSpc>
              <a:spcBef>
                <a:spcPts val="85"/>
              </a:spcBef>
            </a:pP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You </a:t>
            </a:r>
            <a:r>
              <a:rPr sz="1800" b="1" spc="-114" dirty="0">
                <a:solidFill>
                  <a:srgbClr val="424242"/>
                </a:solidFill>
                <a:latin typeface="Trebuchet MS"/>
                <a:cs typeface="Trebuchet MS"/>
              </a:rPr>
              <a:t>can</a:t>
            </a:r>
            <a:r>
              <a:rPr sz="1800" b="1" spc="-2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Trebuchet MS"/>
                <a:cs typeface="Trebuchet MS"/>
              </a:rPr>
              <a:t>style</a:t>
            </a:r>
            <a:r>
              <a:rPr sz="1800" b="1" spc="-1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b="1" spc="-7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424242"/>
                </a:solidFill>
                <a:latin typeface="Trebuchet MS"/>
                <a:cs typeface="Trebuchet MS"/>
              </a:rPr>
              <a:t>parent </a:t>
            </a:r>
            <a:r>
              <a:rPr sz="1800" b="1" spc="-9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800" b="1" spc="-20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800" b="1" spc="-1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424242"/>
                </a:solidFill>
                <a:latin typeface="Trebuchet MS"/>
                <a:cs typeface="Trebuchet MS"/>
              </a:rPr>
              <a:t>children </a:t>
            </a:r>
            <a:r>
              <a:rPr sz="1800" b="1" spc="-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424242"/>
                </a:solidFill>
                <a:latin typeface="Trebuchet MS"/>
                <a:cs typeface="Trebuchet MS"/>
              </a:rPr>
              <a:t>will </a:t>
            </a: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inherit the</a:t>
            </a:r>
            <a:r>
              <a:rPr sz="1800" b="1" spc="-28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styles.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002" y="5674765"/>
            <a:ext cx="202311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2720" marR="5080" indent="-160655">
              <a:lnSpc>
                <a:spcPct val="100699"/>
              </a:lnSpc>
              <a:spcBef>
                <a:spcPts val="85"/>
              </a:spcBef>
            </a:pP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You </a:t>
            </a:r>
            <a:r>
              <a:rPr sz="1800" b="1" spc="-114" dirty="0">
                <a:solidFill>
                  <a:srgbClr val="424242"/>
                </a:solidFill>
                <a:latin typeface="Trebuchet MS"/>
                <a:cs typeface="Trebuchet MS"/>
              </a:rPr>
              <a:t>can </a:t>
            </a:r>
            <a:r>
              <a:rPr sz="1800" b="1" spc="-110" dirty="0">
                <a:solidFill>
                  <a:srgbClr val="424242"/>
                </a:solidFill>
                <a:latin typeface="Trebuchet MS"/>
                <a:cs typeface="Trebuchet MS"/>
              </a:rPr>
              <a:t>override</a:t>
            </a:r>
            <a:r>
              <a:rPr sz="1800" b="1" spc="-2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424242"/>
                </a:solidFill>
                <a:latin typeface="Trebuchet MS"/>
                <a:cs typeface="Trebuchet MS"/>
              </a:rPr>
              <a:t>this  </a:t>
            </a:r>
            <a:r>
              <a:rPr sz="1800" b="1" spc="-100" dirty="0">
                <a:solidFill>
                  <a:srgbClr val="424242"/>
                </a:solidFill>
                <a:latin typeface="Trebuchet MS"/>
                <a:cs typeface="Trebuchet MS"/>
              </a:rPr>
              <a:t>style </a:t>
            </a:r>
            <a:r>
              <a:rPr sz="1800" b="1" spc="-95" dirty="0">
                <a:solidFill>
                  <a:srgbClr val="424242"/>
                </a:solidFill>
                <a:latin typeface="Trebuchet MS"/>
                <a:cs typeface="Trebuchet MS"/>
              </a:rPr>
              <a:t>via</a:t>
            </a:r>
            <a:r>
              <a:rPr sz="1800" b="1" spc="-2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424242"/>
                </a:solidFill>
                <a:latin typeface="Trebuchet MS"/>
                <a:cs typeface="Trebuchet MS"/>
              </a:rPr>
              <a:t>specificity: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722" y="1537157"/>
            <a:ext cx="72917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saw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earlier 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</a:t>
            </a:r>
            <a:r>
              <a:rPr sz="2400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child.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60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70"/>
            <a:ext cx="707898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While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many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child,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not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all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CSS properties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2400" b="1" spc="-4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inherited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48" y="3020318"/>
            <a:ext cx="4381500" cy="16351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419734" algn="l"/>
              </a:tabLst>
            </a:pPr>
            <a:r>
              <a:rPr sz="2400" spc="-20" dirty="0">
                <a:latin typeface="Arial"/>
                <a:cs typeface="Arial"/>
              </a:rPr>
              <a:t>a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 marR="776605">
              <a:lnSpc>
                <a:spcPts val="2850"/>
              </a:lnSpc>
              <a:spcBef>
                <a:spcPts val="105"/>
              </a:spcBef>
              <a:tabLst>
                <a:tab pos="1924050" algn="l"/>
                <a:tab pos="2592705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265" dirty="0">
                <a:latin typeface="Arial"/>
                <a:cs typeface="Arial"/>
              </a:rPr>
              <a:t>block;  </a:t>
            </a:r>
            <a:r>
              <a:rPr sz="2400" spc="345" dirty="0">
                <a:latin typeface="Arial"/>
                <a:cs typeface="Arial"/>
              </a:rPr>
              <a:t>font-family</a:t>
            </a:r>
            <a:r>
              <a:rPr sz="2400" spc="229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00" dirty="0">
                <a:latin typeface="Arial"/>
                <a:cs typeface="Arial"/>
              </a:rPr>
              <a:t>Arial;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760"/>
              </a:lnSpc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048" y="4994964"/>
            <a:ext cx="4420235" cy="14414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5090">
              <a:lnSpc>
                <a:spcPts val="2865"/>
              </a:lnSpc>
              <a:spcBef>
                <a:spcPts val="580"/>
              </a:spcBef>
              <a:tabLst>
                <a:tab pos="586740" algn="l"/>
              </a:tabLst>
            </a:pPr>
            <a:r>
              <a:rPr sz="2400" spc="-55" dirty="0">
                <a:latin typeface="Arial"/>
                <a:cs typeface="Arial"/>
              </a:rPr>
              <a:t>&lt;a	</a:t>
            </a:r>
            <a:r>
              <a:rPr sz="2400" spc="135" dirty="0">
                <a:latin typeface="Arial"/>
                <a:cs typeface="Arial"/>
              </a:rPr>
              <a:t>href="/home"&gt;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256030" algn="l"/>
                <a:tab pos="1757045" algn="l"/>
              </a:tabLst>
            </a:pPr>
            <a:r>
              <a:rPr sz="2400" spc="-20" dirty="0">
                <a:latin typeface="Arial"/>
                <a:cs typeface="Arial"/>
              </a:rPr>
              <a:t>Back	</a:t>
            </a:r>
            <a:r>
              <a:rPr sz="2400" spc="315" dirty="0">
                <a:latin typeface="Arial"/>
                <a:cs typeface="Arial"/>
              </a:rPr>
              <a:t>to	</a:t>
            </a:r>
            <a:r>
              <a:rPr sz="2400" spc="-175" dirty="0">
                <a:latin typeface="Arial"/>
                <a:cs typeface="Arial"/>
              </a:rPr>
              <a:t>&lt;em&gt;Home&lt;/em&gt;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sz="2400" spc="110" dirty="0">
                <a:latin typeface="Arial"/>
                <a:cs typeface="Arial"/>
              </a:rPr>
              <a:t>&lt;/a&gt;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8387" y="3538936"/>
            <a:ext cx="309689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220" dirty="0">
                <a:solidFill>
                  <a:srgbClr val="424242"/>
                </a:solidFill>
                <a:latin typeface="Arial"/>
                <a:cs typeface="Arial"/>
              </a:rPr>
              <a:t>&lt;em&gt;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inherits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z="2400" spc="305" dirty="0">
                <a:solidFill>
                  <a:srgbClr val="424242"/>
                </a:solidFill>
                <a:latin typeface="Arial"/>
                <a:cs typeface="Arial"/>
              </a:rPr>
              <a:t>font-family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property, 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but not</a:t>
            </a: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95" dirty="0">
                <a:solidFill>
                  <a:srgbClr val="424242"/>
                </a:solidFill>
                <a:latin typeface="Arial"/>
                <a:cs typeface="Arial"/>
              </a:rPr>
              <a:t>display: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75364" y="5216864"/>
            <a:ext cx="2143120" cy="323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6314" y="5054939"/>
            <a:ext cx="3009900" cy="762000"/>
          </a:xfrm>
          <a:custGeom>
            <a:avLst/>
            <a:gdLst/>
            <a:ahLst/>
            <a:cxnLst/>
            <a:rect l="l" t="t" r="r" b="b"/>
            <a:pathLst>
              <a:path w="3009900" h="762000">
                <a:moveTo>
                  <a:pt x="0" y="0"/>
                </a:moveTo>
                <a:lnTo>
                  <a:pt x="3009893" y="0"/>
                </a:lnTo>
                <a:lnTo>
                  <a:pt x="3009893" y="761998"/>
                </a:lnTo>
                <a:lnTo>
                  <a:pt x="0" y="7619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60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60"/>
            <a:ext cx="7385684" cy="49377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While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many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styles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parent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child,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not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all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CSS properties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2400" b="1" spc="-4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inherited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113700"/>
              </a:lnSpc>
              <a:spcBef>
                <a:spcPts val="1025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There's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rule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"/>
                <a:cs typeface="Arial"/>
              </a:rPr>
              <a:t>not; 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inheritance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behavior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defined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9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2400" spc="-150" dirty="0">
                <a:solidFill>
                  <a:srgbClr val="424242"/>
                </a:solidFill>
                <a:latin typeface="Arial"/>
                <a:cs typeface="Arial"/>
              </a:rPr>
              <a:t>spec.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1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look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via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MDN,</a:t>
            </a:r>
            <a:r>
              <a:rPr sz="2400" spc="-3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469265" marR="4982845">
              <a:lnSpc>
                <a:spcPts val="3300"/>
              </a:lnSpc>
              <a:spcBef>
                <a:spcPts val="155"/>
              </a:spcBef>
            </a:pPr>
            <a:r>
              <a:rPr sz="2400" u="heavy" spc="3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font-famil</a:t>
            </a:r>
            <a:r>
              <a:rPr sz="2400" u="heavy" spc="3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y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:  </a:t>
            </a:r>
            <a:r>
              <a:rPr sz="2400" u="heavy" spc="2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display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marR="635000" indent="-306705">
              <a:lnSpc>
                <a:spcPct val="113700"/>
              </a:lnSpc>
              <a:spcBef>
                <a:spcPts val="844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Generally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text-related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inherited</a:t>
            </a:r>
            <a:r>
              <a:rPr sz="2400" spc="-2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layout-related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properties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400" spc="-2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 marL="469900" marR="864869" indent="-299085">
              <a:lnSpc>
                <a:spcPct val="113399"/>
              </a:lnSpc>
              <a:spcBef>
                <a:spcPts val="115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25" dirty="0">
                <a:solidFill>
                  <a:srgbClr val="424242"/>
                </a:solidFill>
                <a:latin typeface="Arial"/>
                <a:cs typeface="Arial"/>
              </a:rPr>
              <a:t>(You </a:t>
            </a:r>
            <a:r>
              <a:rPr sz="1800" spc="-114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1800" spc="-95" dirty="0">
                <a:solidFill>
                  <a:srgbClr val="424242"/>
                </a:solidFill>
                <a:latin typeface="Arial"/>
                <a:cs typeface="Arial"/>
              </a:rPr>
              <a:t>also </a:t>
            </a:r>
            <a:r>
              <a:rPr sz="1800" spc="-114" dirty="0">
                <a:solidFill>
                  <a:srgbClr val="424242"/>
                </a:solidFill>
                <a:latin typeface="Arial"/>
                <a:cs typeface="Arial"/>
              </a:rPr>
              <a:t>change </a:t>
            </a:r>
            <a:r>
              <a:rPr sz="1800" spc="-4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1800" spc="-75" dirty="0">
                <a:solidFill>
                  <a:srgbClr val="424242"/>
                </a:solidFill>
                <a:latin typeface="Arial"/>
                <a:cs typeface="Arial"/>
              </a:rPr>
              <a:t>via </a:t>
            </a:r>
            <a:r>
              <a:rPr sz="1800" spc="-2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u="heavy" spc="2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inherit</a:t>
            </a:r>
            <a:r>
              <a:rPr sz="1800" spc="-210" dirty="0">
                <a:solidFill>
                  <a:srgbClr val="0097A7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-370" dirty="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sz="1800" spc="-35" dirty="0">
                <a:solidFill>
                  <a:srgbClr val="424242"/>
                </a:solidFill>
                <a:latin typeface="Arial"/>
                <a:cs typeface="Arial"/>
              </a:rPr>
              <a:t>property, </a:t>
            </a:r>
            <a:r>
              <a:rPr sz="1800" spc="-55" dirty="0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sz="1800" spc="-100" dirty="0">
                <a:solidFill>
                  <a:srgbClr val="424242"/>
                </a:solidFill>
                <a:latin typeface="Arial"/>
                <a:cs typeface="Arial"/>
              </a:rPr>
              <a:t>is  </a:t>
            </a:r>
            <a:r>
              <a:rPr sz="1800" spc="-70" dirty="0">
                <a:solidFill>
                  <a:srgbClr val="424242"/>
                </a:solidFill>
                <a:latin typeface="Arial"/>
                <a:cs typeface="Arial"/>
              </a:rPr>
              <a:t>somewhat </a:t>
            </a:r>
            <a:r>
              <a:rPr sz="1800" spc="-65" dirty="0">
                <a:solidFill>
                  <a:srgbClr val="424242"/>
                </a:solidFill>
                <a:latin typeface="Arial"/>
                <a:cs typeface="Arial"/>
              </a:rPr>
              <a:t>esoteric </a:t>
            </a:r>
            <a:r>
              <a:rPr sz="1800" spc="-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424242"/>
                </a:solidFill>
                <a:latin typeface="Arial"/>
                <a:cs typeface="Arial"/>
              </a:rPr>
              <a:t>not </a:t>
            </a:r>
            <a:r>
              <a:rPr sz="1800" spc="-20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800" spc="-2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24242"/>
                </a:solidFill>
                <a:latin typeface="Arial"/>
                <a:cs typeface="Arial"/>
              </a:rPr>
              <a:t>use)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3169" y="4456015"/>
            <a:ext cx="2589969" cy="316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8443" y="3991316"/>
            <a:ext cx="2589969" cy="388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556835"/>
            <a:ext cx="595884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-25" dirty="0"/>
              <a:t>Before</a:t>
            </a:r>
            <a:r>
              <a:rPr sz="4800" spc="-455" dirty="0"/>
              <a:t> </a:t>
            </a:r>
            <a:r>
              <a:rPr sz="4800" spc="114" dirty="0"/>
              <a:t>we</a:t>
            </a:r>
            <a:r>
              <a:rPr sz="4800" spc="-455" dirty="0"/>
              <a:t> </a:t>
            </a:r>
            <a:r>
              <a:rPr sz="4800" spc="-5" dirty="0"/>
              <a:t>move</a:t>
            </a:r>
            <a:r>
              <a:rPr sz="4800" spc="-450" dirty="0"/>
              <a:t> </a:t>
            </a:r>
            <a:r>
              <a:rPr sz="4800" spc="-335" dirty="0"/>
              <a:t>on:  </a:t>
            </a:r>
            <a:r>
              <a:rPr sz="4800" spc="200" dirty="0"/>
              <a:t>A</a:t>
            </a:r>
            <a:r>
              <a:rPr sz="4800" spc="-1245" dirty="0"/>
              <a:t> </a:t>
            </a:r>
            <a:r>
              <a:rPr sz="4800" spc="60" dirty="0"/>
              <a:t>few </a:t>
            </a:r>
            <a:r>
              <a:rPr sz="4800" spc="-130" dirty="0"/>
              <a:t>style </a:t>
            </a:r>
            <a:r>
              <a:rPr sz="4800" spc="-25" dirty="0"/>
              <a:t>notes</a:t>
            </a:r>
            <a:endParaRPr sz="4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22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Why </a:t>
            </a:r>
            <a:r>
              <a:rPr spc="50" dirty="0"/>
              <a:t>not</a:t>
            </a:r>
            <a:r>
              <a:rPr spc="-975" dirty="0"/>
              <a:t> </a:t>
            </a:r>
            <a:r>
              <a:rPr spc="210" dirty="0">
                <a:latin typeface="Arial"/>
                <a:cs typeface="Arial"/>
              </a:rPr>
              <a:t>&lt;div&gt; </a:t>
            </a:r>
            <a:r>
              <a:rPr spc="-100" dirty="0"/>
              <a:t>everywhere?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32"/>
            <a:ext cx="7405370" cy="33305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Technically,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define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entire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2400" spc="-4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017905" algn="l"/>
              </a:tabLst>
            </a:pP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&lt;div&gt;	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220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sz="2400" spc="-2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attribute.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9900" indent="-382270">
              <a:lnSpc>
                <a:spcPct val="100000"/>
              </a:lnSpc>
              <a:spcBef>
                <a:spcPts val="196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good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idea?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1395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Why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does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165" dirty="0">
                <a:solidFill>
                  <a:srgbClr val="424242"/>
                </a:solidFill>
                <a:latin typeface="Arial"/>
                <a:cs typeface="Arial"/>
              </a:rPr>
              <a:t>ids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2400" spc="-3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"/>
                <a:cs typeface="Arial"/>
              </a:rPr>
              <a:t>classes?</a:t>
            </a:r>
            <a:endParaRPr sz="2400">
              <a:latin typeface="Arial"/>
              <a:cs typeface="Arial"/>
            </a:endParaRPr>
          </a:p>
          <a:p>
            <a:pPr marL="469900" marR="5080" indent="-382270">
              <a:lnSpc>
                <a:spcPct val="113700"/>
              </a:lnSpc>
              <a:spcBef>
                <a:spcPts val="100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Why </a:t>
            </a:r>
            <a:r>
              <a:rPr sz="2400" spc="-140" dirty="0">
                <a:solidFill>
                  <a:srgbClr val="424242"/>
                </a:solidFill>
                <a:latin typeface="Arial"/>
                <a:cs typeface="Arial"/>
              </a:rPr>
              <a:t>does </a:t>
            </a:r>
            <a:r>
              <a:rPr sz="2400" spc="-210" dirty="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&lt;p&gt;,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&lt;h1&gt;, </a:t>
            </a:r>
            <a:r>
              <a:rPr sz="2400" spc="110" dirty="0">
                <a:solidFill>
                  <a:srgbClr val="424242"/>
                </a:solidFill>
                <a:latin typeface="Arial"/>
                <a:cs typeface="Arial"/>
              </a:rPr>
              <a:t>&lt;strong&gt;,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etc.</a:t>
            </a:r>
            <a:r>
              <a:rPr sz="2400" spc="-4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when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105" dirty="0">
                <a:solidFill>
                  <a:srgbClr val="424242"/>
                </a:solidFill>
                <a:latin typeface="Arial"/>
                <a:cs typeface="Arial"/>
              </a:rPr>
              <a:t>&lt;div&gt;,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&lt;span&gt;, </a:t>
            </a: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class,</a:t>
            </a:r>
            <a:r>
              <a:rPr sz="2400" spc="-4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id?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923547"/>
            <a:ext cx="4561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0" dirty="0"/>
              <a:t>CSS </a:t>
            </a:r>
            <a:r>
              <a:rPr sz="4800" spc="-20" dirty="0"/>
              <a:t>Box</a:t>
            </a:r>
            <a:r>
              <a:rPr sz="4800" spc="-705" dirty="0"/>
              <a:t> </a:t>
            </a:r>
            <a:r>
              <a:rPr sz="4800" spc="160" dirty="0"/>
              <a:t>Model</a:t>
            </a:r>
            <a:endParaRPr sz="4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37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 </a:t>
            </a:r>
            <a:r>
              <a:rPr spc="-165" dirty="0"/>
              <a:t>CSS </a:t>
            </a:r>
            <a:r>
              <a:rPr spc="-15" dirty="0"/>
              <a:t>Box</a:t>
            </a:r>
            <a:r>
              <a:rPr spc="-850" dirty="0"/>
              <a:t> </a:t>
            </a:r>
            <a:r>
              <a:rPr spc="12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99223" y="3853442"/>
            <a:ext cx="3829042" cy="280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8124" y="1450460"/>
            <a:ext cx="7618095" cy="50234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60" dirty="0">
                <a:solidFill>
                  <a:srgbClr val="424242"/>
                </a:solidFill>
                <a:latin typeface="Arial"/>
                <a:cs typeface="Arial"/>
              </a:rPr>
              <a:t>Every </a:t>
            </a:r>
            <a:r>
              <a:rPr sz="2400" spc="-65" dirty="0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composed </a:t>
            </a:r>
            <a:r>
              <a:rPr sz="2400" spc="-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4</a:t>
            </a:r>
            <a:r>
              <a:rPr sz="2400" spc="-30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layers: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element's</a:t>
            </a:r>
            <a:r>
              <a:rPr sz="2400" spc="-2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b="1" spc="45" dirty="0">
                <a:solidFill>
                  <a:srgbClr val="424242"/>
                </a:solidFill>
                <a:latin typeface="Arial"/>
                <a:cs typeface="Arial"/>
              </a:rPr>
              <a:t>border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around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element's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20" dirty="0">
                <a:solidFill>
                  <a:srgbClr val="424242"/>
                </a:solidFill>
                <a:latin typeface="Arial"/>
                <a:cs typeface="Arial"/>
              </a:rPr>
              <a:t>padding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space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between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content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sz="2400" spc="-4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(inside)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b="1" spc="-20" dirty="0">
                <a:solidFill>
                  <a:srgbClr val="424242"/>
                </a:solidFill>
                <a:latin typeface="Arial"/>
                <a:cs typeface="Arial"/>
              </a:rPr>
              <a:t>margin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clears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area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around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sz="2400" spc="-3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(outside)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4697730" marR="5080">
              <a:lnSpc>
                <a:spcPts val="2850"/>
              </a:lnSpc>
            </a:pPr>
            <a:r>
              <a:rPr sz="2400" spc="-195" dirty="0">
                <a:latin typeface="Arial"/>
                <a:cs typeface="Arial"/>
              </a:rPr>
              <a:t>You </a:t>
            </a:r>
            <a:r>
              <a:rPr sz="2400" spc="-95" dirty="0">
                <a:latin typeface="Arial"/>
                <a:cs typeface="Arial"/>
              </a:rPr>
              <a:t>should </a:t>
            </a:r>
            <a:r>
              <a:rPr sz="2400" spc="-70" dirty="0">
                <a:latin typeface="Arial"/>
                <a:cs typeface="Arial"/>
              </a:rPr>
              <a:t>mostly  </a:t>
            </a:r>
            <a:r>
              <a:rPr sz="2400" spc="-100" dirty="0">
                <a:latin typeface="Arial"/>
                <a:cs typeface="Arial"/>
              </a:rPr>
              <a:t>consider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box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model  </a:t>
            </a:r>
            <a:r>
              <a:rPr sz="2400" spc="-60" dirty="0">
                <a:latin typeface="Arial"/>
                <a:cs typeface="Arial"/>
              </a:rPr>
              <a:t>properties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4697730">
              <a:lnSpc>
                <a:spcPts val="2755"/>
              </a:lnSpc>
            </a:pPr>
            <a:r>
              <a:rPr sz="2400" b="1" spc="-145" dirty="0">
                <a:latin typeface="Trebuchet MS"/>
                <a:cs typeface="Trebuchet MS"/>
              </a:rPr>
              <a:t>block-level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elements!</a:t>
            </a:r>
            <a:endParaRPr sz="2400">
              <a:latin typeface="Arial"/>
              <a:cs typeface="Arial"/>
            </a:endParaRPr>
          </a:p>
          <a:p>
            <a:pPr marL="5154930" marR="222250" indent="-299085">
              <a:lnSpc>
                <a:spcPts val="2170"/>
              </a:lnSpc>
              <a:spcBef>
                <a:spcPts val="60"/>
              </a:spcBef>
              <a:tabLst>
                <a:tab pos="5154930" algn="l"/>
              </a:tabLst>
            </a:pPr>
            <a:r>
              <a:rPr sz="1800" spc="-50" dirty="0">
                <a:latin typeface="Arial"/>
                <a:cs typeface="Arial"/>
              </a:rPr>
              <a:t>-	</a:t>
            </a:r>
            <a:r>
              <a:rPr sz="1800" spc="25" dirty="0">
                <a:latin typeface="Arial"/>
                <a:cs typeface="Arial"/>
              </a:rPr>
              <a:t>It </a:t>
            </a:r>
            <a:r>
              <a:rPr sz="1800" spc="-114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110" dirty="0">
                <a:latin typeface="Arial"/>
                <a:cs typeface="Arial"/>
              </a:rPr>
              <a:t>used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35" dirty="0">
                <a:latin typeface="Arial"/>
                <a:cs typeface="Arial"/>
              </a:rPr>
              <a:t>inline  </a:t>
            </a:r>
            <a:r>
              <a:rPr sz="1800" spc="-70" dirty="0">
                <a:latin typeface="Arial"/>
                <a:cs typeface="Arial"/>
              </a:rPr>
              <a:t>elements </a:t>
            </a:r>
            <a:r>
              <a:rPr sz="1800" spc="-10" dirty="0">
                <a:latin typeface="Arial"/>
                <a:cs typeface="Arial"/>
              </a:rPr>
              <a:t>but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24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u="heavy" spc="-114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behaves 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differently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049" y="5299153"/>
            <a:ext cx="392049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We've </a:t>
            </a:r>
            <a:r>
              <a:rPr sz="2400" spc="-145" dirty="0">
                <a:solidFill>
                  <a:srgbClr val="424242"/>
                </a:solidFill>
                <a:latin typeface="Arial"/>
                <a:cs typeface="Arial"/>
              </a:rPr>
              <a:t>used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u="heavy" spc="-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shorthand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2400" spc="225" dirty="0">
                <a:solidFill>
                  <a:srgbClr val="424242"/>
                </a:solidFill>
                <a:latin typeface="Arial"/>
                <a:cs typeface="Arial"/>
              </a:rPr>
              <a:t>border:</a:t>
            </a:r>
            <a:r>
              <a:rPr sz="2400" spc="-2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i="1" spc="-140" dirty="0">
                <a:solidFill>
                  <a:srgbClr val="424242"/>
                </a:solidFill>
                <a:latin typeface="Trebuchet MS"/>
                <a:cs typeface="Trebuchet MS"/>
              </a:rPr>
              <a:t>width </a:t>
            </a:r>
            <a:r>
              <a:rPr sz="2400" i="1" spc="-150" dirty="0">
                <a:solidFill>
                  <a:srgbClr val="424242"/>
                </a:solidFill>
                <a:latin typeface="Trebuchet MS"/>
                <a:cs typeface="Trebuchet MS"/>
              </a:rPr>
              <a:t>style </a:t>
            </a:r>
            <a:r>
              <a:rPr sz="2400" i="1" spc="10" dirty="0">
                <a:solidFill>
                  <a:srgbClr val="424242"/>
                </a:solidFill>
                <a:latin typeface="Trebuchet MS"/>
                <a:cs typeface="Trebuchet MS"/>
              </a:rPr>
              <a:t>color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012" y="1688971"/>
            <a:ext cx="8721944" cy="3325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962" y="1669921"/>
            <a:ext cx="8760460" cy="3364229"/>
          </a:xfrm>
          <a:custGeom>
            <a:avLst/>
            <a:gdLst/>
            <a:ahLst/>
            <a:cxnLst/>
            <a:rect l="l" t="t" r="r" b="b"/>
            <a:pathLst>
              <a:path w="8760460" h="3364229">
                <a:moveTo>
                  <a:pt x="0" y="0"/>
                </a:moveTo>
                <a:lnTo>
                  <a:pt x="8760044" y="0"/>
                </a:lnTo>
                <a:lnTo>
                  <a:pt x="8760044" y="3363918"/>
                </a:lnTo>
                <a:lnTo>
                  <a:pt x="0" y="336391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-245" dirty="0"/>
              <a:t>Can </a:t>
            </a:r>
            <a:r>
              <a:rPr spc="-125" dirty="0"/>
              <a:t>also </a:t>
            </a:r>
            <a:r>
              <a:rPr spc="-105" dirty="0"/>
              <a:t>specify </a:t>
            </a:r>
            <a:r>
              <a:rPr spc="-150" dirty="0"/>
              <a:t>each </a:t>
            </a:r>
            <a:r>
              <a:rPr spc="-55" dirty="0"/>
              <a:t>border</a:t>
            </a:r>
            <a:r>
              <a:rPr spc="-60" dirty="0"/>
              <a:t> </a:t>
            </a:r>
            <a:r>
              <a:rPr spc="-55" dirty="0"/>
              <a:t>individually:</a:t>
            </a:r>
          </a:p>
          <a:p>
            <a:pPr marL="469265" marR="2461895">
              <a:lnSpc>
                <a:spcPct val="114599"/>
              </a:lnSpc>
            </a:pPr>
            <a:r>
              <a:rPr spc="204" dirty="0"/>
              <a:t>border-top  </a:t>
            </a:r>
            <a:r>
              <a:rPr spc="145" dirty="0"/>
              <a:t>border-bottom  </a:t>
            </a:r>
            <a:r>
              <a:rPr spc="320" dirty="0"/>
              <a:t>border-left  </a:t>
            </a:r>
            <a:r>
              <a:rPr spc="280" dirty="0"/>
              <a:t>border-right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25" dirty="0"/>
              <a:t>And </a:t>
            </a:r>
            <a:r>
              <a:rPr spc="-155" dirty="0"/>
              <a:t>can </a:t>
            </a:r>
            <a:r>
              <a:rPr spc="-95" dirty="0"/>
              <a:t>set </a:t>
            </a:r>
            <a:r>
              <a:rPr spc="-150" dirty="0"/>
              <a:t>each </a:t>
            </a:r>
            <a:r>
              <a:rPr spc="-40" dirty="0"/>
              <a:t>property</a:t>
            </a:r>
            <a:r>
              <a:rPr spc="-145" dirty="0"/>
              <a:t> </a:t>
            </a:r>
            <a:r>
              <a:rPr spc="-55" dirty="0"/>
              <a:t>individually: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1312" y="4759249"/>
            <a:ext cx="126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al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</a:t>
            </a:r>
            <a:r>
              <a:rPr sz="2400" u="heavy" spc="-18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styles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  <a:hlinkClick r:id="rId2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2922" y="4705909"/>
            <a:ext cx="35363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352040" algn="l"/>
              </a:tabLst>
            </a:pPr>
            <a:r>
              <a:rPr sz="2400" spc="295" dirty="0">
                <a:solidFill>
                  <a:srgbClr val="424242"/>
                </a:solidFill>
                <a:latin typeface="Arial"/>
                <a:cs typeface="Arial"/>
              </a:rPr>
              <a:t>border-style</a:t>
            </a: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40" dirty="0">
                <a:solidFill>
                  <a:srgbClr val="424242"/>
                </a:solidFill>
                <a:latin typeface="Arial"/>
                <a:cs typeface="Arial"/>
              </a:rPr>
              <a:t>dotted;  </a:t>
            </a:r>
            <a:r>
              <a:rPr sz="2400" spc="235" dirty="0">
                <a:solidFill>
                  <a:srgbClr val="424242"/>
                </a:solidFill>
                <a:latin typeface="Arial"/>
                <a:cs typeface="Arial"/>
              </a:rPr>
              <a:t>border-width: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3px;  </a:t>
            </a:r>
            <a:r>
              <a:rPr sz="2400" spc="275" dirty="0">
                <a:solidFill>
                  <a:srgbClr val="424242"/>
                </a:solidFill>
                <a:latin typeface="Arial"/>
                <a:cs typeface="Arial"/>
              </a:rPr>
              <a:t>border-color</a:t>
            </a: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65" dirty="0">
                <a:solidFill>
                  <a:srgbClr val="424242"/>
                </a:solidFill>
                <a:latin typeface="Arial"/>
                <a:cs typeface="Arial"/>
              </a:rPr>
              <a:t>purple;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695" y="226286"/>
            <a:ext cx="497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50" dirty="0"/>
              <a:t>HTML</a:t>
            </a:r>
            <a:r>
              <a:rPr spc="-720" dirty="0"/>
              <a:t> </a:t>
            </a:r>
            <a:r>
              <a:rPr spc="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87978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333336"/>
                </a:solidFill>
                <a:latin typeface="Arial"/>
                <a:cs typeface="Arial"/>
              </a:rPr>
              <a:t>Image:</a:t>
            </a:r>
            <a:r>
              <a:rPr sz="2400" spc="-16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333336"/>
                </a:solidFill>
                <a:latin typeface="Arial"/>
                <a:cs typeface="Arial"/>
              </a:rPr>
              <a:t>img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848" y="1378872"/>
            <a:ext cx="6573850" cy="15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798" y="1359822"/>
            <a:ext cx="6901180" cy="1573530"/>
          </a:xfrm>
          <a:custGeom>
            <a:avLst/>
            <a:gdLst/>
            <a:ahLst/>
            <a:cxnLst/>
            <a:rect l="l" t="t" r="r" b="b"/>
            <a:pathLst>
              <a:path w="6901180" h="1573530">
                <a:moveTo>
                  <a:pt x="0" y="0"/>
                </a:moveTo>
                <a:lnTo>
                  <a:pt x="6900911" y="0"/>
                </a:lnTo>
                <a:lnTo>
                  <a:pt x="6900911" y="1573196"/>
                </a:lnTo>
                <a:lnTo>
                  <a:pt x="0" y="1573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848" y="3454892"/>
            <a:ext cx="7316979" cy="548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798" y="3435842"/>
            <a:ext cx="7696834" cy="586740"/>
          </a:xfrm>
          <a:custGeom>
            <a:avLst/>
            <a:gdLst/>
            <a:ahLst/>
            <a:cxnLst/>
            <a:rect l="l" t="t" r="r" b="b"/>
            <a:pathLst>
              <a:path w="7696834" h="586739">
                <a:moveTo>
                  <a:pt x="0" y="0"/>
                </a:moveTo>
                <a:lnTo>
                  <a:pt x="7696634" y="0"/>
                </a:lnTo>
                <a:lnTo>
                  <a:pt x="7696634" y="586498"/>
                </a:lnTo>
                <a:lnTo>
                  <a:pt x="0" y="5864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573" y="2974800"/>
            <a:ext cx="2446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333336"/>
                </a:solidFill>
                <a:latin typeface="Arial"/>
                <a:cs typeface="Arial"/>
              </a:rPr>
              <a:t>Link: </a:t>
            </a:r>
            <a:r>
              <a:rPr sz="2400" b="1" spc="-20" dirty="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sz="2400" b="1" spc="-475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sz="1800" spc="-5" dirty="0">
                <a:solidFill>
                  <a:srgbClr val="333336"/>
                </a:solidFill>
                <a:latin typeface="Arial"/>
                <a:cs typeface="Arial"/>
              </a:rPr>
              <a:t>not </a:t>
            </a:r>
            <a:r>
              <a:rPr sz="1800" b="1" spc="155" dirty="0">
                <a:solidFill>
                  <a:srgbClr val="333336"/>
                </a:solidFill>
                <a:latin typeface="Arial"/>
                <a:cs typeface="Arial"/>
              </a:rPr>
              <a:t>link</a:t>
            </a:r>
            <a:r>
              <a:rPr sz="1800" spc="155" dirty="0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848" y="4696615"/>
            <a:ext cx="6466267" cy="672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798" y="4677565"/>
            <a:ext cx="7112000" cy="711200"/>
          </a:xfrm>
          <a:custGeom>
            <a:avLst/>
            <a:gdLst/>
            <a:ahLst/>
            <a:cxnLst/>
            <a:rect l="l" t="t" r="r" b="b"/>
            <a:pathLst>
              <a:path w="7112000" h="711200">
                <a:moveTo>
                  <a:pt x="0" y="0"/>
                </a:moveTo>
                <a:lnTo>
                  <a:pt x="7111935" y="0"/>
                </a:lnTo>
                <a:lnTo>
                  <a:pt x="7111935" y="710773"/>
                </a:lnTo>
                <a:lnTo>
                  <a:pt x="0" y="71077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848" y="6049262"/>
            <a:ext cx="7892757" cy="672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798" y="6030212"/>
            <a:ext cx="8155305" cy="711200"/>
          </a:xfrm>
          <a:custGeom>
            <a:avLst/>
            <a:gdLst/>
            <a:ahLst/>
            <a:cxnLst/>
            <a:rect l="l" t="t" r="r" b="b"/>
            <a:pathLst>
              <a:path w="8155305" h="711200">
                <a:moveTo>
                  <a:pt x="0" y="0"/>
                </a:moveTo>
                <a:lnTo>
                  <a:pt x="8155083" y="0"/>
                </a:lnTo>
                <a:lnTo>
                  <a:pt x="8155083" y="710773"/>
                </a:lnTo>
                <a:lnTo>
                  <a:pt x="0" y="71077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573" y="4270198"/>
            <a:ext cx="459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333336"/>
                </a:solidFill>
                <a:latin typeface="Arial"/>
                <a:cs typeface="Arial"/>
              </a:rPr>
              <a:t>Strong </a:t>
            </a:r>
            <a:r>
              <a:rPr sz="2400" spc="-60" dirty="0">
                <a:solidFill>
                  <a:srgbClr val="333336"/>
                </a:solidFill>
                <a:latin typeface="Arial"/>
                <a:cs typeface="Arial"/>
              </a:rPr>
              <a:t>(bold): </a:t>
            </a:r>
            <a:r>
              <a:rPr sz="2400" b="1" spc="70" dirty="0">
                <a:solidFill>
                  <a:srgbClr val="333336"/>
                </a:solidFill>
                <a:latin typeface="Arial"/>
                <a:cs typeface="Arial"/>
              </a:rPr>
              <a:t>strong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sz="1800" spc="-10" dirty="0">
                <a:solidFill>
                  <a:srgbClr val="333336"/>
                </a:solidFill>
                <a:latin typeface="Arial"/>
                <a:cs typeface="Arial"/>
              </a:rPr>
              <a:t>don't</a:t>
            </a:r>
            <a:r>
              <a:rPr sz="1800" spc="-36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333336"/>
                </a:solidFill>
                <a:latin typeface="Arial"/>
                <a:cs typeface="Arial"/>
              </a:rPr>
              <a:t>use </a:t>
            </a:r>
            <a:r>
              <a:rPr sz="1800" b="1" spc="-85" dirty="0">
                <a:solidFill>
                  <a:srgbClr val="333336"/>
                </a:solidFill>
                <a:latin typeface="Arial"/>
                <a:cs typeface="Arial"/>
              </a:rPr>
              <a:t>b</a:t>
            </a:r>
            <a:r>
              <a:rPr sz="1800" spc="-85" dirty="0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573" y="5565595"/>
            <a:ext cx="4366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333336"/>
                </a:solidFill>
                <a:latin typeface="Arial"/>
                <a:cs typeface="Arial"/>
              </a:rPr>
              <a:t>Emphasis </a:t>
            </a:r>
            <a:r>
              <a:rPr sz="2400" spc="-45" dirty="0">
                <a:solidFill>
                  <a:srgbClr val="333336"/>
                </a:solidFill>
                <a:latin typeface="Arial"/>
                <a:cs typeface="Arial"/>
              </a:rPr>
              <a:t>(italic): </a:t>
            </a:r>
            <a:r>
              <a:rPr sz="2400" b="1" spc="-420" dirty="0">
                <a:solidFill>
                  <a:srgbClr val="333336"/>
                </a:solidFill>
                <a:latin typeface="Arial"/>
                <a:cs typeface="Arial"/>
              </a:rPr>
              <a:t>em </a:t>
            </a:r>
            <a:r>
              <a:rPr sz="1800" spc="-35" dirty="0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sz="1800" spc="-10" dirty="0">
                <a:solidFill>
                  <a:srgbClr val="333336"/>
                </a:solidFill>
                <a:latin typeface="Arial"/>
                <a:cs typeface="Arial"/>
              </a:rPr>
              <a:t>don't </a:t>
            </a:r>
            <a:r>
              <a:rPr sz="1800" spc="-125" dirty="0">
                <a:solidFill>
                  <a:srgbClr val="333336"/>
                </a:solidFill>
                <a:latin typeface="Arial"/>
                <a:cs typeface="Arial"/>
              </a:rPr>
              <a:t>use</a:t>
            </a:r>
            <a:r>
              <a:rPr sz="1800" spc="-260" dirty="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sz="1800" b="1" spc="215" dirty="0">
                <a:solidFill>
                  <a:srgbClr val="333336"/>
                </a:solidFill>
                <a:latin typeface="Arial"/>
                <a:cs typeface="Arial"/>
              </a:rPr>
              <a:t>i</a:t>
            </a:r>
            <a:r>
              <a:rPr sz="1800" spc="215" dirty="0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-245" dirty="0"/>
              <a:t>Can </a:t>
            </a:r>
            <a:r>
              <a:rPr spc="-125" dirty="0"/>
              <a:t>also </a:t>
            </a:r>
            <a:r>
              <a:rPr spc="-105" dirty="0"/>
              <a:t>specify </a:t>
            </a:r>
            <a:r>
              <a:rPr spc="-150" dirty="0"/>
              <a:t>each </a:t>
            </a:r>
            <a:r>
              <a:rPr spc="-55" dirty="0"/>
              <a:t>border</a:t>
            </a:r>
            <a:r>
              <a:rPr spc="-60" dirty="0"/>
              <a:t> </a:t>
            </a:r>
            <a:r>
              <a:rPr spc="-55" dirty="0"/>
              <a:t>individually:</a:t>
            </a:r>
          </a:p>
          <a:p>
            <a:pPr marL="469265" marR="2461895">
              <a:lnSpc>
                <a:spcPct val="114599"/>
              </a:lnSpc>
            </a:pPr>
            <a:r>
              <a:rPr spc="204" dirty="0"/>
              <a:t>border-top  </a:t>
            </a:r>
            <a:r>
              <a:rPr spc="145" dirty="0"/>
              <a:t>border-bottom  </a:t>
            </a:r>
            <a:r>
              <a:rPr spc="320" dirty="0"/>
              <a:t>border-left  </a:t>
            </a:r>
            <a:r>
              <a:rPr spc="280" dirty="0"/>
              <a:t>border-right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25" dirty="0"/>
              <a:t>And </a:t>
            </a:r>
            <a:r>
              <a:rPr spc="-155" dirty="0"/>
              <a:t>can </a:t>
            </a:r>
            <a:r>
              <a:rPr spc="-95" dirty="0"/>
              <a:t>set </a:t>
            </a:r>
            <a:r>
              <a:rPr spc="-150" dirty="0"/>
              <a:t>each </a:t>
            </a:r>
            <a:r>
              <a:rPr spc="-40" dirty="0"/>
              <a:t>property</a:t>
            </a:r>
            <a:r>
              <a:rPr spc="-145" dirty="0"/>
              <a:t> </a:t>
            </a:r>
            <a:r>
              <a:rPr spc="-55" dirty="0"/>
              <a:t>individually: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2922" y="4705909"/>
            <a:ext cx="35363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352040" algn="l"/>
              </a:tabLst>
            </a:pPr>
            <a:r>
              <a:rPr sz="2400" spc="295" dirty="0">
                <a:solidFill>
                  <a:srgbClr val="424242"/>
                </a:solidFill>
                <a:latin typeface="Arial"/>
                <a:cs typeface="Arial"/>
              </a:rPr>
              <a:t>border-style</a:t>
            </a:r>
            <a:r>
              <a:rPr sz="2400" spc="19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40" dirty="0">
                <a:solidFill>
                  <a:srgbClr val="424242"/>
                </a:solidFill>
                <a:latin typeface="Arial"/>
                <a:cs typeface="Arial"/>
              </a:rPr>
              <a:t>dotted;  </a:t>
            </a:r>
            <a:r>
              <a:rPr sz="2400" spc="235" dirty="0">
                <a:solidFill>
                  <a:srgbClr val="424242"/>
                </a:solidFill>
                <a:latin typeface="Arial"/>
                <a:cs typeface="Arial"/>
              </a:rPr>
              <a:t>border-width: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3px;  </a:t>
            </a:r>
            <a:r>
              <a:rPr sz="2400" spc="275" dirty="0">
                <a:solidFill>
                  <a:srgbClr val="424242"/>
                </a:solidFill>
                <a:latin typeface="Arial"/>
                <a:cs typeface="Arial"/>
              </a:rPr>
              <a:t>border-color</a:t>
            </a: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65" dirty="0">
                <a:solidFill>
                  <a:srgbClr val="424242"/>
                </a:solidFill>
                <a:latin typeface="Arial"/>
                <a:cs typeface="Arial"/>
              </a:rPr>
              <a:t>purple;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8143" y="5030189"/>
            <a:ext cx="1284605" cy="763905"/>
          </a:xfrm>
          <a:custGeom>
            <a:avLst/>
            <a:gdLst/>
            <a:ahLst/>
            <a:cxnLst/>
            <a:rect l="l" t="t" r="r" b="b"/>
            <a:pathLst>
              <a:path w="1284604" h="763904">
                <a:moveTo>
                  <a:pt x="0" y="381749"/>
                </a:moveTo>
                <a:lnTo>
                  <a:pt x="2623" y="347003"/>
                </a:lnTo>
                <a:lnTo>
                  <a:pt x="10343" y="313131"/>
                </a:lnTo>
                <a:lnTo>
                  <a:pt x="40164" y="248548"/>
                </a:lnTo>
                <a:lnTo>
                  <a:pt x="87649" y="189077"/>
                </a:lnTo>
                <a:lnTo>
                  <a:pt x="117450" y="161595"/>
                </a:lnTo>
                <a:lnTo>
                  <a:pt x="150987" y="135797"/>
                </a:lnTo>
                <a:lnTo>
                  <a:pt x="188033" y="111815"/>
                </a:lnTo>
                <a:lnTo>
                  <a:pt x="228363" y="89785"/>
                </a:lnTo>
                <a:lnTo>
                  <a:pt x="271749" y="69843"/>
                </a:lnTo>
                <a:lnTo>
                  <a:pt x="317966" y="52122"/>
                </a:lnTo>
                <a:lnTo>
                  <a:pt x="366785" y="36757"/>
                </a:lnTo>
                <a:lnTo>
                  <a:pt x="417981" y="23884"/>
                </a:lnTo>
                <a:lnTo>
                  <a:pt x="471327" y="13637"/>
                </a:lnTo>
                <a:lnTo>
                  <a:pt x="526596" y="6150"/>
                </a:lnTo>
                <a:lnTo>
                  <a:pt x="583562" y="1560"/>
                </a:lnTo>
                <a:lnTo>
                  <a:pt x="641998" y="0"/>
                </a:lnTo>
                <a:lnTo>
                  <a:pt x="700434" y="1560"/>
                </a:lnTo>
                <a:lnTo>
                  <a:pt x="757400" y="6150"/>
                </a:lnTo>
                <a:lnTo>
                  <a:pt x="812670" y="13637"/>
                </a:lnTo>
                <a:lnTo>
                  <a:pt x="866016" y="23884"/>
                </a:lnTo>
                <a:lnTo>
                  <a:pt x="917212" y="36757"/>
                </a:lnTo>
                <a:lnTo>
                  <a:pt x="966031" y="52122"/>
                </a:lnTo>
                <a:lnTo>
                  <a:pt x="1012247" y="69843"/>
                </a:lnTo>
                <a:lnTo>
                  <a:pt x="1055633" y="89785"/>
                </a:lnTo>
                <a:lnTo>
                  <a:pt x="1095963" y="111815"/>
                </a:lnTo>
                <a:lnTo>
                  <a:pt x="1133010" y="135797"/>
                </a:lnTo>
                <a:lnTo>
                  <a:pt x="1166546" y="161595"/>
                </a:lnTo>
                <a:lnTo>
                  <a:pt x="1196347" y="189077"/>
                </a:lnTo>
                <a:lnTo>
                  <a:pt x="1222185" y="218106"/>
                </a:lnTo>
                <a:lnTo>
                  <a:pt x="1261065" y="280268"/>
                </a:lnTo>
                <a:lnTo>
                  <a:pt x="1281373" y="347003"/>
                </a:lnTo>
                <a:lnTo>
                  <a:pt x="1283997" y="381749"/>
                </a:lnTo>
                <a:lnTo>
                  <a:pt x="1273654" y="450366"/>
                </a:lnTo>
                <a:lnTo>
                  <a:pt x="1243833" y="514949"/>
                </a:lnTo>
                <a:lnTo>
                  <a:pt x="1196347" y="574421"/>
                </a:lnTo>
                <a:lnTo>
                  <a:pt x="1166546" y="601902"/>
                </a:lnTo>
                <a:lnTo>
                  <a:pt x="1133010" y="627701"/>
                </a:lnTo>
                <a:lnTo>
                  <a:pt x="1095963" y="651683"/>
                </a:lnTo>
                <a:lnTo>
                  <a:pt x="1055633" y="673712"/>
                </a:lnTo>
                <a:lnTo>
                  <a:pt x="1012247" y="693655"/>
                </a:lnTo>
                <a:lnTo>
                  <a:pt x="966031" y="711376"/>
                </a:lnTo>
                <a:lnTo>
                  <a:pt x="917212" y="726740"/>
                </a:lnTo>
                <a:lnTo>
                  <a:pt x="866016" y="739614"/>
                </a:lnTo>
                <a:lnTo>
                  <a:pt x="812670" y="749861"/>
                </a:lnTo>
                <a:lnTo>
                  <a:pt x="757400" y="757347"/>
                </a:lnTo>
                <a:lnTo>
                  <a:pt x="700434" y="761938"/>
                </a:lnTo>
                <a:lnTo>
                  <a:pt x="641998" y="763498"/>
                </a:lnTo>
                <a:lnTo>
                  <a:pt x="583562" y="761938"/>
                </a:lnTo>
                <a:lnTo>
                  <a:pt x="526596" y="757347"/>
                </a:lnTo>
                <a:lnTo>
                  <a:pt x="471327" y="749861"/>
                </a:lnTo>
                <a:lnTo>
                  <a:pt x="417981" y="739614"/>
                </a:lnTo>
                <a:lnTo>
                  <a:pt x="366785" y="726740"/>
                </a:lnTo>
                <a:lnTo>
                  <a:pt x="317966" y="711376"/>
                </a:lnTo>
                <a:lnTo>
                  <a:pt x="271749" y="693655"/>
                </a:lnTo>
                <a:lnTo>
                  <a:pt x="228363" y="673712"/>
                </a:lnTo>
                <a:lnTo>
                  <a:pt x="188033" y="651683"/>
                </a:lnTo>
                <a:lnTo>
                  <a:pt x="150987" y="627701"/>
                </a:lnTo>
                <a:lnTo>
                  <a:pt x="117450" y="601902"/>
                </a:lnTo>
                <a:lnTo>
                  <a:pt x="87649" y="574421"/>
                </a:lnTo>
                <a:lnTo>
                  <a:pt x="61812" y="545391"/>
                </a:lnTo>
                <a:lnTo>
                  <a:pt x="22932" y="483229"/>
                </a:lnTo>
                <a:lnTo>
                  <a:pt x="2623" y="416494"/>
                </a:lnTo>
                <a:lnTo>
                  <a:pt x="0" y="3817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090" y="5151039"/>
            <a:ext cx="4229735" cy="1586230"/>
          </a:xfrm>
          <a:custGeom>
            <a:avLst/>
            <a:gdLst/>
            <a:ahLst/>
            <a:cxnLst/>
            <a:rect l="l" t="t" r="r" b="b"/>
            <a:pathLst>
              <a:path w="4229734" h="1586229">
                <a:moveTo>
                  <a:pt x="3965342" y="1586096"/>
                </a:moveTo>
                <a:lnTo>
                  <a:pt x="264349" y="1586096"/>
                </a:lnTo>
                <a:lnTo>
                  <a:pt x="216831" y="1581837"/>
                </a:lnTo>
                <a:lnTo>
                  <a:pt x="172107" y="1569558"/>
                </a:lnTo>
                <a:lnTo>
                  <a:pt x="130925" y="1550006"/>
                </a:lnTo>
                <a:lnTo>
                  <a:pt x="94031" y="1523926"/>
                </a:lnTo>
                <a:lnTo>
                  <a:pt x="62170" y="1492065"/>
                </a:lnTo>
                <a:lnTo>
                  <a:pt x="36090" y="1455171"/>
                </a:lnTo>
                <a:lnTo>
                  <a:pt x="16537" y="1413988"/>
                </a:lnTo>
                <a:lnTo>
                  <a:pt x="4258" y="1369265"/>
                </a:lnTo>
                <a:lnTo>
                  <a:pt x="0" y="1321747"/>
                </a:lnTo>
                <a:lnTo>
                  <a:pt x="0" y="264349"/>
                </a:lnTo>
                <a:lnTo>
                  <a:pt x="4258" y="216831"/>
                </a:lnTo>
                <a:lnTo>
                  <a:pt x="16537" y="172107"/>
                </a:lnTo>
                <a:lnTo>
                  <a:pt x="36090" y="130925"/>
                </a:lnTo>
                <a:lnTo>
                  <a:pt x="62170" y="94031"/>
                </a:lnTo>
                <a:lnTo>
                  <a:pt x="94031" y="62170"/>
                </a:lnTo>
                <a:lnTo>
                  <a:pt x="130925" y="36090"/>
                </a:lnTo>
                <a:lnTo>
                  <a:pt x="172107" y="16537"/>
                </a:lnTo>
                <a:lnTo>
                  <a:pt x="216831" y="4258"/>
                </a:lnTo>
                <a:lnTo>
                  <a:pt x="264349" y="0"/>
                </a:lnTo>
                <a:lnTo>
                  <a:pt x="3965342" y="0"/>
                </a:lnTo>
                <a:lnTo>
                  <a:pt x="4017151" y="5126"/>
                </a:lnTo>
                <a:lnTo>
                  <a:pt x="4066501" y="20121"/>
                </a:lnTo>
                <a:lnTo>
                  <a:pt x="4112003" y="44412"/>
                </a:lnTo>
                <a:lnTo>
                  <a:pt x="4152266" y="77424"/>
                </a:lnTo>
                <a:lnTo>
                  <a:pt x="4185278" y="117688"/>
                </a:lnTo>
                <a:lnTo>
                  <a:pt x="4209569" y="163190"/>
                </a:lnTo>
                <a:lnTo>
                  <a:pt x="4224565" y="212540"/>
                </a:lnTo>
                <a:lnTo>
                  <a:pt x="4229691" y="264349"/>
                </a:lnTo>
                <a:lnTo>
                  <a:pt x="4229691" y="1321747"/>
                </a:lnTo>
                <a:lnTo>
                  <a:pt x="4225432" y="1369265"/>
                </a:lnTo>
                <a:lnTo>
                  <a:pt x="4213153" y="1413988"/>
                </a:lnTo>
                <a:lnTo>
                  <a:pt x="4193600" y="1455171"/>
                </a:lnTo>
                <a:lnTo>
                  <a:pt x="4167521" y="1492065"/>
                </a:lnTo>
                <a:lnTo>
                  <a:pt x="4135660" y="1523926"/>
                </a:lnTo>
                <a:lnTo>
                  <a:pt x="4098765" y="1550006"/>
                </a:lnTo>
                <a:lnTo>
                  <a:pt x="4057583" y="1569558"/>
                </a:lnTo>
                <a:lnTo>
                  <a:pt x="4012860" y="1581837"/>
                </a:lnTo>
                <a:lnTo>
                  <a:pt x="3965342" y="1586096"/>
                </a:lnTo>
                <a:close/>
              </a:path>
            </a:pathLst>
          </a:custGeom>
          <a:solidFill>
            <a:srgbClr val="FFC1CC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65378" y="4688964"/>
            <a:ext cx="3771265" cy="198373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650"/>
              </a:spcBef>
            </a:pP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al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</a:t>
            </a:r>
            <a:r>
              <a:rPr sz="2400" u="heavy" spc="-1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styles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  <a:hlinkClick r:id="rId2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5080" indent="-1270" algn="ctr">
              <a:lnSpc>
                <a:spcPts val="2850"/>
              </a:lnSpc>
              <a:spcBef>
                <a:spcPts val="675"/>
              </a:spcBef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30" dirty="0">
                <a:latin typeface="Arial"/>
                <a:cs typeface="Arial"/>
              </a:rPr>
              <a:t>other </a:t>
            </a:r>
            <a:r>
              <a:rPr sz="2400" spc="-55" dirty="0">
                <a:latin typeface="Arial"/>
                <a:cs typeface="Arial"/>
              </a:rPr>
              <a:t>units </a:t>
            </a:r>
            <a:r>
              <a:rPr sz="2400" spc="-140" dirty="0">
                <a:latin typeface="Arial"/>
                <a:cs typeface="Arial"/>
              </a:rPr>
              <a:t>besides  </a:t>
            </a:r>
            <a:r>
              <a:rPr sz="2400" spc="-105" dirty="0">
                <a:latin typeface="Arial"/>
                <a:cs typeface="Arial"/>
              </a:rPr>
              <a:t>pixels </a:t>
            </a:r>
            <a:r>
              <a:rPr sz="2400" spc="-10" dirty="0">
                <a:latin typeface="Arial"/>
                <a:cs typeface="Arial"/>
              </a:rPr>
              <a:t>(px) but </a:t>
            </a:r>
            <a:r>
              <a:rPr sz="2400" spc="-85" dirty="0">
                <a:latin typeface="Arial"/>
                <a:cs typeface="Arial"/>
              </a:rPr>
              <a:t>we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address  </a:t>
            </a:r>
            <a:r>
              <a:rPr sz="2400" spc="-45" dirty="0">
                <a:latin typeface="Arial"/>
                <a:cs typeface="Arial"/>
              </a:rPr>
              <a:t>them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next </a:t>
            </a:r>
            <a:r>
              <a:rPr sz="2400" spc="-95" dirty="0">
                <a:latin typeface="Arial"/>
                <a:cs typeface="Arial"/>
              </a:rPr>
              <a:t>couple  </a:t>
            </a:r>
            <a:r>
              <a:rPr sz="2400" spc="-80" dirty="0">
                <a:latin typeface="Arial"/>
                <a:cs typeface="Arial"/>
              </a:rPr>
              <a:t>lectures.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60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195" algn="l"/>
              </a:tabLst>
            </a:pPr>
            <a:r>
              <a:rPr spc="-204" dirty="0">
                <a:latin typeface="Arial"/>
                <a:cs typeface="Arial"/>
              </a:rPr>
              <a:t>Rounded	</a:t>
            </a:r>
            <a:r>
              <a:rPr spc="235" dirty="0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772214"/>
            <a:ext cx="635698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245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specify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border-radius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rounded 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corners: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2976245" algn="l"/>
              </a:tabLst>
            </a:pPr>
            <a:r>
              <a:rPr sz="2400" spc="245" dirty="0">
                <a:solidFill>
                  <a:srgbClr val="424242"/>
                </a:solidFill>
                <a:latin typeface="Arial"/>
                <a:cs typeface="Arial"/>
              </a:rPr>
              <a:t>border-radius:	</a:t>
            </a:r>
            <a:r>
              <a:rPr sz="2400" spc="140" dirty="0">
                <a:solidFill>
                  <a:srgbClr val="424242"/>
                </a:solidFill>
                <a:latin typeface="Arial"/>
                <a:cs typeface="Arial"/>
              </a:rPr>
              <a:t>10px;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697865">
              <a:lnSpc>
                <a:spcPct val="114599"/>
              </a:lnSpc>
            </a:pPr>
            <a:r>
              <a:rPr sz="2400" spc="-195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don't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actually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need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3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use 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border-radius.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698" y="4513493"/>
            <a:ext cx="7578584" cy="1597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648" y="4494440"/>
            <a:ext cx="7616825" cy="1635760"/>
          </a:xfrm>
          <a:custGeom>
            <a:avLst/>
            <a:gdLst/>
            <a:ahLst/>
            <a:cxnLst/>
            <a:rect l="l" t="t" r="r" b="b"/>
            <a:pathLst>
              <a:path w="7616825" h="1635760">
                <a:moveTo>
                  <a:pt x="0" y="0"/>
                </a:moveTo>
                <a:lnTo>
                  <a:pt x="7616684" y="0"/>
                </a:lnTo>
                <a:lnTo>
                  <a:pt x="7616684" y="1635496"/>
                </a:lnTo>
                <a:lnTo>
                  <a:pt x="0" y="16354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39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latin typeface="Arial"/>
                <a:cs typeface="Arial"/>
              </a:rPr>
              <a:t>Borders </a:t>
            </a:r>
            <a:r>
              <a:rPr spc="-90" dirty="0">
                <a:latin typeface="Arial"/>
                <a:cs typeface="Arial"/>
              </a:rPr>
              <a:t>look </a:t>
            </a:r>
            <a:r>
              <a:rPr spc="-280" dirty="0">
                <a:latin typeface="Arial"/>
                <a:cs typeface="Arial"/>
              </a:rPr>
              <a:t>a </a:t>
            </a:r>
            <a:r>
              <a:rPr spc="40" dirty="0">
                <a:latin typeface="Arial"/>
                <a:cs typeface="Arial"/>
              </a:rPr>
              <a:t>little</a:t>
            </a:r>
            <a:r>
              <a:rPr spc="-270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squished</a:t>
            </a:r>
          </a:p>
        </p:txBody>
      </p:sp>
      <p:sp>
        <p:nvSpPr>
          <p:cNvPr id="3" name="object 3"/>
          <p:cNvSpPr/>
          <p:nvPr/>
        </p:nvSpPr>
        <p:spPr>
          <a:xfrm>
            <a:off x="3851992" y="1545771"/>
            <a:ext cx="5291989" cy="3464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722" y="1772214"/>
            <a:ext cx="29889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364">
              <a:lnSpc>
                <a:spcPct val="114599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add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400" spc="-25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 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element, </a:t>
            </a:r>
            <a:r>
              <a:rPr sz="2400" spc="7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sits 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flush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against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2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"/>
                <a:cs typeface="Arial"/>
              </a:rPr>
              <a:t>text: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31115" marR="5080" indent="2540" algn="ctr">
              <a:lnSpc>
                <a:spcPct val="114599"/>
              </a:lnSpc>
              <a:spcBef>
                <a:spcPts val="5"/>
              </a:spcBef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Q: </a:t>
            </a:r>
            <a:r>
              <a:rPr sz="2400" b="1" spc="-100" dirty="0">
                <a:solidFill>
                  <a:srgbClr val="424242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424242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add 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space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between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the 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border </a:t>
            </a:r>
            <a:r>
              <a:rPr sz="2400" b="1" spc="-114" dirty="0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2400" b="1" spc="-3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content  </a:t>
            </a:r>
            <a:r>
              <a:rPr sz="2400" b="1" spc="-105" dirty="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sz="2400" b="1" spc="-15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2400" b="1" spc="-2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424242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78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Arial"/>
                <a:cs typeface="Arial"/>
              </a:rPr>
              <a:t>padding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1805506"/>
            <a:ext cx="8811984" cy="1686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349" y="1786456"/>
            <a:ext cx="8877300" cy="1724660"/>
          </a:xfrm>
          <a:custGeom>
            <a:avLst/>
            <a:gdLst/>
            <a:ahLst/>
            <a:cxnLst/>
            <a:rect l="l" t="t" r="r" b="b"/>
            <a:pathLst>
              <a:path w="8877300" h="1724660">
                <a:moveTo>
                  <a:pt x="0" y="0"/>
                </a:moveTo>
                <a:lnTo>
                  <a:pt x="8877282" y="0"/>
                </a:lnTo>
                <a:lnTo>
                  <a:pt x="8877282" y="1724336"/>
                </a:lnTo>
                <a:lnTo>
                  <a:pt x="0" y="172433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722" y="3753410"/>
            <a:ext cx="800925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95" dirty="0">
                <a:solidFill>
                  <a:srgbClr val="424242"/>
                </a:solidFill>
                <a:latin typeface="Arial"/>
                <a:cs typeface="Arial"/>
              </a:rPr>
              <a:t>padding</a:t>
            </a: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space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content.</a:t>
            </a:r>
            <a:endParaRPr sz="2400">
              <a:latin typeface="Arial"/>
              <a:cs typeface="Arial"/>
            </a:endParaRPr>
          </a:p>
          <a:p>
            <a:pPr marL="469900" marR="1286510" indent="-306705">
              <a:lnSpc>
                <a:spcPct val="114599"/>
              </a:lnSpc>
              <a:buSzPct val="83333"/>
              <a:buChar char="-"/>
              <a:tabLst>
                <a:tab pos="469265" algn="l"/>
                <a:tab pos="469900" algn="l"/>
                <a:tab pos="2035175" algn="l"/>
                <a:tab pos="2809240" algn="l"/>
                <a:tab pos="4207510" algn="l"/>
              </a:tabLst>
            </a:pPr>
            <a:r>
              <a:rPr sz="2400" spc="-254" dirty="0">
                <a:solidFill>
                  <a:srgbClr val="424242"/>
                </a:solidFill>
                <a:latin typeface="Arial"/>
                <a:cs typeface="Arial"/>
              </a:rPr>
              <a:t>Ca</a:t>
            </a:r>
            <a:r>
              <a:rPr sz="2400" spc="-22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specif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10" dirty="0">
                <a:solidFill>
                  <a:srgbClr val="424242"/>
                </a:solidFill>
                <a:latin typeface="Arial"/>
                <a:cs typeface="Arial"/>
              </a:rPr>
              <a:t>padding-top</a:t>
            </a:r>
            <a:r>
              <a:rPr sz="2400" spc="12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150" dirty="0">
                <a:solidFill>
                  <a:srgbClr val="424242"/>
                </a:solidFill>
                <a:latin typeface="Arial"/>
                <a:cs typeface="Arial"/>
              </a:rPr>
              <a:t>padding-bottom,  </a:t>
            </a:r>
            <a:r>
              <a:rPr sz="2400" spc="295" dirty="0">
                <a:solidFill>
                  <a:srgbClr val="424242"/>
                </a:solidFill>
                <a:latin typeface="Arial"/>
                <a:cs typeface="Arial"/>
              </a:rPr>
              <a:t>padding-left,	</a:t>
            </a:r>
            <a:r>
              <a:rPr sz="2400" spc="235" dirty="0">
                <a:solidFill>
                  <a:srgbClr val="424242"/>
                </a:solidFill>
                <a:latin typeface="Arial"/>
                <a:cs typeface="Arial"/>
              </a:rPr>
              <a:t>padding-right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There's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also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400" spc="-13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2400" u="heavy" spc="-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shorthand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973580" algn="l"/>
                <a:tab pos="2642235" algn="l"/>
                <a:tab pos="3310890" algn="l"/>
                <a:tab pos="3979545" algn="l"/>
                <a:tab pos="4826635" algn="l"/>
              </a:tabLst>
            </a:pPr>
            <a:r>
              <a:rPr sz="2400" spc="160" dirty="0">
                <a:solidFill>
                  <a:srgbClr val="424242"/>
                </a:solidFill>
                <a:latin typeface="Arial"/>
                <a:cs typeface="Arial"/>
              </a:rPr>
              <a:t>padding:	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2px	4px	3px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1px;	</a:t>
            </a:r>
            <a:r>
              <a:rPr sz="2400" b="1" spc="-185" dirty="0">
                <a:solidFill>
                  <a:srgbClr val="424242"/>
                </a:solidFill>
                <a:latin typeface="Trebuchet MS"/>
                <a:cs typeface="Trebuchet MS"/>
              </a:rPr>
              <a:t>&lt;-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top|left|bottom|right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973580" algn="l"/>
                <a:tab pos="2809240" algn="l"/>
                <a:tab pos="4826635" algn="l"/>
              </a:tabLst>
            </a:pPr>
            <a:r>
              <a:rPr sz="2400" spc="160" dirty="0">
                <a:solidFill>
                  <a:srgbClr val="424242"/>
                </a:solidFill>
                <a:latin typeface="Arial"/>
                <a:cs typeface="Arial"/>
              </a:rPr>
              <a:t>padding:	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10px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2px;	</a:t>
            </a:r>
            <a:r>
              <a:rPr sz="2400" b="1" spc="-185" dirty="0">
                <a:solidFill>
                  <a:srgbClr val="424242"/>
                </a:solidFill>
                <a:latin typeface="Trebuchet MS"/>
                <a:cs typeface="Trebuchet MS"/>
              </a:rPr>
              <a:t>&lt;-</a:t>
            </a:r>
            <a:r>
              <a:rPr sz="2400" b="1" spc="-1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top+bottom|left+right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38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Arial"/>
                <a:cs typeface="Arial"/>
              </a:rPr>
              <a:t>&lt;div&gt;s </a:t>
            </a:r>
            <a:r>
              <a:rPr spc="-90" dirty="0">
                <a:latin typeface="Arial"/>
                <a:cs typeface="Arial"/>
              </a:rPr>
              <a:t>look </a:t>
            </a:r>
            <a:r>
              <a:rPr spc="-280" dirty="0">
                <a:latin typeface="Arial"/>
                <a:cs typeface="Arial"/>
              </a:rPr>
              <a:t>a </a:t>
            </a:r>
            <a:r>
              <a:rPr spc="40" dirty="0">
                <a:latin typeface="Arial"/>
                <a:cs typeface="Arial"/>
              </a:rPr>
              <a:t>little</a:t>
            </a:r>
            <a:r>
              <a:rPr spc="-540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squished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772214"/>
            <a:ext cx="298831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add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 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multiple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divs,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they</a:t>
            </a:r>
            <a:r>
              <a:rPr sz="2400" spc="-45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sit 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flush </a:t>
            </a: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against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each 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other: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85115" marR="255270" indent="-635" algn="ctr">
              <a:lnSpc>
                <a:spcPct val="114599"/>
              </a:lnSpc>
            </a:pP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Q: </a:t>
            </a:r>
            <a:r>
              <a:rPr sz="2400" b="1" spc="-100" dirty="0">
                <a:solidFill>
                  <a:srgbClr val="424242"/>
                </a:solidFill>
                <a:latin typeface="Trebuchet MS"/>
                <a:cs typeface="Trebuchet MS"/>
              </a:rPr>
              <a:t>How </a:t>
            </a:r>
            <a:r>
              <a:rPr sz="2400" b="1" spc="-90" dirty="0">
                <a:solidFill>
                  <a:srgbClr val="424242"/>
                </a:solidFill>
                <a:latin typeface="Trebuchet MS"/>
                <a:cs typeface="Trebuchet MS"/>
              </a:rPr>
              <a:t>do </a:t>
            </a:r>
            <a:r>
              <a:rPr sz="2400" b="1" spc="-135" dirty="0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sz="2400" b="1" spc="-110" dirty="0">
                <a:solidFill>
                  <a:srgbClr val="424242"/>
                </a:solidFill>
                <a:latin typeface="Trebuchet MS"/>
                <a:cs typeface="Trebuchet MS"/>
              </a:rPr>
              <a:t>add 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space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between  </a:t>
            </a:r>
            <a:r>
              <a:rPr sz="2400" b="1" spc="-130" dirty="0">
                <a:solidFill>
                  <a:srgbClr val="424242"/>
                </a:solidFill>
                <a:latin typeface="Trebuchet MS"/>
                <a:cs typeface="Trebuchet MS"/>
              </a:rPr>
              <a:t>multiple</a:t>
            </a:r>
            <a:r>
              <a:rPr sz="2400" b="1" spc="-25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424242"/>
                </a:solidFill>
                <a:latin typeface="Trebuchet MS"/>
                <a:cs typeface="Trebuchet MS"/>
              </a:rPr>
              <a:t>elements?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891" y="1864348"/>
            <a:ext cx="4896590" cy="1954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6625" y="4138966"/>
            <a:ext cx="4877356" cy="1752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Arial"/>
                <a:cs typeface="Arial"/>
              </a:rPr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3753410"/>
            <a:ext cx="784161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185545" algn="l"/>
              </a:tabLst>
            </a:pPr>
            <a:r>
              <a:rPr sz="2400" spc="90" dirty="0">
                <a:solidFill>
                  <a:srgbClr val="424242"/>
                </a:solidFill>
                <a:latin typeface="Arial"/>
                <a:cs typeface="Arial"/>
              </a:rPr>
              <a:t>margin	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424242"/>
                </a:solidFill>
                <a:latin typeface="Arial"/>
                <a:cs typeface="Arial"/>
              </a:rPr>
              <a:t>space </a:t>
            </a:r>
            <a:r>
              <a:rPr sz="2400" spc="-70" dirty="0">
                <a:solidFill>
                  <a:srgbClr val="424242"/>
                </a:solidFill>
                <a:latin typeface="Arial"/>
                <a:cs typeface="Arial"/>
              </a:rPr>
              <a:t>between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sz="2400" spc="-4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469900" marR="1452880" indent="-306705">
              <a:lnSpc>
                <a:spcPct val="114599"/>
              </a:lnSpc>
              <a:buSzPct val="83333"/>
              <a:buChar char="-"/>
              <a:tabLst>
                <a:tab pos="469265" algn="l"/>
                <a:tab pos="469900" algn="l"/>
                <a:tab pos="2035175" algn="l"/>
                <a:tab pos="2642235" algn="l"/>
                <a:tab pos="4040504" algn="l"/>
              </a:tabLst>
            </a:pPr>
            <a:r>
              <a:rPr sz="2400" spc="-254" dirty="0">
                <a:solidFill>
                  <a:srgbClr val="424242"/>
                </a:solidFill>
                <a:latin typeface="Arial"/>
                <a:cs typeface="Arial"/>
              </a:rPr>
              <a:t>Ca</a:t>
            </a:r>
            <a:r>
              <a:rPr sz="2400" spc="-22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2400" spc="-1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specif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215" dirty="0">
                <a:solidFill>
                  <a:srgbClr val="424242"/>
                </a:solidFill>
                <a:latin typeface="Arial"/>
                <a:cs typeface="Arial"/>
              </a:rPr>
              <a:t>margin-top</a:t>
            </a:r>
            <a:r>
              <a:rPr sz="2400" spc="13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2400" spc="150" dirty="0">
                <a:solidFill>
                  <a:srgbClr val="424242"/>
                </a:solidFill>
                <a:latin typeface="Arial"/>
                <a:cs typeface="Arial"/>
              </a:rPr>
              <a:t>margin-bottom,  </a:t>
            </a:r>
            <a:r>
              <a:rPr sz="2400" spc="310" dirty="0">
                <a:solidFill>
                  <a:srgbClr val="424242"/>
                </a:solidFill>
                <a:latin typeface="Arial"/>
                <a:cs typeface="Arial"/>
              </a:rPr>
              <a:t>margin-left,	</a:t>
            </a:r>
            <a:r>
              <a:rPr sz="2400" spc="245" dirty="0">
                <a:solidFill>
                  <a:srgbClr val="424242"/>
                </a:solidFill>
                <a:latin typeface="Arial"/>
                <a:cs typeface="Arial"/>
              </a:rPr>
              <a:t>margin-right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sz="2400" spc="-120" dirty="0">
                <a:solidFill>
                  <a:srgbClr val="424242"/>
                </a:solidFill>
                <a:latin typeface="Arial"/>
                <a:cs typeface="Arial"/>
              </a:rPr>
              <a:t>There's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also </a:t>
            </a:r>
            <a:r>
              <a:rPr sz="2400" spc="-19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400" spc="-13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2400" u="heavy" spc="-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shorthand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806575" algn="l"/>
                <a:tab pos="2475230" algn="l"/>
                <a:tab pos="3143885" algn="l"/>
                <a:tab pos="3812540" algn="l"/>
                <a:tab pos="4658995" algn="l"/>
              </a:tabLst>
            </a:pP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margin:	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2px	4px	3px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1px;	</a:t>
            </a:r>
            <a:r>
              <a:rPr sz="2400" b="1" spc="-185" dirty="0">
                <a:solidFill>
                  <a:srgbClr val="424242"/>
                </a:solidFill>
                <a:latin typeface="Trebuchet MS"/>
                <a:cs typeface="Trebuchet MS"/>
              </a:rPr>
              <a:t>&lt;- </a:t>
            </a:r>
            <a:r>
              <a:rPr sz="2400" b="1" spc="-145" dirty="0">
                <a:solidFill>
                  <a:srgbClr val="424242"/>
                </a:solidFill>
                <a:latin typeface="Trebuchet MS"/>
                <a:cs typeface="Trebuchet MS"/>
              </a:rPr>
              <a:t>top|left|bottom|right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806575" algn="l"/>
                <a:tab pos="2642235" algn="l"/>
                <a:tab pos="4658995" algn="l"/>
              </a:tabLst>
            </a:pP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margin:	</a:t>
            </a: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10px	</a:t>
            </a:r>
            <a:r>
              <a:rPr sz="2400" spc="180" dirty="0">
                <a:solidFill>
                  <a:srgbClr val="424242"/>
                </a:solidFill>
                <a:latin typeface="Arial"/>
                <a:cs typeface="Arial"/>
              </a:rPr>
              <a:t>2px;	</a:t>
            </a:r>
            <a:r>
              <a:rPr sz="2400" b="1" spc="-185" dirty="0">
                <a:solidFill>
                  <a:srgbClr val="424242"/>
                </a:solidFill>
                <a:latin typeface="Trebuchet MS"/>
                <a:cs typeface="Trebuchet MS"/>
              </a:rPr>
              <a:t>&lt;-</a:t>
            </a:r>
            <a:r>
              <a:rPr sz="2400" b="1" spc="-1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424242"/>
                </a:solidFill>
                <a:latin typeface="Trebuchet MS"/>
                <a:cs typeface="Trebuchet MS"/>
              </a:rPr>
              <a:t>top+bottom|left+right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8672" y="1650991"/>
            <a:ext cx="6925542" cy="194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622" y="1631941"/>
            <a:ext cx="7160895" cy="1981200"/>
          </a:xfrm>
          <a:custGeom>
            <a:avLst/>
            <a:gdLst/>
            <a:ahLst/>
            <a:cxnLst/>
            <a:rect l="l" t="t" r="r" b="b"/>
            <a:pathLst>
              <a:path w="7160895" h="1981200">
                <a:moveTo>
                  <a:pt x="0" y="0"/>
                </a:moveTo>
                <a:lnTo>
                  <a:pt x="7160710" y="0"/>
                </a:lnTo>
                <a:lnTo>
                  <a:pt x="7160710" y="1980626"/>
                </a:lnTo>
                <a:lnTo>
                  <a:pt x="0" y="198062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437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Verdana"/>
                <a:cs typeface="Verdana"/>
              </a:rPr>
              <a:t>The </a:t>
            </a:r>
            <a:r>
              <a:rPr sz="3600" spc="-165" dirty="0">
                <a:latin typeface="Verdana"/>
                <a:cs typeface="Verdana"/>
              </a:rPr>
              <a:t>CSS </a:t>
            </a:r>
            <a:r>
              <a:rPr sz="3600" spc="-15" dirty="0">
                <a:latin typeface="Verdana"/>
                <a:cs typeface="Verdana"/>
              </a:rPr>
              <a:t>Box</a:t>
            </a:r>
            <a:r>
              <a:rPr sz="3600" spc="-850" dirty="0">
                <a:latin typeface="Verdana"/>
                <a:cs typeface="Verdana"/>
              </a:rPr>
              <a:t> </a:t>
            </a:r>
            <a:r>
              <a:rPr sz="3600" spc="120" dirty="0">
                <a:latin typeface="Verdana"/>
                <a:cs typeface="Verdana"/>
              </a:rPr>
              <a:t>Model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8615" y="1503800"/>
            <a:ext cx="530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Let's </a:t>
            </a:r>
            <a:r>
              <a:rPr sz="2400" spc="-50" dirty="0">
                <a:solidFill>
                  <a:srgbClr val="424242"/>
                </a:solidFill>
                <a:latin typeface="Arial"/>
                <a:cs typeface="Arial"/>
              </a:rPr>
              <a:t>revisit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our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Course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2400" spc="-3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6043" y="2997052"/>
            <a:ext cx="4394192" cy="2647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5421" y="2600894"/>
            <a:ext cx="5413375" cy="3432175"/>
          </a:xfrm>
          <a:custGeom>
            <a:avLst/>
            <a:gdLst/>
            <a:ahLst/>
            <a:cxnLst/>
            <a:rect l="l" t="t" r="r" b="b"/>
            <a:pathLst>
              <a:path w="5413375" h="3432175">
                <a:moveTo>
                  <a:pt x="0" y="0"/>
                </a:moveTo>
                <a:lnTo>
                  <a:pt x="5413139" y="0"/>
                </a:lnTo>
                <a:lnTo>
                  <a:pt x="5413139" y="3432068"/>
                </a:lnTo>
                <a:lnTo>
                  <a:pt x="0" y="343206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37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 </a:t>
            </a:r>
            <a:r>
              <a:rPr spc="-165" dirty="0"/>
              <a:t>CSS </a:t>
            </a:r>
            <a:r>
              <a:rPr spc="-15" dirty="0"/>
              <a:t>Box</a:t>
            </a:r>
            <a:r>
              <a:rPr spc="-850" dirty="0"/>
              <a:t> </a:t>
            </a:r>
            <a:r>
              <a:rPr spc="1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66" y="1567741"/>
            <a:ext cx="4690110" cy="266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478155" indent="-381635">
              <a:lnSpc>
                <a:spcPct val="114599"/>
              </a:lnSpc>
              <a:spcBef>
                <a:spcPts val="10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spc="195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default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refers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content-width,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400" spc="-3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almost 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never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400" spc="-2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want</a:t>
            </a:r>
            <a:endParaRPr sz="2400">
              <a:latin typeface="Arial"/>
              <a:cs typeface="Arial"/>
            </a:endParaRPr>
          </a:p>
          <a:p>
            <a:pPr marL="851535" marR="488315" lvl="1" indent="-381635">
              <a:lnSpc>
                <a:spcPct val="114599"/>
              </a:lnSpc>
              <a:spcBef>
                <a:spcPts val="975"/>
              </a:spcBef>
              <a:buSzPct val="83333"/>
              <a:buChar char="○"/>
              <a:tabLst>
                <a:tab pos="851535" algn="l"/>
                <a:tab pos="852169" algn="l"/>
              </a:tabLst>
            </a:pP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Use </a:t>
            </a:r>
            <a:r>
              <a:rPr sz="2400" spc="270" dirty="0">
                <a:solidFill>
                  <a:srgbClr val="424242"/>
                </a:solidFill>
                <a:latin typeface="Arial"/>
                <a:cs typeface="Arial"/>
              </a:rPr>
              <a:t>box-sizing:  </a:t>
            </a:r>
            <a:r>
              <a:rPr sz="2400" spc="195" dirty="0">
                <a:solidFill>
                  <a:srgbClr val="424242"/>
                </a:solidFill>
                <a:latin typeface="Arial"/>
                <a:cs typeface="Arial"/>
              </a:rPr>
              <a:t>border-box;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400" spc="-45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"/>
                <a:cs typeface="Arial"/>
              </a:rPr>
              <a:t>calculate</a:t>
            </a:r>
            <a:endParaRPr sz="2400">
              <a:latin typeface="Arial"/>
              <a:cs typeface="Arial"/>
            </a:endParaRPr>
          </a:p>
          <a:p>
            <a:pPr marL="851535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sz="2400" spc="-155" dirty="0">
                <a:solidFill>
                  <a:srgbClr val="424242"/>
                </a:solidFill>
                <a:latin typeface="Arial"/>
                <a:cs typeface="Arial"/>
              </a:rPr>
              <a:t>based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sz="2400" spc="-40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966" y="4329986"/>
            <a:ext cx="467931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125095" indent="-381635">
              <a:lnSpc>
                <a:spcPct val="114599"/>
              </a:lnSpc>
              <a:spcBef>
                <a:spcPts val="100"/>
              </a:spcBef>
              <a:buClr>
                <a:srgbClr val="424242"/>
              </a:buClr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sz="2400" u="heavy" spc="-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Margin </a:t>
            </a:r>
            <a:r>
              <a:rPr sz="2400" u="heavy" spc="-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collapsing</a:t>
            </a:r>
            <a:r>
              <a:rPr sz="2400" spc="-105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2400" spc="-90" dirty="0">
                <a:solidFill>
                  <a:srgbClr val="424242"/>
                </a:solidFill>
                <a:latin typeface="Arial"/>
                <a:cs typeface="Arial"/>
              </a:rPr>
              <a:t>something</a:t>
            </a:r>
            <a:r>
              <a:rPr sz="2400" spc="-22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know </a:t>
            </a:r>
            <a:r>
              <a:rPr sz="2400" spc="-55" dirty="0">
                <a:solidFill>
                  <a:srgbClr val="424242"/>
                </a:solidFill>
                <a:latin typeface="Arial"/>
                <a:cs typeface="Arial"/>
              </a:rPr>
              <a:t>about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400" spc="-2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"/>
                <a:cs typeface="Arial"/>
              </a:rPr>
              <a:t>consider</a:t>
            </a:r>
            <a:endParaRPr sz="2400">
              <a:latin typeface="Arial"/>
              <a:cs typeface="Arial"/>
            </a:endParaRPr>
          </a:p>
          <a:p>
            <a:pPr marL="394335" marR="5080" indent="-381635" algn="just">
              <a:lnSpc>
                <a:spcPct val="114599"/>
              </a:lnSpc>
              <a:spcBef>
                <a:spcPts val="975"/>
              </a:spcBef>
              <a:buSzPct val="83333"/>
              <a:buChar char="●"/>
              <a:tabLst>
                <a:tab pos="394970" algn="l"/>
              </a:tabLst>
            </a:pPr>
            <a:r>
              <a:rPr sz="2400" spc="-110" dirty="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400" spc="-45" dirty="0">
                <a:solidFill>
                  <a:srgbClr val="424242"/>
                </a:solidFill>
                <a:latin typeface="Arial"/>
                <a:cs typeface="Arial"/>
              </a:rPr>
              <a:t>doubt, </a:t>
            </a:r>
            <a:r>
              <a:rPr sz="2400" spc="-165" dirty="0">
                <a:solidFill>
                  <a:srgbClr val="424242"/>
                </a:solidFill>
                <a:latin typeface="Arial"/>
                <a:cs typeface="Arial"/>
              </a:rPr>
              <a:t>use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browser's  </a:t>
            </a:r>
            <a:r>
              <a:rPr sz="2400" spc="-229" dirty="0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sz="2400" spc="-85" dirty="0">
                <a:solidFill>
                  <a:srgbClr val="424242"/>
                </a:solidFill>
                <a:latin typeface="Arial"/>
                <a:cs typeface="Arial"/>
              </a:rPr>
              <a:t>Inspector </a:t>
            </a:r>
            <a:r>
              <a:rPr sz="24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400" spc="-185" dirty="0">
                <a:solidFill>
                  <a:srgbClr val="424242"/>
                </a:solidFill>
                <a:latin typeface="Arial"/>
                <a:cs typeface="Arial"/>
              </a:rPr>
              <a:t>see </a:t>
            </a:r>
            <a:r>
              <a:rPr sz="2400" spc="-60" dirty="0">
                <a:solidFill>
                  <a:srgbClr val="424242"/>
                </a:solidFill>
                <a:latin typeface="Arial"/>
                <a:cs typeface="Arial"/>
              </a:rPr>
              <a:t>what's</a:t>
            </a:r>
            <a:r>
              <a:rPr sz="2400" spc="-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"/>
                <a:cs typeface="Arial"/>
              </a:rPr>
              <a:t>going  </a:t>
            </a:r>
            <a:r>
              <a:rPr sz="2400" spc="-8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4489" y="1413497"/>
            <a:ext cx="3484242" cy="2548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48167" y="5169594"/>
            <a:ext cx="223837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  <a:spcBef>
                <a:spcPts val="85"/>
              </a:spcBef>
            </a:pPr>
            <a:r>
              <a:rPr sz="1800" spc="-90" dirty="0">
                <a:latin typeface="Arial"/>
                <a:cs typeface="Arial"/>
              </a:rPr>
              <a:t>(Also,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35" dirty="0">
                <a:latin typeface="Arial"/>
                <a:cs typeface="Arial"/>
              </a:rPr>
              <a:t>Box </a:t>
            </a:r>
            <a:r>
              <a:rPr sz="1800" spc="-40" dirty="0">
                <a:latin typeface="Arial"/>
                <a:cs typeface="Arial"/>
              </a:rPr>
              <a:t>Model  </a:t>
            </a:r>
            <a:r>
              <a:rPr sz="1800" spc="-70" dirty="0">
                <a:latin typeface="Arial"/>
                <a:cs typeface="Arial"/>
              </a:rPr>
              <a:t>works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15" dirty="0">
                <a:latin typeface="Arial"/>
                <a:cs typeface="Arial"/>
              </a:rPr>
              <a:t>little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differently 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inline</a:t>
            </a:r>
            <a:r>
              <a:rPr sz="1800" u="heavy" spc="-2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heavy" spc="-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elements</a:t>
            </a:r>
            <a:r>
              <a:rPr sz="1800" spc="-7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0016" y="1441472"/>
            <a:ext cx="4898390" cy="20300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295"/>
              </a:spcBef>
              <a:tabLst>
                <a:tab pos="753745" algn="l"/>
              </a:tabLst>
            </a:pPr>
            <a:r>
              <a:rPr sz="2400" spc="290" dirty="0">
                <a:latin typeface="Arial"/>
                <a:cs typeface="Arial"/>
              </a:rPr>
              <a:t>div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 marR="290830">
              <a:lnSpc>
                <a:spcPct val="114599"/>
              </a:lnSpc>
              <a:tabLst>
                <a:tab pos="1924050" algn="l"/>
                <a:tab pos="3427729" algn="l"/>
              </a:tabLst>
            </a:pPr>
            <a:r>
              <a:rPr sz="2400" spc="295" dirty="0">
                <a:latin typeface="Arial"/>
                <a:cs typeface="Arial"/>
              </a:rPr>
              <a:t>display:	</a:t>
            </a:r>
            <a:r>
              <a:rPr sz="2400" spc="335" dirty="0">
                <a:latin typeface="Arial"/>
                <a:cs typeface="Arial"/>
              </a:rPr>
              <a:t>inline-block;  </a:t>
            </a:r>
            <a:r>
              <a:rPr sz="2400" spc="185" dirty="0">
                <a:latin typeface="Arial"/>
                <a:cs typeface="Arial"/>
              </a:rPr>
              <a:t>background-color</a:t>
            </a:r>
            <a:r>
              <a:rPr sz="2400" spc="110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65" dirty="0">
                <a:latin typeface="Arial"/>
                <a:cs typeface="Arial"/>
              </a:rPr>
              <a:t>yellow;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420"/>
              </a:spcBef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198" y="3829442"/>
            <a:ext cx="8010525" cy="239585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</a:pPr>
            <a:r>
              <a:rPr sz="2400" spc="-20" dirty="0">
                <a:latin typeface="Arial"/>
                <a:cs typeface="Arial"/>
              </a:rPr>
              <a:t>&lt;body&gt;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</a:pPr>
            <a:r>
              <a:rPr sz="2400" spc="140" dirty="0"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757045" algn="l"/>
                <a:tab pos="2425700" algn="l"/>
                <a:tab pos="4264025" algn="l"/>
                <a:tab pos="5266690" algn="l"/>
              </a:tabLst>
            </a:pPr>
            <a:r>
              <a:rPr sz="2400" spc="-114" dirty="0">
                <a:latin typeface="Arial"/>
                <a:cs typeface="Arial"/>
              </a:rPr>
              <a:t>&lt;p&gt;Make	</a:t>
            </a:r>
            <a:r>
              <a:rPr sz="2400" spc="200" dirty="0">
                <a:latin typeface="Arial"/>
                <a:cs typeface="Arial"/>
              </a:rPr>
              <a:t>the	</a:t>
            </a:r>
            <a:r>
              <a:rPr sz="2400" spc="60" dirty="0">
                <a:latin typeface="Arial"/>
                <a:cs typeface="Arial"/>
              </a:rPr>
              <a:t>background	</a:t>
            </a:r>
            <a:r>
              <a:rPr sz="2400" spc="275" dirty="0">
                <a:latin typeface="Arial"/>
                <a:cs typeface="Arial"/>
              </a:rPr>
              <a:t>color	</a:t>
            </a:r>
            <a:r>
              <a:rPr sz="2400" spc="210" dirty="0">
                <a:latin typeface="Arial"/>
                <a:cs typeface="Arial"/>
              </a:rPr>
              <a:t>yellow!&lt;/p&gt;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926715" algn="l"/>
                <a:tab pos="3929379" algn="l"/>
              </a:tabLst>
            </a:pPr>
            <a:r>
              <a:rPr sz="2400" spc="85" dirty="0">
                <a:latin typeface="Arial"/>
                <a:cs typeface="Arial"/>
              </a:rPr>
              <a:t>&lt;p&gt;Surrounding	</a:t>
            </a:r>
            <a:r>
              <a:rPr sz="2400" spc="140" dirty="0">
                <a:latin typeface="Arial"/>
                <a:cs typeface="Arial"/>
              </a:rPr>
              <a:t>these	</a:t>
            </a:r>
            <a:r>
              <a:rPr sz="2400" spc="100" dirty="0">
                <a:latin typeface="Arial"/>
                <a:cs typeface="Arial"/>
              </a:rPr>
              <a:t>paragraphs&lt;/p&gt;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</a:pPr>
            <a:r>
              <a:rPr sz="2400" spc="220" dirty="0"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sz="2400" spc="75" dirty="0">
                <a:latin typeface="Arial"/>
                <a:cs typeface="Arial"/>
              </a:rPr>
              <a:t>&lt;/body&gt;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807" y="1242588"/>
            <a:ext cx="3548379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70"/>
              </a:spcBef>
            </a:pPr>
            <a:r>
              <a:rPr b="1" spc="-360" dirty="0">
                <a:solidFill>
                  <a:srgbClr val="3369E8"/>
                </a:solidFill>
                <a:latin typeface="Verdana"/>
                <a:cs typeface="Verdana"/>
              </a:rPr>
              <a:t>Q: </a:t>
            </a:r>
            <a:r>
              <a:rPr b="1" spc="-125" dirty="0">
                <a:solidFill>
                  <a:srgbClr val="3369E8"/>
                </a:solidFill>
                <a:latin typeface="Verdana"/>
                <a:cs typeface="Verdana"/>
              </a:rPr>
              <a:t>What </a:t>
            </a:r>
            <a:r>
              <a:rPr b="1" spc="-180" dirty="0">
                <a:solidFill>
                  <a:srgbClr val="3369E8"/>
                </a:solidFill>
                <a:latin typeface="Verdana"/>
                <a:cs typeface="Verdana"/>
              </a:rPr>
              <a:t>does  </a:t>
            </a:r>
            <a:r>
              <a:rPr b="1" spc="-145" dirty="0">
                <a:solidFill>
                  <a:srgbClr val="3369E8"/>
                </a:solidFill>
                <a:latin typeface="Verdana"/>
                <a:cs typeface="Verdana"/>
              </a:rPr>
              <a:t>this</a:t>
            </a:r>
            <a:r>
              <a:rPr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b="1" spc="-140" dirty="0">
                <a:solidFill>
                  <a:srgbClr val="3369E8"/>
                </a:solidFill>
                <a:latin typeface="Verdana"/>
                <a:cs typeface="Verdana"/>
              </a:rPr>
              <a:t>look</a:t>
            </a:r>
            <a:r>
              <a:rPr b="1" spc="-450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b="1" spc="-135" dirty="0">
                <a:solidFill>
                  <a:srgbClr val="3369E8"/>
                </a:solidFill>
                <a:latin typeface="Verdana"/>
                <a:cs typeface="Verdana"/>
              </a:rPr>
              <a:t>like</a:t>
            </a:r>
            <a:r>
              <a:rPr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b="1" spc="-125" dirty="0">
                <a:solidFill>
                  <a:srgbClr val="3369E8"/>
                </a:solidFill>
                <a:latin typeface="Verdana"/>
                <a:cs typeface="Verdana"/>
              </a:rPr>
              <a:t>in  </a:t>
            </a:r>
            <a:r>
              <a:rPr b="1" spc="-140" dirty="0">
                <a:solidFill>
                  <a:srgbClr val="3369E8"/>
                </a:solidFill>
                <a:latin typeface="Verdana"/>
                <a:cs typeface="Verdana"/>
              </a:rPr>
              <a:t>the</a:t>
            </a:r>
            <a:r>
              <a:rPr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b="1" spc="-235" dirty="0">
                <a:solidFill>
                  <a:srgbClr val="3369E8"/>
                </a:solidFill>
                <a:latin typeface="Verdana"/>
                <a:cs typeface="Verdana"/>
              </a:rPr>
              <a:t>browser?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73" y="813898"/>
            <a:ext cx="8003008" cy="238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1423" y="794848"/>
            <a:ext cx="8041640" cy="2425700"/>
          </a:xfrm>
          <a:custGeom>
            <a:avLst/>
            <a:gdLst/>
            <a:ahLst/>
            <a:cxnLst/>
            <a:rect l="l" t="t" r="r" b="b"/>
            <a:pathLst>
              <a:path w="8041640" h="2425700">
                <a:moveTo>
                  <a:pt x="0" y="0"/>
                </a:moveTo>
                <a:lnTo>
                  <a:pt x="8041108" y="0"/>
                </a:lnTo>
                <a:lnTo>
                  <a:pt x="8041108" y="2425420"/>
                </a:lnTo>
                <a:lnTo>
                  <a:pt x="0" y="242542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3069" y="3850099"/>
            <a:ext cx="391160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  <a:spcBef>
                <a:spcPts val="70"/>
              </a:spcBef>
            </a:pPr>
            <a:r>
              <a:rPr sz="3600" b="1" spc="-360" dirty="0">
                <a:solidFill>
                  <a:srgbClr val="3369E8"/>
                </a:solidFill>
                <a:latin typeface="Verdana"/>
                <a:cs typeface="Verdana"/>
              </a:rPr>
              <a:t>Q:</a:t>
            </a:r>
            <a:r>
              <a:rPr sz="3600" b="1" spc="-459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140" dirty="0">
                <a:solidFill>
                  <a:srgbClr val="3369E8"/>
                </a:solidFill>
                <a:latin typeface="Verdana"/>
                <a:cs typeface="Verdana"/>
              </a:rPr>
              <a:t>Why</a:t>
            </a:r>
            <a:r>
              <a:rPr sz="3600"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190" dirty="0">
                <a:solidFill>
                  <a:srgbClr val="3369E8"/>
                </a:solidFill>
                <a:latin typeface="Verdana"/>
                <a:cs typeface="Verdana"/>
              </a:rPr>
              <a:t>is</a:t>
            </a:r>
            <a:r>
              <a:rPr sz="3600"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175" dirty="0">
                <a:solidFill>
                  <a:srgbClr val="3369E8"/>
                </a:solidFill>
                <a:latin typeface="Verdana"/>
                <a:cs typeface="Verdana"/>
              </a:rPr>
              <a:t>there</a:t>
            </a:r>
            <a:r>
              <a:rPr sz="3600" b="1" spc="-4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245" dirty="0">
                <a:solidFill>
                  <a:srgbClr val="3369E8"/>
                </a:solidFill>
                <a:latin typeface="Verdana"/>
                <a:cs typeface="Verdana"/>
              </a:rPr>
              <a:t>a  </a:t>
            </a:r>
            <a:r>
              <a:rPr sz="3600" b="1" spc="-130" dirty="0">
                <a:solidFill>
                  <a:srgbClr val="3369E8"/>
                </a:solidFill>
                <a:latin typeface="Verdana"/>
                <a:cs typeface="Verdana"/>
              </a:rPr>
              <a:t>white </a:t>
            </a:r>
            <a:r>
              <a:rPr sz="3600" b="1" spc="-180" dirty="0">
                <a:solidFill>
                  <a:srgbClr val="3369E8"/>
                </a:solidFill>
                <a:latin typeface="Verdana"/>
                <a:cs typeface="Verdana"/>
              </a:rPr>
              <a:t>space  </a:t>
            </a:r>
            <a:r>
              <a:rPr sz="3600" b="1" spc="-170" dirty="0">
                <a:solidFill>
                  <a:srgbClr val="3369E8"/>
                </a:solidFill>
                <a:latin typeface="Verdana"/>
                <a:cs typeface="Verdana"/>
              </a:rPr>
              <a:t>around </a:t>
            </a:r>
            <a:r>
              <a:rPr sz="3600" b="1" spc="-140" dirty="0">
                <a:solidFill>
                  <a:srgbClr val="3369E8"/>
                </a:solidFill>
                <a:latin typeface="Verdana"/>
                <a:cs typeface="Verdana"/>
              </a:rPr>
              <a:t>the</a:t>
            </a:r>
            <a:r>
              <a:rPr sz="3600" b="1" spc="-755" dirty="0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sz="3600" b="1" spc="-240" dirty="0">
                <a:solidFill>
                  <a:srgbClr val="3369E8"/>
                </a:solidFill>
                <a:latin typeface="Verdana"/>
                <a:cs typeface="Verdana"/>
              </a:rPr>
              <a:t>box?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6667" y="4070125"/>
            <a:ext cx="247459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80" dirty="0">
                <a:latin typeface="Arial"/>
                <a:cs typeface="Arial"/>
              </a:rPr>
              <a:t>browser's </a:t>
            </a:r>
            <a:r>
              <a:rPr sz="2400" spc="-229" dirty="0">
                <a:latin typeface="Arial"/>
                <a:cs typeface="Arial"/>
              </a:rPr>
              <a:t>Page  </a:t>
            </a:r>
            <a:r>
              <a:rPr sz="2400" spc="-85" dirty="0">
                <a:latin typeface="Arial"/>
                <a:cs typeface="Arial"/>
              </a:rPr>
              <a:t>Inspector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help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us  </a:t>
            </a:r>
            <a:r>
              <a:rPr sz="2400" spc="-55" dirty="0">
                <a:latin typeface="Arial"/>
                <a:cs typeface="Arial"/>
              </a:rPr>
              <a:t>figure </a:t>
            </a:r>
            <a:r>
              <a:rPr sz="2400" spc="70" dirty="0">
                <a:latin typeface="Arial"/>
                <a:cs typeface="Arial"/>
              </a:rPr>
              <a:t>it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out!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2618</Words>
  <Application>Microsoft Office PowerPoint</Application>
  <PresentationFormat>On-screen Show (4:3)</PresentationFormat>
  <Paragraphs>660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Courier New</vt:lpstr>
      <vt:lpstr>DejaVu Sans</vt:lpstr>
      <vt:lpstr>Times New Roman</vt:lpstr>
      <vt:lpstr>Trebuchet MS</vt:lpstr>
      <vt:lpstr>Verdana</vt:lpstr>
      <vt:lpstr>Office Theme</vt:lpstr>
      <vt:lpstr> Web Programming  Fundamentals</vt:lpstr>
      <vt:lpstr>Today's schedule</vt:lpstr>
      <vt:lpstr>Waitlist??</vt:lpstr>
      <vt:lpstr>Suggestion: Bring your laptop!</vt:lpstr>
      <vt:lpstr>HTML and CSS</vt:lpstr>
      <vt:lpstr>Quick review</vt:lpstr>
      <vt:lpstr>Recall: HTML</vt:lpstr>
      <vt:lpstr>Some HTML elements</vt:lpstr>
      <vt:lpstr>Some HTML elements</vt:lpstr>
      <vt:lpstr>PowerPoint Presentation</vt:lpstr>
      <vt:lpstr>That was weird</vt:lpstr>
      <vt:lpstr>PowerPoint Presentation</vt:lpstr>
      <vt:lpstr>Recall: CSS</vt:lpstr>
      <vt:lpstr>Some CSS properties</vt:lpstr>
      <vt:lpstr>Some CSS properties</vt:lpstr>
      <vt:lpstr>CSS colors</vt:lpstr>
      <vt:lpstr>Exercise: Course web page</vt:lpstr>
      <vt:lpstr>Exercise: Course web page</vt:lpstr>
      <vt:lpstr>Solution?!</vt:lpstr>
      <vt:lpstr>CSS exercise debrief</vt:lpstr>
      <vt:lpstr>CSS exercise debrief</vt:lpstr>
      <vt:lpstr>Q: Why is HTML/CSS so bizarre??</vt:lpstr>
      <vt:lpstr>A: There is one crucial set of rules we  haven't learned yet…</vt:lpstr>
      <vt:lpstr>What is HTML?</vt:lpstr>
      <vt:lpstr>Types of HTML elements</vt:lpstr>
      <vt:lpstr>Block elements</vt:lpstr>
      <vt:lpstr>Example: Block</vt:lpstr>
      <vt:lpstr>Q: What does this  look like in the browser?</vt:lpstr>
      <vt:lpstr>PowerPoint Presentation</vt:lpstr>
      <vt:lpstr>Block-level:</vt:lpstr>
      <vt:lpstr>Q: What does this  look like in the browser?</vt:lpstr>
      <vt:lpstr>PowerPoint Presentation</vt:lpstr>
      <vt:lpstr>Block-level width can be modified</vt:lpstr>
      <vt:lpstr>Inline elements</vt:lpstr>
      <vt:lpstr>Example: Inline</vt:lpstr>
      <vt:lpstr>Q: What does this  look like in the browser?</vt:lpstr>
      <vt:lpstr>PowerPoint Presentation</vt:lpstr>
      <vt:lpstr>Inline elements ignore width</vt:lpstr>
      <vt:lpstr>inline-block</vt:lpstr>
      <vt:lpstr>Example: Inline-block</vt:lpstr>
      <vt:lpstr>PowerPoint Presentation</vt:lpstr>
      <vt:lpstr>Inline-block Has width and height; flows left to right</vt:lpstr>
      <vt:lpstr>The display CSS property</vt:lpstr>
      <vt:lpstr>Review</vt:lpstr>
      <vt:lpstr>PowerPoint Presentation</vt:lpstr>
      <vt:lpstr>h1 vs strong mystery</vt:lpstr>
      <vt:lpstr>h1 vs strong demystified!</vt:lpstr>
      <vt:lpstr>text-align mystery</vt:lpstr>
      <vt:lpstr>text-align mystery</vt:lpstr>
      <vt:lpstr>text-align demystified!</vt:lpstr>
      <vt:lpstr>Box size mystery</vt:lpstr>
      <vt:lpstr>Box size mystery</vt:lpstr>
      <vt:lpstr>Box size mystery: demystified!</vt:lpstr>
      <vt:lpstr>PowerPoint Presentation</vt:lpstr>
      <vt:lpstr>Highlight mystery</vt:lpstr>
      <vt:lpstr>Highlight: demystified!</vt:lpstr>
      <vt:lpstr>Highlight: demystified!</vt:lpstr>
      <vt:lpstr>PowerPoint Presentation</vt:lpstr>
      <vt:lpstr>&lt;div&gt; and &lt;span&gt;</vt:lpstr>
      <vt:lpstr>PowerPoint Presentation</vt:lpstr>
      <vt:lpstr>Multiple generic containers?</vt:lpstr>
      <vt:lpstr>CSS Selectors:  Classes and Ids</vt:lpstr>
      <vt:lpstr>Classes and ids</vt:lpstr>
      <vt:lpstr>Classes and ids</vt:lpstr>
      <vt:lpstr>More on class and id</vt:lpstr>
      <vt:lpstr>Other selectors:  Next time!</vt:lpstr>
      <vt:lpstr>Overflow slides (we didn't cover these)</vt:lpstr>
      <vt:lpstr>element.className</vt:lpstr>
      <vt:lpstr>Descendent selector</vt:lpstr>
      <vt:lpstr>Descendent selector</vt:lpstr>
      <vt:lpstr>Descendent selector</vt:lpstr>
      <vt:lpstr>selector, selector (comma)</vt:lpstr>
      <vt:lpstr>Selector summary</vt:lpstr>
      <vt:lpstr>Grouping selectors</vt:lpstr>
      <vt:lpstr>Combining selectors</vt:lpstr>
      <vt:lpstr>Grouping selectors</vt:lpstr>
      <vt:lpstr>Colliding styles</vt:lpstr>
      <vt:lpstr>Colliding styles</vt:lpstr>
      <vt:lpstr>Colliding styles</vt:lpstr>
      <vt:lpstr>Colliding styles</vt:lpstr>
      <vt:lpstr>Inheritance</vt:lpstr>
      <vt:lpstr>Inheritance</vt:lpstr>
      <vt:lpstr>Inheritance</vt:lpstr>
      <vt:lpstr>Before we move on:  A few style notes</vt:lpstr>
      <vt:lpstr>Why not &lt;div&gt; everywhere?</vt:lpstr>
      <vt:lpstr>CSS Box Model</vt:lpstr>
      <vt:lpstr>The CSS Box Model</vt:lpstr>
      <vt:lpstr>border</vt:lpstr>
      <vt:lpstr>border</vt:lpstr>
      <vt:lpstr>border</vt:lpstr>
      <vt:lpstr>Rounded border</vt:lpstr>
      <vt:lpstr>Borders look a little squished</vt:lpstr>
      <vt:lpstr>padding</vt:lpstr>
      <vt:lpstr>&lt;div&gt;s look a little squished</vt:lpstr>
      <vt:lpstr>margin</vt:lpstr>
      <vt:lpstr>PowerPoint Presentation</vt:lpstr>
      <vt:lpstr>The CSS Box Model</vt:lpstr>
      <vt:lpstr>Q: What does  this look like in  the browser?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CS193X: Web Programming  Fundamentals</dc:title>
  <cp:lastModifiedBy>Windows User</cp:lastModifiedBy>
  <cp:revision>2</cp:revision>
  <dcterms:created xsi:type="dcterms:W3CDTF">2019-02-05T22:21:41Z</dcterms:created>
  <dcterms:modified xsi:type="dcterms:W3CDTF">2019-02-08T07:40:52Z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2019-02-05T00:00:00Z</vt:filetime>
  </property>
</Properties>
</file>