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4" r:id="rId2"/>
    <p:sldId id="262" r:id="rId3"/>
    <p:sldId id="263" r:id="rId4"/>
    <p:sldId id="275" r:id="rId5"/>
    <p:sldId id="280" r:id="rId6"/>
    <p:sldId id="273" r:id="rId7"/>
    <p:sldId id="265" r:id="rId8"/>
    <p:sldId id="266" r:id="rId9"/>
    <p:sldId id="282" r:id="rId10"/>
    <p:sldId id="257" r:id="rId11"/>
    <p:sldId id="258" r:id="rId12"/>
    <p:sldId id="276" r:id="rId13"/>
    <p:sldId id="272" r:id="rId14"/>
    <p:sldId id="281" r:id="rId15"/>
    <p:sldId id="260" r:id="rId16"/>
    <p:sldId id="261" r:id="rId17"/>
    <p:sldId id="283" r:id="rId18"/>
    <p:sldId id="267" r:id="rId19"/>
    <p:sldId id="277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1" autoAdjust="0"/>
    <p:restoredTop sz="94660"/>
  </p:normalViewPr>
  <p:slideViewPr>
    <p:cSldViewPr snapToGrid="0">
      <p:cViewPr varScale="1">
        <p:scale>
          <a:sx n="60" d="100"/>
          <a:sy n="60" d="100"/>
        </p:scale>
        <p:origin x="8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68F6F-BFBD-45DF-9F44-0F197569A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877169-2130-4E77-8D40-E99E269F2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CF8B58-B26E-4276-A43D-7FAA7246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30.07.2025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221B01-62C9-4B83-A18E-62CCB7A2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BDA88B-1E8A-4785-874B-DE88F02F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33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957E8-499A-45CE-94AB-348D4037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7630FF-577D-4451-8985-658842C9E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06549-CEF3-44C3-A0BF-C8DAAA53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30.07.2025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545A5C-38EC-4996-AAEE-ADC066A9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E87545-1E0C-41BD-A7CD-1E1CC75C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60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E3D3EE-328A-4E59-95B2-4FD4AB38B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F9D27F-E6CD-4E15-9EFC-14EF54F78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7182DB-C900-4B4D-9C35-F7615BE6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30.07.2025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4E8451-442A-431E-9B67-2BAC2C7A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009F54-C983-4E6B-8B9C-9478CE68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33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87FE8-0114-4C99-8A40-C3F250B2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80D8BD-924C-493E-9DB3-3F1B0CD1D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324B03-BEE6-4ED9-8BA5-5A03249EC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30.07.2025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06AD84-B797-47DD-81FA-C1A7FA9E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6FD4F4-D3F3-4ECC-B315-77331E16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54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C075C-58B8-4B49-9583-2BC96B1C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75259D-4346-4817-87EA-FED9DF724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C1D25B-31DD-40B3-8A5C-96033CF4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30.07.2025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43EE04-4597-4934-8EE5-9920BB5E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14EB01-953E-4A6C-8D26-520EECA0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7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96647-CA36-42FD-BAAF-89B976C0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114DE5-50DE-4E7A-BF63-C7468A91E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764F09-9C8E-41DD-92E7-B836F6632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1565BF-FCF0-4C9B-88DB-EF4EB91D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30.07.2025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E423A7-A875-478E-951F-F4756297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32BC9D-28C3-49B3-9E90-564F4610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30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08BCF6-1D45-4949-BC46-1EEBA1C49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A10B5F-61E9-47D5-934B-32934B4F8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EC9427-A7DB-4B76-B5E3-C7317EFE6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96CBA2-7902-4384-8DAB-B7068867D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6321C7-A027-46DB-87D6-26681BA4A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B9AB86C-B158-4F10-986F-1E71089B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30.07.2025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E2B274B-E4EF-423A-B50A-5427700E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C6B2FF-6298-4F79-A586-CDFD3521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0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4EE89-276C-41C7-A041-EC140DE7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F54028B-F4CC-46E6-927F-98170AC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30.07.2025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A069649-4D61-4216-97BD-446901D7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BE5073-AC5F-423E-BBE3-2CD4A942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84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6EC4F2-D958-4C0B-B8CB-66559584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30.07.2025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93AA38C-BE43-47C3-BC7A-BD0BBEAC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FA0947-C224-404B-9B19-A48F6C69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24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8900A6-8658-45B3-867A-CA18491C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EC89E3-BE23-4E60-B806-85CE72235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410422-0512-47A3-80F8-1BA2DCF22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5B2291-0C9E-4EAC-AA1A-16A63007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30.07.2025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0A2785-4158-4EF3-A0CD-89C60C65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1FCEEB-D586-4D2F-A2D9-98ADB222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23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DA29A-D7DA-4E7C-9794-FF3135737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4168812-021C-4E1B-80A1-CA707FA6C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06BCB-3D66-4355-8A54-005F88692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6C442D-FFEF-46F0-B4DB-76004085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30.07.2025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263D82-5E59-4F80-AB7D-526F009E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A64C46-A319-49DB-B322-7F1AC644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69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DA6AF-4A35-4B27-B620-46C40BFD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5EF4EE-30F6-430C-925F-AAA205102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50199D-9C05-4033-B693-8F6440434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FD0BF-0840-4977-A620-7D31D50B24AB}" type="datetimeFigureOut">
              <a:rPr lang="ru-RU" smtClean="0"/>
              <a:t>30.07.2025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09CA4C-D542-47F9-9FB8-976375768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051C15-663E-4D8D-9E32-7C18E482B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3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9DE8B-3F59-A86D-7258-3C1B62E5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сортировки Шелла и сортировки вставками</a:t>
            </a:r>
          </a:p>
        </p:txBody>
      </p:sp>
    </p:spTree>
    <p:extLst>
      <p:ext uri="{BB962C8B-B14F-4D97-AF65-F5344CB8AC3E}">
        <p14:creationId xmlns:p14="http://schemas.microsoft.com/office/powerpoint/2010/main" val="251100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9A65C-9393-5964-DEC8-324523B7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Шелла</a:t>
            </a:r>
          </a:p>
        </p:txBody>
      </p:sp>
    </p:spTree>
    <p:extLst>
      <p:ext uri="{BB962C8B-B14F-4D97-AF65-F5344CB8AC3E}">
        <p14:creationId xmlns:p14="http://schemas.microsoft.com/office/powerpoint/2010/main" val="134768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8A199-3CA5-D776-A648-D6EAA830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сортировки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F82CEF-4538-A1CA-3D34-884FED98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973431"/>
            <a:ext cx="9905998" cy="3124201"/>
          </a:xfrm>
        </p:spPr>
        <p:txBody>
          <a:bodyPr>
            <a:normAutofit fontScale="77500" lnSpcReduction="20000"/>
          </a:bodyPr>
          <a:lstStyle/>
          <a:p>
            <a:r>
              <a:rPr lang="ru-RU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Идея метода заключается в сравнение разделенных на группы элементов последовательности, находящихся друг от друга на некотором расстоянии. Изначально это расстояние равно d или N/2, где N — общее число элементов. На первом шаге каждая группа включает в себя два элемента расположенных друг от друга на расстоянии N/2; они сравниваются между собой, и, в случае необходимости, меняются местами. На последующих шагах также происходят проверка и обмен, но расстояние d сокращается на d/2, и количество групп, соответственно, уменьшается. Постепенно расстояние между элементами уменьшается, и на d=1 проход по массиву происходит в последний раз.</a:t>
            </a:r>
          </a:p>
          <a:p>
            <a:r>
              <a:rPr lang="ru-RU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Шелла является модификацией сортировки вставками, сортирует между собой элементы, стоящие на кратных нашему шагу местах </a:t>
            </a:r>
          </a:p>
        </p:txBody>
      </p:sp>
    </p:spTree>
    <p:extLst>
      <p:ext uri="{BB962C8B-B14F-4D97-AF65-F5344CB8AC3E}">
        <p14:creationId xmlns:p14="http://schemas.microsoft.com/office/powerpoint/2010/main" val="310215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8525C-6A34-46D2-9479-F966F38F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</a:rPr>
              <a:t>Далее, на примере последовательности целых чисел, показан процесс сортировки массива методом Шелла. Для удобства и наглядности, элементы одной группы выделены одинаковым цветом.</a:t>
            </a:r>
            <a:endParaRPr lang="ru-RU" sz="24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1861883-713E-469D-B7F4-E2E717A6C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101" y="2353982"/>
            <a:ext cx="7285798" cy="254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39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7AF37D-14AC-43F0-9493-E09AC891F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77" y="0"/>
            <a:ext cx="7033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54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3ED446-BEA4-DA39-C09F-6B9948240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4116" y="331882"/>
            <a:ext cx="8523767" cy="6194235"/>
          </a:xfrm>
        </p:spPr>
      </p:pic>
    </p:spTree>
    <p:extLst>
      <p:ext uri="{BB962C8B-B14F-4D97-AF65-F5344CB8AC3E}">
        <p14:creationId xmlns:p14="http://schemas.microsoft.com/office/powerpoint/2010/main" val="1540258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3DAAF-0AD0-34D6-15AE-1FC7CE3B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46" y="-30957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Временная сложность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457E5B-4CB8-AF8C-3515-72986F17D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47" y="4506521"/>
            <a:ext cx="9905998" cy="3124201"/>
          </a:xfrm>
        </p:spPr>
        <p:txBody>
          <a:bodyPr>
            <a:normAutofit/>
          </a:bodyPr>
          <a:lstStyle/>
          <a:p>
            <a:r>
              <a:rPr lang="ru-RU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Известно, что при удачном раскладе сортировка Шелла сортирует за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o(n log</a:t>
            </a:r>
            <a:r>
              <a:rPr lang="en-US" sz="2400" b="0" i="0" baseline="300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(n))</a:t>
            </a:r>
            <a:r>
              <a:rPr lang="ru-RU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Но, в целом, сортировка работает существенно медленнее чем, к примеру быстрая сортировка или сортировка слиянием. Средняя временная сложность зависит от того, какую последовательность брать для циклических итераций. </a:t>
            </a:r>
            <a:r>
              <a:rPr lang="ru-RU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наихудшем раскладе временные затраты могут составить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o(n</a:t>
            </a:r>
            <a:r>
              <a:rPr lang="en-US" sz="2400" baseline="300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4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5914A8-8C19-4C4B-A3BA-3BCE92CEA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86" y="635225"/>
            <a:ext cx="5060119" cy="38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949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97E9B-FA0D-CB77-66F2-DA20805C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Используемый объём памяти О(1)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87562B-ABB2-69F9-C0FE-A9A4F25E62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406" y="1440371"/>
            <a:ext cx="5999187" cy="471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832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6FD89-44CE-42CB-9758-8C9CBEC2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527" y="265373"/>
            <a:ext cx="10515600" cy="1325563"/>
          </a:xfrm>
        </p:spPr>
        <p:txBody>
          <a:bodyPr/>
          <a:lstStyle/>
          <a:p>
            <a:r>
              <a:rPr lang="ru-RU" dirty="0"/>
              <a:t>Оценка сортировки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2974CE4C-D3A7-4FAF-9E20-A09417D04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233977"/>
              </p:ext>
            </p:extLst>
          </p:nvPr>
        </p:nvGraphicFramePr>
        <p:xfrm>
          <a:off x="1355436" y="1590936"/>
          <a:ext cx="9481128" cy="506427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740564">
                  <a:extLst>
                    <a:ext uri="{9D8B030D-6E8A-4147-A177-3AD203B41FA5}">
                      <a16:colId xmlns:a16="http://schemas.microsoft.com/office/drawing/2014/main" val="2946912423"/>
                    </a:ext>
                  </a:extLst>
                </a:gridCol>
                <a:gridCol w="4740564">
                  <a:extLst>
                    <a:ext uri="{9D8B030D-6E8A-4147-A177-3AD203B41FA5}">
                      <a16:colId xmlns:a16="http://schemas.microsoft.com/office/drawing/2014/main" val="84056983"/>
                    </a:ext>
                  </a:extLst>
                </a:gridCol>
              </a:tblGrid>
              <a:tr h="684253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плюсы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минусы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905553"/>
                  </a:ext>
                </a:extLst>
              </a:tr>
              <a:tr h="1221207">
                <a:tc>
                  <a:txBody>
                    <a:bodyPr/>
                    <a:lstStyle/>
                    <a:p>
                      <a:r>
                        <a:rPr lang="ru-RU" sz="3200" dirty="0"/>
                        <a:t>отсутствие потребности в памяти под стек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сложно в реализации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378452"/>
                  </a:ext>
                </a:extLst>
              </a:tr>
              <a:tr h="1604331">
                <a:tc>
                  <a:txBody>
                    <a:bodyPr/>
                    <a:lstStyle/>
                    <a:p>
                      <a:r>
                        <a:rPr lang="ru-RU" sz="3200" dirty="0"/>
                        <a:t>отсутствие деградации при неудачных наборах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является неустойчивым алгоритмом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206485"/>
                  </a:ext>
                </a:extLst>
              </a:tr>
              <a:tr h="1491900">
                <a:tc>
                  <a:txBody>
                    <a:bodyPr/>
                    <a:lstStyle/>
                    <a:p>
                      <a:endParaRPr lang="ru-RU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во многих случаях медленнее быстрой сортировки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286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001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ED911-C9A6-2841-7BE9-8AEF76E1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28E879-959C-A195-E830-F12A97D6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9472"/>
            <a:ext cx="9905998" cy="3124201"/>
          </a:xfrm>
        </p:spPr>
        <p:txBody>
          <a:bodyPr/>
          <a:lstStyle/>
          <a:p>
            <a:pPr algn="ctr"/>
            <a:r>
              <a:rPr lang="ru-RU" dirty="0"/>
              <a:t>Исходя из сравнения представленных выше графиков, можно сделать вывод, что сортировка Шелла намного быстрее сортировки вставками. Также значительным</a:t>
            </a:r>
            <a:r>
              <a:rPr lang="en-US" dirty="0"/>
              <a:t> </a:t>
            </a:r>
            <a:r>
              <a:rPr lang="ru-RU" dirty="0"/>
              <a:t>минусом является и то, что сортировка вставками используется чаще всего для изначально упорядоченных массив.</a:t>
            </a:r>
          </a:p>
        </p:txBody>
      </p:sp>
    </p:spTree>
    <p:extLst>
      <p:ext uri="{BB962C8B-B14F-4D97-AF65-F5344CB8AC3E}">
        <p14:creationId xmlns:p14="http://schemas.microsoft.com/office/powerpoint/2010/main" val="1061473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21D58-2243-AE71-DA85-DAA8A230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ССЫЛКА </a:t>
            </a:r>
            <a:br>
              <a:rPr lang="ru-RU" dirty="0"/>
            </a:br>
            <a:r>
              <a:rPr lang="ru-RU" dirty="0"/>
              <a:t>НА </a:t>
            </a:r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942EF6-A5D5-EFF8-047D-11FB98AF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https://github.com/Creator-nameless55555/team_flita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953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BFEF0-19E9-6D9D-112F-62955A286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12768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вставками</a:t>
            </a:r>
          </a:p>
        </p:txBody>
      </p:sp>
    </p:spTree>
    <p:extLst>
      <p:ext uri="{BB962C8B-B14F-4D97-AF65-F5344CB8AC3E}">
        <p14:creationId xmlns:p14="http://schemas.microsoft.com/office/powerpoint/2010/main" val="96748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E1A3B-05FB-00E5-F745-005962EF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сортировки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3E6375-45F2-664F-5E76-422FE16DF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2100"/>
            <a:ext cx="9905998" cy="3124201"/>
          </a:xfrm>
        </p:spPr>
        <p:txBody>
          <a:bodyPr>
            <a:normAutofit fontScale="92500" lnSpcReduction="10000"/>
          </a:bodyPr>
          <a:lstStyle/>
          <a:p>
            <a:r>
              <a:rPr lang="ru-RU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вставками (</a:t>
            </a:r>
            <a:r>
              <a:rPr lang="ru-RU" sz="2800" b="0" i="1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ru-RU" sz="2800" b="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1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ru-RU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— это простой алгоритм сортировки. Суть его заключается в том что, на каждом шаге алгоритма мы берем один из элементов массива, находим позицию для вставки и вставляем. Стоит отметить что массив из 1-го элемента считается отсортированным.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каждом шаге алгоритма мы выбираем один из элементов входных данных и вставляем его на нужную позицию в уже в отсортированной части массива до тех пор, пока весь набор входных данных не будет отсортирован</a:t>
            </a:r>
            <a:endParaRPr lang="ru-RU" sz="28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6B713-222C-4DE8-A1D8-9ECF59A1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07" y="264881"/>
            <a:ext cx="3196493" cy="2067339"/>
          </a:xfrm>
        </p:spPr>
        <p:txBody>
          <a:bodyPr>
            <a:normAutofit/>
          </a:bodyPr>
          <a:lstStyle/>
          <a:p>
            <a:r>
              <a:rPr lang="ru-RU" sz="2800" dirty="0"/>
              <a:t>Наглядное представление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2A5A7E7-6D80-4359-ABDD-E063B1F6C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625" y="264881"/>
            <a:ext cx="7491922" cy="632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3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DFF0C837-7A3F-AAC6-7866-702560D1E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3838" y="279566"/>
            <a:ext cx="4284323" cy="6298868"/>
          </a:xfrm>
        </p:spPr>
      </p:pic>
    </p:spTree>
    <p:extLst>
      <p:ext uri="{BB962C8B-B14F-4D97-AF65-F5344CB8AC3E}">
        <p14:creationId xmlns:p14="http://schemas.microsoft.com/office/powerpoint/2010/main" val="195069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47B8E71-CE4E-435A-BCFD-1C201D3A4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0"/>
            <a:ext cx="6286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65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73561-B57B-A950-96E3-DC6C4B1A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27" y="-53266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Временная сложность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2CF64-0E7C-D2D8-5994-058DFFAEE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930" y="4438834"/>
            <a:ext cx="9209506" cy="5421427"/>
          </a:xfrm>
        </p:spPr>
        <p:txBody>
          <a:bodyPr>
            <a:normAutofit/>
          </a:bodyPr>
          <a:lstStyle/>
          <a:p>
            <a:r>
              <a:rPr lang="ru-RU" sz="18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Нет ничего лучше для обработки почти упорядоченных массивов чем сортировки вставками. Когда Вы где-то встречаете информацию, что лучшая </a:t>
            </a:r>
            <a:r>
              <a:rPr lang="ru-RU" sz="18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временна́я</a:t>
            </a:r>
            <a:r>
              <a:rPr lang="ru-RU" sz="18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сложность сортировки вставками равна O(n), то, скорее всего, имеются в виду ситуации с почти упорядоченными массивами. В остальных же случаях </a:t>
            </a:r>
            <a:r>
              <a:rPr lang="ru-RU" sz="18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врменная</a:t>
            </a:r>
            <a:r>
              <a:rPr lang="ru-RU" sz="18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сложность будет составлять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1800" baseline="300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80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вставками имеет большую вычислительную сложность. Поэтому она эффективна на небольших наборах данных. Рекомендуется использовать этот метод на наборах размером до десятков элементов.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CAF808-0AF4-422B-8522-FD26ECFF3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996" y="844213"/>
            <a:ext cx="4822459" cy="359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0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D2524-7EB6-43C4-736B-E5E63919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8342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объём памяти О(1)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37AAECE-2796-A5F1-54D3-7A1FE1830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340" y="1615044"/>
            <a:ext cx="6588410" cy="470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16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3D02C-FB0E-4F38-9117-92D84A05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сортировки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18E3996-30D3-49CB-9685-F3A26B3824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1132653"/>
              </p:ext>
            </p:extLst>
          </p:nvPr>
        </p:nvGraphicFramePr>
        <p:xfrm>
          <a:off x="1204404" y="1690688"/>
          <a:ext cx="9783192" cy="50524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891596">
                  <a:extLst>
                    <a:ext uri="{9D8B030D-6E8A-4147-A177-3AD203B41FA5}">
                      <a16:colId xmlns:a16="http://schemas.microsoft.com/office/drawing/2014/main" val="992369377"/>
                    </a:ext>
                  </a:extLst>
                </a:gridCol>
                <a:gridCol w="4891596">
                  <a:extLst>
                    <a:ext uri="{9D8B030D-6E8A-4147-A177-3AD203B41FA5}">
                      <a16:colId xmlns:a16="http://schemas.microsoft.com/office/drawing/2014/main" val="567001052"/>
                    </a:ext>
                  </a:extLst>
                </a:gridCol>
              </a:tblGrid>
              <a:tr h="876670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плюсы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/>
                        <a:t>минусы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142624"/>
                  </a:ext>
                </a:extLst>
              </a:tr>
              <a:tr h="876670">
                <a:tc>
                  <a:txBody>
                    <a:bodyPr/>
                    <a:lstStyle/>
                    <a:p>
                      <a:r>
                        <a:rPr lang="ru-RU" sz="3200" dirty="0"/>
                        <a:t>Отсутствие потребности памяти под стек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очень много перемещений элементов массива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173477"/>
                  </a:ext>
                </a:extLst>
              </a:tr>
              <a:tr h="876670">
                <a:tc>
                  <a:txBody>
                    <a:bodyPr/>
                    <a:lstStyle/>
                    <a:p>
                      <a:r>
                        <a:rPr lang="ru-RU" sz="3200" dirty="0"/>
                        <a:t>хорошо подходит для уже отсортированных данных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высокая алгоритмическая сложность </a:t>
                      </a:r>
                      <a:r>
                        <a:rPr lang="en-US" sz="3200" dirty="0"/>
                        <a:t>N²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8773"/>
                  </a:ext>
                </a:extLst>
              </a:tr>
              <a:tr h="876670">
                <a:tc>
                  <a:txBody>
                    <a:bodyPr/>
                    <a:lstStyle/>
                    <a:p>
                      <a:r>
                        <a:rPr lang="ru-RU" sz="3200" dirty="0"/>
                        <a:t>алгоритм прост в понимании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легко деградирует при неудачных наборах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732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7067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</TotalTime>
  <Words>534</Words>
  <Application>Microsoft Office PowerPoint</Application>
  <PresentationFormat>Широкоэкранный</PresentationFormat>
  <Paragraphs>39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Тема Office</vt:lpstr>
      <vt:lpstr>Исследование сортировки Шелла и сортировки вставками</vt:lpstr>
      <vt:lpstr>Сортировка вставками</vt:lpstr>
      <vt:lpstr>Алгоритм сортировки</vt:lpstr>
      <vt:lpstr>Наглядное представление</vt:lpstr>
      <vt:lpstr>Презентация PowerPoint</vt:lpstr>
      <vt:lpstr>Презентация PowerPoint</vt:lpstr>
      <vt:lpstr>Временная сложность </vt:lpstr>
      <vt:lpstr>Используемый объём памяти О(1)</vt:lpstr>
      <vt:lpstr>Оценка сортировки</vt:lpstr>
      <vt:lpstr>Сортировка Шелла</vt:lpstr>
      <vt:lpstr>Алгоритм сортировки</vt:lpstr>
      <vt:lpstr>Далее, на примере последовательности целых чисел, показан процесс сортировки массива методом Шелла. Для удобства и наглядности, элементы одной группы выделены одинаковым цветом.</vt:lpstr>
      <vt:lpstr>Презентация PowerPoint</vt:lpstr>
      <vt:lpstr>Презентация PowerPoint</vt:lpstr>
      <vt:lpstr>Временная сложность </vt:lpstr>
      <vt:lpstr>Используемый объём памяти О(1)</vt:lpstr>
      <vt:lpstr>Оценка сортировки</vt:lpstr>
      <vt:lpstr>вывод</vt:lpstr>
      <vt:lpstr>ССЫЛКА  НА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сортировки Шелла и сортировки вставками</dc:title>
  <dc:creator>12345</dc:creator>
  <cp:lastModifiedBy>Турал Саламов</cp:lastModifiedBy>
  <cp:revision>23</cp:revision>
  <dcterms:created xsi:type="dcterms:W3CDTF">2022-05-11T07:51:19Z</dcterms:created>
  <dcterms:modified xsi:type="dcterms:W3CDTF">2025-07-29T21:25:16Z</dcterms:modified>
</cp:coreProperties>
</file>