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 id="2147483810" r:id="rId2"/>
  </p:sldMasterIdLst>
  <p:notesMasterIdLst>
    <p:notesMasterId r:id="rId18"/>
  </p:notesMasterIdLst>
  <p:sldIdLst>
    <p:sldId id="270" r:id="rId3"/>
    <p:sldId id="276" r:id="rId4"/>
    <p:sldId id="280" r:id="rId5"/>
    <p:sldId id="258" r:id="rId6"/>
    <p:sldId id="277" r:id="rId7"/>
    <p:sldId id="274" r:id="rId8"/>
    <p:sldId id="272" r:id="rId9"/>
    <p:sldId id="273" r:id="rId10"/>
    <p:sldId id="282" r:id="rId11"/>
    <p:sldId id="275" r:id="rId12"/>
    <p:sldId id="278" r:id="rId13"/>
    <p:sldId id="281" r:id="rId14"/>
    <p:sldId id="285" r:id="rId15"/>
    <p:sldId id="286" r:id="rId16"/>
    <p:sldId id="284" r:id="rId17"/>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ep Learning IDS" id="{0C942F4B-7D26-4959-A290-4DC0BA360DCC}">
          <p14:sldIdLst>
            <p14:sldId id="270"/>
            <p14:sldId id="276"/>
            <p14:sldId id="280"/>
            <p14:sldId id="258"/>
            <p14:sldId id="277"/>
            <p14:sldId id="274"/>
            <p14:sldId id="272"/>
            <p14:sldId id="273"/>
            <p14:sldId id="282"/>
            <p14:sldId id="275"/>
            <p14:sldId id="278"/>
            <p14:sldId id="281"/>
            <p14:sldId id="285"/>
            <p14:sldId id="286"/>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06" autoAdjust="0"/>
  </p:normalViewPr>
  <p:slideViewPr>
    <p:cSldViewPr>
      <p:cViewPr varScale="1">
        <p:scale>
          <a:sx n="67" d="100"/>
          <a:sy n="67" d="100"/>
        </p:scale>
        <p:origin x="147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DDDCB00D-44B9-466B-87B5-28BFFBBB9FCE}" type="datetimeFigureOut">
              <a:rPr lang="en-US" smtClean="0"/>
              <a:pPr/>
              <a:t>3/21/2022</a:t>
            </a:fld>
            <a:endParaRPr lang="en-US" dirty="0"/>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119DB040-D7F3-453B-9376-17F5A8C3A5E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1</a:t>
            </a:fld>
            <a:endParaRPr lang="en-US" dirty="0"/>
          </a:p>
        </p:txBody>
      </p:sp>
    </p:spTree>
    <p:extLst>
      <p:ext uri="{BB962C8B-B14F-4D97-AF65-F5344CB8AC3E}">
        <p14:creationId xmlns:p14="http://schemas.microsoft.com/office/powerpoint/2010/main" val="3872061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10</a:t>
            </a:fld>
            <a:endParaRPr lang="en-US" dirty="0"/>
          </a:p>
        </p:txBody>
      </p:sp>
    </p:spTree>
    <p:extLst>
      <p:ext uri="{BB962C8B-B14F-4D97-AF65-F5344CB8AC3E}">
        <p14:creationId xmlns:p14="http://schemas.microsoft.com/office/powerpoint/2010/main" val="334603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11</a:t>
            </a:fld>
            <a:endParaRPr lang="en-US" dirty="0"/>
          </a:p>
        </p:txBody>
      </p:sp>
    </p:spTree>
    <p:extLst>
      <p:ext uri="{BB962C8B-B14F-4D97-AF65-F5344CB8AC3E}">
        <p14:creationId xmlns:p14="http://schemas.microsoft.com/office/powerpoint/2010/main" val="1459885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12</a:t>
            </a:fld>
            <a:endParaRPr lang="en-US" dirty="0"/>
          </a:p>
        </p:txBody>
      </p:sp>
    </p:spTree>
    <p:extLst>
      <p:ext uri="{BB962C8B-B14F-4D97-AF65-F5344CB8AC3E}">
        <p14:creationId xmlns:p14="http://schemas.microsoft.com/office/powerpoint/2010/main" val="3910999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13</a:t>
            </a:fld>
            <a:endParaRPr lang="en-US" dirty="0"/>
          </a:p>
        </p:txBody>
      </p:sp>
    </p:spTree>
    <p:extLst>
      <p:ext uri="{BB962C8B-B14F-4D97-AF65-F5344CB8AC3E}">
        <p14:creationId xmlns:p14="http://schemas.microsoft.com/office/powerpoint/2010/main" val="1490996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14</a:t>
            </a:fld>
            <a:endParaRPr lang="en-US" dirty="0"/>
          </a:p>
        </p:txBody>
      </p:sp>
    </p:spTree>
    <p:extLst>
      <p:ext uri="{BB962C8B-B14F-4D97-AF65-F5344CB8AC3E}">
        <p14:creationId xmlns:p14="http://schemas.microsoft.com/office/powerpoint/2010/main" val="2943696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15</a:t>
            </a:fld>
            <a:endParaRPr lang="en-US" dirty="0"/>
          </a:p>
        </p:txBody>
      </p:sp>
    </p:spTree>
    <p:extLst>
      <p:ext uri="{BB962C8B-B14F-4D97-AF65-F5344CB8AC3E}">
        <p14:creationId xmlns:p14="http://schemas.microsoft.com/office/powerpoint/2010/main" val="125297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2</a:t>
            </a:fld>
            <a:endParaRPr lang="en-US" dirty="0"/>
          </a:p>
        </p:txBody>
      </p:sp>
    </p:spTree>
    <p:extLst>
      <p:ext uri="{BB962C8B-B14F-4D97-AF65-F5344CB8AC3E}">
        <p14:creationId xmlns:p14="http://schemas.microsoft.com/office/powerpoint/2010/main" val="114136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3</a:t>
            </a:fld>
            <a:endParaRPr lang="en-US" dirty="0"/>
          </a:p>
        </p:txBody>
      </p:sp>
    </p:spTree>
    <p:extLst>
      <p:ext uri="{BB962C8B-B14F-4D97-AF65-F5344CB8AC3E}">
        <p14:creationId xmlns:p14="http://schemas.microsoft.com/office/powerpoint/2010/main" val="370155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4</a:t>
            </a:fld>
            <a:endParaRPr lang="en-US" dirty="0"/>
          </a:p>
        </p:txBody>
      </p:sp>
    </p:spTree>
    <p:extLst>
      <p:ext uri="{BB962C8B-B14F-4D97-AF65-F5344CB8AC3E}">
        <p14:creationId xmlns:p14="http://schemas.microsoft.com/office/powerpoint/2010/main" val="1674778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5</a:t>
            </a:fld>
            <a:endParaRPr lang="en-US" dirty="0"/>
          </a:p>
        </p:txBody>
      </p:sp>
    </p:spTree>
    <p:extLst>
      <p:ext uri="{BB962C8B-B14F-4D97-AF65-F5344CB8AC3E}">
        <p14:creationId xmlns:p14="http://schemas.microsoft.com/office/powerpoint/2010/main" val="3681930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6</a:t>
            </a:fld>
            <a:endParaRPr lang="en-US" dirty="0"/>
          </a:p>
        </p:txBody>
      </p:sp>
    </p:spTree>
    <p:extLst>
      <p:ext uri="{BB962C8B-B14F-4D97-AF65-F5344CB8AC3E}">
        <p14:creationId xmlns:p14="http://schemas.microsoft.com/office/powerpoint/2010/main" val="358809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7</a:t>
            </a:fld>
            <a:endParaRPr lang="en-US" dirty="0"/>
          </a:p>
        </p:txBody>
      </p:sp>
    </p:spTree>
    <p:extLst>
      <p:ext uri="{BB962C8B-B14F-4D97-AF65-F5344CB8AC3E}">
        <p14:creationId xmlns:p14="http://schemas.microsoft.com/office/powerpoint/2010/main" val="53588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8</a:t>
            </a:fld>
            <a:endParaRPr lang="en-US" dirty="0"/>
          </a:p>
        </p:txBody>
      </p:sp>
    </p:spTree>
    <p:extLst>
      <p:ext uri="{BB962C8B-B14F-4D97-AF65-F5344CB8AC3E}">
        <p14:creationId xmlns:p14="http://schemas.microsoft.com/office/powerpoint/2010/main" val="107184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9DB040-D7F3-453B-9376-17F5A8C3A5EC}" type="slidenum">
              <a:rPr lang="en-US" smtClean="0"/>
              <a:pPr/>
              <a:t>9</a:t>
            </a:fld>
            <a:endParaRPr lang="en-US" dirty="0"/>
          </a:p>
        </p:txBody>
      </p:sp>
    </p:spTree>
    <p:extLst>
      <p:ext uri="{BB962C8B-B14F-4D97-AF65-F5344CB8AC3E}">
        <p14:creationId xmlns:p14="http://schemas.microsoft.com/office/powerpoint/2010/main" val="59427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5076-14C7-4CC4-A9AB-3D703D4003E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811BEAC-FD02-49E5-80CD-FC063281E41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E733D3-E5C7-49D3-A213-FB61A2273C44}"/>
              </a:ext>
            </a:extLst>
          </p:cNvPr>
          <p:cNvSpPr>
            <a:spLocks noGrp="1"/>
          </p:cNvSpPr>
          <p:nvPr>
            <p:ph type="dt" sz="half" idx="10"/>
          </p:nvPr>
        </p:nvSpPr>
        <p:spPr/>
        <p:txBody>
          <a:bodyPr/>
          <a:lstStyle/>
          <a:p>
            <a:fld id="{60147B39-D263-4DB1-B93B-72EB27B25ACE}" type="datetime1">
              <a:rPr lang="en-US" smtClean="0"/>
              <a:t>3/21/2022</a:t>
            </a:fld>
            <a:endParaRPr lang="en-US" dirty="0"/>
          </a:p>
        </p:txBody>
      </p:sp>
      <p:sp>
        <p:nvSpPr>
          <p:cNvPr id="5" name="Footer Placeholder 4">
            <a:extLst>
              <a:ext uri="{FF2B5EF4-FFF2-40B4-BE49-F238E27FC236}">
                <a16:creationId xmlns:a16="http://schemas.microsoft.com/office/drawing/2014/main" id="{4EB87696-FDE1-4B09-9776-53C40500FC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616BCC-829F-475B-98AE-670B5392C421}"/>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99850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82EA-E277-43FC-B245-B950D34B2C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58FFEC-A1C8-42A6-B804-3DCB1CF4A3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29A8F-6C72-4B7A-8D69-61D4C8DDD145}"/>
              </a:ext>
            </a:extLst>
          </p:cNvPr>
          <p:cNvSpPr>
            <a:spLocks noGrp="1"/>
          </p:cNvSpPr>
          <p:nvPr>
            <p:ph type="dt" sz="half" idx="10"/>
          </p:nvPr>
        </p:nvSpPr>
        <p:spPr/>
        <p:txBody>
          <a:bodyPr/>
          <a:lstStyle/>
          <a:p>
            <a:fld id="{5E83B1D8-EA3B-475A-8F56-984B413C8902}" type="datetime1">
              <a:rPr lang="en-US" smtClean="0"/>
              <a:t>3/21/2022</a:t>
            </a:fld>
            <a:endParaRPr lang="en-US" dirty="0"/>
          </a:p>
        </p:txBody>
      </p:sp>
      <p:sp>
        <p:nvSpPr>
          <p:cNvPr id="5" name="Footer Placeholder 4">
            <a:extLst>
              <a:ext uri="{FF2B5EF4-FFF2-40B4-BE49-F238E27FC236}">
                <a16:creationId xmlns:a16="http://schemas.microsoft.com/office/drawing/2014/main" id="{51DDE1C9-E363-4CD0-9D8E-43E49FA7F1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BC13EE-BBCF-43DA-A776-642C4294DD7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6201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67E545-2054-415B-BD27-D3DEAB67963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CAC8E0-8BA5-4249-9E95-7A73A5C4624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C6F20-9192-4457-868F-5F176F7D6A86}"/>
              </a:ext>
            </a:extLst>
          </p:cNvPr>
          <p:cNvSpPr>
            <a:spLocks noGrp="1"/>
          </p:cNvSpPr>
          <p:nvPr>
            <p:ph type="dt" sz="half" idx="10"/>
          </p:nvPr>
        </p:nvSpPr>
        <p:spPr/>
        <p:txBody>
          <a:bodyPr/>
          <a:lstStyle/>
          <a:p>
            <a:fld id="{817F3D68-86AA-4CF1-BDB1-C66F9E114C52}" type="datetime1">
              <a:rPr lang="en-US" smtClean="0"/>
              <a:t>3/21/2022</a:t>
            </a:fld>
            <a:endParaRPr lang="en-US" dirty="0"/>
          </a:p>
        </p:txBody>
      </p:sp>
      <p:sp>
        <p:nvSpPr>
          <p:cNvPr id="5" name="Footer Placeholder 4">
            <a:extLst>
              <a:ext uri="{FF2B5EF4-FFF2-40B4-BE49-F238E27FC236}">
                <a16:creationId xmlns:a16="http://schemas.microsoft.com/office/drawing/2014/main" id="{7D479208-82DF-4CFC-B5AF-1E5B9CAF39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4D368B-CED9-4443-911F-A9FCB9133C5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4791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96FC27-837E-440D-9479-B290C18CE746}"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90330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710" y="1900519"/>
            <a:ext cx="6711654" cy="41954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4440341F-3D4C-4576-8381-3EC2A022D2BB}"/>
              </a:ext>
            </a:extLst>
          </p:cNvPr>
          <p:cNvSpPr>
            <a:spLocks noGrp="1"/>
          </p:cNvSpPr>
          <p:nvPr>
            <p:ph type="dt" sz="half" idx="10"/>
          </p:nvPr>
        </p:nvSpPr>
        <p:spPr/>
        <p:txBody>
          <a:bodyPr/>
          <a:lstStyle/>
          <a:p>
            <a:fld id="{FEEE9A86-9887-4ECF-AE7F-EE2366310E04}" type="datetime1">
              <a:rPr lang="en-US" smtClean="0"/>
              <a:t>3/21/2022</a:t>
            </a:fld>
            <a:endParaRPr lang="en-US" dirty="0"/>
          </a:p>
        </p:txBody>
      </p:sp>
      <p:sp>
        <p:nvSpPr>
          <p:cNvPr id="12" name="Footer Placeholder 11">
            <a:extLst>
              <a:ext uri="{FF2B5EF4-FFF2-40B4-BE49-F238E27FC236}">
                <a16:creationId xmlns:a16="http://schemas.microsoft.com/office/drawing/2014/main" id="{2B636A02-6DA4-4931-A3A3-26664A83F5F8}"/>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57E5617F-0AF7-44BC-AF23-DCC7221401A7}"/>
              </a:ext>
            </a:extLst>
          </p:cNvPr>
          <p:cNvSpPr>
            <a:spLocks noGrp="1"/>
          </p:cNvSpPr>
          <p:nvPr>
            <p:ph type="sldNum" sz="quarter" idx="12"/>
          </p:nvPr>
        </p:nvSpPr>
        <p:spPr/>
        <p:txBody>
          <a:bodyPr/>
          <a:lstStyle/>
          <a:p>
            <a:r>
              <a:rPr lang="en-US" dirty="0"/>
              <a:t>IDS</a:t>
            </a:r>
          </a:p>
        </p:txBody>
      </p:sp>
      <p:sp>
        <p:nvSpPr>
          <p:cNvPr id="14" name="Title 13">
            <a:extLst>
              <a:ext uri="{FF2B5EF4-FFF2-40B4-BE49-F238E27FC236}">
                <a16:creationId xmlns:a16="http://schemas.microsoft.com/office/drawing/2014/main" id="{1E344FC1-0D46-4343-BE5E-211D19543D5D}"/>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384738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372D2B-2AA4-4397-9B69-D6B4BC6193EF}"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13985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8AF398-7968-4F48-B57F-FEE7F9126418}"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44537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30437-4C14-4268-81A5-400B8F4DE198}" type="datetime1">
              <a:rPr lang="en-US" smtClean="0"/>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4270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122B4D6-FFDE-4459-B863-0F8A8F73FB32}" type="datetime1">
              <a:rPr lang="en-US" smtClean="0"/>
              <a:t>3/21/2022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56613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5CA22B-BF8E-430F-860B-E1FDBDDD9B52}" type="datetime1">
              <a:rPr lang="en-US" smtClean="0"/>
              <a:t>3/21/2022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69494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04A4ECB-26F7-48B9-AE31-A8179D8580AD}" type="datetime1">
              <a:rPr lang="en-US" smtClean="0"/>
              <a:t>3/21/2022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8835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166D-1301-41E1-B1DF-A55C6E21FC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C892C-C056-4B96-8894-FF4DA343D8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9383E-10B4-4CE7-A0CB-4A61821E4CD2}"/>
              </a:ext>
            </a:extLst>
          </p:cNvPr>
          <p:cNvSpPr>
            <a:spLocks noGrp="1"/>
          </p:cNvSpPr>
          <p:nvPr>
            <p:ph type="dt" sz="half" idx="10"/>
          </p:nvPr>
        </p:nvSpPr>
        <p:spPr/>
        <p:txBody>
          <a:bodyPr/>
          <a:lstStyle/>
          <a:p>
            <a:fld id="{8AB7CF4B-89CB-4126-9389-7212C61626AF}" type="datetime1">
              <a:rPr lang="en-US" smtClean="0"/>
              <a:t>3/21/2022</a:t>
            </a:fld>
            <a:endParaRPr lang="en-US" dirty="0"/>
          </a:p>
        </p:txBody>
      </p:sp>
      <p:sp>
        <p:nvSpPr>
          <p:cNvPr id="5" name="Footer Placeholder 4">
            <a:extLst>
              <a:ext uri="{FF2B5EF4-FFF2-40B4-BE49-F238E27FC236}">
                <a16:creationId xmlns:a16="http://schemas.microsoft.com/office/drawing/2014/main" id="{2A08BC37-3713-4847-A40D-FB2E16A94E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CBCF2C-B460-48CA-A63A-65EE393FE26B}"/>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2700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2B04DE-2216-44EF-B1E0-F77D887DC940}"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22665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930DF9-548C-4590-81CE-D5497CEA6BD5}" type="datetime1">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73631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5ABD949-EDE0-432E-883E-B5077B77A96D}"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38208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3F418F-53AD-436B-B89A-BEF38327EF58}"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572581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8BB85-86B0-463B-86E2-6C91A8E03C12}"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9224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3CB4D7-ED25-4A2F-9C0D-BBF300FF3E61}" type="datetime1">
              <a:rPr lang="en-US" smtClean="0"/>
              <a:t>3/21/2022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760759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4A9DCCC-BB97-4A8B-91B5-E53D4E58091C}" type="datetime1">
              <a:rPr lang="en-US" smtClean="0"/>
              <a:t>3/21/2022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23063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3A1C5-84D2-44A3-8DE4-F4AF1279C8D0}"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030701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C7E68-3474-4737-A401-180CC93A406B}" type="datetime1">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5773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757B-525C-46E6-BCA0-B431E7B016B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F0254F-E225-4BDD-8F26-415264CD8A8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55D4EC-BAB1-4661-8882-9150D0E2FED0}"/>
              </a:ext>
            </a:extLst>
          </p:cNvPr>
          <p:cNvSpPr>
            <a:spLocks noGrp="1"/>
          </p:cNvSpPr>
          <p:nvPr>
            <p:ph type="dt" sz="half" idx="10"/>
          </p:nvPr>
        </p:nvSpPr>
        <p:spPr/>
        <p:txBody>
          <a:bodyPr/>
          <a:lstStyle/>
          <a:p>
            <a:fld id="{623DC7F4-79B2-453F-84B3-A649199F7F52}" type="datetime1">
              <a:rPr lang="en-US" smtClean="0"/>
              <a:t>3/21/2022</a:t>
            </a:fld>
            <a:endParaRPr lang="en-US" dirty="0"/>
          </a:p>
        </p:txBody>
      </p:sp>
      <p:sp>
        <p:nvSpPr>
          <p:cNvPr id="5" name="Footer Placeholder 4">
            <a:extLst>
              <a:ext uri="{FF2B5EF4-FFF2-40B4-BE49-F238E27FC236}">
                <a16:creationId xmlns:a16="http://schemas.microsoft.com/office/drawing/2014/main" id="{6285EB9B-FCCA-49E6-94D9-1BEB9C3FC9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8BBEAD-C97D-4AE5-B1B2-448D404B3A3F}"/>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9123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FFD1-E865-4990-A755-DFFCDD84FE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710519-8947-4AEE-9DF7-F8AFB3DA12B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46562B-16B4-44FD-8BF4-13C5FF01261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748CC6-E9EA-48ED-9129-56EC5ACA73F1}"/>
              </a:ext>
            </a:extLst>
          </p:cNvPr>
          <p:cNvSpPr>
            <a:spLocks noGrp="1"/>
          </p:cNvSpPr>
          <p:nvPr>
            <p:ph type="dt" sz="half" idx="10"/>
          </p:nvPr>
        </p:nvSpPr>
        <p:spPr/>
        <p:txBody>
          <a:bodyPr/>
          <a:lstStyle/>
          <a:p>
            <a:fld id="{ADDA1E74-9CFB-4C55-BDFC-1973AB8055CB}" type="datetime1">
              <a:rPr lang="en-US" smtClean="0"/>
              <a:t>3/21/2022</a:t>
            </a:fld>
            <a:endParaRPr lang="en-US" dirty="0"/>
          </a:p>
        </p:txBody>
      </p:sp>
      <p:sp>
        <p:nvSpPr>
          <p:cNvPr id="6" name="Footer Placeholder 5">
            <a:extLst>
              <a:ext uri="{FF2B5EF4-FFF2-40B4-BE49-F238E27FC236}">
                <a16:creationId xmlns:a16="http://schemas.microsoft.com/office/drawing/2014/main" id="{E85CA979-C05C-4EF9-8AA7-6F73C5AC71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BFDE58-4895-410F-9D13-7613D9CD8F07}"/>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991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B76B3-226B-4967-B660-8D8C5E3B0E0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40EE0-C863-4563-A901-367DFAA42C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B2392-F96C-49DF-940D-C27EE901FF2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9EF9B3-F3D6-4716-81CE-C1140459EDF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C47D6D-0FF0-44C1-BCC2-659530CE016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6A5DAF-E804-43AE-89AB-44151D8354D6}"/>
              </a:ext>
            </a:extLst>
          </p:cNvPr>
          <p:cNvSpPr>
            <a:spLocks noGrp="1"/>
          </p:cNvSpPr>
          <p:nvPr>
            <p:ph type="dt" sz="half" idx="10"/>
          </p:nvPr>
        </p:nvSpPr>
        <p:spPr/>
        <p:txBody>
          <a:bodyPr/>
          <a:lstStyle/>
          <a:p>
            <a:fld id="{E68A9771-0BF1-44BF-ADAB-10F80E8C5F0F}" type="datetime1">
              <a:rPr lang="en-US" smtClean="0"/>
              <a:t>3/21/2022</a:t>
            </a:fld>
            <a:endParaRPr lang="en-US" dirty="0"/>
          </a:p>
        </p:txBody>
      </p:sp>
      <p:sp>
        <p:nvSpPr>
          <p:cNvPr id="8" name="Footer Placeholder 7">
            <a:extLst>
              <a:ext uri="{FF2B5EF4-FFF2-40B4-BE49-F238E27FC236}">
                <a16:creationId xmlns:a16="http://schemas.microsoft.com/office/drawing/2014/main" id="{28FC8FB2-AB4A-4867-A86F-8EB5B97587E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F7C19F-A2A1-4D56-821B-54E73BBCFDD8}"/>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4004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A1BE-BE20-463B-934C-C5543AE426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E61E67-9D97-45E5-B40C-0A153947E425}"/>
              </a:ext>
            </a:extLst>
          </p:cNvPr>
          <p:cNvSpPr>
            <a:spLocks noGrp="1"/>
          </p:cNvSpPr>
          <p:nvPr>
            <p:ph type="dt" sz="half" idx="10"/>
          </p:nvPr>
        </p:nvSpPr>
        <p:spPr/>
        <p:txBody>
          <a:bodyPr/>
          <a:lstStyle/>
          <a:p>
            <a:fld id="{084B21ED-7E97-4F2B-9B77-96CD565CA3C9}" type="datetime1">
              <a:rPr lang="en-US" smtClean="0"/>
              <a:t>3/21/2022</a:t>
            </a:fld>
            <a:endParaRPr lang="en-US" dirty="0"/>
          </a:p>
        </p:txBody>
      </p:sp>
      <p:sp>
        <p:nvSpPr>
          <p:cNvPr id="4" name="Footer Placeholder 3">
            <a:extLst>
              <a:ext uri="{FF2B5EF4-FFF2-40B4-BE49-F238E27FC236}">
                <a16:creationId xmlns:a16="http://schemas.microsoft.com/office/drawing/2014/main" id="{A721596B-433A-4054-84F2-1B9E6D7D6BB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21B980F-F7BE-4888-8278-19F2E8B5DA45}"/>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3660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173A0-4EBC-4F44-949D-873AC0F0F507}"/>
              </a:ext>
            </a:extLst>
          </p:cNvPr>
          <p:cNvSpPr>
            <a:spLocks noGrp="1"/>
          </p:cNvSpPr>
          <p:nvPr>
            <p:ph type="dt" sz="half" idx="10"/>
          </p:nvPr>
        </p:nvSpPr>
        <p:spPr/>
        <p:txBody>
          <a:bodyPr/>
          <a:lstStyle/>
          <a:p>
            <a:fld id="{74664AB3-2B41-48D9-90E1-26DEA511E8E1}" type="datetime1">
              <a:rPr lang="en-US" smtClean="0"/>
              <a:t>3/21/2022</a:t>
            </a:fld>
            <a:endParaRPr lang="en-US" dirty="0"/>
          </a:p>
        </p:txBody>
      </p:sp>
      <p:sp>
        <p:nvSpPr>
          <p:cNvPr id="3" name="Footer Placeholder 2">
            <a:extLst>
              <a:ext uri="{FF2B5EF4-FFF2-40B4-BE49-F238E27FC236}">
                <a16:creationId xmlns:a16="http://schemas.microsoft.com/office/drawing/2014/main" id="{ADF77DF7-8AD9-4AB5-8AC1-096DE0DEE3D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6A0003B-34E5-4198-BEBC-A2A241BAF114}"/>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32245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D074E-6F08-4427-B8B5-9BEC484CC43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5CB31D-2BD7-47B8-9A6B-7EBC2795996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CC1473-EB9F-4B84-B0B1-1365901AFC8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735DC83-3DAA-43E2-950B-1F19D06CE52D}"/>
              </a:ext>
            </a:extLst>
          </p:cNvPr>
          <p:cNvSpPr>
            <a:spLocks noGrp="1"/>
          </p:cNvSpPr>
          <p:nvPr>
            <p:ph type="dt" sz="half" idx="10"/>
          </p:nvPr>
        </p:nvSpPr>
        <p:spPr/>
        <p:txBody>
          <a:bodyPr/>
          <a:lstStyle/>
          <a:p>
            <a:fld id="{9D35C847-A709-4200-856C-BC4DF24D92B7}" type="datetime1">
              <a:rPr lang="en-US" smtClean="0"/>
              <a:t>3/21/2022</a:t>
            </a:fld>
            <a:endParaRPr lang="en-US" dirty="0"/>
          </a:p>
        </p:txBody>
      </p:sp>
      <p:sp>
        <p:nvSpPr>
          <p:cNvPr id="6" name="Footer Placeholder 5">
            <a:extLst>
              <a:ext uri="{FF2B5EF4-FFF2-40B4-BE49-F238E27FC236}">
                <a16:creationId xmlns:a16="http://schemas.microsoft.com/office/drawing/2014/main" id="{FB700359-FF7E-42D7-B1EF-93D56BF328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965597-007B-4167-BAEB-C0619A32EE80}"/>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72733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12BB-1C89-457A-B090-8E02417811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D5F7A3-C362-4641-87F6-B154211A252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F3E2DCDE-E33A-48A1-89D7-E437B484022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D144EBE-F3A3-4FD1-BECB-9BE748B50FBD}"/>
              </a:ext>
            </a:extLst>
          </p:cNvPr>
          <p:cNvSpPr>
            <a:spLocks noGrp="1"/>
          </p:cNvSpPr>
          <p:nvPr>
            <p:ph type="dt" sz="half" idx="10"/>
          </p:nvPr>
        </p:nvSpPr>
        <p:spPr/>
        <p:txBody>
          <a:bodyPr/>
          <a:lstStyle/>
          <a:p>
            <a:fld id="{1325682B-6119-45BF-B762-C473CED6CB7F}" type="datetime1">
              <a:rPr lang="en-US" smtClean="0"/>
              <a:t>3/21/2022</a:t>
            </a:fld>
            <a:endParaRPr lang="en-US" dirty="0"/>
          </a:p>
        </p:txBody>
      </p:sp>
      <p:sp>
        <p:nvSpPr>
          <p:cNvPr id="6" name="Footer Placeholder 5">
            <a:extLst>
              <a:ext uri="{FF2B5EF4-FFF2-40B4-BE49-F238E27FC236}">
                <a16:creationId xmlns:a16="http://schemas.microsoft.com/office/drawing/2014/main" id="{5CDD9458-B247-48CA-9DB0-985E7FE7D35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8C1C14D-0BA3-404B-A41F-EC4B15777709}"/>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5936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B4FF82-65C9-4E82-9C76-2205B09BB8A0}"/>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975915-80F1-4D57-8E19-469B914698B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EA33F3-3E41-4DCE-8D23-AC2087D1D0B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F35F042-2B8C-4D5E-B3F1-8A37571965B3}" type="datetime1">
              <a:rPr lang="en-US" smtClean="0"/>
              <a:t>3/21/2022</a:t>
            </a:fld>
            <a:endParaRPr lang="en-US" dirty="0"/>
          </a:p>
        </p:txBody>
      </p:sp>
      <p:sp>
        <p:nvSpPr>
          <p:cNvPr id="5" name="Footer Placeholder 4">
            <a:extLst>
              <a:ext uri="{FF2B5EF4-FFF2-40B4-BE49-F238E27FC236}">
                <a16:creationId xmlns:a16="http://schemas.microsoft.com/office/drawing/2014/main" id="{B4BC7874-9F92-49EE-8E4E-E5D32190F85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0B841D-1D9C-43BB-BB58-7F542D0CEEB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655893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EE9A86-9887-4ECF-AE7F-EE2366310E04}" type="datetime1">
              <a:rPr lang="en-US" smtClean="0"/>
              <a:t>3/21/2022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34495" y="193137"/>
            <a:ext cx="628813" cy="767687"/>
          </a:xfrm>
          <a:prstGeom prst="rect">
            <a:avLst/>
          </a:prstGeom>
        </p:spPr>
        <p:txBody>
          <a:bodyPr vert="horz" lIns="91440" tIns="45720" rIns="91440" bIns="45720" rtlCol="0" anchor="b"/>
          <a:lstStyle>
            <a:lvl1pPr algn="ctr">
              <a:defRPr sz="1800" b="0" i="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a:t>IDS</a:t>
            </a:r>
          </a:p>
        </p:txBody>
      </p:sp>
      <p:sp>
        <p:nvSpPr>
          <p:cNvPr id="7" name="Rectangle: Rounded Corners 6">
            <a:extLst>
              <a:ext uri="{FF2B5EF4-FFF2-40B4-BE49-F238E27FC236}">
                <a16:creationId xmlns:a16="http://schemas.microsoft.com/office/drawing/2014/main" id="{D66F9A8B-4826-41F8-9451-A733BD001D30}"/>
              </a:ext>
            </a:extLst>
          </p:cNvPr>
          <p:cNvSpPr/>
          <p:nvPr userDrawn="1"/>
        </p:nvSpPr>
        <p:spPr>
          <a:xfrm>
            <a:off x="657" y="6477000"/>
            <a:ext cx="9144000" cy="295736"/>
          </a:xfrm>
          <a:prstGeom prst="roundRect">
            <a:avLst/>
          </a:prstGeom>
          <a:solidFill>
            <a:schemeClr val="bg2"/>
          </a:solidFill>
        </p:spPr>
        <p:style>
          <a:lnRef idx="3">
            <a:schemeClr val="lt1"/>
          </a:lnRef>
          <a:fillRef idx="1">
            <a:schemeClr val="accent3"/>
          </a:fillRef>
          <a:effectRef idx="1">
            <a:schemeClr val="accent3"/>
          </a:effectRef>
          <a:fontRef idx="minor">
            <a:schemeClr val="lt1"/>
          </a:fontRef>
        </p:style>
        <p:txBody>
          <a:bodyPr rtlCol="0" anchor="ctr"/>
          <a:lstStyle/>
          <a:p>
            <a:r>
              <a:rPr lang="en-IN" sz="1200" dirty="0"/>
              <a:t>Roll No: 20VV1D5807	</a:t>
            </a:r>
            <a:r>
              <a:rPr lang="en-IN" dirty="0"/>
              <a:t>	</a:t>
            </a:r>
            <a:r>
              <a:rPr lang="en-IN" sz="1400" b="0" i="0" u="none" strike="noStrike" kern="1200" baseline="0" dirty="0">
                <a:solidFill>
                  <a:schemeClr val="lt1"/>
                </a:solidFill>
                <a:latin typeface="+mn-lt"/>
                <a:ea typeface="+mn-ea"/>
                <a:cs typeface="+mn-cs"/>
              </a:rPr>
              <a:t>Intrusion </a:t>
            </a:r>
            <a:r>
              <a:rPr lang="en-US" sz="1400" b="0" i="0" u="none" strike="noStrike" kern="1200" baseline="0" dirty="0">
                <a:solidFill>
                  <a:schemeClr val="lt1"/>
                </a:solidFill>
                <a:latin typeface="+mn-lt"/>
                <a:ea typeface="+mn-ea"/>
                <a:cs typeface="+mn-cs"/>
              </a:rPr>
              <a:t>Detection Using Recurrent Neural Networks			Page No: </a:t>
            </a:r>
            <a:endParaRPr lang="en-IN" dirty="0"/>
          </a:p>
        </p:txBody>
      </p:sp>
    </p:spTree>
    <p:extLst>
      <p:ext uri="{BB962C8B-B14F-4D97-AF65-F5344CB8AC3E}">
        <p14:creationId xmlns:p14="http://schemas.microsoft.com/office/powerpoint/2010/main" val="543771542"/>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8009" y="228600"/>
            <a:ext cx="8701088" cy="1076324"/>
          </a:xfrm>
        </p:spPr>
        <p:txBody>
          <a:bodyPr>
            <a:noAutofit/>
          </a:bodyPr>
          <a:lstStyle/>
          <a:p>
            <a:r>
              <a:rPr lang="en-US" sz="3500" b="1" dirty="0">
                <a:latin typeface="Times New Roman" panose="02020603050405020304" pitchFamily="18" charset="0"/>
                <a:cs typeface="Times New Roman" panose="02020603050405020304" pitchFamily="18" charset="0"/>
              </a:rPr>
              <a:t>Intrusion Detection Using Recurrent Neural Networks</a:t>
            </a:r>
          </a:p>
        </p:txBody>
      </p:sp>
      <p:sp>
        <p:nvSpPr>
          <p:cNvPr id="3" name="Subtitle 2"/>
          <p:cNvSpPr>
            <a:spLocks noGrp="1"/>
          </p:cNvSpPr>
          <p:nvPr>
            <p:ph type="subTitle" idx="1"/>
          </p:nvPr>
        </p:nvSpPr>
        <p:spPr>
          <a:xfrm>
            <a:off x="519112" y="1590673"/>
            <a:ext cx="8305800" cy="5443538"/>
          </a:xfrm>
        </p:spPr>
        <p:txBody>
          <a:bodyPr>
            <a:normAutofit fontScale="62500" lnSpcReduction="20000"/>
          </a:bodyPr>
          <a:lstStyle/>
          <a:p>
            <a:pPr lvl="0"/>
            <a:endParaRPr lang="en-IN" u="sng" dirty="0">
              <a:latin typeface="Times New Roman" panose="02020603050405020304" pitchFamily="18" charset="0"/>
              <a:cs typeface="Times New Roman" panose="02020603050405020304" pitchFamily="18" charset="0"/>
            </a:endParaRPr>
          </a:p>
          <a:p>
            <a:pPr lvl="0"/>
            <a:r>
              <a:rPr lang="en-IN" sz="3200" dirty="0">
                <a:solidFill>
                  <a:schemeClr val="tx1"/>
                </a:solidFill>
                <a:latin typeface="Times New Roman" panose="02020603050405020304" pitchFamily="18" charset="0"/>
                <a:cs typeface="Times New Roman" panose="02020603050405020304" pitchFamily="18" charset="0"/>
              </a:rPr>
              <a:t>Presented by</a:t>
            </a:r>
          </a:p>
          <a:p>
            <a:pPr lvl="0"/>
            <a:endParaRPr lang="en-IN" dirty="0">
              <a:solidFill>
                <a:schemeClr val="tx1"/>
              </a:solidFill>
              <a:latin typeface="Times New Roman" panose="02020603050405020304" pitchFamily="18" charset="0"/>
              <a:cs typeface="Times New Roman" panose="02020603050405020304" pitchFamily="18" charset="0"/>
            </a:endParaRPr>
          </a:p>
          <a:p>
            <a:pPr lvl="0">
              <a:defRPr/>
            </a:pPr>
            <a:r>
              <a:rPr lang="en-IN" sz="3800" b="1" dirty="0">
                <a:solidFill>
                  <a:schemeClr val="tx1"/>
                </a:solidFill>
                <a:latin typeface="Times New Roman" panose="02020603050405020304" pitchFamily="18" charset="0"/>
                <a:cs typeface="Times New Roman" panose="02020603050405020304" pitchFamily="18" charset="0"/>
              </a:rPr>
              <a:t>M.Aswini Kumar</a:t>
            </a:r>
          </a:p>
          <a:p>
            <a:pPr lvl="0">
              <a:defRPr/>
            </a:pPr>
            <a:r>
              <a:rPr lang="en-IN" sz="3800" b="1" dirty="0">
                <a:solidFill>
                  <a:schemeClr val="tx1"/>
                </a:solidFill>
                <a:latin typeface="Times New Roman" panose="02020603050405020304" pitchFamily="18" charset="0"/>
                <a:cs typeface="Times New Roman" panose="02020603050405020304" pitchFamily="18" charset="0"/>
              </a:rPr>
              <a:t>(20VV1D5807)</a:t>
            </a:r>
          </a:p>
          <a:p>
            <a:pPr lvl="0">
              <a:defRPr/>
            </a:pPr>
            <a:endParaRPr lang="en-IN" b="1" dirty="0">
              <a:solidFill>
                <a:schemeClr val="tx1"/>
              </a:solidFill>
              <a:latin typeface="Times New Roman" panose="02020603050405020304" pitchFamily="18" charset="0"/>
              <a:cs typeface="Times New Roman" panose="02020603050405020304" pitchFamily="18" charset="0"/>
            </a:endParaRPr>
          </a:p>
          <a:p>
            <a:pPr lvl="0">
              <a:defRPr/>
            </a:pPr>
            <a:r>
              <a:rPr lang="en-IN" sz="3800" dirty="0">
                <a:solidFill>
                  <a:schemeClr val="tx1"/>
                </a:solidFill>
                <a:latin typeface="Times New Roman" panose="02020603050405020304" pitchFamily="18" charset="0"/>
                <a:cs typeface="Times New Roman" panose="02020603050405020304" pitchFamily="18" charset="0"/>
              </a:rPr>
              <a:t>Supervisor</a:t>
            </a:r>
          </a:p>
          <a:p>
            <a:pPr lvl="0">
              <a:defRPr/>
            </a:pPr>
            <a:r>
              <a:rPr lang="en-IN" sz="4200" b="1" dirty="0">
                <a:latin typeface="Times New Roman" panose="02020603050405020304" pitchFamily="18" charset="0"/>
                <a:cs typeface="Times New Roman" panose="02020603050405020304" pitchFamily="18" charset="0"/>
              </a:rPr>
              <a:t>Dr</a:t>
            </a:r>
            <a:r>
              <a:rPr lang="en-IN" sz="4200" b="1" dirty="0">
                <a:solidFill>
                  <a:schemeClr val="tx1"/>
                </a:solidFill>
                <a:latin typeface="Times New Roman" panose="02020603050405020304" pitchFamily="18" charset="0"/>
                <a:cs typeface="Times New Roman" panose="02020603050405020304" pitchFamily="18" charset="0"/>
              </a:rPr>
              <a:t>. T. Siva Rama Krishna </a:t>
            </a:r>
          </a:p>
          <a:p>
            <a:r>
              <a:rPr lang="en-US" sz="4200" b="1" dirty="0">
                <a:solidFill>
                  <a:schemeClr val="tx1"/>
                </a:solidFill>
                <a:latin typeface="Times New Roman" panose="02020603050405020304" pitchFamily="18" charset="0"/>
                <a:cs typeface="Times New Roman" panose="02020603050405020304" pitchFamily="18" charset="0"/>
              </a:rPr>
              <a:t>Assistant Professor</a:t>
            </a:r>
          </a:p>
          <a:p>
            <a:endParaRPr lang="en-US" b="1" dirty="0">
              <a:solidFill>
                <a:schemeClr val="tx1"/>
              </a:solidFill>
            </a:endParaRPr>
          </a:p>
          <a:p>
            <a:r>
              <a:rPr lang="en-US" b="1" dirty="0">
                <a:solidFill>
                  <a:schemeClr val="tx1"/>
                </a:solidFill>
              </a:rPr>
              <a:t>                                                                                                                       </a:t>
            </a:r>
          </a:p>
          <a:p>
            <a:endParaRPr lang="en-US" sz="1800" b="1" dirty="0">
              <a:solidFill>
                <a:schemeClr val="tx1"/>
              </a:solidFill>
            </a:endParaRPr>
          </a:p>
          <a:p>
            <a:r>
              <a:rPr lang="en-US" sz="1800" b="1" dirty="0">
                <a:solidFill>
                  <a:schemeClr val="tx1"/>
                </a:solidFill>
              </a:rPr>
              <a:t>                                                                                                                          </a:t>
            </a:r>
            <a:endParaRPr lang="en-US" sz="1800" b="1" dirty="0">
              <a:solidFill>
                <a:schemeClr val="tx1"/>
              </a:solidFill>
              <a:latin typeface="Times New Roman" panose="02020603050405020304" pitchFamily="18" charset="0"/>
              <a:cs typeface="Times New Roman" panose="02020603050405020304" pitchFamily="18" charset="0"/>
            </a:endParaRPr>
          </a:p>
          <a:p>
            <a:pPr lvl="0">
              <a:defRPr/>
            </a:pPr>
            <a:endParaRPr lang="en-US" sz="1800" b="1" dirty="0">
              <a:solidFill>
                <a:schemeClr val="tx1"/>
              </a:solidFill>
              <a:latin typeface="Times New Roman" panose="02020603050405020304" pitchFamily="18" charset="0"/>
              <a:cs typeface="Times New Roman" panose="02020603050405020304" pitchFamily="18" charset="0"/>
            </a:endParaRPr>
          </a:p>
          <a:p>
            <a:pPr lvl="0">
              <a:defRPr/>
            </a:pPr>
            <a:endParaRPr lang="en-US" sz="1800" b="1" dirty="0">
              <a:solidFill>
                <a:schemeClr val="tx1"/>
              </a:solidFill>
              <a:latin typeface="Times New Roman" panose="02020603050405020304" pitchFamily="18" charset="0"/>
              <a:cs typeface="Times New Roman" panose="02020603050405020304" pitchFamily="18" charset="0"/>
            </a:endParaRPr>
          </a:p>
          <a:p>
            <a:pPr lvl="0">
              <a:defRPr/>
            </a:pPr>
            <a:endParaRPr lang="en-US" sz="4000" b="1" dirty="0">
              <a:solidFill>
                <a:schemeClr val="tx1"/>
              </a:solidFill>
              <a:latin typeface="Times New Roman" panose="02020603050405020304" pitchFamily="18" charset="0"/>
              <a:cs typeface="Times New Roman" panose="02020603050405020304" pitchFamily="18" charset="0"/>
            </a:endParaRPr>
          </a:p>
          <a:p>
            <a:pPr lvl="0">
              <a:defRPr/>
            </a:pPr>
            <a:r>
              <a:rPr lang="en-IN" sz="4000" b="1" dirty="0">
                <a:solidFill>
                  <a:schemeClr val="tx1"/>
                </a:solidFill>
                <a:latin typeface="Times New Roman" panose="02020603050405020304" pitchFamily="18" charset="0"/>
                <a:cs typeface="Times New Roman" panose="02020603050405020304" pitchFamily="18" charset="0"/>
              </a:rPr>
              <a:t>Department of CSE</a:t>
            </a:r>
          </a:p>
          <a:p>
            <a:pPr lvl="0">
              <a:defRPr/>
            </a:pPr>
            <a:r>
              <a:rPr lang="en-IN"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JN</a:t>
            </a:r>
            <a:r>
              <a:rPr lang="en-IN" sz="2800" b="1" dirty="0">
                <a:solidFill>
                  <a:schemeClr val="tx1"/>
                </a:solidFill>
                <a:latin typeface="Times New Roman" panose="02020603050405020304" pitchFamily="18" charset="0"/>
                <a:cs typeface="Times New Roman" panose="02020603050405020304" pitchFamily="18" charset="0"/>
              </a:rPr>
              <a:t>TUGV UNIVERSITY COLLEGE OF ENGINEERING VIZIANAGARAM </a:t>
            </a:r>
          </a:p>
        </p:txBody>
      </p:sp>
      <p:pic>
        <p:nvPicPr>
          <p:cNvPr id="4" name="Content Placeholder 3" descr="Jntuk-logo.png"/>
          <p:cNvPicPr>
            <a:picLocks noChangeAspect="1"/>
          </p:cNvPicPr>
          <p:nvPr/>
        </p:nvPicPr>
        <p:blipFill>
          <a:blip r:embed="rId3" cstate="print"/>
          <a:stretch>
            <a:fillRect/>
          </a:stretch>
        </p:blipFill>
        <p:spPr>
          <a:xfrm>
            <a:off x="3886200" y="4515997"/>
            <a:ext cx="1641260" cy="15026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8600"/>
            <a:ext cx="3352800" cy="715962"/>
          </a:xfrm>
        </p:spPr>
        <p:txBody>
          <a:bodyPr>
            <a:noAutofit/>
          </a:bodyPr>
          <a:lstStyle/>
          <a:p>
            <a:pPr>
              <a:lnSpc>
                <a:spcPct val="150000"/>
              </a:lnSpc>
              <a:spcAft>
                <a:spcPts val="800"/>
              </a:spcAft>
            </a:pPr>
            <a:r>
              <a:rPr lang="en-US" sz="2800" b="1" dirty="0">
                <a:solidFill>
                  <a:srgbClr val="FFFF00"/>
                </a:solidFill>
                <a:effectLst/>
                <a:latin typeface="Times New Roman" panose="02020603050405020304" pitchFamily="18" charset="0"/>
                <a:ea typeface="Calibri" panose="020F0502020204030204" pitchFamily="34" charset="0"/>
              </a:rPr>
              <a:t>DEEP</a:t>
            </a:r>
            <a:r>
              <a:rPr lang="en-US" sz="2400" b="1" dirty="0">
                <a:solidFill>
                  <a:srgbClr val="FFFF00"/>
                </a:solidFill>
                <a:effectLst/>
                <a:latin typeface="Times New Roman" panose="02020603050405020304" pitchFamily="18" charset="0"/>
                <a:ea typeface="Calibri" panose="020F0502020204030204" pitchFamily="34" charset="0"/>
              </a:rPr>
              <a:t> </a:t>
            </a:r>
            <a:r>
              <a:rPr lang="en-US" sz="2800" b="1" dirty="0">
                <a:solidFill>
                  <a:srgbClr val="FFFF00"/>
                </a:solidFill>
                <a:effectLst/>
                <a:latin typeface="Times New Roman" panose="02020603050405020304" pitchFamily="18" charset="0"/>
                <a:ea typeface="Calibri" panose="020F0502020204030204" pitchFamily="34" charset="0"/>
              </a:rPr>
              <a:t>LEARNING</a:t>
            </a:r>
            <a:endParaRPr lang="en-IN" sz="2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447674" y="970035"/>
            <a:ext cx="8224840" cy="2200275"/>
          </a:xfrm>
        </p:spPr>
        <p:txBody>
          <a:bodyPr>
            <a:normAutofit/>
          </a:bodyPr>
          <a:lstStyle/>
          <a:p>
            <a:pPr marL="0" indent="0" algn="just">
              <a:lnSpc>
                <a:spcPct val="150000"/>
              </a:lnSpc>
              <a:buNone/>
            </a:pPr>
            <a:r>
              <a:rPr lang="en-US" sz="2000" dirty="0">
                <a:latin typeface="Times New Roman" panose="02020603050405020304" pitchFamily="18" charset="0"/>
              </a:rPr>
              <a:t>Deep Learning is a subset of Artificial Intelligence – a machine learning technique that teaches computers and devices logical functioning. Deep learning gets its name from the fact that it involves going deep into several layers of network, which also includes a hidden layer</a:t>
            </a:r>
            <a:endParaRPr lang="en-US" sz="2000" b="1" dirty="0">
              <a:latin typeface="Times New Roman" panose="02020603050405020304" pitchFamily="18" charset="0"/>
            </a:endParaRPr>
          </a:p>
        </p:txBody>
      </p:sp>
      <p:pic>
        <p:nvPicPr>
          <p:cNvPr id="5" name="Picture 4">
            <a:extLst>
              <a:ext uri="{FF2B5EF4-FFF2-40B4-BE49-F238E27FC236}">
                <a16:creationId xmlns:a16="http://schemas.microsoft.com/office/drawing/2014/main" id="{9529CB3D-04E9-44AC-A7F3-CC32AAFC2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2743200"/>
            <a:ext cx="3810000" cy="3660262"/>
          </a:xfrm>
          <a:prstGeom prst="ellipse">
            <a:avLst/>
          </a:prstGeom>
          <a:ln>
            <a:noFill/>
          </a:ln>
          <a:effectLst>
            <a:softEdge rad="112500"/>
          </a:effectLst>
          <a:scene3d>
            <a:camera prst="obliqueTopRight"/>
            <a:lightRig rig="threePt" dir="t"/>
          </a:scene3d>
        </p:spPr>
      </p:pic>
      <p:sp>
        <p:nvSpPr>
          <p:cNvPr id="6" name="Slide Number Placeholder 5">
            <a:extLst>
              <a:ext uri="{FF2B5EF4-FFF2-40B4-BE49-F238E27FC236}">
                <a16:creationId xmlns:a16="http://schemas.microsoft.com/office/drawing/2014/main" id="{A712512C-0703-4357-8A95-5FA50F882829}"/>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91917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6400800" cy="715962"/>
          </a:xfrm>
        </p:spPr>
        <p:txBody>
          <a:bodyPr>
            <a:noAutofit/>
          </a:bodyPr>
          <a:lstStyle/>
          <a:p>
            <a:pPr>
              <a:lnSpc>
                <a:spcPct val="150000"/>
              </a:lnSpc>
              <a:spcAft>
                <a:spcPts val="800"/>
              </a:spcAft>
            </a:pPr>
            <a:r>
              <a:rPr lang="en-US" sz="2800" b="1" dirty="0">
                <a:solidFill>
                  <a:srgbClr val="FFFF00"/>
                </a:solidFill>
                <a:effectLst/>
                <a:latin typeface="Times New Roman" panose="02020603050405020304" pitchFamily="18" charset="0"/>
                <a:ea typeface="Calibri" panose="020F0502020204030204" pitchFamily="34" charset="0"/>
              </a:rPr>
              <a:t>DEEP LEARNING ARCHITECTURES</a:t>
            </a:r>
            <a:endParaRPr lang="en-IN" sz="2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B87D3C5E-4810-4F7A-9952-8BEFE94CD887}"/>
              </a:ext>
            </a:extLst>
          </p:cNvPr>
          <p:cNvSpPr txBox="1"/>
          <p:nvPr/>
        </p:nvSpPr>
        <p:spPr>
          <a:xfrm>
            <a:off x="386952" y="974724"/>
            <a:ext cx="8370095" cy="4893647"/>
          </a:xfrm>
          <a:prstGeom prst="rect">
            <a:avLst/>
          </a:prstGeom>
          <a:noFill/>
        </p:spPr>
        <p:txBody>
          <a:bodyPr wrap="square">
            <a:spAutoFit/>
          </a:bodyPr>
          <a:lstStyle/>
          <a:p>
            <a:pPr algn="just" fontAlgn="base">
              <a:buFont typeface="+mj-lt"/>
              <a:buAutoNum type="arabicPeriod"/>
            </a:pPr>
            <a:r>
              <a:rPr lang="en-US" sz="2400" b="1" dirty="0">
                <a:latin typeface="Times New Roman" panose="02020603050405020304" pitchFamily="18" charset="0"/>
                <a:cs typeface="Times New Roman" panose="02020603050405020304" pitchFamily="18" charset="0"/>
              </a:rPr>
              <a:t> Artificial Neural Network (ANN), </a:t>
            </a:r>
            <a:r>
              <a:rPr lang="en-US" sz="2400" dirty="0">
                <a:latin typeface="Times New Roman" panose="02020603050405020304" pitchFamily="18" charset="0"/>
                <a:cs typeface="Times New Roman" panose="02020603050405020304" pitchFamily="18" charset="0"/>
              </a:rPr>
              <a:t>is a group of multiple perceptrons or neurons at each layer. ANN is also known as a Feed-Forward Neural network because inputs are processed only in the forward direction.</a:t>
            </a:r>
          </a:p>
          <a:p>
            <a:pPr algn="just" fontAlgn="base"/>
            <a:endParaRPr lang="en-US" sz="2400" i="0" dirty="0">
              <a:effectLst/>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2. Convolutional Neural Networks (CNN) </a:t>
            </a:r>
            <a:r>
              <a:rPr lang="en-US" sz="2400" dirty="0">
                <a:latin typeface="Times New Roman" panose="02020603050405020304" pitchFamily="18" charset="0"/>
                <a:cs typeface="Times New Roman" panose="02020603050405020304" pitchFamily="18" charset="0"/>
              </a:rPr>
              <a:t>are one of the most popular models used today. This neural network computational model uses a variation of multilayer perceptrons and contains one or more convolutional layers that can be either entirely connected or pooled.</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3. Recurrent Neural Networks (RNN) </a:t>
            </a:r>
            <a:r>
              <a:rPr lang="en-US" sz="2400" dirty="0">
                <a:latin typeface="Times New Roman" panose="02020603050405020304" pitchFamily="18" charset="0"/>
                <a:cs typeface="Times New Roman" panose="02020603050405020304" pitchFamily="18" charset="0"/>
              </a:rPr>
              <a:t>are a powerful and robust type of neural network. RNN is helpful in model sequence data.</a:t>
            </a:r>
          </a:p>
        </p:txBody>
      </p:sp>
      <p:sp>
        <p:nvSpPr>
          <p:cNvPr id="3" name="Slide Number Placeholder 2">
            <a:extLst>
              <a:ext uri="{FF2B5EF4-FFF2-40B4-BE49-F238E27FC236}">
                <a16:creationId xmlns:a16="http://schemas.microsoft.com/office/drawing/2014/main" id="{F7507CA0-251B-4E87-829C-3672F945A377}"/>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306102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DC4498-7A48-4A01-8E03-E15ED80B575A}"/>
              </a:ext>
            </a:extLst>
          </p:cNvPr>
          <p:cNvSpPr>
            <a:spLocks noGrp="1"/>
          </p:cNvSpPr>
          <p:nvPr>
            <p:ph type="title"/>
          </p:nvPr>
        </p:nvSpPr>
        <p:spPr>
          <a:xfrm>
            <a:off x="2743200" y="361156"/>
            <a:ext cx="4038600" cy="715962"/>
          </a:xfrm>
        </p:spPr>
        <p:txBody>
          <a:bodyPr>
            <a:noAutofit/>
          </a:bodyPr>
          <a:lstStyle/>
          <a:p>
            <a:pPr>
              <a:lnSpc>
                <a:spcPct val="150000"/>
              </a:lnSpc>
              <a:spcAft>
                <a:spcPts val="800"/>
              </a:spcAft>
            </a:pPr>
            <a:r>
              <a:rPr lang="en-US" sz="2800" b="1" dirty="0">
                <a:solidFill>
                  <a:srgbClr val="FFFF00"/>
                </a:solidFill>
                <a:effectLst/>
                <a:latin typeface="Times New Roman" panose="02020603050405020304" pitchFamily="18" charset="0"/>
                <a:ea typeface="Calibri" panose="020F0502020204030204" pitchFamily="34" charset="0"/>
              </a:rPr>
              <a:t>RNN ARCHITECTURE</a:t>
            </a:r>
            <a:endParaRPr lang="en-IN" sz="2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A9C75B0-5D8F-465B-97AD-B03DA7231C1C}"/>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12</a:t>
            </a:fld>
            <a:endParaRPr lang="en-US" dirty="0"/>
          </a:p>
        </p:txBody>
      </p:sp>
      <p:pic>
        <p:nvPicPr>
          <p:cNvPr id="6" name="Picture 5">
            <a:extLst>
              <a:ext uri="{FF2B5EF4-FFF2-40B4-BE49-F238E27FC236}">
                <a16:creationId xmlns:a16="http://schemas.microsoft.com/office/drawing/2014/main" id="{69977B6C-4211-46BB-B07C-0D4FCF1F13B1}"/>
              </a:ext>
            </a:extLst>
          </p:cNvPr>
          <p:cNvPicPr>
            <a:picLocks noChangeAspect="1"/>
          </p:cNvPicPr>
          <p:nvPr/>
        </p:nvPicPr>
        <p:blipFill>
          <a:blip r:embed="rId3"/>
          <a:stretch>
            <a:fillRect/>
          </a:stretch>
        </p:blipFill>
        <p:spPr>
          <a:xfrm>
            <a:off x="255911" y="1828800"/>
            <a:ext cx="8632178" cy="39520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43181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DC4498-7A48-4A01-8E03-E15ED80B575A}"/>
              </a:ext>
            </a:extLst>
          </p:cNvPr>
          <p:cNvSpPr>
            <a:spLocks noGrp="1"/>
          </p:cNvSpPr>
          <p:nvPr>
            <p:ph type="title"/>
          </p:nvPr>
        </p:nvSpPr>
        <p:spPr>
          <a:xfrm>
            <a:off x="3183694" y="90220"/>
            <a:ext cx="3423985" cy="715962"/>
          </a:xfrm>
        </p:spPr>
        <p:txBody>
          <a:bodyPr>
            <a:noAutofit/>
          </a:bodyPr>
          <a:lstStyle/>
          <a:p>
            <a:pPr>
              <a:lnSpc>
                <a:spcPct val="150000"/>
              </a:lnSpc>
              <a:spcAft>
                <a:spcPts val="800"/>
              </a:spcAft>
            </a:pPr>
            <a:r>
              <a:rPr lang="en-IN" sz="3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SYSTE</a:t>
            </a:r>
            <a:r>
              <a:rPr lang="en-IN"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M FLOW</a:t>
            </a:r>
            <a:endParaRPr lang="en-IN" sz="3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A9C75B0-5D8F-465B-97AD-B03DA7231C1C}"/>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13</a:t>
            </a:fld>
            <a:endParaRPr lang="en-US" dirty="0"/>
          </a:p>
        </p:txBody>
      </p:sp>
      <p:sp>
        <p:nvSpPr>
          <p:cNvPr id="2" name="Rectangle 1">
            <a:extLst>
              <a:ext uri="{FF2B5EF4-FFF2-40B4-BE49-F238E27FC236}">
                <a16:creationId xmlns:a16="http://schemas.microsoft.com/office/drawing/2014/main" id="{10076CDA-8A32-4D29-B998-638DDF9CDDE1}"/>
              </a:ext>
            </a:extLst>
          </p:cNvPr>
          <p:cNvSpPr/>
          <p:nvPr/>
        </p:nvSpPr>
        <p:spPr>
          <a:xfrm>
            <a:off x="459693" y="917464"/>
            <a:ext cx="4721229"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Step:1 DATASET DESCRIPTION</a:t>
            </a:r>
            <a:endParaRPr lang="en-IN" sz="2400" b="1" i="0" dirty="0">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D06E236-9AB6-4716-870E-9237D49C0307}"/>
              </a:ext>
            </a:extLst>
          </p:cNvPr>
          <p:cNvSpPr/>
          <p:nvPr/>
        </p:nvSpPr>
        <p:spPr>
          <a:xfrm>
            <a:off x="1276187" y="1384314"/>
            <a:ext cx="7239000"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NSL-KDD dataset 2009 The dataset contains 41 features, and falls into 4 attacks categories (DoS, Probe, U2R, and R2L).</a:t>
            </a:r>
            <a:endParaRPr lang="en-IN"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23DB3C8-1C87-43E0-908C-322DF909515D}"/>
              </a:ext>
            </a:extLst>
          </p:cNvPr>
          <p:cNvSpPr/>
          <p:nvPr/>
        </p:nvSpPr>
        <p:spPr>
          <a:xfrm>
            <a:off x="1413036" y="4759398"/>
            <a:ext cx="2778325" cy="830997"/>
          </a:xfrm>
          <a:prstGeom prst="rect">
            <a:avLst/>
          </a:prstGeom>
        </p:spPr>
        <p:txBody>
          <a:bodyPr wrap="none">
            <a:spAutoFit/>
          </a:bodyPr>
          <a:lstStyle/>
          <a:p>
            <a:pPr marL="457200" indent="-457200">
              <a:buAutoNum type="arabicParenR"/>
            </a:pPr>
            <a:r>
              <a:rPr lang="en-IN" sz="2400" dirty="0">
                <a:latin typeface="Times New Roman" panose="02020603050405020304" pitchFamily="18" charset="0"/>
                <a:cs typeface="Times New Roman" panose="02020603050405020304" pitchFamily="18" charset="0"/>
              </a:rPr>
              <a:t>Numericalization</a:t>
            </a:r>
          </a:p>
          <a:p>
            <a:pPr marL="457200" indent="-457200">
              <a:buAutoNum type="arabicParenR"/>
            </a:pPr>
            <a:r>
              <a:rPr lang="en-IN" sz="2400" dirty="0">
                <a:latin typeface="Times New Roman" panose="02020603050405020304" pitchFamily="18" charset="0"/>
                <a:cs typeface="Times New Roman" panose="02020603050405020304" pitchFamily="18" charset="0"/>
              </a:rPr>
              <a:t>Normalization</a:t>
            </a:r>
          </a:p>
        </p:txBody>
      </p:sp>
      <p:sp>
        <p:nvSpPr>
          <p:cNvPr id="8" name="Rectangle 7">
            <a:extLst>
              <a:ext uri="{FF2B5EF4-FFF2-40B4-BE49-F238E27FC236}">
                <a16:creationId xmlns:a16="http://schemas.microsoft.com/office/drawing/2014/main" id="{61858DBF-350F-4BAE-BB49-4B26321885AD}"/>
              </a:ext>
            </a:extLst>
          </p:cNvPr>
          <p:cNvSpPr/>
          <p:nvPr/>
        </p:nvSpPr>
        <p:spPr>
          <a:xfrm>
            <a:off x="459693" y="4250736"/>
            <a:ext cx="4605620" cy="507832"/>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Step:2 DATA PREPROCESSING</a:t>
            </a:r>
          </a:p>
        </p:txBody>
      </p:sp>
      <p:pic>
        <p:nvPicPr>
          <p:cNvPr id="13" name="Picture 12">
            <a:extLst>
              <a:ext uri="{FF2B5EF4-FFF2-40B4-BE49-F238E27FC236}">
                <a16:creationId xmlns:a16="http://schemas.microsoft.com/office/drawing/2014/main" id="{17E5DC63-52CC-47DC-A688-1B065B4FD4E7}"/>
              </a:ext>
            </a:extLst>
          </p:cNvPr>
          <p:cNvPicPr>
            <a:picLocks noChangeAspect="1"/>
          </p:cNvPicPr>
          <p:nvPr/>
        </p:nvPicPr>
        <p:blipFill rotWithShape="1">
          <a:blip r:embed="rId3">
            <a:extLst>
              <a:ext uri="{28A0092B-C50C-407E-A947-70E740481C1C}">
                <a14:useLocalDpi xmlns:a14="http://schemas.microsoft.com/office/drawing/2010/main" val="0"/>
              </a:ext>
            </a:extLst>
          </a:blip>
          <a:srcRect l="812" t="24353" r="-812" b="-5818"/>
          <a:stretch/>
        </p:blipFill>
        <p:spPr>
          <a:xfrm>
            <a:off x="3183694" y="2201935"/>
            <a:ext cx="5181717" cy="20109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2937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A9C75B0-5D8F-465B-97AD-B03DA7231C1C}"/>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14</a:t>
            </a:fld>
            <a:endParaRPr lang="en-US" dirty="0"/>
          </a:p>
        </p:txBody>
      </p:sp>
      <p:sp>
        <p:nvSpPr>
          <p:cNvPr id="8" name="Rectangle 7">
            <a:extLst>
              <a:ext uri="{FF2B5EF4-FFF2-40B4-BE49-F238E27FC236}">
                <a16:creationId xmlns:a16="http://schemas.microsoft.com/office/drawing/2014/main" id="{61858DBF-350F-4BAE-BB49-4B26321885AD}"/>
              </a:ext>
            </a:extLst>
          </p:cNvPr>
          <p:cNvSpPr/>
          <p:nvPr/>
        </p:nvSpPr>
        <p:spPr>
          <a:xfrm>
            <a:off x="450167" y="466041"/>
            <a:ext cx="3645550"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Step:3 METHODOLOGY</a:t>
            </a:r>
          </a:p>
        </p:txBody>
      </p:sp>
      <p:sp>
        <p:nvSpPr>
          <p:cNvPr id="9" name="Rectangle 8">
            <a:extLst>
              <a:ext uri="{FF2B5EF4-FFF2-40B4-BE49-F238E27FC236}">
                <a16:creationId xmlns:a16="http://schemas.microsoft.com/office/drawing/2014/main" id="{BFF2506D-E0B4-4676-B7D6-B673B614AC37}"/>
              </a:ext>
            </a:extLst>
          </p:cNvPr>
          <p:cNvSpPr/>
          <p:nvPr/>
        </p:nvSpPr>
        <p:spPr>
          <a:xfrm>
            <a:off x="450166" y="3661380"/>
            <a:ext cx="4641014"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Step:4 EVALUATION METRICS</a:t>
            </a:r>
          </a:p>
        </p:txBody>
      </p:sp>
      <p:pic>
        <p:nvPicPr>
          <p:cNvPr id="10" name="Picture 9">
            <a:extLst>
              <a:ext uri="{FF2B5EF4-FFF2-40B4-BE49-F238E27FC236}">
                <a16:creationId xmlns:a16="http://schemas.microsoft.com/office/drawing/2014/main" id="{5DDCE0DF-9611-4CAB-9FA6-912E83A35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042" y="961043"/>
            <a:ext cx="5284277" cy="2667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11">
            <a:extLst>
              <a:ext uri="{FF2B5EF4-FFF2-40B4-BE49-F238E27FC236}">
                <a16:creationId xmlns:a16="http://schemas.microsoft.com/office/drawing/2014/main" id="{8B41F752-1FFC-4227-AB4D-2FE912026295}"/>
              </a:ext>
            </a:extLst>
          </p:cNvPr>
          <p:cNvSpPr/>
          <p:nvPr/>
        </p:nvSpPr>
        <p:spPr>
          <a:xfrm>
            <a:off x="1328232" y="4217741"/>
            <a:ext cx="2593852" cy="369332"/>
          </a:xfrm>
          <a:prstGeom prst="rect">
            <a:avLst/>
          </a:prstGeom>
        </p:spPr>
        <p:txBody>
          <a:bodyPr wrap="none">
            <a:spAutoFit/>
          </a:bodyPr>
          <a:lstStyle/>
          <a:p>
            <a:r>
              <a:rPr lang="en-IN" dirty="0">
                <a:latin typeface="TimesLTStd-Roman"/>
              </a:rPr>
              <a:t>True Positive Rate (TPR)</a:t>
            </a:r>
            <a:endParaRPr lang="en-IN" dirty="0"/>
          </a:p>
        </p:txBody>
      </p:sp>
      <p:sp>
        <p:nvSpPr>
          <p:cNvPr id="13" name="Rectangle 12">
            <a:extLst>
              <a:ext uri="{FF2B5EF4-FFF2-40B4-BE49-F238E27FC236}">
                <a16:creationId xmlns:a16="http://schemas.microsoft.com/office/drawing/2014/main" id="{85AE741A-E133-40E3-B91D-EF31CC3137A6}"/>
              </a:ext>
            </a:extLst>
          </p:cNvPr>
          <p:cNvSpPr/>
          <p:nvPr/>
        </p:nvSpPr>
        <p:spPr>
          <a:xfrm>
            <a:off x="1328232" y="4606123"/>
            <a:ext cx="2640466" cy="369332"/>
          </a:xfrm>
          <a:prstGeom prst="rect">
            <a:avLst/>
          </a:prstGeom>
        </p:spPr>
        <p:txBody>
          <a:bodyPr wrap="none">
            <a:spAutoFit/>
          </a:bodyPr>
          <a:lstStyle/>
          <a:p>
            <a:r>
              <a:rPr lang="en-IN" dirty="0">
                <a:latin typeface="TimesLTStd-Roman"/>
              </a:rPr>
              <a:t>False Positive Rate (FPR)</a:t>
            </a:r>
            <a:endParaRPr lang="en-IN" dirty="0"/>
          </a:p>
        </p:txBody>
      </p:sp>
      <p:sp>
        <p:nvSpPr>
          <p:cNvPr id="14" name="Rectangle 13">
            <a:extLst>
              <a:ext uri="{FF2B5EF4-FFF2-40B4-BE49-F238E27FC236}">
                <a16:creationId xmlns:a16="http://schemas.microsoft.com/office/drawing/2014/main" id="{D148FE21-5097-4F09-866B-6D2BF2D8DE80}"/>
              </a:ext>
            </a:extLst>
          </p:cNvPr>
          <p:cNvSpPr/>
          <p:nvPr/>
        </p:nvSpPr>
        <p:spPr>
          <a:xfrm>
            <a:off x="521098" y="5435292"/>
            <a:ext cx="2475934" cy="461665"/>
          </a:xfrm>
          <a:prstGeom prst="rect">
            <a:avLst/>
          </a:prstGeom>
        </p:spPr>
        <p:txBody>
          <a:bodyPr wrap="none">
            <a:spAutoFit/>
          </a:bodyPr>
          <a:lstStyle/>
          <a:p>
            <a:r>
              <a:rPr lang="en-IN" sz="2400" b="1" dirty="0">
                <a:latin typeface="Times New Roman" panose="02020603050405020304" pitchFamily="18" charset="0"/>
                <a:cs typeface="Times New Roman" panose="02020603050405020304" pitchFamily="18" charset="0"/>
              </a:rPr>
              <a:t>Step:5 RESULTS</a:t>
            </a:r>
          </a:p>
        </p:txBody>
      </p:sp>
    </p:spTree>
    <p:extLst>
      <p:ext uri="{BB962C8B-B14F-4D97-AF65-F5344CB8AC3E}">
        <p14:creationId xmlns:p14="http://schemas.microsoft.com/office/powerpoint/2010/main" val="337428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E3CBF82-A22B-4229-B380-FCC20C9AEBA3}"/>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15</a:t>
            </a:fld>
            <a:endParaRPr lang="en-US" dirty="0"/>
          </a:p>
        </p:txBody>
      </p:sp>
      <p:sp>
        <p:nvSpPr>
          <p:cNvPr id="6" name="Title 1">
            <a:extLst>
              <a:ext uri="{FF2B5EF4-FFF2-40B4-BE49-F238E27FC236}">
                <a16:creationId xmlns:a16="http://schemas.microsoft.com/office/drawing/2014/main" id="{249473F8-0E0F-4B99-9ECB-8846203BC488}"/>
              </a:ext>
            </a:extLst>
          </p:cNvPr>
          <p:cNvSpPr>
            <a:spLocks noGrp="1"/>
          </p:cNvSpPr>
          <p:nvPr>
            <p:ph type="title"/>
          </p:nvPr>
        </p:nvSpPr>
        <p:spPr>
          <a:xfrm>
            <a:off x="685800" y="2819400"/>
            <a:ext cx="8229600" cy="1143000"/>
          </a:xfrm>
        </p:spPr>
        <p:txBody>
          <a:bodyPr>
            <a:normAutofit fontScale="90000"/>
          </a:bodyPr>
          <a:lstStyle/>
          <a:p>
            <a:pPr algn="ctr"/>
            <a:r>
              <a:rPr lang="en-US" sz="8000" dirty="0">
                <a:solidFill>
                  <a:srgbClr val="FFFF00"/>
                </a:solidFill>
                <a:latin typeface="Times New Roman" pitchFamily="18" charset="0"/>
                <a:cs typeface="Times New Roman" pitchFamily="18" charset="0"/>
              </a:rPr>
              <a:t>Thank</a:t>
            </a:r>
            <a:r>
              <a:rPr lang="en-US" sz="8000" dirty="0">
                <a:latin typeface="Times New Roman" pitchFamily="18" charset="0"/>
                <a:cs typeface="Times New Roman" pitchFamily="18" charset="0"/>
              </a:rPr>
              <a:t> </a:t>
            </a:r>
            <a:r>
              <a:rPr lang="en-US" sz="8000" dirty="0">
                <a:solidFill>
                  <a:srgbClr val="FFFF00"/>
                </a:solidFill>
                <a:latin typeface="Times New Roman" pitchFamily="18" charset="0"/>
                <a:cs typeface="Times New Roman" pitchFamily="18" charset="0"/>
              </a:rPr>
              <a:t>You</a:t>
            </a:r>
          </a:p>
        </p:txBody>
      </p:sp>
    </p:spTree>
    <p:extLst>
      <p:ext uri="{BB962C8B-B14F-4D97-AF65-F5344CB8AC3E}">
        <p14:creationId xmlns:p14="http://schemas.microsoft.com/office/powerpoint/2010/main" val="153795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4953000" cy="715962"/>
          </a:xfrm>
        </p:spPr>
        <p:txBody>
          <a:bodyPr>
            <a:normAutofit fontScale="90000"/>
          </a:bodyPr>
          <a:lstStyle/>
          <a:p>
            <a:pPr algn="ctr">
              <a:lnSpc>
                <a:spcPct val="150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452437" y="835249"/>
            <a:ext cx="8229600" cy="917351"/>
          </a:xfrm>
        </p:spPr>
        <p:txBody>
          <a:bodyPr>
            <a:normAutofit/>
          </a:bodyPr>
          <a:lstStyle/>
          <a:p>
            <a:pPr marL="0" indent="0" algn="just">
              <a:lnSpc>
                <a:spcPct val="170000"/>
              </a:lnSpc>
              <a:buNone/>
            </a:pPr>
            <a:r>
              <a:rPr lang="en-US" sz="2400" dirty="0">
                <a:latin typeface="Times New Roman" panose="02020603050405020304" pitchFamily="18" charset="0"/>
                <a:ea typeface="Calibri" panose="020F0502020204030204" pitchFamily="34" charset="0"/>
              </a:rPr>
              <a:t>Intrusion detection is an important role of information security.</a:t>
            </a:r>
          </a:p>
        </p:txBody>
      </p:sp>
      <p:sp>
        <p:nvSpPr>
          <p:cNvPr id="10" name="TextBox 9">
            <a:extLst>
              <a:ext uri="{FF2B5EF4-FFF2-40B4-BE49-F238E27FC236}">
                <a16:creationId xmlns:a16="http://schemas.microsoft.com/office/drawing/2014/main" id="{7D4A229C-48FF-4D60-9B46-6A1DEBCB7784}"/>
              </a:ext>
            </a:extLst>
          </p:cNvPr>
          <p:cNvSpPr txBox="1"/>
          <p:nvPr/>
        </p:nvSpPr>
        <p:spPr>
          <a:xfrm>
            <a:off x="452437" y="1293924"/>
            <a:ext cx="8229600"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ea typeface="Calibri" panose="020F0502020204030204" pitchFamily="34" charset="0"/>
              </a:rPr>
              <a:t>we study the performance of the model in </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Binary classification </a:t>
            </a:r>
          </a:p>
          <a:p>
            <a:pPr marL="800100" lvl="1" indent="-342900" algn="just">
              <a:lnSpc>
                <a:spcPct val="150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Multiclass classification, </a:t>
            </a:r>
          </a:p>
          <a:p>
            <a:pPr algn="just">
              <a:lnSpc>
                <a:spcPct val="150000"/>
              </a:lnSpc>
            </a:pPr>
            <a:r>
              <a:rPr lang="en-US" sz="2400" dirty="0">
                <a:latin typeface="Times New Roman" panose="02020603050405020304" pitchFamily="18" charset="0"/>
                <a:ea typeface="Calibri" panose="020F0502020204030204" pitchFamily="34" charset="0"/>
              </a:rPr>
              <a:t>The number of neurons and different learning rate impacts on the performance of the existing models. </a:t>
            </a:r>
          </a:p>
        </p:txBody>
      </p:sp>
      <p:sp>
        <p:nvSpPr>
          <p:cNvPr id="9" name="Content Placeholder 2">
            <a:extLst>
              <a:ext uri="{FF2B5EF4-FFF2-40B4-BE49-F238E27FC236}">
                <a16:creationId xmlns:a16="http://schemas.microsoft.com/office/drawing/2014/main" id="{A46DD522-470C-4F60-8391-7828D70F0F2D}"/>
              </a:ext>
            </a:extLst>
          </p:cNvPr>
          <p:cNvSpPr txBox="1">
            <a:spLocks/>
          </p:cNvSpPr>
          <p:nvPr/>
        </p:nvSpPr>
        <p:spPr>
          <a:xfrm>
            <a:off x="452437" y="4176815"/>
            <a:ext cx="8229600" cy="2244718"/>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2400" dirty="0">
                <a:solidFill>
                  <a:schemeClr val="bg2">
                    <a:lumMod val="40000"/>
                    <a:lumOff val="60000"/>
                  </a:schemeClr>
                </a:solidFill>
                <a:latin typeface="Times New Roman" panose="02020603050405020304" pitchFamily="18" charset="0"/>
                <a:ea typeface="Calibri" panose="020F0502020204030204" pitchFamily="34" charset="0"/>
              </a:rPr>
              <a:t>Existing Models:</a:t>
            </a:r>
          </a:p>
          <a:p>
            <a:pPr lvl="1">
              <a:buFont typeface="Wingdings" panose="05000000000000000000" pitchFamily="2" charset="2"/>
              <a:buChar char="Ø"/>
            </a:pPr>
            <a:r>
              <a:rPr lang="en-IN" sz="2200" dirty="0">
                <a:latin typeface="Times New Roman" panose="02020603050405020304" pitchFamily="18" charset="0"/>
                <a:ea typeface="Calibri" panose="020F0502020204030204" pitchFamily="34" charset="0"/>
              </a:rPr>
              <a:t>J48</a:t>
            </a:r>
          </a:p>
          <a:p>
            <a:pPr lvl="1">
              <a:buFont typeface="Wingdings" panose="05000000000000000000" pitchFamily="2" charset="2"/>
              <a:buChar char="Ø"/>
            </a:pPr>
            <a:r>
              <a:rPr lang="en-IN" sz="2200" dirty="0">
                <a:latin typeface="Times New Roman" panose="02020603050405020304" pitchFamily="18" charset="0"/>
                <a:ea typeface="Calibri" panose="020F0502020204030204" pitchFamily="34" charset="0"/>
              </a:rPr>
              <a:t>Artificial neural network</a:t>
            </a:r>
          </a:p>
          <a:p>
            <a:pPr lvl="1">
              <a:buFont typeface="Wingdings" panose="05000000000000000000" pitchFamily="2" charset="2"/>
              <a:buChar char="Ø"/>
            </a:pPr>
            <a:r>
              <a:rPr lang="en-IN" sz="2200" dirty="0">
                <a:latin typeface="Times New Roman" panose="02020603050405020304" pitchFamily="18" charset="0"/>
                <a:ea typeface="Calibri" panose="020F0502020204030204" pitchFamily="34" charset="0"/>
              </a:rPr>
              <a:t>Random forest</a:t>
            </a:r>
          </a:p>
          <a:p>
            <a:pPr lvl="1">
              <a:buFont typeface="Wingdings" panose="05000000000000000000" pitchFamily="2" charset="2"/>
              <a:buChar char="Ø"/>
            </a:pPr>
            <a:r>
              <a:rPr lang="en-IN" sz="2200" dirty="0">
                <a:latin typeface="Times New Roman" panose="02020603050405020304" pitchFamily="18" charset="0"/>
                <a:ea typeface="Calibri" panose="020F0502020204030204" pitchFamily="34" charset="0"/>
              </a:rPr>
              <a:t>Support vector machine, and other machine learning methods </a:t>
            </a:r>
            <a:endParaRPr lang="en-IN" sz="2200" dirty="0"/>
          </a:p>
        </p:txBody>
      </p:sp>
      <p:sp>
        <p:nvSpPr>
          <p:cNvPr id="4" name="Slide Number Placeholder 3">
            <a:extLst>
              <a:ext uri="{FF2B5EF4-FFF2-40B4-BE49-F238E27FC236}">
                <a16:creationId xmlns:a16="http://schemas.microsoft.com/office/drawing/2014/main" id="{FEFE315D-C17E-4439-9197-80CD8F12182D}"/>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08670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C76BF-8AF8-44E2-A3C3-890714EFC6C6}"/>
              </a:ext>
            </a:extLst>
          </p:cNvPr>
          <p:cNvSpPr>
            <a:spLocks noGrp="1"/>
          </p:cNvSpPr>
          <p:nvPr>
            <p:ph type="title"/>
          </p:nvPr>
        </p:nvSpPr>
        <p:spPr>
          <a:xfrm>
            <a:off x="1981199" y="28575"/>
            <a:ext cx="4953000" cy="715962"/>
          </a:xfrm>
        </p:spPr>
        <p:txBody>
          <a:bodyPr>
            <a:normAutofit fontScale="90000"/>
          </a:bodyPr>
          <a:lstStyle/>
          <a:p>
            <a:pPr algn="ctr">
              <a:lnSpc>
                <a:spcPct val="150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LITERATURE</a:t>
            </a:r>
            <a:r>
              <a:rPr lang="en-US" sz="3200" b="1" dirty="0">
                <a:latin typeface="Times New Roman" panose="02020603050405020304" pitchFamily="18" charset="0"/>
                <a:ea typeface="Calibri" panose="020F0502020204030204" pitchFamily="34" charset="0"/>
                <a:cs typeface="Times New Roman" panose="02020603050405020304" pitchFamily="18" charset="0"/>
              </a:rPr>
              <a:t> </a:t>
            </a: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SURVEY</a:t>
            </a:r>
            <a:endParaRPr lang="en-IN"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E2DC6C5-4352-48CB-BE1A-48DD93208D03}"/>
              </a:ext>
            </a:extLst>
          </p:cNvPr>
          <p:cNvGraphicFramePr>
            <a:graphicFrameLocks noGrp="1"/>
          </p:cNvGraphicFramePr>
          <p:nvPr>
            <p:extLst>
              <p:ext uri="{D42A27DB-BD31-4B8C-83A1-F6EECF244321}">
                <p14:modId xmlns:p14="http://schemas.microsoft.com/office/powerpoint/2010/main" val="253229473"/>
              </p:ext>
            </p:extLst>
          </p:nvPr>
        </p:nvGraphicFramePr>
        <p:xfrm>
          <a:off x="278630" y="781827"/>
          <a:ext cx="8586740" cy="4988332"/>
        </p:xfrm>
        <a:graphic>
          <a:graphicData uri="http://schemas.openxmlformats.org/drawingml/2006/table">
            <a:tbl>
              <a:tblPr firstRow="1" bandRow="1">
                <a:tableStyleId>{8799B23B-EC83-4686-B30A-512413B5E67A}</a:tableStyleId>
              </a:tblPr>
              <a:tblGrid>
                <a:gridCol w="788170">
                  <a:extLst>
                    <a:ext uri="{9D8B030D-6E8A-4147-A177-3AD203B41FA5}">
                      <a16:colId xmlns:a16="http://schemas.microsoft.com/office/drawing/2014/main" val="1465559304"/>
                    </a:ext>
                  </a:extLst>
                </a:gridCol>
                <a:gridCol w="2869430">
                  <a:extLst>
                    <a:ext uri="{9D8B030D-6E8A-4147-A177-3AD203B41FA5}">
                      <a16:colId xmlns:a16="http://schemas.microsoft.com/office/drawing/2014/main" val="1580782487"/>
                    </a:ext>
                  </a:extLst>
                </a:gridCol>
                <a:gridCol w="1919151">
                  <a:extLst>
                    <a:ext uri="{9D8B030D-6E8A-4147-A177-3AD203B41FA5}">
                      <a16:colId xmlns:a16="http://schemas.microsoft.com/office/drawing/2014/main" val="3900845542"/>
                    </a:ext>
                  </a:extLst>
                </a:gridCol>
                <a:gridCol w="3009989">
                  <a:extLst>
                    <a:ext uri="{9D8B030D-6E8A-4147-A177-3AD203B41FA5}">
                      <a16:colId xmlns:a16="http://schemas.microsoft.com/office/drawing/2014/main" val="3546000145"/>
                    </a:ext>
                  </a:extLst>
                </a:gridCol>
              </a:tblGrid>
              <a:tr h="377012">
                <a:tc>
                  <a:txBody>
                    <a:bodyPr/>
                    <a:lstStyle/>
                    <a:p>
                      <a:pPr algn="ctr"/>
                      <a:r>
                        <a:rPr lang="en-IN" dirty="0" err="1"/>
                        <a:t>Sl.No</a:t>
                      </a:r>
                      <a:endParaRPr lang="en-IN" dirty="0"/>
                    </a:p>
                  </a:txBody>
                  <a:tcPr/>
                </a:tc>
                <a:tc>
                  <a:txBody>
                    <a:bodyPr/>
                    <a:lstStyle/>
                    <a:p>
                      <a:pPr algn="ctr"/>
                      <a:r>
                        <a:rPr lang="en-IN" dirty="0"/>
                        <a:t>Authors</a:t>
                      </a:r>
                    </a:p>
                  </a:txBody>
                  <a:tcPr/>
                </a:tc>
                <a:tc>
                  <a:txBody>
                    <a:bodyPr/>
                    <a:lstStyle/>
                    <a:p>
                      <a:pPr algn="ctr"/>
                      <a:r>
                        <a:rPr lang="en-IN" dirty="0"/>
                        <a:t>Methods</a:t>
                      </a:r>
                    </a:p>
                  </a:txBody>
                  <a:tcPr/>
                </a:tc>
                <a:tc>
                  <a:txBody>
                    <a:bodyPr/>
                    <a:lstStyle/>
                    <a:p>
                      <a:pPr algn="ctr"/>
                      <a:r>
                        <a:rPr lang="en-IN" dirty="0"/>
                        <a:t>Results</a:t>
                      </a:r>
                    </a:p>
                  </a:txBody>
                  <a:tcPr/>
                </a:tc>
                <a:extLst>
                  <a:ext uri="{0D108BD9-81ED-4DB2-BD59-A6C34878D82A}">
                    <a16:rowId xmlns:a16="http://schemas.microsoft.com/office/drawing/2014/main" val="2881338186"/>
                  </a:ext>
                </a:extLst>
              </a:tr>
              <a:tr h="650733">
                <a:tc>
                  <a:txBody>
                    <a:bodyPr/>
                    <a:lstStyle/>
                    <a:p>
                      <a:pPr algn="ctr"/>
                      <a:r>
                        <a:rPr lang="en-IN" dirty="0">
                          <a:latin typeface="Arial" panose="020B0604020202020204" pitchFamily="34" charset="0"/>
                          <a:cs typeface="Arial" panose="020B0604020202020204" pitchFamily="34" charset="0"/>
                        </a:rPr>
                        <a:t>1</a:t>
                      </a:r>
                    </a:p>
                  </a:txBody>
                  <a:tcPr anchor="ctr"/>
                </a:tc>
                <a:tc>
                  <a:txBody>
                    <a:bodyPr/>
                    <a:lstStyle/>
                    <a:p>
                      <a:pPr algn="l"/>
                      <a:r>
                        <a:rPr lang="de-DE" sz="1800" u="none" strike="noStrike" kern="1200" baseline="0" dirty="0"/>
                        <a:t>F. Kuang,W. Xu, and S. Zhang,</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t>J48</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t>BC -81.05%, MC – 74.60%</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9600246"/>
                  </a:ext>
                </a:extLst>
              </a:tr>
              <a:tr h="929618">
                <a:tc>
                  <a:txBody>
                    <a:bodyPr/>
                    <a:lstStyle/>
                    <a:p>
                      <a:pPr algn="ctr"/>
                      <a:r>
                        <a:rPr lang="en-IN" dirty="0">
                          <a:latin typeface="Arial" panose="020B0604020202020204" pitchFamily="34" charset="0"/>
                          <a:cs typeface="Arial" panose="020B0604020202020204" pitchFamily="34" charset="0"/>
                        </a:rPr>
                        <a:t>2</a:t>
                      </a:r>
                    </a:p>
                  </a:txBody>
                  <a:tcPr anchor="ctr"/>
                </a:tc>
                <a:tc>
                  <a:txBody>
                    <a:bodyPr/>
                    <a:lstStyle/>
                    <a:p>
                      <a:pPr algn="l"/>
                      <a:r>
                        <a:rPr lang="en-US" sz="1800" u="none" strike="noStrike" kern="1200" baseline="0" dirty="0"/>
                        <a:t>R. R. Reddy, Y. </a:t>
                      </a:r>
                      <a:r>
                        <a:rPr lang="en-US" sz="1800" u="none" strike="noStrike" kern="1200" baseline="0" dirty="0" err="1"/>
                        <a:t>Ramadevi</a:t>
                      </a:r>
                      <a:r>
                        <a:rPr lang="en-US" sz="1800" u="none" strike="noStrike" kern="1200" baseline="0" dirty="0"/>
                        <a:t>, and K. V. N. Sunitha,</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t>SVM</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BC-76.56%, MC – 74.60%</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08369541"/>
                  </a:ext>
                </a:extLst>
              </a:tr>
              <a:tr h="595059">
                <a:tc>
                  <a:txBody>
                    <a:bodyPr/>
                    <a:lstStyle/>
                    <a:p>
                      <a:pPr algn="ctr"/>
                      <a:r>
                        <a:rPr lang="en-IN" dirty="0">
                          <a:latin typeface="Arial" panose="020B0604020202020204" pitchFamily="34" charset="0"/>
                          <a:cs typeface="Arial" panose="020B0604020202020204" pitchFamily="34" charset="0"/>
                        </a:rPr>
                        <a:t>3</a:t>
                      </a:r>
                    </a:p>
                  </a:txBody>
                  <a:tcPr anchor="ctr"/>
                </a:tc>
                <a:tc>
                  <a:txBody>
                    <a:bodyPr/>
                    <a:lstStyle/>
                    <a:p>
                      <a:pPr algn="l"/>
                      <a:r>
                        <a:rPr lang="pl-PL" sz="1800" u="none" strike="noStrike" kern="1200" baseline="0" dirty="0"/>
                        <a:t>W. Li, P. Yi, Y. Wu, L. Pan</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t>KNN</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BC-82.02%, MC – 74.60%</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927025652"/>
                  </a:ext>
                </a:extLst>
              </a:tr>
              <a:tr h="595059">
                <a:tc>
                  <a:txBody>
                    <a:bodyPr/>
                    <a:lstStyle/>
                    <a:p>
                      <a:pPr algn="ctr"/>
                      <a:r>
                        <a:rPr lang="en-IN" dirty="0">
                          <a:latin typeface="Arial" panose="020B0604020202020204" pitchFamily="34" charset="0"/>
                          <a:cs typeface="Arial" panose="020B0604020202020204" pitchFamily="34" charset="0"/>
                        </a:rPr>
                        <a:t>4</a:t>
                      </a:r>
                    </a:p>
                  </a:txBody>
                  <a:tcPr anchor="ctr"/>
                </a:tc>
                <a:tc>
                  <a:txBody>
                    <a:bodyPr/>
                    <a:lstStyle/>
                    <a:p>
                      <a:pPr algn="l"/>
                      <a:r>
                        <a:rPr lang="en-US" sz="1800" u="none" strike="noStrike" kern="1200" baseline="0" dirty="0"/>
                        <a:t>B. </a:t>
                      </a:r>
                      <a:r>
                        <a:rPr lang="en-US" sz="1800" u="none" strike="noStrike" kern="1200" baseline="0" dirty="0" err="1"/>
                        <a:t>Ingre</a:t>
                      </a:r>
                      <a:r>
                        <a:rPr lang="en-US" sz="1800" u="none" strike="noStrike" kern="1200" baseline="0" dirty="0"/>
                        <a:t> and A. Yadav,</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t>ANN</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BC-77.41%, MC – 74.60%</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70163203"/>
                  </a:ext>
                </a:extLst>
              </a:tr>
              <a:tr h="650733">
                <a:tc>
                  <a:txBody>
                    <a:bodyPr/>
                    <a:lstStyle/>
                    <a:p>
                      <a:pPr algn="ctr"/>
                      <a:r>
                        <a:rPr lang="en-IN" dirty="0">
                          <a:latin typeface="Arial" panose="020B0604020202020204" pitchFamily="34" charset="0"/>
                          <a:cs typeface="Arial" panose="020B0604020202020204" pitchFamily="34" charset="0"/>
                        </a:rPr>
                        <a:t>5</a:t>
                      </a:r>
                    </a:p>
                  </a:txBody>
                  <a:tcPr anchor="ctr"/>
                </a:tc>
                <a:tc>
                  <a:txBody>
                    <a:bodyPr/>
                    <a:lstStyle/>
                    <a:p>
                      <a:pPr algn="l"/>
                      <a:r>
                        <a:rPr lang="sv-SE" sz="1800" u="none" strike="noStrike" kern="1200" baseline="0" dirty="0"/>
                        <a:t>N. Farnaaz and M. A. Jabbar,</a:t>
                      </a:r>
                      <a:endParaRPr lang="en-IN" dirty="0">
                        <a:latin typeface="Arial" panose="020B0604020202020204" pitchFamily="34" charset="0"/>
                        <a:cs typeface="Arial" panose="020B0604020202020204" pitchFamily="34" charset="0"/>
                      </a:endParaRPr>
                    </a:p>
                  </a:txBody>
                  <a:tcPr anchor="ctr"/>
                </a:tc>
                <a:tc>
                  <a:txBody>
                    <a:bodyPr/>
                    <a:lstStyle/>
                    <a:p>
                      <a:pPr algn="ctr"/>
                      <a:r>
                        <a:rPr lang="en-IN" dirty="0"/>
                        <a:t>Random Forest</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BC-80.67%, MC – 74.00%</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25018140"/>
                  </a:ext>
                </a:extLst>
              </a:tr>
              <a:tr h="595059">
                <a:tc>
                  <a:txBody>
                    <a:bodyPr/>
                    <a:lstStyle/>
                    <a:p>
                      <a:pPr algn="ctr"/>
                      <a:r>
                        <a:rPr lang="en-IN" dirty="0">
                          <a:latin typeface="Arial" panose="020B0604020202020204" pitchFamily="34" charset="0"/>
                          <a:cs typeface="Arial" panose="020B0604020202020204" pitchFamily="34" charset="0"/>
                        </a:rPr>
                        <a:t>6</a:t>
                      </a:r>
                    </a:p>
                  </a:txBody>
                  <a:tcPr anchor="ctr"/>
                </a:tc>
                <a:tc>
                  <a:txBody>
                    <a:bodyPr/>
                    <a:lstStyle/>
                    <a:p>
                      <a:pPr algn="l"/>
                      <a:r>
                        <a:rPr lang="en-IN" sz="1800" u="none" strike="noStrike" kern="1200" baseline="0" dirty="0"/>
                        <a:t>J. Zhang, M. </a:t>
                      </a:r>
                      <a:r>
                        <a:rPr lang="en-IN" sz="1800" u="none" strike="noStrike" kern="1200" baseline="0" dirty="0" err="1"/>
                        <a:t>Zulkernine</a:t>
                      </a:r>
                      <a:r>
                        <a:rPr lang="en-IN" sz="1800" u="none" strike="noStrike" kern="1200" baseline="0" dirty="0"/>
                        <a:t>,</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Random Forest</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BC-81.59%, MC – 72.80%</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21901146"/>
                  </a:ext>
                </a:extLst>
              </a:tr>
              <a:tr h="595059">
                <a:tc>
                  <a:txBody>
                    <a:bodyPr/>
                    <a:lstStyle/>
                    <a:p>
                      <a:pPr algn="ctr"/>
                      <a:r>
                        <a:rPr lang="en-IN" dirty="0">
                          <a:latin typeface="Arial" panose="020B0604020202020204" pitchFamily="34" charset="0"/>
                          <a:cs typeface="Arial" panose="020B0604020202020204" pitchFamily="34" charset="0"/>
                        </a:rPr>
                        <a:t>7</a:t>
                      </a:r>
                    </a:p>
                  </a:txBody>
                  <a:tcPr anchor="ctr"/>
                </a:tc>
                <a:tc>
                  <a:txBody>
                    <a:bodyPr/>
                    <a:lstStyle/>
                    <a:p>
                      <a:pPr algn="l"/>
                      <a:r>
                        <a:rPr lang="en-US" sz="1800" u="none" strike="noStrike" kern="1200" baseline="0" dirty="0"/>
                        <a:t>J. A. Khan and N. Jain,</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SVM</a:t>
                      </a:r>
                      <a:endParaRPr lang="en-IN" dirty="0">
                        <a:latin typeface="Arial" panose="020B0604020202020204" pitchFamily="34" charset="0"/>
                        <a:cs typeface="Arial" panose="020B0604020202020204" pitchFamily="34" charset="0"/>
                      </a:endParaRPr>
                    </a:p>
                  </a:txBody>
                  <a:tcPr anchor="ctr"/>
                </a:tc>
                <a:tc>
                  <a:txBody>
                    <a:bodyPr/>
                    <a:lstStyle/>
                    <a:p>
                      <a:pPr marL="0" marR="0" lvl="0" indent="0" algn="ctr" defTabSz="457207" rtl="0" eaLnBrk="1" fontAlgn="auto" latinLnBrk="0" hangingPunct="1">
                        <a:lnSpc>
                          <a:spcPct val="100000"/>
                        </a:lnSpc>
                        <a:spcBef>
                          <a:spcPts val="0"/>
                        </a:spcBef>
                        <a:spcAft>
                          <a:spcPts val="0"/>
                        </a:spcAft>
                        <a:buClrTx/>
                        <a:buSzTx/>
                        <a:buFontTx/>
                        <a:buNone/>
                        <a:tabLst/>
                        <a:defRPr/>
                      </a:pPr>
                      <a:r>
                        <a:rPr lang="en-IN" dirty="0"/>
                        <a:t>BC-69.52%, MC – 74.00%</a:t>
                      </a:r>
                      <a:endParaRPr lang="en-IN"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73961264"/>
                  </a:ext>
                </a:extLst>
              </a:tr>
            </a:tbl>
          </a:graphicData>
        </a:graphic>
      </p:graphicFrame>
      <p:sp>
        <p:nvSpPr>
          <p:cNvPr id="4" name="Rectangle 3">
            <a:extLst>
              <a:ext uri="{FF2B5EF4-FFF2-40B4-BE49-F238E27FC236}">
                <a16:creationId xmlns:a16="http://schemas.microsoft.com/office/drawing/2014/main" id="{5F563D9A-FF98-42F2-92D6-FE1DA38AF7E4}"/>
              </a:ext>
            </a:extLst>
          </p:cNvPr>
          <p:cNvSpPr/>
          <p:nvPr/>
        </p:nvSpPr>
        <p:spPr>
          <a:xfrm>
            <a:off x="433339" y="5807449"/>
            <a:ext cx="3095719" cy="707886"/>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BC – Binary Classification</a:t>
            </a:r>
          </a:p>
          <a:p>
            <a:r>
              <a:rPr lang="en-IN" sz="2000" b="1" dirty="0">
                <a:latin typeface="Times New Roman" panose="02020603050405020304" pitchFamily="18" charset="0"/>
                <a:cs typeface="Times New Roman" panose="02020603050405020304" pitchFamily="18" charset="0"/>
              </a:rPr>
              <a:t>MC – Multi Classification</a:t>
            </a:r>
          </a:p>
        </p:txBody>
      </p:sp>
      <p:sp>
        <p:nvSpPr>
          <p:cNvPr id="5" name="Slide Number Placeholder 4">
            <a:extLst>
              <a:ext uri="{FF2B5EF4-FFF2-40B4-BE49-F238E27FC236}">
                <a16:creationId xmlns:a16="http://schemas.microsoft.com/office/drawing/2014/main" id="{CD502993-030E-4D3B-87D9-9F30C2EA77A2}"/>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80625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4953000" cy="715962"/>
          </a:xfrm>
        </p:spPr>
        <p:txBody>
          <a:bodyPr>
            <a:normAutofit fontScale="90000"/>
          </a:bodyPr>
          <a:lstStyle/>
          <a:p>
            <a:pPr algn="ctr">
              <a:lnSpc>
                <a:spcPct val="150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ABSTRACT</a:t>
            </a:r>
            <a:r>
              <a:rPr lang="en-US" sz="3200" b="1" dirty="0">
                <a:latin typeface="Times New Roman" panose="02020603050405020304" pitchFamily="18" charset="0"/>
                <a:ea typeface="Calibri" panose="020F0502020204030204" pitchFamily="34" charset="0"/>
                <a:cs typeface="Times New Roman" panose="02020603050405020304" pitchFamily="18" charset="0"/>
              </a:rPr>
              <a:t>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304800" y="1066800"/>
            <a:ext cx="8372475" cy="1562962"/>
          </a:xfrm>
        </p:spPr>
        <p:txBody>
          <a:bodyPr>
            <a:normAutofit lnSpcReduction="10000"/>
          </a:bodyPr>
          <a:lstStyle/>
          <a:p>
            <a:pPr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We explore Intrusion detection system based on Deep learning.</a:t>
            </a:r>
          </a:p>
          <a:p>
            <a:pPr algn="just">
              <a:lnSpc>
                <a:spcPct val="150000"/>
              </a:lnSpc>
              <a:spcBef>
                <a:spcPts val="600"/>
              </a:spcBef>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We propose a deep learning approach for intrusion detection using recurrent neural networks (RNN-IDS).</a:t>
            </a:r>
            <a:endParaRPr lang="en-US" sz="3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B810FB1-D5B0-460F-88B0-E611D5858E15}"/>
              </a:ext>
            </a:extLst>
          </p:cNvPr>
          <p:cNvSpPr txBox="1">
            <a:spLocks/>
          </p:cNvSpPr>
          <p:nvPr/>
        </p:nvSpPr>
        <p:spPr>
          <a:xfrm>
            <a:off x="304798" y="2602049"/>
            <a:ext cx="8448675" cy="2628038"/>
          </a:xfrm>
          <a:prstGeom prst="rect">
            <a:avLst/>
          </a:prstGeom>
        </p:spPr>
        <p:txBody>
          <a:bodyPr vert="horz" lIns="91440" tIns="45720" rIns="91440" bIns="45720" rtlCol="0">
            <a:normAutofit lnSpcReduction="100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will perform an experiment that RNN-IDS is very suitable for modelling a classification with high accuracy and that performance is superior to that of traditional machine learning classification methods in both binary and multiclass classification.</a:t>
            </a:r>
          </a:p>
        </p:txBody>
      </p:sp>
      <p:sp>
        <p:nvSpPr>
          <p:cNvPr id="8" name="Content Placeholder 2">
            <a:extLst>
              <a:ext uri="{FF2B5EF4-FFF2-40B4-BE49-F238E27FC236}">
                <a16:creationId xmlns:a16="http://schemas.microsoft.com/office/drawing/2014/main" id="{BB974D73-3672-4DFF-BE40-E23BF4973B24}"/>
              </a:ext>
            </a:extLst>
          </p:cNvPr>
          <p:cNvSpPr txBox="1">
            <a:spLocks/>
          </p:cNvSpPr>
          <p:nvPr/>
        </p:nvSpPr>
        <p:spPr>
          <a:xfrm>
            <a:off x="304798" y="5047820"/>
            <a:ext cx="8372476" cy="1165805"/>
          </a:xfrm>
          <a:prstGeom prst="rect">
            <a:avLst/>
          </a:prstGeom>
        </p:spPr>
        <p:txBody>
          <a:bodyPr vert="horz" lIns="91440" tIns="45720" rIns="91440" bIns="45720" rtlCol="0">
            <a:no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lnSpc>
                <a:spcPct val="17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RNN-IDS model improves the accuracy of the intrusion detection.</a:t>
            </a:r>
          </a:p>
        </p:txBody>
      </p:sp>
      <p:sp>
        <p:nvSpPr>
          <p:cNvPr id="4" name="Slide Number Placeholder 3">
            <a:extLst>
              <a:ext uri="{FF2B5EF4-FFF2-40B4-BE49-F238E27FC236}">
                <a16:creationId xmlns:a16="http://schemas.microsoft.com/office/drawing/2014/main" id="{D97879D1-27FB-486F-B6C2-C1EDF5F8B49B}"/>
              </a:ext>
            </a:extLst>
          </p:cNvPr>
          <p:cNvSpPr>
            <a:spLocks noGrp="1"/>
          </p:cNvSpPr>
          <p:nvPr>
            <p:ph type="sldNum" sz="quarter" idx="12"/>
          </p:nvPr>
        </p:nvSpPr>
        <p:spPr>
          <a:xfrm>
            <a:off x="8534400" y="6477000"/>
            <a:ext cx="429487" cy="352590"/>
          </a:xfrm>
        </p:spPr>
        <p:txBody>
          <a:bodyPr/>
          <a:lstStyle/>
          <a:p>
            <a:fld id="{B6F15528-21DE-4FAA-801E-634DDDAF4B2B}" type="slidenum">
              <a:rPr lang="en-US" sz="1400" smtClean="0"/>
              <a:pPr/>
              <a:t>4</a:t>
            </a:fld>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4953000" cy="715962"/>
          </a:xfrm>
        </p:spPr>
        <p:txBody>
          <a:bodyPr>
            <a:normAutofit fontScale="90000"/>
          </a:bodyPr>
          <a:lstStyle/>
          <a:p>
            <a:pPr algn="ctr">
              <a:lnSpc>
                <a:spcPct val="150000"/>
              </a:lnSpc>
              <a:spcAft>
                <a:spcPts val="800"/>
              </a:spcAft>
            </a:pPr>
            <a:r>
              <a:rPr lang="en-US" sz="33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457198" y="1025165"/>
            <a:ext cx="8458200" cy="1493838"/>
          </a:xfrm>
        </p:spPr>
        <p:txBody>
          <a:bodyPr>
            <a:noAutofit/>
          </a:bodyPr>
          <a:lstStyle/>
          <a:p>
            <a:pPr marL="0" indent="0" algn="ctr">
              <a:buNone/>
            </a:pPr>
            <a:r>
              <a:rPr lang="en-US" sz="2800" dirty="0">
                <a:latin typeface="Times New Roman" panose="02020603050405020304" pitchFamily="18" charset="0"/>
                <a:ea typeface="Calibri" panose="020F0502020204030204" pitchFamily="34" charset="0"/>
              </a:rPr>
              <a:t>This project develops a new Intrusion Detection Using </a:t>
            </a:r>
          </a:p>
          <a:p>
            <a:pPr marL="0" indent="0" algn="ctr">
              <a:buNone/>
            </a:pPr>
            <a:r>
              <a:rPr lang="en-US" sz="2800" dirty="0">
                <a:latin typeface="Times New Roman" panose="02020603050405020304" pitchFamily="18" charset="0"/>
                <a:ea typeface="Calibri" panose="020F0502020204030204" pitchFamily="34" charset="0"/>
              </a:rPr>
              <a:t>Recurrent Neural Networks (RNN-IDS)</a:t>
            </a:r>
            <a:endParaRPr lang="en-US" sz="2800" dirty="0">
              <a:effectLst/>
              <a:latin typeface="Times New Roman" panose="02020603050405020304" pitchFamily="18" charset="0"/>
              <a:ea typeface="Calibri" panose="020F0502020204030204" pitchFamily="34" charset="0"/>
            </a:endParaRPr>
          </a:p>
        </p:txBody>
      </p:sp>
      <p:sp>
        <p:nvSpPr>
          <p:cNvPr id="4" name="Content Placeholder 2">
            <a:extLst>
              <a:ext uri="{FF2B5EF4-FFF2-40B4-BE49-F238E27FC236}">
                <a16:creationId xmlns:a16="http://schemas.microsoft.com/office/drawing/2014/main" id="{AC4EF1D1-91E3-4E58-AA4E-10F4F5EADE00}"/>
              </a:ext>
            </a:extLst>
          </p:cNvPr>
          <p:cNvSpPr txBox="1">
            <a:spLocks/>
          </p:cNvSpPr>
          <p:nvPr/>
        </p:nvSpPr>
        <p:spPr>
          <a:xfrm>
            <a:off x="314325" y="2304033"/>
            <a:ext cx="5867402" cy="591145"/>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buNone/>
            </a:pPr>
            <a:r>
              <a:rPr lang="en-US" sz="2400" b="1" dirty="0">
                <a:latin typeface="Times New Roman" panose="02020603050405020304" pitchFamily="18" charset="0"/>
                <a:ea typeface="Calibri" panose="020F0502020204030204" pitchFamily="34" charset="0"/>
              </a:rPr>
              <a:t>CONTENTS</a:t>
            </a:r>
          </a:p>
        </p:txBody>
      </p:sp>
      <p:sp>
        <p:nvSpPr>
          <p:cNvPr id="5" name="Content Placeholder 2">
            <a:extLst>
              <a:ext uri="{FF2B5EF4-FFF2-40B4-BE49-F238E27FC236}">
                <a16:creationId xmlns:a16="http://schemas.microsoft.com/office/drawing/2014/main" id="{C8347969-6C7A-4AF6-9B20-A4BE176872EE}"/>
              </a:ext>
            </a:extLst>
          </p:cNvPr>
          <p:cNvSpPr txBox="1">
            <a:spLocks/>
          </p:cNvSpPr>
          <p:nvPr/>
        </p:nvSpPr>
        <p:spPr>
          <a:xfrm>
            <a:off x="314325" y="3095685"/>
            <a:ext cx="4648200" cy="30666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Intruders </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Classes of Intruders</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Intrusion Detection System (IDS)</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IDS Principles</a:t>
            </a:r>
          </a:p>
          <a:p>
            <a:pPr algn="just">
              <a:lnSpc>
                <a:spcPct val="150000"/>
              </a:lnSpc>
              <a:buFont typeface="Wingdings" panose="05000000000000000000" pitchFamily="2" charset="2"/>
              <a:buChar char="v"/>
            </a:pPr>
            <a:endParaRPr lang="en-US" sz="2400" dirty="0">
              <a:latin typeface="Times New Roman" panose="02020603050405020304" pitchFamily="18" charset="0"/>
              <a:ea typeface="Calibri" panose="020F0502020204030204" pitchFamily="34" charset="0"/>
            </a:endParaRPr>
          </a:p>
          <a:p>
            <a:pPr marL="0" indent="0" algn="just">
              <a:lnSpc>
                <a:spcPct val="150000"/>
              </a:lnSpc>
              <a:buNone/>
            </a:pPr>
            <a:endParaRPr lang="en-US" sz="2400" dirty="0">
              <a:latin typeface="Times New Roman" panose="02020603050405020304" pitchFamily="18" charset="0"/>
              <a:ea typeface="Calibri" panose="020F0502020204030204" pitchFamily="34" charset="0"/>
            </a:endParaRPr>
          </a:p>
        </p:txBody>
      </p:sp>
      <p:sp>
        <p:nvSpPr>
          <p:cNvPr id="6" name="Content Placeholder 2">
            <a:extLst>
              <a:ext uri="{FF2B5EF4-FFF2-40B4-BE49-F238E27FC236}">
                <a16:creationId xmlns:a16="http://schemas.microsoft.com/office/drawing/2014/main" id="{F7B9360A-096A-4341-B168-D869209866F1}"/>
              </a:ext>
            </a:extLst>
          </p:cNvPr>
          <p:cNvSpPr txBox="1">
            <a:spLocks/>
          </p:cNvSpPr>
          <p:nvPr/>
        </p:nvSpPr>
        <p:spPr>
          <a:xfrm>
            <a:off x="4900612" y="3095685"/>
            <a:ext cx="4067175" cy="30666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Deep Learning</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Architectures</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Recurrent Neural Network</a:t>
            </a:r>
          </a:p>
          <a:p>
            <a:pPr algn="just">
              <a:lnSpc>
                <a:spcPct val="150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rPr>
              <a:t>System flow</a:t>
            </a:r>
          </a:p>
        </p:txBody>
      </p:sp>
      <p:sp>
        <p:nvSpPr>
          <p:cNvPr id="7" name="Slide Number Placeholder 6">
            <a:extLst>
              <a:ext uri="{FF2B5EF4-FFF2-40B4-BE49-F238E27FC236}">
                <a16:creationId xmlns:a16="http://schemas.microsoft.com/office/drawing/2014/main" id="{506A3537-911F-4A5D-BB65-D4E377902B5D}"/>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106905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CD79-6B68-4E67-A4CA-D1B6E3448A70}"/>
              </a:ext>
            </a:extLst>
          </p:cNvPr>
          <p:cNvSpPr>
            <a:spLocks noGrp="1"/>
          </p:cNvSpPr>
          <p:nvPr>
            <p:ph type="title"/>
          </p:nvPr>
        </p:nvSpPr>
        <p:spPr>
          <a:xfrm>
            <a:off x="1981200" y="228600"/>
            <a:ext cx="4953000" cy="715962"/>
          </a:xfrm>
        </p:spPr>
        <p:txBody>
          <a:bodyPr>
            <a:noAutofit/>
          </a:bodyPr>
          <a:lstStyle/>
          <a:p>
            <a:pPr algn="ctr">
              <a:lnSpc>
                <a:spcPct val="150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INTRUDERS</a:t>
            </a:r>
            <a:endParaRPr lang="en-IN" sz="32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6DEFC6-163F-4423-B89C-FFBF672E010F}"/>
              </a:ext>
            </a:extLst>
          </p:cNvPr>
          <p:cNvSpPr>
            <a:spLocks noGrp="1"/>
          </p:cNvSpPr>
          <p:nvPr>
            <p:ph idx="1"/>
          </p:nvPr>
        </p:nvSpPr>
        <p:spPr>
          <a:xfrm>
            <a:off x="444258" y="1238298"/>
            <a:ext cx="8229600" cy="1086779"/>
          </a:xfrm>
        </p:spPr>
        <p:txBody>
          <a:bodyPr>
            <a:normAutofit/>
          </a:bodyPr>
          <a:lstStyle/>
          <a:p>
            <a:pPr marL="0" indent="0" algn="just">
              <a:spcBef>
                <a:spcPts val="0"/>
              </a:spcBef>
              <a:buNone/>
            </a:pPr>
            <a:r>
              <a:rPr lang="en-US" sz="2800" dirty="0">
                <a:latin typeface="Times New Roman" panose="02020603050405020304" pitchFamily="18" charset="0"/>
                <a:ea typeface="Calibri" panose="020F0502020204030204" pitchFamily="34" charset="0"/>
              </a:rPr>
              <a:t>A significant security problem for networked system is unwanted trespass by users or software.</a:t>
            </a:r>
          </a:p>
        </p:txBody>
      </p:sp>
      <p:sp>
        <p:nvSpPr>
          <p:cNvPr id="4" name="Content Placeholder 2">
            <a:extLst>
              <a:ext uri="{FF2B5EF4-FFF2-40B4-BE49-F238E27FC236}">
                <a16:creationId xmlns:a16="http://schemas.microsoft.com/office/drawing/2014/main" id="{8EB2E7F2-4F34-4C89-8C41-478AC9768DBF}"/>
              </a:ext>
            </a:extLst>
          </p:cNvPr>
          <p:cNvSpPr txBox="1">
            <a:spLocks/>
          </p:cNvSpPr>
          <p:nvPr/>
        </p:nvSpPr>
        <p:spPr>
          <a:xfrm>
            <a:off x="801807" y="2589971"/>
            <a:ext cx="3237573" cy="1160511"/>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lnSpc>
                <a:spcPct val="110000"/>
              </a:lnSpc>
            </a:pPr>
            <a:r>
              <a:rPr lang="en-US" sz="2800" dirty="0">
                <a:latin typeface="Times New Roman" panose="02020603050405020304" pitchFamily="18" charset="0"/>
                <a:ea typeface="Calibri" panose="020F0502020204030204" pitchFamily="34" charset="0"/>
              </a:rPr>
              <a:t>User Trespass</a:t>
            </a:r>
          </a:p>
          <a:p>
            <a:pPr algn="just">
              <a:lnSpc>
                <a:spcPct val="110000"/>
              </a:lnSpc>
            </a:pPr>
            <a:r>
              <a:rPr lang="en-US" sz="2800" dirty="0">
                <a:latin typeface="Times New Roman" panose="02020603050405020304" pitchFamily="18" charset="0"/>
                <a:ea typeface="Calibri" panose="020F0502020204030204" pitchFamily="34" charset="0"/>
              </a:rPr>
              <a:t>Software Trespass</a:t>
            </a:r>
          </a:p>
        </p:txBody>
      </p:sp>
      <p:sp>
        <p:nvSpPr>
          <p:cNvPr id="5" name="Content Placeholder 2">
            <a:extLst>
              <a:ext uri="{FF2B5EF4-FFF2-40B4-BE49-F238E27FC236}">
                <a16:creationId xmlns:a16="http://schemas.microsoft.com/office/drawing/2014/main" id="{DD2C4597-26A2-4EBE-862B-49EE10A5D7B1}"/>
              </a:ext>
            </a:extLst>
          </p:cNvPr>
          <p:cNvSpPr txBox="1">
            <a:spLocks/>
          </p:cNvSpPr>
          <p:nvPr/>
        </p:nvSpPr>
        <p:spPr>
          <a:xfrm>
            <a:off x="470141" y="3763145"/>
            <a:ext cx="8229600" cy="762000"/>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lnSpc>
                <a:spcPct val="170000"/>
              </a:lnSpc>
              <a:buFont typeface="Wingdings 3" charset="2"/>
              <a:buNone/>
            </a:pPr>
            <a:r>
              <a:rPr lang="en-US" sz="2800" dirty="0">
                <a:solidFill>
                  <a:schemeClr val="accent3">
                    <a:lumMod val="60000"/>
                    <a:lumOff val="40000"/>
                  </a:schemeClr>
                </a:solidFill>
                <a:latin typeface="Times New Roman" panose="02020603050405020304" pitchFamily="18" charset="0"/>
                <a:ea typeface="Calibri" panose="020F0502020204030204" pitchFamily="34" charset="0"/>
              </a:rPr>
              <a:t>Classes of Intruders</a:t>
            </a:r>
          </a:p>
        </p:txBody>
      </p:sp>
      <p:sp>
        <p:nvSpPr>
          <p:cNvPr id="6" name="Content Placeholder 2">
            <a:extLst>
              <a:ext uri="{FF2B5EF4-FFF2-40B4-BE49-F238E27FC236}">
                <a16:creationId xmlns:a16="http://schemas.microsoft.com/office/drawing/2014/main" id="{F58E64AC-1867-4DD4-A0B9-4CD1DC3404C0}"/>
              </a:ext>
            </a:extLst>
          </p:cNvPr>
          <p:cNvSpPr txBox="1">
            <a:spLocks/>
          </p:cNvSpPr>
          <p:nvPr/>
        </p:nvSpPr>
        <p:spPr>
          <a:xfrm>
            <a:off x="1142999" y="4558482"/>
            <a:ext cx="7530859" cy="1842318"/>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lnSpc>
                <a:spcPct val="110000"/>
              </a:lnSpc>
              <a:buFont typeface="Wingdings" panose="05000000000000000000" pitchFamily="2" charset="2"/>
              <a:buChar char="q"/>
            </a:pPr>
            <a:r>
              <a:rPr lang="en-US" sz="2800" dirty="0">
                <a:latin typeface="Times New Roman" panose="02020603050405020304" pitchFamily="18" charset="0"/>
                <a:ea typeface="Calibri" panose="020F0502020204030204" pitchFamily="34" charset="0"/>
              </a:rPr>
              <a:t>Masquerader</a:t>
            </a:r>
          </a:p>
          <a:p>
            <a:pPr algn="just">
              <a:lnSpc>
                <a:spcPct val="110000"/>
              </a:lnSpc>
              <a:buFont typeface="Wingdings" panose="05000000000000000000" pitchFamily="2" charset="2"/>
              <a:buChar char="q"/>
            </a:pPr>
            <a:r>
              <a:rPr lang="en-US" sz="2800" dirty="0">
                <a:latin typeface="Times New Roman" panose="02020603050405020304" pitchFamily="18" charset="0"/>
                <a:ea typeface="Calibri" panose="020F0502020204030204" pitchFamily="34" charset="0"/>
              </a:rPr>
              <a:t>Misfeasor</a:t>
            </a:r>
          </a:p>
          <a:p>
            <a:pPr algn="just">
              <a:lnSpc>
                <a:spcPct val="110000"/>
              </a:lnSpc>
              <a:buFont typeface="Wingdings" panose="05000000000000000000" pitchFamily="2" charset="2"/>
              <a:buChar char="q"/>
            </a:pPr>
            <a:r>
              <a:rPr lang="en-US" sz="2800" dirty="0">
                <a:latin typeface="Times New Roman" panose="02020603050405020304" pitchFamily="18" charset="0"/>
                <a:ea typeface="Calibri" panose="020F0502020204030204" pitchFamily="34" charset="0"/>
              </a:rPr>
              <a:t>Clandestine</a:t>
            </a:r>
          </a:p>
        </p:txBody>
      </p:sp>
      <p:pic>
        <p:nvPicPr>
          <p:cNvPr id="8" name="Picture 7">
            <a:extLst>
              <a:ext uri="{FF2B5EF4-FFF2-40B4-BE49-F238E27FC236}">
                <a16:creationId xmlns:a16="http://schemas.microsoft.com/office/drawing/2014/main" id="{68365A3C-E0B7-4AF3-8591-3C7C61454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572" y="2724501"/>
            <a:ext cx="4554240" cy="34112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8">
            <a:extLst>
              <a:ext uri="{FF2B5EF4-FFF2-40B4-BE49-F238E27FC236}">
                <a16:creationId xmlns:a16="http://schemas.microsoft.com/office/drawing/2014/main" id="{9491D1B7-6A19-4D5E-926E-BEECD3F3ED83}"/>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59550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010400" cy="715962"/>
          </a:xfrm>
        </p:spPr>
        <p:txBody>
          <a:bodyPr>
            <a:normAutofit fontScale="90000"/>
          </a:bodyPr>
          <a:lstStyle/>
          <a:p>
            <a:pPr algn="ctr">
              <a:lnSpc>
                <a:spcPct val="150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INTRUSION DETECTION SYSTEM</a:t>
            </a:r>
            <a:endParaRPr lang="en-IN" sz="4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9B64EA1-779B-4040-82D6-CDC20D3CC6D0}"/>
              </a:ext>
            </a:extLst>
          </p:cNvPr>
          <p:cNvPicPr>
            <a:picLocks noChangeAspect="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tretch>
            <a:fillRect/>
          </a:stretch>
        </p:blipFill>
        <p:spPr>
          <a:xfrm>
            <a:off x="1231991" y="2286000"/>
            <a:ext cx="7426233" cy="392105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Content Placeholder 2"/>
          <p:cNvSpPr>
            <a:spLocks noGrp="1"/>
          </p:cNvSpPr>
          <p:nvPr>
            <p:ph idx="1"/>
          </p:nvPr>
        </p:nvSpPr>
        <p:spPr>
          <a:xfrm>
            <a:off x="457200" y="994970"/>
            <a:ext cx="8229600" cy="1354120"/>
          </a:xfrm>
        </p:spPr>
        <p:txBody>
          <a:bodyPr>
            <a:normAutofit/>
          </a:bodyPr>
          <a:lstStyle/>
          <a:p>
            <a:pPr marL="0" indent="0" algn="just">
              <a:spcBef>
                <a:spcPts val="0"/>
              </a:spcBef>
              <a:buNone/>
            </a:pPr>
            <a:r>
              <a:rPr lang="en-US" sz="2400" dirty="0">
                <a:latin typeface="Times New Roman" panose="02020603050405020304" pitchFamily="18" charset="0"/>
                <a:ea typeface="Calibri" panose="020F0502020204030204" pitchFamily="34" charset="0"/>
              </a:rPr>
              <a:t>Intrusion detection is a set of techniques and methods that are used to detect suspicious activity both at the network and host level.</a:t>
            </a:r>
          </a:p>
        </p:txBody>
      </p:sp>
      <p:sp>
        <p:nvSpPr>
          <p:cNvPr id="7" name="Slide Number Placeholder 6">
            <a:extLst>
              <a:ext uri="{FF2B5EF4-FFF2-40B4-BE49-F238E27FC236}">
                <a16:creationId xmlns:a16="http://schemas.microsoft.com/office/drawing/2014/main" id="{ABBB0342-F3C1-4C7B-936B-EE72A0B1EE27}"/>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24634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4953000" cy="715962"/>
          </a:xfrm>
        </p:spPr>
        <p:txBody>
          <a:bodyPr>
            <a:normAutofit fontScale="90000"/>
          </a:bodyPr>
          <a:lstStyle/>
          <a:p>
            <a:pPr algn="ctr">
              <a:lnSpc>
                <a:spcPct val="150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HOST-BASED IDS</a:t>
            </a:r>
            <a:endParaRPr lang="en-IN" sz="4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447674" y="970035"/>
            <a:ext cx="8224840" cy="2200275"/>
          </a:xfrm>
        </p:spPr>
        <p:txBody>
          <a:bodyPr>
            <a:normAutofit fontScale="92500"/>
          </a:bodyPr>
          <a:lstStyle/>
          <a:p>
            <a:pPr marL="0" indent="0" algn="just">
              <a:lnSpc>
                <a:spcPct val="170000"/>
              </a:lnSpc>
              <a:buNone/>
            </a:pPr>
            <a:r>
              <a:rPr lang="en-US" dirty="0">
                <a:latin typeface="Times New Roman" panose="02020603050405020304" pitchFamily="18" charset="0"/>
              </a:rPr>
              <a:t>Specialized software to monitor system activity to detect suspicious behavior</a:t>
            </a:r>
          </a:p>
          <a:p>
            <a:pPr algn="just">
              <a:lnSpc>
                <a:spcPct val="170000"/>
              </a:lnSpc>
            </a:pPr>
            <a:r>
              <a:rPr lang="en-US" dirty="0">
                <a:latin typeface="Times New Roman" panose="02020603050405020304" pitchFamily="18" charset="0"/>
              </a:rPr>
              <a:t>Primary purpose is to detect intrusions, log suspicious events, and send alerts.</a:t>
            </a:r>
          </a:p>
          <a:p>
            <a:pPr algn="just">
              <a:lnSpc>
                <a:spcPct val="170000"/>
              </a:lnSpc>
            </a:pPr>
            <a:r>
              <a:rPr lang="en-US" dirty="0">
                <a:latin typeface="Times New Roman" panose="02020603050405020304" pitchFamily="18" charset="0"/>
              </a:rPr>
              <a:t>Can detect both external and internal intrusions. </a:t>
            </a:r>
          </a:p>
        </p:txBody>
      </p:sp>
      <p:sp>
        <p:nvSpPr>
          <p:cNvPr id="5" name="Content Placeholder 2">
            <a:extLst>
              <a:ext uri="{FF2B5EF4-FFF2-40B4-BE49-F238E27FC236}">
                <a16:creationId xmlns:a16="http://schemas.microsoft.com/office/drawing/2014/main" id="{95DB91C0-BE38-4F46-92D2-FAA42CBDDE75}"/>
              </a:ext>
            </a:extLst>
          </p:cNvPr>
          <p:cNvSpPr txBox="1">
            <a:spLocks/>
          </p:cNvSpPr>
          <p:nvPr/>
        </p:nvSpPr>
        <p:spPr>
          <a:xfrm>
            <a:off x="609600" y="2819400"/>
            <a:ext cx="3962400" cy="3514259"/>
          </a:xfrm>
          <a:prstGeom prst="rect">
            <a:avLst/>
          </a:prstGeom>
        </p:spPr>
        <p:txBody>
          <a:bodyPr vert="horz" lIns="91440" tIns="45720" rIns="91440" bIns="45720" rtlCol="0">
            <a:normAutofit fontScale="92500"/>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lnSpc>
                <a:spcPct val="170000"/>
              </a:lnSpc>
              <a:buFont typeface="Wingdings" panose="05000000000000000000" pitchFamily="2" charset="2"/>
              <a:buChar char="q"/>
            </a:pPr>
            <a:r>
              <a:rPr lang="en-US" sz="2400" b="1" dirty="0">
                <a:latin typeface="Times New Roman" panose="02020603050405020304" pitchFamily="18" charset="0"/>
              </a:rPr>
              <a:t>Anomaly detection </a:t>
            </a:r>
            <a:r>
              <a:rPr lang="en-US" dirty="0">
                <a:latin typeface="Times New Roman" panose="02020603050405020304" pitchFamily="18" charset="0"/>
              </a:rPr>
              <a:t>– defines normal/ expected behavior</a:t>
            </a:r>
          </a:p>
          <a:p>
            <a:pPr lvl="1" algn="just">
              <a:lnSpc>
                <a:spcPct val="170000"/>
              </a:lnSpc>
              <a:buFont typeface="Wingdings" panose="05000000000000000000" pitchFamily="2" charset="2"/>
              <a:buChar char="§"/>
            </a:pPr>
            <a:r>
              <a:rPr lang="en-US" dirty="0">
                <a:latin typeface="Times New Roman" panose="02020603050405020304" pitchFamily="18" charset="0"/>
              </a:rPr>
              <a:t>Threshold detection</a:t>
            </a:r>
          </a:p>
          <a:p>
            <a:pPr lvl="1" algn="just">
              <a:lnSpc>
                <a:spcPct val="170000"/>
              </a:lnSpc>
              <a:buFont typeface="Wingdings" panose="05000000000000000000" pitchFamily="2" charset="2"/>
              <a:buChar char="§"/>
            </a:pPr>
            <a:r>
              <a:rPr lang="en-US" dirty="0">
                <a:latin typeface="Times New Roman" panose="02020603050405020304" pitchFamily="18" charset="0"/>
              </a:rPr>
              <a:t>Profile based </a:t>
            </a:r>
          </a:p>
          <a:p>
            <a:pPr algn="just">
              <a:lnSpc>
                <a:spcPct val="170000"/>
              </a:lnSpc>
              <a:buFont typeface="Wingdings" panose="05000000000000000000" pitchFamily="2" charset="2"/>
              <a:buChar char="q"/>
            </a:pPr>
            <a:r>
              <a:rPr lang="en-US" b="1" dirty="0">
                <a:latin typeface="Times New Roman" panose="02020603050405020304" pitchFamily="18" charset="0"/>
              </a:rPr>
              <a:t>Signature detection </a:t>
            </a:r>
            <a:r>
              <a:rPr lang="en-US" dirty="0">
                <a:latin typeface="Times New Roman" panose="02020603050405020304" pitchFamily="18" charset="0"/>
              </a:rPr>
              <a:t>– define proper behavior</a:t>
            </a:r>
          </a:p>
        </p:txBody>
      </p:sp>
      <p:pic>
        <p:nvPicPr>
          <p:cNvPr id="8" name="Picture 7">
            <a:extLst>
              <a:ext uri="{FF2B5EF4-FFF2-40B4-BE49-F238E27FC236}">
                <a16:creationId xmlns:a16="http://schemas.microsoft.com/office/drawing/2014/main" id="{26B1FB42-5F42-48E0-8ED6-A878BBA718DF}"/>
              </a:ext>
            </a:extLst>
          </p:cNvPr>
          <p:cNvPicPr>
            <a:picLocks noChangeAspect="1"/>
          </p:cNvPicPr>
          <p:nvPr/>
        </p:nvPicPr>
        <p:blipFill rotWithShape="1">
          <a:blip r:embed="rId3">
            <a:extLst>
              <a:ext uri="{28A0092B-C50C-407E-A947-70E740481C1C}">
                <a14:useLocalDpi xmlns:a14="http://schemas.microsoft.com/office/drawing/2010/main" val="0"/>
              </a:ext>
            </a:extLst>
          </a:blip>
          <a:srcRect l="52500" t="20000" r="2500" b="9663"/>
          <a:stretch/>
        </p:blipFill>
        <p:spPr>
          <a:xfrm>
            <a:off x="4779171" y="2066543"/>
            <a:ext cx="4114800" cy="42877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 name="Slide Number Placeholder 8">
            <a:extLst>
              <a:ext uri="{FF2B5EF4-FFF2-40B4-BE49-F238E27FC236}">
                <a16:creationId xmlns:a16="http://schemas.microsoft.com/office/drawing/2014/main" id="{A483272D-65A1-4DC2-905F-60F69ED1FF95}"/>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30836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1377A-4283-4BC5-8CEB-FEA1FE8A97DB}"/>
              </a:ext>
            </a:extLst>
          </p:cNvPr>
          <p:cNvSpPr>
            <a:spLocks noGrp="1"/>
          </p:cNvSpPr>
          <p:nvPr>
            <p:ph type="title"/>
          </p:nvPr>
        </p:nvSpPr>
        <p:spPr>
          <a:xfrm>
            <a:off x="1981200" y="228600"/>
            <a:ext cx="4953000" cy="715962"/>
          </a:xfrm>
        </p:spPr>
        <p:txBody>
          <a:bodyPr>
            <a:normAutofit fontScale="90000"/>
          </a:bodyPr>
          <a:lstStyle/>
          <a:p>
            <a:pPr algn="ctr">
              <a:lnSpc>
                <a:spcPct val="150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NETWORK-BASED IDS</a:t>
            </a:r>
            <a:endParaRPr lang="en-IN" sz="4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92C7E19-E082-4339-9560-926F4C3EE1DE}"/>
              </a:ext>
            </a:extLst>
          </p:cNvPr>
          <p:cNvPicPr>
            <a:picLocks noChangeAspect="1"/>
          </p:cNvPicPr>
          <p:nvPr/>
        </p:nvPicPr>
        <p:blipFill rotWithShape="1">
          <a:blip r:embed="rId3">
            <a:extLst>
              <a:ext uri="{28A0092B-C50C-407E-A947-70E740481C1C}">
                <a14:useLocalDpi xmlns:a14="http://schemas.microsoft.com/office/drawing/2010/main" val="0"/>
              </a:ext>
            </a:extLst>
          </a:blip>
          <a:srcRect t="22500" r="51667" b="10000"/>
          <a:stretch/>
        </p:blipFill>
        <p:spPr>
          <a:xfrm>
            <a:off x="445292" y="2286000"/>
            <a:ext cx="4347486" cy="404765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Slide Number Placeholder 4">
            <a:extLst>
              <a:ext uri="{FF2B5EF4-FFF2-40B4-BE49-F238E27FC236}">
                <a16:creationId xmlns:a16="http://schemas.microsoft.com/office/drawing/2014/main" id="{DEA6D201-B9DA-40AA-8C47-8CD4F8414107}"/>
              </a:ext>
            </a:extLst>
          </p:cNvPr>
          <p:cNvSpPr>
            <a:spLocks noGrp="1"/>
          </p:cNvSpPr>
          <p:nvPr>
            <p:ph type="sldNum" sz="quarter" idx="12"/>
          </p:nvPr>
        </p:nvSpPr>
        <p:spPr>
          <a:xfrm>
            <a:off x="8515187" y="6333659"/>
            <a:ext cx="628813" cy="524341"/>
          </a:xfrm>
        </p:spPr>
        <p:txBody>
          <a:bodyPr/>
          <a:lstStyle/>
          <a:p>
            <a:fld id="{B6F15528-21DE-4FAA-801E-634DDDAF4B2B}" type="slidenum">
              <a:rPr lang="en-US" smtClean="0"/>
              <a:pPr/>
              <a:t>9</a:t>
            </a:fld>
            <a:endParaRPr lang="en-US" dirty="0"/>
          </a:p>
        </p:txBody>
      </p:sp>
      <p:sp>
        <p:nvSpPr>
          <p:cNvPr id="6" name="Content Placeholder 2">
            <a:extLst>
              <a:ext uri="{FF2B5EF4-FFF2-40B4-BE49-F238E27FC236}">
                <a16:creationId xmlns:a16="http://schemas.microsoft.com/office/drawing/2014/main" id="{C69B2BD1-8257-4A79-B757-3428A7DE8170}"/>
              </a:ext>
            </a:extLst>
          </p:cNvPr>
          <p:cNvSpPr>
            <a:spLocks noGrp="1"/>
          </p:cNvSpPr>
          <p:nvPr>
            <p:ph idx="1"/>
          </p:nvPr>
        </p:nvSpPr>
        <p:spPr>
          <a:xfrm>
            <a:off x="459580" y="762000"/>
            <a:ext cx="8224840" cy="2200275"/>
          </a:xfrm>
        </p:spPr>
        <p:txBody>
          <a:bodyPr>
            <a:normAutofit/>
          </a:bodyPr>
          <a:lstStyle/>
          <a:p>
            <a:pPr marL="0" indent="0" algn="just">
              <a:lnSpc>
                <a:spcPct val="170000"/>
              </a:lnSpc>
              <a:buNone/>
            </a:pPr>
            <a:r>
              <a:rPr lang="en-US" sz="2600" dirty="0">
                <a:latin typeface="Times New Roman" panose="02020603050405020304" pitchFamily="18" charset="0"/>
              </a:rPr>
              <a:t>Monitor traffic at selected points on a network</a:t>
            </a:r>
          </a:p>
          <a:p>
            <a:pPr algn="just">
              <a:lnSpc>
                <a:spcPct val="110000"/>
              </a:lnSpc>
              <a:buFont typeface="Wingdings" panose="05000000000000000000" pitchFamily="2" charset="2"/>
              <a:buChar char="Ø"/>
            </a:pPr>
            <a:r>
              <a:rPr lang="en-US" dirty="0">
                <a:latin typeface="Times New Roman" panose="02020603050405020304" pitchFamily="18" charset="0"/>
              </a:rPr>
              <a:t>In( near) real time to detect intrusion patterns </a:t>
            </a:r>
          </a:p>
          <a:p>
            <a:pPr algn="just">
              <a:lnSpc>
                <a:spcPct val="110000"/>
              </a:lnSpc>
              <a:buFont typeface="Wingdings" panose="05000000000000000000" pitchFamily="2" charset="2"/>
              <a:buChar char="Ø"/>
            </a:pPr>
            <a:r>
              <a:rPr lang="en-US" dirty="0">
                <a:latin typeface="Times New Roman" panose="02020603050405020304" pitchFamily="18" charset="0"/>
              </a:rPr>
              <a:t>May examine network, transport  and application level protocol activity directed towards system </a:t>
            </a:r>
          </a:p>
        </p:txBody>
      </p:sp>
      <p:sp>
        <p:nvSpPr>
          <p:cNvPr id="7" name="Content Placeholder 2">
            <a:extLst>
              <a:ext uri="{FF2B5EF4-FFF2-40B4-BE49-F238E27FC236}">
                <a16:creationId xmlns:a16="http://schemas.microsoft.com/office/drawing/2014/main" id="{A592D61F-5B09-4707-A883-D5C2FBB11E73}"/>
              </a:ext>
            </a:extLst>
          </p:cNvPr>
          <p:cNvSpPr txBox="1">
            <a:spLocks/>
          </p:cNvSpPr>
          <p:nvPr/>
        </p:nvSpPr>
        <p:spPr>
          <a:xfrm>
            <a:off x="4876800" y="3200400"/>
            <a:ext cx="4267200" cy="2200275"/>
          </a:xfrm>
          <a:prstGeom prst="rect">
            <a:avLst/>
          </a:prstGeom>
        </p:spPr>
        <p:txBody>
          <a:bodyPr vert="horz" lIns="91440" tIns="45720" rIns="91440" bIns="45720" rtlCol="0">
            <a:normAutofit/>
          </a:bodyPr>
          <a:lst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lnSpc>
                <a:spcPct val="170000"/>
              </a:lnSpc>
              <a:buFont typeface="Wingdings" panose="05000000000000000000" pitchFamily="2" charset="2"/>
              <a:buChar char="q"/>
            </a:pPr>
            <a:r>
              <a:rPr lang="en-US" b="1" dirty="0">
                <a:latin typeface="Times New Roman" panose="02020603050405020304" pitchFamily="18" charset="0"/>
              </a:rPr>
              <a:t>Inline</a:t>
            </a:r>
            <a:r>
              <a:rPr lang="en-US" dirty="0">
                <a:latin typeface="Times New Roman" panose="02020603050405020304" pitchFamily="18" charset="0"/>
              </a:rPr>
              <a:t> (Possible as part of other net device)</a:t>
            </a:r>
          </a:p>
          <a:p>
            <a:pPr algn="just">
              <a:lnSpc>
                <a:spcPct val="170000"/>
              </a:lnSpc>
              <a:buFont typeface="Wingdings" panose="05000000000000000000" pitchFamily="2" charset="2"/>
              <a:buChar char="q"/>
            </a:pPr>
            <a:r>
              <a:rPr lang="en-US" b="1" dirty="0">
                <a:latin typeface="Times New Roman" panose="02020603050405020304" pitchFamily="18" charset="0"/>
              </a:rPr>
              <a:t>Passive</a:t>
            </a:r>
            <a:r>
              <a:rPr lang="en-US" dirty="0">
                <a:latin typeface="Times New Roman" panose="02020603050405020304" pitchFamily="18" charset="0"/>
              </a:rPr>
              <a:t> (monitors copy of traffic)</a:t>
            </a:r>
          </a:p>
        </p:txBody>
      </p:sp>
    </p:spTree>
    <p:extLst>
      <p:ext uri="{BB962C8B-B14F-4D97-AF65-F5344CB8AC3E}">
        <p14:creationId xmlns:p14="http://schemas.microsoft.com/office/powerpoint/2010/main" val="334811790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2145</TotalTime>
  <Words>779</Words>
  <Application>Microsoft Office PowerPoint</Application>
  <PresentationFormat>On-screen Show (4:3)</PresentationFormat>
  <Paragraphs>156</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Calibri Light</vt:lpstr>
      <vt:lpstr>Century Gothic</vt:lpstr>
      <vt:lpstr>Times New Roman</vt:lpstr>
      <vt:lpstr>TimesLTStd-Roman</vt:lpstr>
      <vt:lpstr>Wingdings</vt:lpstr>
      <vt:lpstr>Wingdings 3</vt:lpstr>
      <vt:lpstr>Office Theme</vt:lpstr>
      <vt:lpstr>Ion</vt:lpstr>
      <vt:lpstr>Intrusion Detection Using Recurrent Neural Networks</vt:lpstr>
      <vt:lpstr>PROBLEM STATEMENT</vt:lpstr>
      <vt:lpstr>LITERATURE SURVEY</vt:lpstr>
      <vt:lpstr>ABSTRACT </vt:lpstr>
      <vt:lpstr>INTRODUCTION </vt:lpstr>
      <vt:lpstr>INTRUDERS</vt:lpstr>
      <vt:lpstr>INTRUSION DETECTION SYSTEM</vt:lpstr>
      <vt:lpstr>HOST-BASED IDS</vt:lpstr>
      <vt:lpstr>NETWORK-BASED IDS</vt:lpstr>
      <vt:lpstr>DEEP LEARNING</vt:lpstr>
      <vt:lpstr>DEEP LEARNING ARCHITECTURES</vt:lpstr>
      <vt:lpstr>RNN ARCHITECTURE</vt:lpstr>
      <vt:lpstr>SYSTEM FLOW</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Diabetic retinopathy detection</dc:title>
  <dc:creator>JANAKI</dc:creator>
  <cp:lastModifiedBy>Aswin Kumar</cp:lastModifiedBy>
  <cp:revision>160</cp:revision>
  <cp:lastPrinted>2022-02-24T18:41:20Z</cp:lastPrinted>
  <dcterms:created xsi:type="dcterms:W3CDTF">2006-08-16T00:00:00Z</dcterms:created>
  <dcterms:modified xsi:type="dcterms:W3CDTF">2022-03-21T14:13:16Z</dcterms:modified>
</cp:coreProperties>
</file>