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eja.mariyam@gmail.com" initials="s" lastIdx="1" clrIdx="0">
    <p:extLst>
      <p:ext uri="{19B8F6BF-5375-455C-9EA6-DF929625EA0E}">
        <p15:presenceInfo xmlns:p15="http://schemas.microsoft.com/office/powerpoint/2012/main" userId="44c599346ca8e8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4T17:01:03.17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78081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189403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2567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375097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069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2949487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2793172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2634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290421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68EBF-AAE2-4586-8B0B-8B47524DCA54}"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268221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968EBF-AAE2-4586-8B0B-8B47524DCA54}"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81854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968EBF-AAE2-4586-8B0B-8B47524DCA54}"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29748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968EBF-AAE2-4586-8B0B-8B47524DCA54}"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330952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68EBF-AAE2-4586-8B0B-8B47524DCA54}"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118441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968EBF-AAE2-4586-8B0B-8B47524DCA54}"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401866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68EBF-AAE2-4586-8B0B-8B47524DCA54}"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7D5AA-F107-4816-83D4-40EB75E7BD47}" type="slidenum">
              <a:rPr lang="en-IN" smtClean="0"/>
              <a:t>‹#›</a:t>
            </a:fld>
            <a:endParaRPr lang="en-IN"/>
          </a:p>
        </p:txBody>
      </p:sp>
    </p:spTree>
    <p:extLst>
      <p:ext uri="{BB962C8B-B14F-4D97-AF65-F5344CB8AC3E}">
        <p14:creationId xmlns:p14="http://schemas.microsoft.com/office/powerpoint/2010/main" val="104979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968EBF-AAE2-4586-8B0B-8B47524DCA54}" type="datetimeFigureOut">
              <a:rPr lang="en-IN" smtClean="0"/>
              <a:t>24-07-2022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47D5AA-F107-4816-83D4-40EB75E7BD47}" type="slidenum">
              <a:rPr lang="en-IN" smtClean="0"/>
              <a:t>‹#›</a:t>
            </a:fld>
            <a:endParaRPr lang="en-IN"/>
          </a:p>
        </p:txBody>
      </p:sp>
    </p:spTree>
    <p:extLst>
      <p:ext uri="{BB962C8B-B14F-4D97-AF65-F5344CB8AC3E}">
        <p14:creationId xmlns:p14="http://schemas.microsoft.com/office/powerpoint/2010/main" val="145206590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730C-D755-387F-1D52-C4C419E5CC47}"/>
              </a:ext>
            </a:extLst>
          </p:cNvPr>
          <p:cNvSpPr>
            <a:spLocks noGrp="1"/>
          </p:cNvSpPr>
          <p:nvPr>
            <p:ph type="ctrTitle"/>
          </p:nvPr>
        </p:nvSpPr>
        <p:spPr>
          <a:xfrm>
            <a:off x="798870" y="1397000"/>
            <a:ext cx="8475133" cy="1646302"/>
          </a:xfrm>
        </p:spPr>
        <p:txBody>
          <a:bodyPr>
            <a:normAutofit fontScale="90000"/>
          </a:bodyPr>
          <a:lstStyle/>
          <a:p>
            <a:r>
              <a:rPr lang="en-US" dirty="0"/>
              <a:t>DEGRADATION OF SOIL AND HOW TO CONSERVE IT</a:t>
            </a:r>
            <a:endParaRPr lang="en-IN" dirty="0"/>
          </a:p>
        </p:txBody>
      </p:sp>
      <p:sp>
        <p:nvSpPr>
          <p:cNvPr id="3" name="Subtitle 2">
            <a:extLst>
              <a:ext uri="{FF2B5EF4-FFF2-40B4-BE49-F238E27FC236}">
                <a16:creationId xmlns:a16="http://schemas.microsoft.com/office/drawing/2014/main" id="{33F2E971-2AE1-55BB-09A7-4A70C7C7A1A1}"/>
              </a:ext>
            </a:extLst>
          </p:cNvPr>
          <p:cNvSpPr>
            <a:spLocks noGrp="1"/>
          </p:cNvSpPr>
          <p:nvPr>
            <p:ph type="subTitle" idx="1"/>
          </p:nvPr>
        </p:nvSpPr>
        <p:spPr>
          <a:xfrm>
            <a:off x="1" y="6493933"/>
            <a:ext cx="1219200" cy="364067"/>
          </a:xfrm>
        </p:spPr>
        <p:txBody>
          <a:bodyPr>
            <a:normAutofit lnSpcReduction="10000"/>
          </a:bodyPr>
          <a:lstStyle/>
          <a:p>
            <a:r>
              <a:rPr lang="en-US" dirty="0"/>
              <a:t>Stefin Roy</a:t>
            </a:r>
            <a:endParaRPr lang="en-IN" dirty="0"/>
          </a:p>
        </p:txBody>
      </p:sp>
    </p:spTree>
    <p:extLst>
      <p:ext uri="{BB962C8B-B14F-4D97-AF65-F5344CB8AC3E}">
        <p14:creationId xmlns:p14="http://schemas.microsoft.com/office/powerpoint/2010/main" val="553851759"/>
      </p:ext>
    </p:extLst>
  </p:cSld>
  <p:clrMapOvr>
    <a:masterClrMapping/>
  </p:clrMapOvr>
  <mc:AlternateContent xmlns:mc="http://schemas.openxmlformats.org/markup-compatibility/2006">
    <mc:Choice xmlns:p14="http://schemas.microsoft.com/office/powerpoint/2010/main" Requires="p14">
      <p:transition spd="slow" p14:dur="20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75A9-DA07-7277-7718-9335CA2F3703}"/>
              </a:ext>
            </a:extLst>
          </p:cNvPr>
          <p:cNvSpPr>
            <a:spLocks noGrp="1"/>
          </p:cNvSpPr>
          <p:nvPr>
            <p:ph type="title"/>
          </p:nvPr>
        </p:nvSpPr>
        <p:spPr>
          <a:xfrm>
            <a:off x="677334" y="609600"/>
            <a:ext cx="4047066" cy="812800"/>
          </a:xfrm>
        </p:spPr>
        <p:txBody>
          <a:bodyPr/>
          <a:lstStyle/>
          <a:p>
            <a:r>
              <a:rPr lang="en-US" dirty="0"/>
              <a:t>Contour Ploughing</a:t>
            </a:r>
            <a:endParaRPr lang="en-IN" dirty="0"/>
          </a:p>
        </p:txBody>
      </p:sp>
      <p:sp>
        <p:nvSpPr>
          <p:cNvPr id="3" name="Content Placeholder 2">
            <a:extLst>
              <a:ext uri="{FF2B5EF4-FFF2-40B4-BE49-F238E27FC236}">
                <a16:creationId xmlns:a16="http://schemas.microsoft.com/office/drawing/2014/main" id="{B520E3E6-BBD3-B138-75BA-B140E406BFEA}"/>
              </a:ext>
            </a:extLst>
          </p:cNvPr>
          <p:cNvSpPr>
            <a:spLocks noGrp="1"/>
          </p:cNvSpPr>
          <p:nvPr>
            <p:ph idx="1"/>
          </p:nvPr>
        </p:nvSpPr>
        <p:spPr>
          <a:xfrm>
            <a:off x="677334" y="1488613"/>
            <a:ext cx="8517466" cy="1406987"/>
          </a:xfrm>
        </p:spPr>
        <p:txBody>
          <a:bodyPr>
            <a:normAutofit/>
          </a:bodyPr>
          <a:lstStyle/>
          <a:p>
            <a:r>
              <a:rPr lang="en-US" sz="2000" dirty="0"/>
              <a:t>In this method, ploughing is done parallel to the contours of the hill slope. This helps in forming a natural barrier and prevents water from flowing down the slope.</a:t>
            </a:r>
          </a:p>
          <a:p>
            <a:endParaRPr lang="en-IN" sz="2000" dirty="0"/>
          </a:p>
        </p:txBody>
      </p:sp>
      <p:pic>
        <p:nvPicPr>
          <p:cNvPr id="6146" name="Picture 2" descr="Contour farming | Contour farming, Contour ploughing, Farmland">
            <a:extLst>
              <a:ext uri="{FF2B5EF4-FFF2-40B4-BE49-F238E27FC236}">
                <a16:creationId xmlns:a16="http://schemas.microsoft.com/office/drawing/2014/main" id="{702EE01B-BC83-216F-5D60-9D3FC5935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34" y="3030140"/>
            <a:ext cx="465979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ntour Farming in Paradise PA - YouTube">
            <a:extLst>
              <a:ext uri="{FF2B5EF4-FFF2-40B4-BE49-F238E27FC236}">
                <a16:creationId xmlns:a16="http://schemas.microsoft.com/office/drawing/2014/main" id="{D05F461A-47C4-9604-652D-3D1CC57B8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2895600"/>
            <a:ext cx="5626100" cy="362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1226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DD8A-56BD-4521-EA91-2876022D061A}"/>
              </a:ext>
            </a:extLst>
          </p:cNvPr>
          <p:cNvSpPr>
            <a:spLocks noGrp="1"/>
          </p:cNvSpPr>
          <p:nvPr>
            <p:ph type="title"/>
          </p:nvPr>
        </p:nvSpPr>
        <p:spPr>
          <a:xfrm>
            <a:off x="677334" y="609600"/>
            <a:ext cx="2967566" cy="749300"/>
          </a:xfrm>
        </p:spPr>
        <p:txBody>
          <a:bodyPr/>
          <a:lstStyle/>
          <a:p>
            <a:r>
              <a:rPr lang="en-US" dirty="0"/>
              <a:t>Shelter Belts</a:t>
            </a:r>
            <a:endParaRPr lang="en-IN" dirty="0"/>
          </a:p>
        </p:txBody>
      </p:sp>
      <p:sp>
        <p:nvSpPr>
          <p:cNvPr id="4" name="Content Placeholder 3">
            <a:extLst>
              <a:ext uri="{FF2B5EF4-FFF2-40B4-BE49-F238E27FC236}">
                <a16:creationId xmlns:a16="http://schemas.microsoft.com/office/drawing/2014/main" id="{0E8B4BC1-89CC-1C0E-C59E-45129427F8B9}"/>
              </a:ext>
            </a:extLst>
          </p:cNvPr>
          <p:cNvSpPr>
            <a:spLocks noGrp="1"/>
          </p:cNvSpPr>
          <p:nvPr>
            <p:ph idx="1"/>
          </p:nvPr>
        </p:nvSpPr>
        <p:spPr>
          <a:xfrm>
            <a:off x="677334" y="1792289"/>
            <a:ext cx="8377766" cy="1103311"/>
          </a:xfrm>
        </p:spPr>
        <p:txBody>
          <a:bodyPr>
            <a:normAutofit/>
          </a:bodyPr>
          <a:lstStyle/>
          <a:p>
            <a:r>
              <a:rPr lang="en-US" sz="2000" dirty="0"/>
              <a:t>This method is used in coastal areas and in dry regions. Rows of trees are planted along the boundary of the farmland. This helps in preventing soil erosion from wind.</a:t>
            </a:r>
          </a:p>
          <a:p>
            <a:endParaRPr lang="en-IN" sz="2000" dirty="0"/>
          </a:p>
        </p:txBody>
      </p:sp>
      <p:pic>
        <p:nvPicPr>
          <p:cNvPr id="7172" name="Picture 4" descr="Why you need trees and shelterbelts on your farm">
            <a:extLst>
              <a:ext uri="{FF2B5EF4-FFF2-40B4-BE49-F238E27FC236}">
                <a16:creationId xmlns:a16="http://schemas.microsoft.com/office/drawing/2014/main" id="{59883344-C358-11A3-AFDA-EC0EC44DF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3045936"/>
            <a:ext cx="7124700" cy="3532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122692"/>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F03A-7696-C542-C464-3672236AF74F}"/>
              </a:ext>
            </a:extLst>
          </p:cNvPr>
          <p:cNvSpPr>
            <a:spLocks noGrp="1"/>
          </p:cNvSpPr>
          <p:nvPr>
            <p:ph type="title"/>
          </p:nvPr>
        </p:nvSpPr>
        <p:spPr>
          <a:xfrm>
            <a:off x="2783416" y="2697162"/>
            <a:ext cx="5344584" cy="1463675"/>
          </a:xfrm>
        </p:spPr>
        <p:txBody>
          <a:bodyPr>
            <a:noAutofit/>
          </a:bodyPr>
          <a:lstStyle/>
          <a:p>
            <a:r>
              <a:rPr lang="en-US" sz="6600" dirty="0">
                <a:latin typeface="Lucida Handwriting" panose="03010101010101010101" pitchFamily="66" charset="0"/>
              </a:rPr>
              <a:t>Thank You</a:t>
            </a:r>
            <a:endParaRPr lang="en-IN" sz="6600" dirty="0">
              <a:latin typeface="Lucida Handwriting" panose="03010101010101010101" pitchFamily="66" charset="0"/>
            </a:endParaRPr>
          </a:p>
        </p:txBody>
      </p:sp>
    </p:spTree>
    <p:extLst>
      <p:ext uri="{BB962C8B-B14F-4D97-AF65-F5344CB8AC3E}">
        <p14:creationId xmlns:p14="http://schemas.microsoft.com/office/powerpoint/2010/main" val="126464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DA88B-3796-ADFA-8E0F-99BBC70E9D24}"/>
              </a:ext>
            </a:extLst>
          </p:cNvPr>
          <p:cNvSpPr>
            <a:spLocks noGrp="1"/>
          </p:cNvSpPr>
          <p:nvPr>
            <p:ph type="title"/>
          </p:nvPr>
        </p:nvSpPr>
        <p:spPr>
          <a:xfrm>
            <a:off x="677334" y="609600"/>
            <a:ext cx="5418666" cy="660400"/>
          </a:xfrm>
        </p:spPr>
        <p:txBody>
          <a:bodyPr/>
          <a:lstStyle/>
          <a:p>
            <a:r>
              <a:rPr lang="en-US" dirty="0"/>
              <a:t>What is Soil Degradation?</a:t>
            </a:r>
            <a:endParaRPr lang="en-IN" dirty="0"/>
          </a:p>
        </p:txBody>
      </p:sp>
      <p:sp>
        <p:nvSpPr>
          <p:cNvPr id="5" name="Content Placeholder 4">
            <a:extLst>
              <a:ext uri="{FF2B5EF4-FFF2-40B4-BE49-F238E27FC236}">
                <a16:creationId xmlns:a16="http://schemas.microsoft.com/office/drawing/2014/main" id="{8327DA16-020F-882C-ED4C-1750B45CCE9D}"/>
              </a:ext>
            </a:extLst>
          </p:cNvPr>
          <p:cNvSpPr>
            <a:spLocks noGrp="1"/>
          </p:cNvSpPr>
          <p:nvPr>
            <p:ph idx="1"/>
          </p:nvPr>
        </p:nvSpPr>
        <p:spPr>
          <a:xfrm>
            <a:off x="677334" y="2249489"/>
            <a:ext cx="8596668" cy="2779711"/>
          </a:xfrm>
        </p:spPr>
        <p:txBody>
          <a:bodyPr>
            <a:normAutofit/>
          </a:bodyPr>
          <a:lstStyle/>
          <a:p>
            <a:r>
              <a:rPr lang="en-US" sz="2400" dirty="0"/>
              <a:t>Soil degradation is the decline in soil condition caused by its improper use or poor management, usually for agricultural, industrial, or urban purposes. It is a serious environmental problem.</a:t>
            </a:r>
          </a:p>
          <a:p>
            <a:r>
              <a:rPr lang="en-US" sz="2400" dirty="0"/>
              <a:t>It occurs whenever the natural balances in the landscape are changed by human activity through misuse or overuse of soil.</a:t>
            </a:r>
          </a:p>
          <a:p>
            <a:endParaRPr lang="en-IN" sz="2400" dirty="0"/>
          </a:p>
        </p:txBody>
      </p:sp>
    </p:spTree>
    <p:extLst>
      <p:ext uri="{BB962C8B-B14F-4D97-AF65-F5344CB8AC3E}">
        <p14:creationId xmlns:p14="http://schemas.microsoft.com/office/powerpoint/2010/main" val="358977099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DAB3-8467-9C39-F1E7-1EFEC107F545}"/>
              </a:ext>
            </a:extLst>
          </p:cNvPr>
          <p:cNvSpPr>
            <a:spLocks noGrp="1"/>
          </p:cNvSpPr>
          <p:nvPr>
            <p:ph type="title"/>
          </p:nvPr>
        </p:nvSpPr>
        <p:spPr>
          <a:xfrm>
            <a:off x="677334" y="429288"/>
            <a:ext cx="5609166" cy="774700"/>
          </a:xfrm>
        </p:spPr>
        <p:txBody>
          <a:bodyPr/>
          <a:lstStyle/>
          <a:p>
            <a:r>
              <a:rPr lang="en-US" dirty="0"/>
              <a:t>Causes of Soil Degradation</a:t>
            </a:r>
            <a:endParaRPr lang="en-IN" dirty="0"/>
          </a:p>
        </p:txBody>
      </p:sp>
      <p:sp>
        <p:nvSpPr>
          <p:cNvPr id="3" name="Content Placeholder 2">
            <a:extLst>
              <a:ext uri="{FF2B5EF4-FFF2-40B4-BE49-F238E27FC236}">
                <a16:creationId xmlns:a16="http://schemas.microsoft.com/office/drawing/2014/main" id="{9BD862F3-EE97-371E-8965-78B07EAA2478}"/>
              </a:ext>
            </a:extLst>
          </p:cNvPr>
          <p:cNvSpPr>
            <a:spLocks noGrp="1"/>
          </p:cNvSpPr>
          <p:nvPr>
            <p:ph idx="1"/>
          </p:nvPr>
        </p:nvSpPr>
        <p:spPr/>
        <p:txBody>
          <a:bodyPr>
            <a:normAutofit/>
          </a:bodyPr>
          <a:lstStyle/>
          <a:p>
            <a:r>
              <a:rPr lang="en-US" sz="2000" dirty="0">
                <a:solidFill>
                  <a:schemeClr val="tx1"/>
                </a:solidFill>
              </a:rPr>
              <a:t>Nutrient deficiency: Little or no nutrients in the soil.</a:t>
            </a:r>
          </a:p>
          <a:p>
            <a:endParaRPr lang="en-US" sz="2000" dirty="0">
              <a:solidFill>
                <a:schemeClr val="tx1"/>
              </a:solidFill>
            </a:endParaRPr>
          </a:p>
          <a:p>
            <a:r>
              <a:rPr lang="en-US" sz="2000" dirty="0">
                <a:solidFill>
                  <a:schemeClr val="tx1"/>
                </a:solidFill>
              </a:rPr>
              <a:t>Water Logging: Too much water in the soil.</a:t>
            </a:r>
          </a:p>
          <a:p>
            <a:endParaRPr lang="en-US" sz="2000" dirty="0">
              <a:solidFill>
                <a:schemeClr val="tx1"/>
              </a:solidFill>
            </a:endParaRPr>
          </a:p>
          <a:p>
            <a:r>
              <a:rPr lang="en-US" sz="2000" dirty="0">
                <a:solidFill>
                  <a:schemeClr val="tx1"/>
                </a:solidFill>
              </a:rPr>
              <a:t>Salinity: Too much salt or too little salt.</a:t>
            </a:r>
          </a:p>
          <a:p>
            <a:endParaRPr lang="en-US" sz="2000" dirty="0">
              <a:solidFill>
                <a:schemeClr val="tx1"/>
              </a:solidFill>
            </a:endParaRPr>
          </a:p>
          <a:p>
            <a:r>
              <a:rPr lang="en-US" sz="2000" dirty="0">
                <a:solidFill>
                  <a:schemeClr val="tx1"/>
                </a:solidFill>
              </a:rPr>
              <a:t>Soil Erosion: In soil erosion, the uppermost fertile layer which contains essential nutrients is lost.</a:t>
            </a:r>
            <a:endParaRPr lang="en-IN" sz="2000" dirty="0">
              <a:solidFill>
                <a:schemeClr val="tx1"/>
              </a:solidFill>
            </a:endParaRPr>
          </a:p>
        </p:txBody>
      </p:sp>
      <p:sp>
        <p:nvSpPr>
          <p:cNvPr id="5" name="TextBox 4">
            <a:extLst>
              <a:ext uri="{FF2B5EF4-FFF2-40B4-BE49-F238E27FC236}">
                <a16:creationId xmlns:a16="http://schemas.microsoft.com/office/drawing/2014/main" id="{AFC400F9-6F84-6B79-649F-F8BF616BCD7D}"/>
              </a:ext>
            </a:extLst>
          </p:cNvPr>
          <p:cNvSpPr txBox="1"/>
          <p:nvPr/>
        </p:nvSpPr>
        <p:spPr>
          <a:xfrm>
            <a:off x="677334" y="989791"/>
            <a:ext cx="6553200" cy="461665"/>
          </a:xfrm>
          <a:prstGeom prst="rect">
            <a:avLst/>
          </a:prstGeom>
          <a:noFill/>
        </p:spPr>
        <p:txBody>
          <a:bodyPr wrap="square" rtlCol="0">
            <a:spAutoFit/>
          </a:bodyPr>
          <a:lstStyle/>
          <a:p>
            <a:r>
              <a:rPr lang="en-US" sz="2400" dirty="0">
                <a:solidFill>
                  <a:srgbClr val="92D050"/>
                </a:solidFill>
              </a:rPr>
              <a:t>Here are some examples of soil degradation.</a:t>
            </a:r>
            <a:endParaRPr lang="en-IN" sz="2400" dirty="0">
              <a:solidFill>
                <a:srgbClr val="92D050"/>
              </a:solidFill>
            </a:endParaRPr>
          </a:p>
        </p:txBody>
      </p:sp>
    </p:spTree>
    <p:extLst>
      <p:ext uri="{BB962C8B-B14F-4D97-AF65-F5344CB8AC3E}">
        <p14:creationId xmlns:p14="http://schemas.microsoft.com/office/powerpoint/2010/main" val="38501231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694B-A4DE-65CC-577C-BA62B95D16B3}"/>
              </a:ext>
            </a:extLst>
          </p:cNvPr>
          <p:cNvSpPr>
            <a:spLocks noGrp="1"/>
          </p:cNvSpPr>
          <p:nvPr>
            <p:ph type="title"/>
          </p:nvPr>
        </p:nvSpPr>
        <p:spPr>
          <a:xfrm>
            <a:off x="1032934" y="816638"/>
            <a:ext cx="5698066" cy="711200"/>
          </a:xfrm>
        </p:spPr>
        <p:txBody>
          <a:bodyPr/>
          <a:lstStyle/>
          <a:p>
            <a:r>
              <a:rPr lang="en-US" dirty="0"/>
              <a:t>What is Soil Conservation?</a:t>
            </a:r>
            <a:endParaRPr lang="en-IN" dirty="0"/>
          </a:p>
        </p:txBody>
      </p:sp>
      <p:sp>
        <p:nvSpPr>
          <p:cNvPr id="3" name="Content Placeholder 2">
            <a:extLst>
              <a:ext uri="{FF2B5EF4-FFF2-40B4-BE49-F238E27FC236}">
                <a16:creationId xmlns:a16="http://schemas.microsoft.com/office/drawing/2014/main" id="{F29183FF-DECC-8FE7-29C5-CDE54308D3EF}"/>
              </a:ext>
            </a:extLst>
          </p:cNvPr>
          <p:cNvSpPr>
            <a:spLocks noGrp="1"/>
          </p:cNvSpPr>
          <p:nvPr>
            <p:ph idx="1"/>
          </p:nvPr>
        </p:nvSpPr>
        <p:spPr>
          <a:xfrm>
            <a:off x="677334" y="2160589"/>
            <a:ext cx="8596668" cy="1547811"/>
          </a:xfrm>
        </p:spPr>
        <p:txBody>
          <a:bodyPr>
            <a:normAutofit/>
          </a:bodyPr>
          <a:lstStyle/>
          <a:p>
            <a:r>
              <a:rPr lang="en-US" sz="2800" dirty="0"/>
              <a:t>Soil conservation is a set of ways to prevent soil from being lost from the earth or being chemically changed.</a:t>
            </a:r>
            <a:endParaRPr lang="en-IN" sz="2800" dirty="0"/>
          </a:p>
        </p:txBody>
      </p:sp>
      <p:sp>
        <p:nvSpPr>
          <p:cNvPr id="4" name="TextBox 3">
            <a:extLst>
              <a:ext uri="{FF2B5EF4-FFF2-40B4-BE49-F238E27FC236}">
                <a16:creationId xmlns:a16="http://schemas.microsoft.com/office/drawing/2014/main" id="{58053EBC-E26A-6F99-A895-C49069145163}"/>
              </a:ext>
            </a:extLst>
          </p:cNvPr>
          <p:cNvSpPr txBox="1"/>
          <p:nvPr/>
        </p:nvSpPr>
        <p:spPr>
          <a:xfrm>
            <a:off x="1032934" y="4261644"/>
            <a:ext cx="6790266" cy="1077218"/>
          </a:xfrm>
          <a:prstGeom prst="rect">
            <a:avLst/>
          </a:prstGeom>
          <a:noFill/>
        </p:spPr>
        <p:txBody>
          <a:bodyPr wrap="square" rtlCol="0">
            <a:spAutoFit/>
          </a:bodyPr>
          <a:lstStyle/>
          <a:p>
            <a:r>
              <a:rPr lang="en-US" sz="3200" dirty="0">
                <a:solidFill>
                  <a:srgbClr val="92D050"/>
                </a:solidFill>
              </a:rPr>
              <a:t>I shall now show you some methods of Conserving the Soil.</a:t>
            </a:r>
            <a:endParaRPr lang="en-IN" sz="3200" dirty="0">
              <a:solidFill>
                <a:srgbClr val="92D050"/>
              </a:solidFill>
            </a:endParaRPr>
          </a:p>
        </p:txBody>
      </p:sp>
    </p:spTree>
    <p:extLst>
      <p:ext uri="{BB962C8B-B14F-4D97-AF65-F5344CB8AC3E}">
        <p14:creationId xmlns:p14="http://schemas.microsoft.com/office/powerpoint/2010/main" val="23866777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EAC2-3AC7-D8E1-2733-614D0ED95571}"/>
              </a:ext>
            </a:extLst>
          </p:cNvPr>
          <p:cNvSpPr>
            <a:spLocks noGrp="1"/>
          </p:cNvSpPr>
          <p:nvPr>
            <p:ph type="title"/>
          </p:nvPr>
        </p:nvSpPr>
        <p:spPr>
          <a:xfrm>
            <a:off x="677334" y="609600"/>
            <a:ext cx="2065866" cy="711200"/>
          </a:xfrm>
        </p:spPr>
        <p:txBody>
          <a:bodyPr/>
          <a:lstStyle/>
          <a:p>
            <a:r>
              <a:rPr lang="en-US" dirty="0"/>
              <a:t>Mulching</a:t>
            </a:r>
            <a:endParaRPr lang="en-IN" dirty="0"/>
          </a:p>
        </p:txBody>
      </p:sp>
      <p:sp>
        <p:nvSpPr>
          <p:cNvPr id="3" name="Content Placeholder 2">
            <a:extLst>
              <a:ext uri="{FF2B5EF4-FFF2-40B4-BE49-F238E27FC236}">
                <a16:creationId xmlns:a16="http://schemas.microsoft.com/office/drawing/2014/main" id="{40A454F0-14B4-23EA-FA31-09EAF029D3A9}"/>
              </a:ext>
            </a:extLst>
          </p:cNvPr>
          <p:cNvSpPr>
            <a:spLocks noGrp="1"/>
          </p:cNvSpPr>
          <p:nvPr>
            <p:ph idx="1"/>
          </p:nvPr>
        </p:nvSpPr>
        <p:spPr>
          <a:xfrm>
            <a:off x="677334" y="2160589"/>
            <a:ext cx="8596668" cy="1014411"/>
          </a:xfrm>
        </p:spPr>
        <p:txBody>
          <a:bodyPr>
            <a:normAutofit/>
          </a:bodyPr>
          <a:lstStyle/>
          <a:p>
            <a:r>
              <a:rPr lang="en-US" sz="2000" dirty="0"/>
              <a:t>Mulching is a method of soil conservation in which the bare ground between plants is covered with a layer of organic matter like straw. It helps to retain soil moisture.</a:t>
            </a:r>
            <a:endParaRPr lang="en-IN" sz="2000" dirty="0"/>
          </a:p>
        </p:txBody>
      </p:sp>
      <p:pic>
        <p:nvPicPr>
          <p:cNvPr id="1026" name="Picture 2" descr="Mulching | Infonet Biovision Home.">
            <a:extLst>
              <a:ext uri="{FF2B5EF4-FFF2-40B4-BE49-F238E27FC236}">
                <a16:creationId xmlns:a16="http://schemas.microsoft.com/office/drawing/2014/main" id="{EE1C0012-2DDB-0ECE-95CE-B577D228C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683001"/>
            <a:ext cx="4498975" cy="2985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lching Guide - Improve your crop yield - AGRICULTURE GURUJI">
            <a:extLst>
              <a:ext uri="{FF2B5EF4-FFF2-40B4-BE49-F238E27FC236}">
                <a16:creationId xmlns:a16="http://schemas.microsoft.com/office/drawing/2014/main" id="{FDBB1EF2-A339-E93C-0FED-1BBC336D9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0" y="3297324"/>
            <a:ext cx="5861052" cy="329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0679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33F8-7E0B-D6A1-8863-C4F09378AA2D}"/>
              </a:ext>
            </a:extLst>
          </p:cNvPr>
          <p:cNvSpPr>
            <a:spLocks noGrp="1"/>
          </p:cNvSpPr>
          <p:nvPr>
            <p:ph type="title"/>
          </p:nvPr>
        </p:nvSpPr>
        <p:spPr>
          <a:xfrm>
            <a:off x="677334" y="609600"/>
            <a:ext cx="3627966" cy="685800"/>
          </a:xfrm>
        </p:spPr>
        <p:txBody>
          <a:bodyPr/>
          <a:lstStyle/>
          <a:p>
            <a:r>
              <a:rPr lang="en-US" dirty="0"/>
              <a:t>Contour barriers</a:t>
            </a:r>
            <a:endParaRPr lang="en-IN" dirty="0"/>
          </a:p>
        </p:txBody>
      </p:sp>
      <p:sp>
        <p:nvSpPr>
          <p:cNvPr id="3" name="Content Placeholder 2">
            <a:extLst>
              <a:ext uri="{FF2B5EF4-FFF2-40B4-BE49-F238E27FC236}">
                <a16:creationId xmlns:a16="http://schemas.microsoft.com/office/drawing/2014/main" id="{349800DB-F2D5-EA7E-5942-999E4BA6CA50}"/>
              </a:ext>
            </a:extLst>
          </p:cNvPr>
          <p:cNvSpPr>
            <a:spLocks noGrp="1"/>
          </p:cNvSpPr>
          <p:nvPr>
            <p:ph idx="1"/>
          </p:nvPr>
        </p:nvSpPr>
        <p:spPr>
          <a:xfrm>
            <a:off x="677334" y="1474789"/>
            <a:ext cx="8238066" cy="1357311"/>
          </a:xfrm>
        </p:spPr>
        <p:txBody>
          <a:bodyPr>
            <a:normAutofit/>
          </a:bodyPr>
          <a:lstStyle/>
          <a:p>
            <a:r>
              <a:rPr lang="en-US" sz="2000" dirty="0"/>
              <a:t> Contour barriers are made by placing stone, grass or soil along the contour. Trenches are made in front of the barriers to collect water. Contour barriers help in preventing soil degradation which may happen due to rain wash.</a:t>
            </a:r>
            <a:endParaRPr lang="en-IN" sz="2000" dirty="0"/>
          </a:p>
        </p:txBody>
      </p:sp>
      <p:pic>
        <p:nvPicPr>
          <p:cNvPr id="2050" name="Picture 2">
            <a:extLst>
              <a:ext uri="{FF2B5EF4-FFF2-40B4-BE49-F238E27FC236}">
                <a16:creationId xmlns:a16="http://schemas.microsoft.com/office/drawing/2014/main" id="{788C1FC8-BDD8-466E-11B3-874A2B2CC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3255386"/>
            <a:ext cx="5003800" cy="347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9256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5A4E-880C-05F1-857B-3D5163F76A32}"/>
              </a:ext>
            </a:extLst>
          </p:cNvPr>
          <p:cNvSpPr>
            <a:spLocks noGrp="1"/>
          </p:cNvSpPr>
          <p:nvPr>
            <p:ph type="title"/>
          </p:nvPr>
        </p:nvSpPr>
        <p:spPr/>
        <p:txBody>
          <a:bodyPr/>
          <a:lstStyle/>
          <a:p>
            <a:r>
              <a:rPr lang="en-US" dirty="0"/>
              <a:t>Rock Dams</a:t>
            </a:r>
            <a:endParaRPr lang="en-IN" dirty="0"/>
          </a:p>
        </p:txBody>
      </p:sp>
      <p:sp>
        <p:nvSpPr>
          <p:cNvPr id="3" name="Content Placeholder 2">
            <a:extLst>
              <a:ext uri="{FF2B5EF4-FFF2-40B4-BE49-F238E27FC236}">
                <a16:creationId xmlns:a16="http://schemas.microsoft.com/office/drawing/2014/main" id="{F23029B9-493C-6354-4BCD-1E2CF98BB57E}"/>
              </a:ext>
            </a:extLst>
          </p:cNvPr>
          <p:cNvSpPr>
            <a:spLocks noGrp="1"/>
          </p:cNvSpPr>
          <p:nvPr>
            <p:ph idx="1"/>
          </p:nvPr>
        </p:nvSpPr>
        <p:spPr>
          <a:xfrm>
            <a:off x="677334" y="2160589"/>
            <a:ext cx="8596668" cy="950911"/>
          </a:xfrm>
        </p:spPr>
        <p:txBody>
          <a:bodyPr>
            <a:normAutofit/>
          </a:bodyPr>
          <a:lstStyle/>
          <a:p>
            <a:r>
              <a:rPr lang="en-US" sz="2400" dirty="0"/>
              <a:t>Rocks are piled up to make a dam. Such dams slow down the flow of water. Thus, it prevents gullies and soil loss.</a:t>
            </a:r>
            <a:endParaRPr lang="en-IN" sz="2400" dirty="0"/>
          </a:p>
        </p:txBody>
      </p:sp>
      <p:pic>
        <p:nvPicPr>
          <p:cNvPr id="3074" name="Picture 2" descr="Fish biologists ask recreators not to build rock dams in local rivers |  News | dailyrecordnews.com">
            <a:extLst>
              <a:ext uri="{FF2B5EF4-FFF2-40B4-BE49-F238E27FC236}">
                <a16:creationId xmlns:a16="http://schemas.microsoft.com/office/drawing/2014/main" id="{E71B0A22-824D-05B5-07AC-986766A77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337386"/>
            <a:ext cx="4408488" cy="33047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een Forest Creek with Rock Dam and Crisp Mountain Water Stock Image -  Image of background, cold: 193077189">
            <a:extLst>
              <a:ext uri="{FF2B5EF4-FFF2-40B4-BE49-F238E27FC236}">
                <a16:creationId xmlns:a16="http://schemas.microsoft.com/office/drawing/2014/main" id="{A85A46CE-71C0-1013-3924-46FE90AEE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400" y="3150712"/>
            <a:ext cx="5334000" cy="355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31447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CF70-AEB6-5F5B-EE7E-DF0941E2D78B}"/>
              </a:ext>
            </a:extLst>
          </p:cNvPr>
          <p:cNvSpPr>
            <a:spLocks noGrp="1"/>
          </p:cNvSpPr>
          <p:nvPr>
            <p:ph type="title"/>
          </p:nvPr>
        </p:nvSpPr>
        <p:spPr/>
        <p:txBody>
          <a:bodyPr/>
          <a:lstStyle/>
          <a:p>
            <a:r>
              <a:rPr lang="en-US" dirty="0"/>
              <a:t>Terrace Farming</a:t>
            </a:r>
            <a:endParaRPr lang="en-IN" dirty="0"/>
          </a:p>
        </p:txBody>
      </p:sp>
      <p:sp>
        <p:nvSpPr>
          <p:cNvPr id="3" name="Content Placeholder 2">
            <a:extLst>
              <a:ext uri="{FF2B5EF4-FFF2-40B4-BE49-F238E27FC236}">
                <a16:creationId xmlns:a16="http://schemas.microsoft.com/office/drawing/2014/main" id="{AF3CE3D0-C3A0-5160-89FE-B22064F52855}"/>
              </a:ext>
            </a:extLst>
          </p:cNvPr>
          <p:cNvSpPr>
            <a:spLocks noGrp="1"/>
          </p:cNvSpPr>
          <p:nvPr>
            <p:ph idx="1"/>
          </p:nvPr>
        </p:nvSpPr>
        <p:spPr>
          <a:xfrm>
            <a:off x="677334" y="1930400"/>
            <a:ext cx="8596668" cy="1128711"/>
          </a:xfrm>
        </p:spPr>
        <p:txBody>
          <a:bodyPr>
            <a:normAutofit/>
          </a:bodyPr>
          <a:lstStyle/>
          <a:p>
            <a:r>
              <a:rPr lang="en-US" sz="2000" dirty="0"/>
              <a:t>Terrace farming is done in hilly areas. Plots are made in the shape of terraces to ensure flat surface for growing the crops. It helps in reducing soil erosion which may happen because of run-off.</a:t>
            </a:r>
            <a:endParaRPr lang="en-IN" sz="2000" dirty="0"/>
          </a:p>
        </p:txBody>
      </p:sp>
      <p:pic>
        <p:nvPicPr>
          <p:cNvPr id="4098" name="Picture 2" descr="Terrace farming: The method that can conserve soil, and water – Agrigate  Global">
            <a:extLst>
              <a:ext uri="{FF2B5EF4-FFF2-40B4-BE49-F238E27FC236}">
                <a16:creationId xmlns:a16="http://schemas.microsoft.com/office/drawing/2014/main" id="{56FC9F30-701A-5782-AAB2-C0E982847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168" y="3071812"/>
            <a:ext cx="6731000" cy="378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37126"/>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21F2-27D1-F34A-F1FB-624ACD504A17}"/>
              </a:ext>
            </a:extLst>
          </p:cNvPr>
          <p:cNvSpPr>
            <a:spLocks noGrp="1"/>
          </p:cNvSpPr>
          <p:nvPr>
            <p:ph type="title"/>
          </p:nvPr>
        </p:nvSpPr>
        <p:spPr>
          <a:xfrm>
            <a:off x="677334" y="609600"/>
            <a:ext cx="3310466" cy="787400"/>
          </a:xfrm>
        </p:spPr>
        <p:txBody>
          <a:bodyPr>
            <a:noAutofit/>
          </a:bodyPr>
          <a:lstStyle/>
          <a:p>
            <a:r>
              <a:rPr lang="en-US" sz="4000" dirty="0"/>
              <a:t>Intercropping</a:t>
            </a:r>
            <a:endParaRPr lang="en-IN" sz="4000" dirty="0"/>
          </a:p>
        </p:txBody>
      </p:sp>
      <p:sp>
        <p:nvSpPr>
          <p:cNvPr id="3" name="Content Placeholder 2">
            <a:extLst>
              <a:ext uri="{FF2B5EF4-FFF2-40B4-BE49-F238E27FC236}">
                <a16:creationId xmlns:a16="http://schemas.microsoft.com/office/drawing/2014/main" id="{30707894-5B19-8EF0-0F2A-523D5C53CB92}"/>
              </a:ext>
            </a:extLst>
          </p:cNvPr>
          <p:cNvSpPr>
            <a:spLocks noGrp="1"/>
          </p:cNvSpPr>
          <p:nvPr>
            <p:ph idx="1"/>
          </p:nvPr>
        </p:nvSpPr>
        <p:spPr>
          <a:xfrm>
            <a:off x="677334" y="1931989"/>
            <a:ext cx="8428566" cy="1116011"/>
          </a:xfrm>
        </p:spPr>
        <p:txBody>
          <a:bodyPr>
            <a:normAutofit/>
          </a:bodyPr>
          <a:lstStyle/>
          <a:p>
            <a:r>
              <a:rPr lang="en-US" sz="2000" dirty="0"/>
              <a:t>In this method, different crops are grown in alternate rows. Crops are grown at different times. It helps in preventing soil erosion from rain wash.</a:t>
            </a:r>
          </a:p>
          <a:p>
            <a:endParaRPr lang="en-IN" sz="2000" dirty="0"/>
          </a:p>
        </p:txBody>
      </p:sp>
      <p:pic>
        <p:nvPicPr>
          <p:cNvPr id="5122" name="Picture 2" descr="Intercropping | Natural Water Retention Measures">
            <a:extLst>
              <a:ext uri="{FF2B5EF4-FFF2-40B4-BE49-F238E27FC236}">
                <a16:creationId xmlns:a16="http://schemas.microsoft.com/office/drawing/2014/main" id="{0C5509B6-EA37-DC2A-BC54-04D954502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200401"/>
            <a:ext cx="4453466" cy="33358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Intercropping and How Does It Work?">
            <a:extLst>
              <a:ext uri="{FF2B5EF4-FFF2-40B4-BE49-F238E27FC236}">
                <a16:creationId xmlns:a16="http://schemas.microsoft.com/office/drawing/2014/main" id="{69C4AD76-5193-6B15-3E4D-720C3DFB2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100" y="3200401"/>
            <a:ext cx="4943474" cy="329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343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417</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Lucida Handwriting</vt:lpstr>
      <vt:lpstr>Trebuchet MS</vt:lpstr>
      <vt:lpstr>Wingdings 3</vt:lpstr>
      <vt:lpstr>Facet</vt:lpstr>
      <vt:lpstr>DEGRADATION OF SOIL AND HOW TO CONSERVE IT</vt:lpstr>
      <vt:lpstr>What is Soil Degradation?</vt:lpstr>
      <vt:lpstr>Causes of Soil Degradation</vt:lpstr>
      <vt:lpstr>What is Soil Conservation?</vt:lpstr>
      <vt:lpstr>Mulching</vt:lpstr>
      <vt:lpstr>Contour barriers</vt:lpstr>
      <vt:lpstr>Rock Dams</vt:lpstr>
      <vt:lpstr>Terrace Farming</vt:lpstr>
      <vt:lpstr>Intercropping</vt:lpstr>
      <vt:lpstr>Contour Ploughing</vt:lpstr>
      <vt:lpstr>Shelter Belts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DEGRADATION OF SOIL AND HOW TO CONSERVE IT</dc:title>
  <dc:creator>sheeja.mariyam@gmail.com</dc:creator>
  <cp:lastModifiedBy>sheeja.mariyam@gmail.com</cp:lastModifiedBy>
  <cp:revision>1</cp:revision>
  <dcterms:created xsi:type="dcterms:W3CDTF">2022-07-24T11:24:38Z</dcterms:created>
  <dcterms:modified xsi:type="dcterms:W3CDTF">2022-07-24T12:13:58Z</dcterms:modified>
</cp:coreProperties>
</file>