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53" r:id="rId1"/>
  </p:sldMasterIdLst>
  <p:handoutMasterIdLst>
    <p:handoutMasterId r:id="rId3"/>
  </p:handoutMasterIdLst>
  <p:sldIdLst>
    <p:sldId id="257" r:id="rId2"/>
  </p:sldIdLst>
  <p:sldSz cx="43891200" cy="32918400"/>
  <p:notesSz cx="7010400" cy="9296400"/>
  <p:embeddedFontLst>
    <p:embeddedFont>
      <p:font typeface="Myriad Web Pro" panose="020B0604020202020204" charset="0"/>
      <p:regular r:id="rId4"/>
      <p:bold r:id="rId5"/>
      <p:italic r:id="rId6"/>
    </p:embeddedFont>
    <p:embeddedFont>
      <p:font typeface="Calibri" panose="020F0502020204030204" pitchFamily="34" charset="0"/>
      <p:regular r:id="rId7"/>
      <p:bold r:id="rId8"/>
      <p:italic r:id="rId9"/>
      <p:boldItalic r:id="rId10"/>
    </p:embeddedFont>
  </p:embeddedFontLst>
  <p:defaultTextStyle>
    <a:defPPr>
      <a:defRPr lang="en-US"/>
    </a:defPPr>
    <a:lvl1pPr marL="0" algn="l" defTabSz="3761538" rtl="0" eaLnBrk="1" latinLnBrk="0" hangingPunct="1">
      <a:defRPr sz="7500" kern="1200">
        <a:solidFill>
          <a:schemeClr val="tx1"/>
        </a:solidFill>
        <a:latin typeface="+mn-lt"/>
        <a:ea typeface="+mn-ea"/>
        <a:cs typeface="+mn-cs"/>
      </a:defRPr>
    </a:lvl1pPr>
    <a:lvl2pPr marL="1880772" algn="l" defTabSz="3761538" rtl="0" eaLnBrk="1" latinLnBrk="0" hangingPunct="1">
      <a:defRPr sz="7500" kern="1200">
        <a:solidFill>
          <a:schemeClr val="tx1"/>
        </a:solidFill>
        <a:latin typeface="+mn-lt"/>
        <a:ea typeface="+mn-ea"/>
        <a:cs typeface="+mn-cs"/>
      </a:defRPr>
    </a:lvl2pPr>
    <a:lvl3pPr marL="3761538" algn="l" defTabSz="3761538" rtl="0" eaLnBrk="1" latinLnBrk="0" hangingPunct="1">
      <a:defRPr sz="7500" kern="1200">
        <a:solidFill>
          <a:schemeClr val="tx1"/>
        </a:solidFill>
        <a:latin typeface="+mn-lt"/>
        <a:ea typeface="+mn-ea"/>
        <a:cs typeface="+mn-cs"/>
      </a:defRPr>
    </a:lvl3pPr>
    <a:lvl4pPr marL="5642310" algn="l" defTabSz="3761538" rtl="0" eaLnBrk="1" latinLnBrk="0" hangingPunct="1">
      <a:defRPr sz="7500" kern="1200">
        <a:solidFill>
          <a:schemeClr val="tx1"/>
        </a:solidFill>
        <a:latin typeface="+mn-lt"/>
        <a:ea typeface="+mn-ea"/>
        <a:cs typeface="+mn-cs"/>
      </a:defRPr>
    </a:lvl4pPr>
    <a:lvl5pPr marL="7523079" algn="l" defTabSz="3761538" rtl="0" eaLnBrk="1" latinLnBrk="0" hangingPunct="1">
      <a:defRPr sz="7500" kern="1200">
        <a:solidFill>
          <a:schemeClr val="tx1"/>
        </a:solidFill>
        <a:latin typeface="+mn-lt"/>
        <a:ea typeface="+mn-ea"/>
        <a:cs typeface="+mn-cs"/>
      </a:defRPr>
    </a:lvl5pPr>
    <a:lvl6pPr marL="9403851" algn="l" defTabSz="3761538" rtl="0" eaLnBrk="1" latinLnBrk="0" hangingPunct="1">
      <a:defRPr sz="7500" kern="1200">
        <a:solidFill>
          <a:schemeClr val="tx1"/>
        </a:solidFill>
        <a:latin typeface="+mn-lt"/>
        <a:ea typeface="+mn-ea"/>
        <a:cs typeface="+mn-cs"/>
      </a:defRPr>
    </a:lvl6pPr>
    <a:lvl7pPr marL="11284617" algn="l" defTabSz="3761538" rtl="0" eaLnBrk="1" latinLnBrk="0" hangingPunct="1">
      <a:defRPr sz="7500" kern="1200">
        <a:solidFill>
          <a:schemeClr val="tx1"/>
        </a:solidFill>
        <a:latin typeface="+mn-lt"/>
        <a:ea typeface="+mn-ea"/>
        <a:cs typeface="+mn-cs"/>
      </a:defRPr>
    </a:lvl7pPr>
    <a:lvl8pPr marL="13165389" algn="l" defTabSz="3761538" rtl="0" eaLnBrk="1" latinLnBrk="0" hangingPunct="1">
      <a:defRPr sz="7500" kern="1200">
        <a:solidFill>
          <a:schemeClr val="tx1"/>
        </a:solidFill>
        <a:latin typeface="+mn-lt"/>
        <a:ea typeface="+mn-ea"/>
        <a:cs typeface="+mn-cs"/>
      </a:defRPr>
    </a:lvl8pPr>
    <a:lvl9pPr marL="15046161" algn="l" defTabSz="3761538" rtl="0" eaLnBrk="1" latinLnBrk="0" hangingPunct="1">
      <a:defRPr sz="7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z, Lee S. (CDC/OID/NCEZID)" initials="KLS(" lastIdx="1" clrIdx="0">
    <p:extLst>
      <p:ext uri="{19B8F6BF-5375-455C-9EA6-DF929625EA0E}">
        <p15:presenceInfo xmlns:p15="http://schemas.microsoft.com/office/powerpoint/2012/main" userId="S-1-5-21-1207783550-2075000910-922709458-2384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D9531E"/>
    <a:srgbClr val="818181"/>
    <a:srgbClr val="8B3102"/>
    <a:srgbClr val="006A71"/>
    <a:srgbClr val="781D7E"/>
    <a:srgbClr val="8D8B00"/>
    <a:srgbClr val="144B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73" autoAdjust="0"/>
    <p:restoredTop sz="96837" autoAdjust="0"/>
  </p:normalViewPr>
  <p:slideViewPr>
    <p:cSldViewPr snapToGrid="0">
      <p:cViewPr varScale="1">
        <p:scale>
          <a:sx n="27" d="100"/>
          <a:sy n="27" d="100"/>
        </p:scale>
        <p:origin x="1626" y="162"/>
      </p:cViewPr>
      <p:guideLst>
        <p:guide orient="horz" pos="10368"/>
        <p:guide pos="13824"/>
      </p:guideLst>
    </p:cSldViewPr>
  </p:slideViewPr>
  <p:notesTextViewPr>
    <p:cViewPr>
      <p:scale>
        <a:sx n="100" d="100"/>
        <a:sy n="100" d="100"/>
      </p:scale>
      <p:origin x="0" y="0"/>
    </p:cViewPr>
  </p:notesTextViewPr>
  <p:notesViewPr>
    <p:cSldViewPr snapToGrid="0">
      <p:cViewPr varScale="1">
        <p:scale>
          <a:sx n="43" d="100"/>
          <a:sy n="43" d="100"/>
        </p:scale>
        <p:origin x="-194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commentAuthors" Target="commentAuthors.xml"/><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dc.gov\project\CCID_NCZVED_DFBMD_EDLB\ALL_EDLB\Bioinformatics\EDBI\customKraken\asm2017%20abstract%20-%20kalamari\bar%20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dc.gov\project\CCID_NCZVED_DFBMD_EDLB\ALL_EDLB\Bioinformatics\EDBI\customKraken\asm2017%20abstract%20-%20kalamari\bar%20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dc.gov\project\CCID_NCZVED_DFBMD_EDLB\ALL_EDLB\Bioinformatics\EDBI\customKraken\asm2017%20abstract%20-%20kalamari\bar%20graph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Sheet1!$C$2</c:f>
              <c:strCache>
                <c:ptCount val="1"/>
                <c:pt idx="0">
                  <c:v>Kraken standard</c:v>
                </c:pt>
              </c:strCache>
            </c:strRef>
          </c:tx>
          <c:spPr>
            <a:solidFill>
              <a:srgbClr val="006A71"/>
            </a:solidFill>
            <a:ln>
              <a:noFill/>
            </a:ln>
            <a:effectLst/>
          </c:spPr>
          <c:invertIfNegative val="0"/>
          <c:errBars>
            <c:errBarType val="both"/>
            <c:errValType val="cust"/>
            <c:noEndCap val="0"/>
            <c:plus>
              <c:numRef>
                <c:f>Sheet1!$D$3:$D$9</c:f>
                <c:numCache>
                  <c:formatCode>General</c:formatCode>
                  <c:ptCount val="7"/>
                  <c:pt idx="0">
                    <c:v>36.119999999999997</c:v>
                  </c:pt>
                  <c:pt idx="1">
                    <c:v>13.39</c:v>
                  </c:pt>
                  <c:pt idx="2">
                    <c:v>18.190000000000001</c:v>
                  </c:pt>
                  <c:pt idx="3">
                    <c:v>23.51</c:v>
                  </c:pt>
                  <c:pt idx="4">
                    <c:v>13.68</c:v>
                  </c:pt>
                  <c:pt idx="5">
                    <c:v>7.07</c:v>
                  </c:pt>
                  <c:pt idx="6">
                    <c:v>4.8899999999999997</c:v>
                  </c:pt>
                </c:numCache>
              </c:numRef>
            </c:plus>
            <c:minus>
              <c:numRef>
                <c:f>Sheet1!$D$3:$D$9</c:f>
                <c:numCache>
                  <c:formatCode>General</c:formatCode>
                  <c:ptCount val="7"/>
                  <c:pt idx="0">
                    <c:v>36.119999999999997</c:v>
                  </c:pt>
                  <c:pt idx="1">
                    <c:v>13.39</c:v>
                  </c:pt>
                  <c:pt idx="2">
                    <c:v>18.190000000000001</c:v>
                  </c:pt>
                  <c:pt idx="3">
                    <c:v>23.51</c:v>
                  </c:pt>
                  <c:pt idx="4">
                    <c:v>13.68</c:v>
                  </c:pt>
                  <c:pt idx="5">
                    <c:v>7.07</c:v>
                  </c:pt>
                  <c:pt idx="6">
                    <c:v>4.8899999999999997</c:v>
                  </c:pt>
                </c:numCache>
              </c:numRef>
            </c:minus>
            <c:spPr>
              <a:noFill/>
              <a:ln w="9525" cap="flat" cmpd="sng" algn="ctr">
                <a:solidFill>
                  <a:schemeClr val="tx1">
                    <a:lumMod val="65000"/>
                    <a:lumOff val="35000"/>
                  </a:schemeClr>
                </a:solidFill>
                <a:round/>
              </a:ln>
              <a:effectLst/>
            </c:spPr>
          </c:errBars>
          <c:cat>
            <c:strRef>
              <c:f>Sheet1!$A$3:$A$9</c:f>
              <c:strCache>
                <c:ptCount val="7"/>
                <c:pt idx="0">
                  <c:v>Campylobacter</c:v>
                </c:pt>
                <c:pt idx="1">
                  <c:v>Cronobacter</c:v>
                </c:pt>
                <c:pt idx="2">
                  <c:v>Escherichia</c:v>
                </c:pt>
                <c:pt idx="3">
                  <c:v>Listeria</c:v>
                </c:pt>
                <c:pt idx="4">
                  <c:v>Salmonella</c:v>
                </c:pt>
                <c:pt idx="5">
                  <c:v>Vibrio</c:v>
                </c:pt>
                <c:pt idx="6">
                  <c:v>Yersinia</c:v>
                </c:pt>
              </c:strCache>
            </c:strRef>
          </c:cat>
          <c:val>
            <c:numRef>
              <c:f>Sheet1!$C$3:$C$9</c:f>
              <c:numCache>
                <c:formatCode>General</c:formatCode>
                <c:ptCount val="7"/>
                <c:pt idx="0">
                  <c:v>73</c:v>
                </c:pt>
                <c:pt idx="1">
                  <c:v>81</c:v>
                </c:pt>
                <c:pt idx="2">
                  <c:v>68</c:v>
                </c:pt>
                <c:pt idx="3">
                  <c:v>88</c:v>
                </c:pt>
                <c:pt idx="4">
                  <c:v>90</c:v>
                </c:pt>
                <c:pt idx="5">
                  <c:v>94</c:v>
                </c:pt>
                <c:pt idx="6">
                  <c:v>94</c:v>
                </c:pt>
              </c:numCache>
            </c:numRef>
          </c:val>
          <c:extLst>
            <c:ext xmlns:c16="http://schemas.microsoft.com/office/drawing/2014/chart" uri="{C3380CC4-5D6E-409C-BE32-E72D297353CC}">
              <c16:uniqueId val="{00000000-51D4-423D-9175-5F06FC12436C}"/>
            </c:ext>
          </c:extLst>
        </c:ser>
        <c:ser>
          <c:idx val="1"/>
          <c:order val="1"/>
          <c:tx>
            <c:strRef>
              <c:f>Sheet1!$E$2</c:f>
              <c:strCache>
                <c:ptCount val="1"/>
                <c:pt idx="0">
                  <c:v>Kraken with Kalamari</c:v>
                </c:pt>
              </c:strCache>
            </c:strRef>
          </c:tx>
          <c:spPr>
            <a:solidFill>
              <a:srgbClr val="8B3102"/>
            </a:solidFill>
            <a:ln>
              <a:noFill/>
            </a:ln>
            <a:effectLst/>
          </c:spPr>
          <c:invertIfNegative val="0"/>
          <c:errBars>
            <c:errBarType val="both"/>
            <c:errValType val="cust"/>
            <c:noEndCap val="0"/>
            <c:plus>
              <c:numRef>
                <c:f>Sheet1!$F$3:$F$9</c:f>
                <c:numCache>
                  <c:formatCode>General</c:formatCode>
                  <c:ptCount val="7"/>
                  <c:pt idx="0">
                    <c:v>3.69</c:v>
                  </c:pt>
                  <c:pt idx="1">
                    <c:v>8.82</c:v>
                  </c:pt>
                  <c:pt idx="2">
                    <c:v>4.28</c:v>
                  </c:pt>
                  <c:pt idx="3">
                    <c:v>5.31</c:v>
                  </c:pt>
                  <c:pt idx="4">
                    <c:v>11.41</c:v>
                  </c:pt>
                  <c:pt idx="5">
                    <c:v>8.6999999999999993</c:v>
                  </c:pt>
                  <c:pt idx="6">
                    <c:v>5.21</c:v>
                  </c:pt>
                </c:numCache>
              </c:numRef>
            </c:plus>
            <c:minus>
              <c:numRef>
                <c:f>Sheet1!$F$3:$F$9</c:f>
                <c:numCache>
                  <c:formatCode>General</c:formatCode>
                  <c:ptCount val="7"/>
                  <c:pt idx="0">
                    <c:v>3.69</c:v>
                  </c:pt>
                  <c:pt idx="1">
                    <c:v>8.82</c:v>
                  </c:pt>
                  <c:pt idx="2">
                    <c:v>4.28</c:v>
                  </c:pt>
                  <c:pt idx="3">
                    <c:v>5.31</c:v>
                  </c:pt>
                  <c:pt idx="4">
                    <c:v>11.41</c:v>
                  </c:pt>
                  <c:pt idx="5">
                    <c:v>8.6999999999999993</c:v>
                  </c:pt>
                  <c:pt idx="6">
                    <c:v>5.21</c:v>
                  </c:pt>
                </c:numCache>
              </c:numRef>
            </c:minus>
            <c:spPr>
              <a:noFill/>
              <a:ln w="9525" cap="flat" cmpd="sng" algn="ctr">
                <a:solidFill>
                  <a:schemeClr val="tx1">
                    <a:lumMod val="65000"/>
                    <a:lumOff val="35000"/>
                  </a:schemeClr>
                </a:solidFill>
                <a:round/>
              </a:ln>
              <a:effectLst/>
            </c:spPr>
          </c:errBars>
          <c:cat>
            <c:strRef>
              <c:f>Sheet1!$A$3:$A$9</c:f>
              <c:strCache>
                <c:ptCount val="7"/>
                <c:pt idx="0">
                  <c:v>Campylobacter</c:v>
                </c:pt>
                <c:pt idx="1">
                  <c:v>Cronobacter</c:v>
                </c:pt>
                <c:pt idx="2">
                  <c:v>Escherichia</c:v>
                </c:pt>
                <c:pt idx="3">
                  <c:v>Listeria</c:v>
                </c:pt>
                <c:pt idx="4">
                  <c:v>Salmonella</c:v>
                </c:pt>
                <c:pt idx="5">
                  <c:v>Vibrio</c:v>
                </c:pt>
                <c:pt idx="6">
                  <c:v>Yersinia</c:v>
                </c:pt>
              </c:strCache>
            </c:strRef>
          </c:cat>
          <c:val>
            <c:numRef>
              <c:f>Sheet1!$E$3:$E$9</c:f>
              <c:numCache>
                <c:formatCode>General</c:formatCode>
                <c:ptCount val="7"/>
                <c:pt idx="0">
                  <c:v>95</c:v>
                </c:pt>
                <c:pt idx="1">
                  <c:v>90</c:v>
                </c:pt>
                <c:pt idx="2">
                  <c:v>90</c:v>
                </c:pt>
                <c:pt idx="3">
                  <c:v>95</c:v>
                </c:pt>
                <c:pt idx="4">
                  <c:v>90</c:v>
                </c:pt>
                <c:pt idx="5">
                  <c:v>91</c:v>
                </c:pt>
                <c:pt idx="6">
                  <c:v>91</c:v>
                </c:pt>
              </c:numCache>
            </c:numRef>
          </c:val>
          <c:extLst>
            <c:ext xmlns:c16="http://schemas.microsoft.com/office/drawing/2014/chart" uri="{C3380CC4-5D6E-409C-BE32-E72D297353CC}">
              <c16:uniqueId val="{00000001-51D4-423D-9175-5F06FC12436C}"/>
            </c:ext>
          </c:extLst>
        </c:ser>
        <c:dLbls>
          <c:showLegendKey val="0"/>
          <c:showVal val="0"/>
          <c:showCatName val="0"/>
          <c:showSerName val="0"/>
          <c:showPercent val="0"/>
          <c:showBubbleSize val="0"/>
        </c:dLbls>
        <c:gapWidth val="219"/>
        <c:overlap val="-27"/>
        <c:axId val="435669392"/>
        <c:axId val="435666112"/>
      </c:barChart>
      <c:catAx>
        <c:axId val="435669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35666112"/>
        <c:crosses val="autoZero"/>
        <c:auto val="1"/>
        <c:lblAlgn val="ctr"/>
        <c:lblOffset val="100"/>
        <c:noMultiLvlLbl val="0"/>
      </c:catAx>
      <c:valAx>
        <c:axId val="435666112"/>
        <c:scaling>
          <c:orientation val="minMax"/>
          <c:max val="100"/>
          <c:min val="40"/>
        </c:scaling>
        <c:delete val="0"/>
        <c:axPos val="l"/>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dirty="0" smtClean="0"/>
                  <a:t>percentage</a:t>
                </a:r>
                <a:endParaRPr lang="en-US" dirty="0"/>
              </a:p>
            </c:rich>
          </c:tx>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3566939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Sheet1!$C$12</c:f>
              <c:strCache>
                <c:ptCount val="1"/>
                <c:pt idx="0">
                  <c:v>Kraken standard</c:v>
                </c:pt>
              </c:strCache>
            </c:strRef>
          </c:tx>
          <c:spPr>
            <a:solidFill>
              <a:srgbClr val="006A71"/>
            </a:solidFill>
            <a:ln>
              <a:noFill/>
            </a:ln>
            <a:effectLst/>
          </c:spPr>
          <c:invertIfNegative val="0"/>
          <c:errBars>
            <c:errBarType val="both"/>
            <c:errValType val="cust"/>
            <c:noEndCap val="0"/>
            <c:plus>
              <c:numRef>
                <c:f>Sheet1!$D$13:$D$19</c:f>
                <c:numCache>
                  <c:formatCode>General</c:formatCode>
                  <c:ptCount val="7"/>
                  <c:pt idx="0">
                    <c:v>37.36</c:v>
                  </c:pt>
                  <c:pt idx="1">
                    <c:v>20.39</c:v>
                  </c:pt>
                  <c:pt idx="2">
                    <c:v>18.38</c:v>
                  </c:pt>
                  <c:pt idx="3">
                    <c:v>24.23</c:v>
                  </c:pt>
                  <c:pt idx="4">
                    <c:v>14.73</c:v>
                  </c:pt>
                  <c:pt idx="5">
                    <c:v>8.1</c:v>
                  </c:pt>
                  <c:pt idx="6">
                    <c:v>28.77</c:v>
                  </c:pt>
                </c:numCache>
              </c:numRef>
            </c:plus>
            <c:minus>
              <c:numRef>
                <c:f>Sheet1!$D$3:$D$9</c:f>
                <c:numCache>
                  <c:formatCode>General</c:formatCode>
                  <c:ptCount val="7"/>
                  <c:pt idx="0">
                    <c:v>36.119999999999997</c:v>
                  </c:pt>
                  <c:pt idx="1">
                    <c:v>13.39</c:v>
                  </c:pt>
                  <c:pt idx="2">
                    <c:v>18.190000000000001</c:v>
                  </c:pt>
                  <c:pt idx="3">
                    <c:v>23.51</c:v>
                  </c:pt>
                  <c:pt idx="4">
                    <c:v>13.68</c:v>
                  </c:pt>
                  <c:pt idx="5">
                    <c:v>7.07</c:v>
                  </c:pt>
                  <c:pt idx="6">
                    <c:v>4.8899999999999997</c:v>
                  </c:pt>
                </c:numCache>
              </c:numRef>
            </c:minus>
            <c:spPr>
              <a:noFill/>
              <a:ln w="9525" cap="flat" cmpd="sng" algn="ctr">
                <a:solidFill>
                  <a:schemeClr val="tx1">
                    <a:lumMod val="65000"/>
                    <a:lumOff val="35000"/>
                  </a:schemeClr>
                </a:solidFill>
                <a:round/>
              </a:ln>
              <a:effectLst/>
            </c:spPr>
          </c:errBars>
          <c:cat>
            <c:strRef>
              <c:f>Sheet1!$A$13:$A$19</c:f>
              <c:strCache>
                <c:ptCount val="7"/>
                <c:pt idx="0">
                  <c:v>Campylobacter</c:v>
                </c:pt>
                <c:pt idx="1">
                  <c:v>Cronobacter</c:v>
                </c:pt>
                <c:pt idx="2">
                  <c:v>Escherichia</c:v>
                </c:pt>
                <c:pt idx="3">
                  <c:v>Listeria</c:v>
                </c:pt>
                <c:pt idx="4">
                  <c:v>Salmonella</c:v>
                </c:pt>
                <c:pt idx="5">
                  <c:v>Vibrio</c:v>
                </c:pt>
                <c:pt idx="6">
                  <c:v>Yersinia</c:v>
                </c:pt>
              </c:strCache>
            </c:strRef>
          </c:cat>
          <c:val>
            <c:numRef>
              <c:f>Sheet1!$C$13:$C$19</c:f>
              <c:numCache>
                <c:formatCode>General</c:formatCode>
                <c:ptCount val="7"/>
                <c:pt idx="0">
                  <c:v>66.430000000000007</c:v>
                </c:pt>
                <c:pt idx="1">
                  <c:v>69.5</c:v>
                </c:pt>
                <c:pt idx="2">
                  <c:v>64.14</c:v>
                </c:pt>
                <c:pt idx="3">
                  <c:v>80.09</c:v>
                </c:pt>
                <c:pt idx="4">
                  <c:v>88.31</c:v>
                </c:pt>
                <c:pt idx="5">
                  <c:v>92.38</c:v>
                </c:pt>
                <c:pt idx="6">
                  <c:v>49.92</c:v>
                </c:pt>
              </c:numCache>
            </c:numRef>
          </c:val>
          <c:extLst>
            <c:ext xmlns:c16="http://schemas.microsoft.com/office/drawing/2014/chart" uri="{C3380CC4-5D6E-409C-BE32-E72D297353CC}">
              <c16:uniqueId val="{00000000-BF05-42D4-ACE1-33B5E37B3E79}"/>
            </c:ext>
          </c:extLst>
        </c:ser>
        <c:ser>
          <c:idx val="1"/>
          <c:order val="1"/>
          <c:tx>
            <c:strRef>
              <c:f>Sheet1!$E$12</c:f>
              <c:strCache>
                <c:ptCount val="1"/>
                <c:pt idx="0">
                  <c:v>Kraken with Kalamari</c:v>
                </c:pt>
              </c:strCache>
            </c:strRef>
          </c:tx>
          <c:spPr>
            <a:solidFill>
              <a:srgbClr val="8B3102"/>
            </a:solidFill>
            <a:ln>
              <a:noFill/>
            </a:ln>
            <a:effectLst/>
          </c:spPr>
          <c:invertIfNegative val="0"/>
          <c:errBars>
            <c:errBarType val="both"/>
            <c:errValType val="cust"/>
            <c:noEndCap val="0"/>
            <c:plus>
              <c:numRef>
                <c:f>Sheet1!$F$13:$F$19</c:f>
                <c:numCache>
                  <c:formatCode>General</c:formatCode>
                  <c:ptCount val="7"/>
                  <c:pt idx="0">
                    <c:v>9.19</c:v>
                  </c:pt>
                  <c:pt idx="1">
                    <c:v>14.89</c:v>
                  </c:pt>
                  <c:pt idx="2">
                    <c:v>6.05</c:v>
                  </c:pt>
                  <c:pt idx="3">
                    <c:v>10.039999999999999</c:v>
                  </c:pt>
                  <c:pt idx="4">
                    <c:v>11.39</c:v>
                  </c:pt>
                  <c:pt idx="5">
                    <c:v>9.58</c:v>
                  </c:pt>
                  <c:pt idx="6">
                    <c:v>25.29</c:v>
                  </c:pt>
                </c:numCache>
              </c:numRef>
            </c:plus>
            <c:minus>
              <c:numRef>
                <c:f>Sheet1!$F$3:$F$9</c:f>
                <c:numCache>
                  <c:formatCode>General</c:formatCode>
                  <c:ptCount val="7"/>
                  <c:pt idx="0">
                    <c:v>3.69</c:v>
                  </c:pt>
                  <c:pt idx="1">
                    <c:v>8.82</c:v>
                  </c:pt>
                  <c:pt idx="2">
                    <c:v>4.28</c:v>
                  </c:pt>
                  <c:pt idx="3">
                    <c:v>5.31</c:v>
                  </c:pt>
                  <c:pt idx="4">
                    <c:v>11.41</c:v>
                  </c:pt>
                  <c:pt idx="5">
                    <c:v>8.6999999999999993</c:v>
                  </c:pt>
                  <c:pt idx="6">
                    <c:v>5.21</c:v>
                  </c:pt>
                </c:numCache>
              </c:numRef>
            </c:minus>
            <c:spPr>
              <a:noFill/>
              <a:ln w="9525" cap="flat" cmpd="sng" algn="ctr">
                <a:solidFill>
                  <a:schemeClr val="tx1">
                    <a:lumMod val="65000"/>
                    <a:lumOff val="35000"/>
                  </a:schemeClr>
                </a:solidFill>
                <a:round/>
              </a:ln>
              <a:effectLst/>
            </c:spPr>
          </c:errBars>
          <c:cat>
            <c:strRef>
              <c:f>Sheet1!$A$13:$A$19</c:f>
              <c:strCache>
                <c:ptCount val="7"/>
                <c:pt idx="0">
                  <c:v>Campylobacter</c:v>
                </c:pt>
                <c:pt idx="1">
                  <c:v>Cronobacter</c:v>
                </c:pt>
                <c:pt idx="2">
                  <c:v>Escherichia</c:v>
                </c:pt>
                <c:pt idx="3">
                  <c:v>Listeria</c:v>
                </c:pt>
                <c:pt idx="4">
                  <c:v>Salmonella</c:v>
                </c:pt>
                <c:pt idx="5">
                  <c:v>Vibrio</c:v>
                </c:pt>
                <c:pt idx="6">
                  <c:v>Yersinia</c:v>
                </c:pt>
              </c:strCache>
            </c:strRef>
          </c:cat>
          <c:val>
            <c:numRef>
              <c:f>Sheet1!$E$13:$E$19</c:f>
              <c:numCache>
                <c:formatCode>General</c:formatCode>
                <c:ptCount val="7"/>
                <c:pt idx="0">
                  <c:v>88.55</c:v>
                </c:pt>
                <c:pt idx="1">
                  <c:v>74.569999999999993</c:v>
                </c:pt>
                <c:pt idx="2">
                  <c:v>81.17</c:v>
                </c:pt>
                <c:pt idx="3">
                  <c:v>88.77</c:v>
                </c:pt>
                <c:pt idx="4">
                  <c:v>88.88</c:v>
                </c:pt>
                <c:pt idx="5">
                  <c:v>89</c:v>
                </c:pt>
                <c:pt idx="6">
                  <c:v>45.47</c:v>
                </c:pt>
              </c:numCache>
            </c:numRef>
          </c:val>
          <c:extLst>
            <c:ext xmlns:c16="http://schemas.microsoft.com/office/drawing/2014/chart" uri="{C3380CC4-5D6E-409C-BE32-E72D297353CC}">
              <c16:uniqueId val="{00000001-BF05-42D4-ACE1-33B5E37B3E79}"/>
            </c:ext>
          </c:extLst>
        </c:ser>
        <c:dLbls>
          <c:showLegendKey val="0"/>
          <c:showVal val="0"/>
          <c:showCatName val="0"/>
          <c:showSerName val="0"/>
          <c:showPercent val="0"/>
          <c:showBubbleSize val="0"/>
        </c:dLbls>
        <c:gapWidth val="219"/>
        <c:overlap val="-27"/>
        <c:axId val="435669392"/>
        <c:axId val="435666112"/>
      </c:barChart>
      <c:catAx>
        <c:axId val="435669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35666112"/>
        <c:crosses val="autoZero"/>
        <c:auto val="1"/>
        <c:lblAlgn val="ctr"/>
        <c:lblOffset val="100"/>
        <c:noMultiLvlLbl val="0"/>
      </c:catAx>
      <c:valAx>
        <c:axId val="435666112"/>
        <c:scaling>
          <c:orientation val="minMax"/>
          <c:max val="100"/>
          <c:min val="40"/>
        </c:scaling>
        <c:delete val="0"/>
        <c:axPos val="l"/>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dirty="0" smtClean="0"/>
                  <a:t>percentage</a:t>
                </a:r>
                <a:endParaRPr lang="en-US" dirty="0"/>
              </a:p>
            </c:rich>
          </c:tx>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356693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Sheet1!$C$22</c:f>
              <c:strCache>
                <c:ptCount val="1"/>
                <c:pt idx="0">
                  <c:v>Kraken standard</c:v>
                </c:pt>
              </c:strCache>
            </c:strRef>
          </c:tx>
          <c:spPr>
            <a:solidFill>
              <a:srgbClr val="006A71"/>
            </a:solidFill>
            <a:ln>
              <a:noFill/>
            </a:ln>
            <a:effectLst/>
          </c:spPr>
          <c:invertIfNegative val="0"/>
          <c:errBars>
            <c:errBarType val="both"/>
            <c:errValType val="cust"/>
            <c:noEndCap val="0"/>
            <c:plus>
              <c:numRef>
                <c:f>Sheet1!$D$23:$D$29</c:f>
                <c:numCache>
                  <c:formatCode>General</c:formatCode>
                  <c:ptCount val="7"/>
                  <c:pt idx="0">
                    <c:v>34.78</c:v>
                  </c:pt>
                  <c:pt idx="1">
                    <c:v>8.83</c:v>
                  </c:pt>
                  <c:pt idx="2">
                    <c:v>7.35</c:v>
                  </c:pt>
                  <c:pt idx="3">
                    <c:v>22.57</c:v>
                  </c:pt>
                  <c:pt idx="4">
                    <c:v>9.24</c:v>
                  </c:pt>
                  <c:pt idx="5">
                    <c:v>7.22</c:v>
                  </c:pt>
                  <c:pt idx="6">
                    <c:v>5.29</c:v>
                  </c:pt>
                </c:numCache>
              </c:numRef>
            </c:plus>
            <c:minus>
              <c:numRef>
                <c:f>Sheet1!$D$23:$D$29</c:f>
                <c:numCache>
                  <c:formatCode>General</c:formatCode>
                  <c:ptCount val="7"/>
                  <c:pt idx="0">
                    <c:v>34.78</c:v>
                  </c:pt>
                  <c:pt idx="1">
                    <c:v>8.83</c:v>
                  </c:pt>
                  <c:pt idx="2">
                    <c:v>7.35</c:v>
                  </c:pt>
                  <c:pt idx="3">
                    <c:v>22.57</c:v>
                  </c:pt>
                  <c:pt idx="4">
                    <c:v>9.24</c:v>
                  </c:pt>
                  <c:pt idx="5">
                    <c:v>7.22</c:v>
                  </c:pt>
                  <c:pt idx="6">
                    <c:v>5.29</c:v>
                  </c:pt>
                </c:numCache>
              </c:numRef>
            </c:minus>
            <c:spPr>
              <a:noFill/>
              <a:ln w="9525" cap="flat" cmpd="sng" algn="ctr">
                <a:solidFill>
                  <a:schemeClr val="tx1">
                    <a:lumMod val="65000"/>
                    <a:lumOff val="35000"/>
                  </a:schemeClr>
                </a:solidFill>
                <a:round/>
              </a:ln>
              <a:effectLst/>
            </c:spPr>
          </c:errBars>
          <c:cat>
            <c:strRef>
              <c:f>Sheet1!$A$23:$A$29</c:f>
              <c:strCache>
                <c:ptCount val="7"/>
                <c:pt idx="0">
                  <c:v>Campylobacter</c:v>
                </c:pt>
                <c:pt idx="1">
                  <c:v>Cronobacter</c:v>
                </c:pt>
                <c:pt idx="2">
                  <c:v>Escherichia</c:v>
                </c:pt>
                <c:pt idx="3">
                  <c:v>Listeria</c:v>
                </c:pt>
                <c:pt idx="4">
                  <c:v>Salmonella</c:v>
                </c:pt>
                <c:pt idx="5">
                  <c:v>Vibrio</c:v>
                </c:pt>
                <c:pt idx="6">
                  <c:v>Yersinia</c:v>
                </c:pt>
              </c:strCache>
            </c:strRef>
          </c:cat>
          <c:val>
            <c:numRef>
              <c:f>Sheet1!$C$23:$C$29</c:f>
              <c:numCache>
                <c:formatCode>General</c:formatCode>
                <c:ptCount val="7"/>
                <c:pt idx="0">
                  <c:v>25.76</c:v>
                </c:pt>
                <c:pt idx="1">
                  <c:v>10.09</c:v>
                </c:pt>
                <c:pt idx="2">
                  <c:v>4.7699999999999996</c:v>
                </c:pt>
                <c:pt idx="3">
                  <c:v>10.55</c:v>
                </c:pt>
                <c:pt idx="4">
                  <c:v>5.41</c:v>
                </c:pt>
                <c:pt idx="5">
                  <c:v>4.87</c:v>
                </c:pt>
                <c:pt idx="6">
                  <c:v>3.99</c:v>
                </c:pt>
              </c:numCache>
            </c:numRef>
          </c:val>
          <c:extLst>
            <c:ext xmlns:c16="http://schemas.microsoft.com/office/drawing/2014/chart" uri="{C3380CC4-5D6E-409C-BE32-E72D297353CC}">
              <c16:uniqueId val="{00000000-1482-4AA3-9242-0D4595184067}"/>
            </c:ext>
          </c:extLst>
        </c:ser>
        <c:ser>
          <c:idx val="1"/>
          <c:order val="1"/>
          <c:tx>
            <c:strRef>
              <c:f>Sheet1!$E$22</c:f>
              <c:strCache>
                <c:ptCount val="1"/>
                <c:pt idx="0">
                  <c:v>Kraken with Kalamari</c:v>
                </c:pt>
              </c:strCache>
            </c:strRef>
          </c:tx>
          <c:spPr>
            <a:solidFill>
              <a:srgbClr val="8B3102"/>
            </a:solidFill>
            <a:ln>
              <a:noFill/>
            </a:ln>
            <a:effectLst/>
          </c:spPr>
          <c:invertIfNegative val="0"/>
          <c:errBars>
            <c:errBarType val="both"/>
            <c:errValType val="cust"/>
            <c:noEndCap val="0"/>
            <c:plus>
              <c:numRef>
                <c:f>Sheet1!$F$23:$F$29</c:f>
                <c:numCache>
                  <c:formatCode>General</c:formatCode>
                  <c:ptCount val="7"/>
                  <c:pt idx="0">
                    <c:v>3.65</c:v>
                  </c:pt>
                  <c:pt idx="1">
                    <c:v>3.38</c:v>
                  </c:pt>
                  <c:pt idx="2">
                    <c:v>2.2200000000000002</c:v>
                  </c:pt>
                  <c:pt idx="3">
                    <c:v>5.12</c:v>
                  </c:pt>
                  <c:pt idx="4">
                    <c:v>7.22</c:v>
                  </c:pt>
                  <c:pt idx="5">
                    <c:v>8.75</c:v>
                  </c:pt>
                  <c:pt idx="6">
                    <c:v>5.79</c:v>
                  </c:pt>
                </c:numCache>
              </c:numRef>
            </c:plus>
            <c:minus>
              <c:numRef>
                <c:f>Sheet1!$F$23:$F$29</c:f>
                <c:numCache>
                  <c:formatCode>General</c:formatCode>
                  <c:ptCount val="7"/>
                  <c:pt idx="0">
                    <c:v>3.65</c:v>
                  </c:pt>
                  <c:pt idx="1">
                    <c:v>3.38</c:v>
                  </c:pt>
                  <c:pt idx="2">
                    <c:v>2.2200000000000002</c:v>
                  </c:pt>
                  <c:pt idx="3">
                    <c:v>5.12</c:v>
                  </c:pt>
                  <c:pt idx="4">
                    <c:v>7.22</c:v>
                  </c:pt>
                  <c:pt idx="5">
                    <c:v>8.75</c:v>
                  </c:pt>
                  <c:pt idx="6">
                    <c:v>5.79</c:v>
                  </c:pt>
                </c:numCache>
              </c:numRef>
            </c:minus>
            <c:spPr>
              <a:noFill/>
              <a:ln w="9525" cap="flat" cmpd="sng" algn="ctr">
                <a:solidFill>
                  <a:schemeClr val="tx1">
                    <a:lumMod val="65000"/>
                    <a:lumOff val="35000"/>
                  </a:schemeClr>
                </a:solidFill>
                <a:round/>
              </a:ln>
              <a:effectLst/>
            </c:spPr>
          </c:errBars>
          <c:cat>
            <c:strRef>
              <c:f>Sheet1!$A$23:$A$29</c:f>
              <c:strCache>
                <c:ptCount val="7"/>
                <c:pt idx="0">
                  <c:v>Campylobacter</c:v>
                </c:pt>
                <c:pt idx="1">
                  <c:v>Cronobacter</c:v>
                </c:pt>
                <c:pt idx="2">
                  <c:v>Escherichia</c:v>
                </c:pt>
                <c:pt idx="3">
                  <c:v>Listeria</c:v>
                </c:pt>
                <c:pt idx="4">
                  <c:v>Salmonella</c:v>
                </c:pt>
                <c:pt idx="5">
                  <c:v>Vibrio</c:v>
                </c:pt>
                <c:pt idx="6">
                  <c:v>Yersinia</c:v>
                </c:pt>
              </c:strCache>
            </c:strRef>
          </c:cat>
          <c:val>
            <c:numRef>
              <c:f>Sheet1!$E$23:$E$29</c:f>
              <c:numCache>
                <c:formatCode>General</c:formatCode>
                <c:ptCount val="7"/>
                <c:pt idx="0">
                  <c:v>5.24</c:v>
                </c:pt>
                <c:pt idx="1">
                  <c:v>4.09</c:v>
                </c:pt>
                <c:pt idx="2">
                  <c:v>4.29</c:v>
                </c:pt>
                <c:pt idx="3">
                  <c:v>4.26</c:v>
                </c:pt>
                <c:pt idx="4">
                  <c:v>5.83</c:v>
                </c:pt>
                <c:pt idx="5">
                  <c:v>8.42</c:v>
                </c:pt>
                <c:pt idx="6">
                  <c:v>7.24</c:v>
                </c:pt>
              </c:numCache>
            </c:numRef>
          </c:val>
          <c:extLst>
            <c:ext xmlns:c16="http://schemas.microsoft.com/office/drawing/2014/chart" uri="{C3380CC4-5D6E-409C-BE32-E72D297353CC}">
              <c16:uniqueId val="{00000001-1482-4AA3-9242-0D4595184067}"/>
            </c:ext>
          </c:extLst>
        </c:ser>
        <c:dLbls>
          <c:showLegendKey val="0"/>
          <c:showVal val="0"/>
          <c:showCatName val="0"/>
          <c:showSerName val="0"/>
          <c:showPercent val="0"/>
          <c:showBubbleSize val="0"/>
        </c:dLbls>
        <c:gapWidth val="219"/>
        <c:overlap val="-27"/>
        <c:axId val="435669392"/>
        <c:axId val="435666112"/>
      </c:barChart>
      <c:catAx>
        <c:axId val="435669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35666112"/>
        <c:crosses val="autoZero"/>
        <c:auto val="1"/>
        <c:lblAlgn val="ctr"/>
        <c:lblOffset val="100"/>
        <c:noMultiLvlLbl val="0"/>
      </c:catAx>
      <c:valAx>
        <c:axId val="435666112"/>
        <c:scaling>
          <c:orientation val="minMax"/>
          <c:max val="40"/>
          <c:min val="0"/>
        </c:scaling>
        <c:delete val="0"/>
        <c:axPos val="l"/>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dirty="0" smtClean="0"/>
                  <a:t>percentage</a:t>
                </a:r>
                <a:endParaRPr lang="en-US" dirty="0"/>
              </a:p>
            </c:rich>
          </c:tx>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35669392"/>
        <c:crosses val="autoZero"/>
        <c:crossBetween val="between"/>
        <c:majorUnit val="1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6" tIns="46588" rIns="93176" bIns="46588"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6" tIns="46588" rIns="93176" bIns="46588" rtlCol="0"/>
          <a:lstStyle>
            <a:lvl1pPr algn="r">
              <a:defRPr sz="1200"/>
            </a:lvl1pPr>
          </a:lstStyle>
          <a:p>
            <a:fld id="{92F3F98B-9B56-48C8-90F8-6BB872339D23}" type="datetimeFigureOut">
              <a:rPr lang="en-US" smtClean="0"/>
              <a:pPr/>
              <a:t>6/5/2018</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6" tIns="46588" rIns="93176" bIns="46588"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6" tIns="46588" rIns="93176" bIns="46588" rtlCol="0" anchor="b"/>
          <a:lstStyle>
            <a:lvl1pPr algn="r">
              <a:defRPr sz="1200"/>
            </a:lvl1pPr>
          </a:lstStyle>
          <a:p>
            <a:fld id="{D66259C2-B3DA-4971-B437-84310682645B}" type="slidenum">
              <a:rPr lang="en-US" smtClean="0"/>
              <a:pPr/>
              <a:t>‹#›</a:t>
            </a:fld>
            <a:endParaRPr lang="en-US" dirty="0"/>
          </a:p>
        </p:txBody>
      </p:sp>
    </p:spTree>
    <p:extLst>
      <p:ext uri="{BB962C8B-B14F-4D97-AF65-F5344CB8AC3E}">
        <p14:creationId xmlns:p14="http://schemas.microsoft.com/office/powerpoint/2010/main" val="1795062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DC 4x8 Scientific Poster Dark">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44B96"/>
        </a:solidFill>
        <a:effectLst/>
      </p:bgPr>
    </p:bg>
    <p:spTree>
      <p:nvGrpSpPr>
        <p:cNvPr id="1" name=""/>
        <p:cNvGrpSpPr/>
        <p:nvPr/>
      </p:nvGrpSpPr>
      <p:grpSpPr>
        <a:xfrm>
          <a:off x="0" y="0"/>
          <a:ext cx="0" cy="0"/>
          <a:chOff x="0" y="0"/>
          <a:chExt cx="0" cy="0"/>
        </a:xfrm>
      </p:grpSpPr>
      <p:grpSp>
        <p:nvGrpSpPr>
          <p:cNvPr id="15" name="Group 23"/>
          <p:cNvGrpSpPr/>
          <p:nvPr userDrawn="1"/>
        </p:nvGrpSpPr>
        <p:grpSpPr>
          <a:xfrm>
            <a:off x="0" y="0"/>
            <a:ext cx="43891200" cy="32918400"/>
            <a:chOff x="0" y="3448594"/>
            <a:chExt cx="10972800" cy="18497006"/>
          </a:xfrm>
        </p:grpSpPr>
        <p:sp>
          <p:nvSpPr>
            <p:cNvPr id="20" name="Freeform 19"/>
            <p:cNvSpPr/>
            <p:nvPr userDrawn="1"/>
          </p:nvSpPr>
          <p:spPr>
            <a:xfrm>
              <a:off x="0" y="15925798"/>
              <a:ext cx="10972800" cy="6019801"/>
            </a:xfrm>
            <a:custGeom>
              <a:avLst/>
              <a:gdLst>
                <a:gd name="connsiteX0" fmla="*/ 0 w 3778623"/>
                <a:gd name="connsiteY0" fmla="*/ 5553635 h 5553635"/>
                <a:gd name="connsiteX1" fmla="*/ 1889312 w 3778623"/>
                <a:gd name="connsiteY1" fmla="*/ 0 h 5553635"/>
                <a:gd name="connsiteX2" fmla="*/ 3778623 w 3778623"/>
                <a:gd name="connsiteY2" fmla="*/ 5553635 h 5553635"/>
                <a:gd name="connsiteX3" fmla="*/ 0 w 3778623"/>
                <a:gd name="connsiteY3" fmla="*/ 5553635 h 5553635"/>
                <a:gd name="connsiteX0" fmla="*/ 0 w 6548718"/>
                <a:gd name="connsiteY0" fmla="*/ 7436223 h 7436223"/>
                <a:gd name="connsiteX1" fmla="*/ 4659407 w 6548718"/>
                <a:gd name="connsiteY1" fmla="*/ 0 h 7436223"/>
                <a:gd name="connsiteX2" fmla="*/ 6548718 w 6548718"/>
                <a:gd name="connsiteY2" fmla="*/ 5553635 h 7436223"/>
                <a:gd name="connsiteX3" fmla="*/ 0 w 6548718"/>
                <a:gd name="connsiteY3" fmla="*/ 7436223 h 7436223"/>
                <a:gd name="connsiteX0" fmla="*/ 0 w 16459200"/>
                <a:gd name="connsiteY0" fmla="*/ 7436223 h 7436223"/>
                <a:gd name="connsiteX1" fmla="*/ 4659407 w 16459200"/>
                <a:gd name="connsiteY1" fmla="*/ 0 h 7436223"/>
                <a:gd name="connsiteX2" fmla="*/ 16459200 w 16459200"/>
                <a:gd name="connsiteY2" fmla="*/ 7436223 h 7436223"/>
                <a:gd name="connsiteX3" fmla="*/ 0 w 16459200"/>
                <a:gd name="connsiteY3" fmla="*/ 7436223 h 7436223"/>
                <a:gd name="connsiteX0" fmla="*/ 0 w 16459200"/>
                <a:gd name="connsiteY0" fmla="*/ 8431305 h 8431305"/>
                <a:gd name="connsiteX1" fmla="*/ 16459200 w 16459200"/>
                <a:gd name="connsiteY1" fmla="*/ 0 h 8431305"/>
                <a:gd name="connsiteX2" fmla="*/ 16459200 w 16459200"/>
                <a:gd name="connsiteY2" fmla="*/ 8431305 h 8431305"/>
                <a:gd name="connsiteX3" fmla="*/ 0 w 16459200"/>
                <a:gd name="connsiteY3" fmla="*/ 8431305 h 8431305"/>
                <a:gd name="connsiteX0" fmla="*/ 0 w 16459200"/>
                <a:gd name="connsiteY0" fmla="*/ 9036423 h 9036423"/>
                <a:gd name="connsiteX1" fmla="*/ 16459200 w 16459200"/>
                <a:gd name="connsiteY1" fmla="*/ 0 h 9036423"/>
                <a:gd name="connsiteX2" fmla="*/ 16459200 w 16459200"/>
                <a:gd name="connsiteY2" fmla="*/ 9036423 h 9036423"/>
                <a:gd name="connsiteX3" fmla="*/ 0 w 16459200"/>
                <a:gd name="connsiteY3" fmla="*/ 9036423 h 9036423"/>
                <a:gd name="connsiteX0" fmla="*/ 0 w 16459200"/>
                <a:gd name="connsiteY0" fmla="*/ 5867400 h 5867400"/>
                <a:gd name="connsiteX1" fmla="*/ 16459200 w 16459200"/>
                <a:gd name="connsiteY1" fmla="*/ 0 h 5867400"/>
                <a:gd name="connsiteX2" fmla="*/ 16459200 w 16459200"/>
                <a:gd name="connsiteY2" fmla="*/ 5867400 h 5867400"/>
                <a:gd name="connsiteX3" fmla="*/ 0 w 16459200"/>
                <a:gd name="connsiteY3" fmla="*/ 5867400 h 5867400"/>
                <a:gd name="connsiteX0" fmla="*/ 0 w 16459200"/>
                <a:gd name="connsiteY0" fmla="*/ 6019801 h 6019801"/>
                <a:gd name="connsiteX1" fmla="*/ 16459200 w 16459200"/>
                <a:gd name="connsiteY1" fmla="*/ 0 h 6019801"/>
                <a:gd name="connsiteX2" fmla="*/ 16459200 w 16459200"/>
                <a:gd name="connsiteY2" fmla="*/ 6019801 h 6019801"/>
                <a:gd name="connsiteX3" fmla="*/ 0 w 16459200"/>
                <a:gd name="connsiteY3" fmla="*/ 6019801 h 6019801"/>
              </a:gdLst>
              <a:ahLst/>
              <a:cxnLst>
                <a:cxn ang="0">
                  <a:pos x="connsiteX0" y="connsiteY0"/>
                </a:cxn>
                <a:cxn ang="0">
                  <a:pos x="connsiteX1" y="connsiteY1"/>
                </a:cxn>
                <a:cxn ang="0">
                  <a:pos x="connsiteX2" y="connsiteY2"/>
                </a:cxn>
                <a:cxn ang="0">
                  <a:pos x="connsiteX3" y="connsiteY3"/>
                </a:cxn>
              </a:cxnLst>
              <a:rect l="l" t="t" r="r" b="b"/>
              <a:pathLst>
                <a:path w="16459200" h="6019801">
                  <a:moveTo>
                    <a:pt x="0" y="6019801"/>
                  </a:moveTo>
                  <a:lnTo>
                    <a:pt x="16459200" y="0"/>
                  </a:lnTo>
                  <a:lnTo>
                    <a:pt x="16459200" y="6019801"/>
                  </a:lnTo>
                  <a:lnTo>
                    <a:pt x="0" y="6019801"/>
                  </a:lnTo>
                  <a:close/>
                </a:path>
              </a:pathLst>
            </a:custGeom>
            <a:solidFill>
              <a:srgbClr val="146CBA">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0" dirty="0"/>
            </a:p>
          </p:txBody>
        </p:sp>
        <p:sp>
          <p:nvSpPr>
            <p:cNvPr id="21" name="Freeform 20"/>
            <p:cNvSpPr/>
            <p:nvPr userDrawn="1"/>
          </p:nvSpPr>
          <p:spPr>
            <a:xfrm>
              <a:off x="0" y="3448594"/>
              <a:ext cx="10972800" cy="18497006"/>
            </a:xfrm>
            <a:custGeom>
              <a:avLst/>
              <a:gdLst>
                <a:gd name="connsiteX0" fmla="*/ 0 w 5096435"/>
                <a:gd name="connsiteY0" fmla="*/ 0 h 1492624"/>
                <a:gd name="connsiteX1" fmla="*/ 5096435 w 5096435"/>
                <a:gd name="connsiteY1" fmla="*/ 0 h 1492624"/>
                <a:gd name="connsiteX2" fmla="*/ 5096435 w 5096435"/>
                <a:gd name="connsiteY2" fmla="*/ 1492624 h 1492624"/>
                <a:gd name="connsiteX3" fmla="*/ 0 w 5096435"/>
                <a:gd name="connsiteY3" fmla="*/ 1492624 h 1492624"/>
                <a:gd name="connsiteX4" fmla="*/ 0 w 5096435"/>
                <a:gd name="connsiteY4" fmla="*/ 0 h 1492624"/>
                <a:gd name="connsiteX0" fmla="*/ 699247 w 5795682"/>
                <a:gd name="connsiteY0" fmla="*/ 0 h 7718612"/>
                <a:gd name="connsiteX1" fmla="*/ 5795682 w 5795682"/>
                <a:gd name="connsiteY1" fmla="*/ 0 h 7718612"/>
                <a:gd name="connsiteX2" fmla="*/ 5795682 w 5795682"/>
                <a:gd name="connsiteY2" fmla="*/ 1492624 h 7718612"/>
                <a:gd name="connsiteX3" fmla="*/ 0 w 5795682"/>
                <a:gd name="connsiteY3" fmla="*/ 7718612 h 7718612"/>
                <a:gd name="connsiteX4" fmla="*/ 699247 w 5795682"/>
                <a:gd name="connsiteY4" fmla="*/ 0 h 7718612"/>
                <a:gd name="connsiteX0" fmla="*/ 699247 w 14226988"/>
                <a:gd name="connsiteY0" fmla="*/ 457200 h 8175812"/>
                <a:gd name="connsiteX1" fmla="*/ 5795682 w 14226988"/>
                <a:gd name="connsiteY1" fmla="*/ 457200 h 8175812"/>
                <a:gd name="connsiteX2" fmla="*/ 14226988 w 14226988"/>
                <a:gd name="connsiteY2" fmla="*/ 0 h 8175812"/>
                <a:gd name="connsiteX3" fmla="*/ 0 w 14226988"/>
                <a:gd name="connsiteY3" fmla="*/ 8175812 h 8175812"/>
                <a:gd name="connsiteX4" fmla="*/ 699247 w 14226988"/>
                <a:gd name="connsiteY4" fmla="*/ 457200 h 8175812"/>
                <a:gd name="connsiteX0" fmla="*/ 699247 w 16459200"/>
                <a:gd name="connsiteY0" fmla="*/ 13447 h 7732059"/>
                <a:gd name="connsiteX1" fmla="*/ 5795682 w 16459200"/>
                <a:gd name="connsiteY1" fmla="*/ 13447 h 7732059"/>
                <a:gd name="connsiteX2" fmla="*/ 16459200 w 16459200"/>
                <a:gd name="connsiteY2" fmla="*/ 0 h 7732059"/>
                <a:gd name="connsiteX3" fmla="*/ 0 w 16459200"/>
                <a:gd name="connsiteY3" fmla="*/ 7732059 h 7732059"/>
                <a:gd name="connsiteX4" fmla="*/ 699247 w 16459200"/>
                <a:gd name="connsiteY4" fmla="*/ 13447 h 7732059"/>
                <a:gd name="connsiteX0" fmla="*/ 699247 w 16459200"/>
                <a:gd name="connsiteY0" fmla="*/ 537882 h 8256494"/>
                <a:gd name="connsiteX1" fmla="*/ 7234518 w 16459200"/>
                <a:gd name="connsiteY1" fmla="*/ 0 h 8256494"/>
                <a:gd name="connsiteX2" fmla="*/ 16459200 w 16459200"/>
                <a:gd name="connsiteY2" fmla="*/ 524435 h 8256494"/>
                <a:gd name="connsiteX3" fmla="*/ 0 w 16459200"/>
                <a:gd name="connsiteY3" fmla="*/ 8256494 h 8256494"/>
                <a:gd name="connsiteX4" fmla="*/ 699247 w 16459200"/>
                <a:gd name="connsiteY4" fmla="*/ 537882 h 8256494"/>
                <a:gd name="connsiteX0" fmla="*/ 699247 w 16459200"/>
                <a:gd name="connsiteY0" fmla="*/ 3254188 h 10972800"/>
                <a:gd name="connsiteX1" fmla="*/ 16459200 w 16459200"/>
                <a:gd name="connsiteY1" fmla="*/ 0 h 10972800"/>
                <a:gd name="connsiteX2" fmla="*/ 16459200 w 16459200"/>
                <a:gd name="connsiteY2" fmla="*/ 3240741 h 10972800"/>
                <a:gd name="connsiteX3" fmla="*/ 0 w 16459200"/>
                <a:gd name="connsiteY3" fmla="*/ 10972800 h 10972800"/>
                <a:gd name="connsiteX4" fmla="*/ 699247 w 16459200"/>
                <a:gd name="connsiteY4" fmla="*/ 3254188 h 10972800"/>
                <a:gd name="connsiteX0" fmla="*/ 13473953 w 16459200"/>
                <a:gd name="connsiteY0" fmla="*/ 0 h 10972800"/>
                <a:gd name="connsiteX1" fmla="*/ 16459200 w 16459200"/>
                <a:gd name="connsiteY1" fmla="*/ 0 h 10972800"/>
                <a:gd name="connsiteX2" fmla="*/ 16459200 w 16459200"/>
                <a:gd name="connsiteY2" fmla="*/ 3240741 h 10972800"/>
                <a:gd name="connsiteX3" fmla="*/ 0 w 16459200"/>
                <a:gd name="connsiteY3" fmla="*/ 10972800 h 10972800"/>
                <a:gd name="connsiteX4" fmla="*/ 13473953 w 16459200"/>
                <a:gd name="connsiteY4" fmla="*/ 0 h 10972800"/>
                <a:gd name="connsiteX0" fmla="*/ 13473953 w 16459200"/>
                <a:gd name="connsiteY0" fmla="*/ 0 h 10972800"/>
                <a:gd name="connsiteX1" fmla="*/ 16459200 w 16459200"/>
                <a:gd name="connsiteY1" fmla="*/ 0 h 10972800"/>
                <a:gd name="connsiteX2" fmla="*/ 16459200 w 16459200"/>
                <a:gd name="connsiteY2" fmla="*/ 1219200 h 10972800"/>
                <a:gd name="connsiteX3" fmla="*/ 0 w 16459200"/>
                <a:gd name="connsiteY3" fmla="*/ 10972800 h 10972800"/>
                <a:gd name="connsiteX4" fmla="*/ 13473953 w 16459200"/>
                <a:gd name="connsiteY4" fmla="*/ 0 h 10972800"/>
                <a:gd name="connsiteX0" fmla="*/ 14973300 w 16459200"/>
                <a:gd name="connsiteY0" fmla="*/ 0 h 21945600"/>
                <a:gd name="connsiteX1" fmla="*/ 16459200 w 16459200"/>
                <a:gd name="connsiteY1" fmla="*/ 10972800 h 21945600"/>
                <a:gd name="connsiteX2" fmla="*/ 16459200 w 16459200"/>
                <a:gd name="connsiteY2" fmla="*/ 12192000 h 21945600"/>
                <a:gd name="connsiteX3" fmla="*/ 0 w 16459200"/>
                <a:gd name="connsiteY3" fmla="*/ 21945600 h 21945600"/>
                <a:gd name="connsiteX4" fmla="*/ 14973300 w 16459200"/>
                <a:gd name="connsiteY4" fmla="*/ 0 h 21945600"/>
                <a:gd name="connsiteX0" fmla="*/ 14973300 w 16459200"/>
                <a:gd name="connsiteY0" fmla="*/ 0 h 21945600"/>
                <a:gd name="connsiteX1" fmla="*/ 16459200 w 16459200"/>
                <a:gd name="connsiteY1" fmla="*/ 0 h 21945600"/>
                <a:gd name="connsiteX2" fmla="*/ 16459200 w 16459200"/>
                <a:gd name="connsiteY2" fmla="*/ 12192000 h 21945600"/>
                <a:gd name="connsiteX3" fmla="*/ 0 w 16459200"/>
                <a:gd name="connsiteY3" fmla="*/ 21945600 h 21945600"/>
                <a:gd name="connsiteX4" fmla="*/ 14973300 w 16459200"/>
                <a:gd name="connsiteY4" fmla="*/ 0 h 21945600"/>
                <a:gd name="connsiteX0" fmla="*/ 14973300 w 16459200"/>
                <a:gd name="connsiteY0" fmla="*/ 0 h 21945600"/>
                <a:gd name="connsiteX1" fmla="*/ 16459200 w 16459200"/>
                <a:gd name="connsiteY1" fmla="*/ 0 h 21945600"/>
                <a:gd name="connsiteX2" fmla="*/ 16459200 w 16459200"/>
                <a:gd name="connsiteY2" fmla="*/ 8305800 h 21945600"/>
                <a:gd name="connsiteX3" fmla="*/ 0 w 16459200"/>
                <a:gd name="connsiteY3" fmla="*/ 21945600 h 21945600"/>
                <a:gd name="connsiteX4" fmla="*/ 14973300 w 16459200"/>
                <a:gd name="connsiteY4" fmla="*/ 0 h 21945600"/>
                <a:gd name="connsiteX0" fmla="*/ 14973300 w 16459200"/>
                <a:gd name="connsiteY0" fmla="*/ 0 h 21945600"/>
                <a:gd name="connsiteX1" fmla="*/ 16459200 w 16459200"/>
                <a:gd name="connsiteY1" fmla="*/ 0 h 21945600"/>
                <a:gd name="connsiteX2" fmla="*/ 16459200 w 16459200"/>
                <a:gd name="connsiteY2" fmla="*/ 7620000 h 21945600"/>
                <a:gd name="connsiteX3" fmla="*/ 0 w 16459200"/>
                <a:gd name="connsiteY3" fmla="*/ 21945600 h 21945600"/>
                <a:gd name="connsiteX4" fmla="*/ 14973300 w 16459200"/>
                <a:gd name="connsiteY4" fmla="*/ 0 h 21945600"/>
                <a:gd name="connsiteX0" fmla="*/ 14973300 w 16459200"/>
                <a:gd name="connsiteY0" fmla="*/ 0 h 21945600"/>
                <a:gd name="connsiteX1" fmla="*/ 16459200 w 16459200"/>
                <a:gd name="connsiteY1" fmla="*/ 0 h 21945600"/>
                <a:gd name="connsiteX2" fmla="*/ 16459200 w 16459200"/>
                <a:gd name="connsiteY2" fmla="*/ 8229600 h 21945600"/>
                <a:gd name="connsiteX3" fmla="*/ 0 w 16459200"/>
                <a:gd name="connsiteY3" fmla="*/ 21945600 h 21945600"/>
                <a:gd name="connsiteX4" fmla="*/ 14973300 w 16459200"/>
                <a:gd name="connsiteY4" fmla="*/ 0 h 21945600"/>
                <a:gd name="connsiteX0" fmla="*/ 14970034 w 16459200"/>
                <a:gd name="connsiteY0" fmla="*/ 3448594 h 21945600"/>
                <a:gd name="connsiteX1" fmla="*/ 16459200 w 16459200"/>
                <a:gd name="connsiteY1" fmla="*/ 0 h 21945600"/>
                <a:gd name="connsiteX2" fmla="*/ 16459200 w 16459200"/>
                <a:gd name="connsiteY2" fmla="*/ 8229600 h 21945600"/>
                <a:gd name="connsiteX3" fmla="*/ 0 w 16459200"/>
                <a:gd name="connsiteY3" fmla="*/ 21945600 h 21945600"/>
                <a:gd name="connsiteX4" fmla="*/ 14970034 w 16459200"/>
                <a:gd name="connsiteY4" fmla="*/ 3448594 h 21945600"/>
                <a:gd name="connsiteX0" fmla="*/ 14970034 w 16459200"/>
                <a:gd name="connsiteY0" fmla="*/ 0 h 18497006"/>
                <a:gd name="connsiteX1" fmla="*/ 16459200 w 16459200"/>
                <a:gd name="connsiteY1" fmla="*/ 0 h 18497006"/>
                <a:gd name="connsiteX2" fmla="*/ 16459200 w 16459200"/>
                <a:gd name="connsiteY2" fmla="*/ 4781006 h 18497006"/>
                <a:gd name="connsiteX3" fmla="*/ 0 w 16459200"/>
                <a:gd name="connsiteY3" fmla="*/ 18497006 h 18497006"/>
                <a:gd name="connsiteX4" fmla="*/ 14970034 w 16459200"/>
                <a:gd name="connsiteY4" fmla="*/ 0 h 184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59200" h="18497006">
                  <a:moveTo>
                    <a:pt x="14970034" y="0"/>
                  </a:moveTo>
                  <a:lnTo>
                    <a:pt x="16459200" y="0"/>
                  </a:lnTo>
                  <a:lnTo>
                    <a:pt x="16459200" y="4781006"/>
                  </a:lnTo>
                  <a:lnTo>
                    <a:pt x="0" y="18497006"/>
                  </a:lnTo>
                  <a:lnTo>
                    <a:pt x="14970034" y="0"/>
                  </a:lnTo>
                  <a:close/>
                </a:path>
              </a:pathLst>
            </a:custGeom>
            <a:solidFill>
              <a:srgbClr val="146F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0" dirty="0"/>
            </a:p>
          </p:txBody>
        </p:sp>
        <p:sp>
          <p:nvSpPr>
            <p:cNvPr id="22" name="Freeform 21"/>
            <p:cNvSpPr/>
            <p:nvPr userDrawn="1"/>
          </p:nvSpPr>
          <p:spPr>
            <a:xfrm>
              <a:off x="0" y="13030200"/>
              <a:ext cx="10972800" cy="8915400"/>
            </a:xfrm>
            <a:custGeom>
              <a:avLst/>
              <a:gdLst>
                <a:gd name="connsiteX0" fmla="*/ 0 w 3778623"/>
                <a:gd name="connsiteY0" fmla="*/ 5553635 h 5553635"/>
                <a:gd name="connsiteX1" fmla="*/ 1889312 w 3778623"/>
                <a:gd name="connsiteY1" fmla="*/ 0 h 5553635"/>
                <a:gd name="connsiteX2" fmla="*/ 3778623 w 3778623"/>
                <a:gd name="connsiteY2" fmla="*/ 5553635 h 5553635"/>
                <a:gd name="connsiteX3" fmla="*/ 0 w 3778623"/>
                <a:gd name="connsiteY3" fmla="*/ 5553635 h 5553635"/>
                <a:gd name="connsiteX0" fmla="*/ 0 w 6548718"/>
                <a:gd name="connsiteY0" fmla="*/ 7436223 h 7436223"/>
                <a:gd name="connsiteX1" fmla="*/ 4659407 w 6548718"/>
                <a:gd name="connsiteY1" fmla="*/ 0 h 7436223"/>
                <a:gd name="connsiteX2" fmla="*/ 6548718 w 6548718"/>
                <a:gd name="connsiteY2" fmla="*/ 5553635 h 7436223"/>
                <a:gd name="connsiteX3" fmla="*/ 0 w 6548718"/>
                <a:gd name="connsiteY3" fmla="*/ 7436223 h 7436223"/>
                <a:gd name="connsiteX0" fmla="*/ 0 w 16459200"/>
                <a:gd name="connsiteY0" fmla="*/ 7436223 h 7436223"/>
                <a:gd name="connsiteX1" fmla="*/ 4659407 w 16459200"/>
                <a:gd name="connsiteY1" fmla="*/ 0 h 7436223"/>
                <a:gd name="connsiteX2" fmla="*/ 16459200 w 16459200"/>
                <a:gd name="connsiteY2" fmla="*/ 7436223 h 7436223"/>
                <a:gd name="connsiteX3" fmla="*/ 0 w 16459200"/>
                <a:gd name="connsiteY3" fmla="*/ 7436223 h 7436223"/>
                <a:gd name="connsiteX0" fmla="*/ 0 w 16459200"/>
                <a:gd name="connsiteY0" fmla="*/ 8431305 h 8431305"/>
                <a:gd name="connsiteX1" fmla="*/ 16459200 w 16459200"/>
                <a:gd name="connsiteY1" fmla="*/ 0 h 8431305"/>
                <a:gd name="connsiteX2" fmla="*/ 16459200 w 16459200"/>
                <a:gd name="connsiteY2" fmla="*/ 8431305 h 8431305"/>
                <a:gd name="connsiteX3" fmla="*/ 0 w 16459200"/>
                <a:gd name="connsiteY3" fmla="*/ 8431305 h 8431305"/>
                <a:gd name="connsiteX0" fmla="*/ 0 w 16459200"/>
                <a:gd name="connsiteY0" fmla="*/ 9036423 h 9036423"/>
                <a:gd name="connsiteX1" fmla="*/ 16459200 w 16459200"/>
                <a:gd name="connsiteY1" fmla="*/ 0 h 9036423"/>
                <a:gd name="connsiteX2" fmla="*/ 16459200 w 16459200"/>
                <a:gd name="connsiteY2" fmla="*/ 9036423 h 9036423"/>
                <a:gd name="connsiteX3" fmla="*/ 0 w 16459200"/>
                <a:gd name="connsiteY3" fmla="*/ 9036423 h 9036423"/>
                <a:gd name="connsiteX0" fmla="*/ 0 w 16208188"/>
                <a:gd name="connsiteY0" fmla="*/ 10067364 h 10067364"/>
                <a:gd name="connsiteX1" fmla="*/ 16208188 w 16208188"/>
                <a:gd name="connsiteY1" fmla="*/ 0 h 10067364"/>
                <a:gd name="connsiteX2" fmla="*/ 16208188 w 16208188"/>
                <a:gd name="connsiteY2" fmla="*/ 9036423 h 10067364"/>
                <a:gd name="connsiteX3" fmla="*/ 0 w 16208188"/>
                <a:gd name="connsiteY3" fmla="*/ 10067364 h 10067364"/>
                <a:gd name="connsiteX0" fmla="*/ 0 w 16208188"/>
                <a:gd name="connsiteY0" fmla="*/ 10972801 h 10972801"/>
                <a:gd name="connsiteX1" fmla="*/ 8973670 w 16208188"/>
                <a:gd name="connsiteY1" fmla="*/ 0 h 10972801"/>
                <a:gd name="connsiteX2" fmla="*/ 16208188 w 16208188"/>
                <a:gd name="connsiteY2" fmla="*/ 9941860 h 10972801"/>
                <a:gd name="connsiteX3" fmla="*/ 0 w 16208188"/>
                <a:gd name="connsiteY3" fmla="*/ 10972801 h 10972801"/>
                <a:gd name="connsiteX0" fmla="*/ 0 w 12362329"/>
                <a:gd name="connsiteY0" fmla="*/ 10972801 h 10972801"/>
                <a:gd name="connsiteX1" fmla="*/ 8973670 w 12362329"/>
                <a:gd name="connsiteY1" fmla="*/ 0 h 10972801"/>
                <a:gd name="connsiteX2" fmla="*/ 12362329 w 12362329"/>
                <a:gd name="connsiteY2" fmla="*/ 1 h 10972801"/>
                <a:gd name="connsiteX3" fmla="*/ 0 w 12362329"/>
                <a:gd name="connsiteY3" fmla="*/ 10972801 h 10972801"/>
                <a:gd name="connsiteX0" fmla="*/ 0 w 16459199"/>
                <a:gd name="connsiteY0" fmla="*/ 10972801 h 10972801"/>
                <a:gd name="connsiteX1" fmla="*/ 8973670 w 16459199"/>
                <a:gd name="connsiteY1" fmla="*/ 0 h 10972801"/>
                <a:gd name="connsiteX2" fmla="*/ 16459199 w 16459199"/>
                <a:gd name="connsiteY2" fmla="*/ 1219200 h 10972801"/>
                <a:gd name="connsiteX3" fmla="*/ 0 w 16459199"/>
                <a:gd name="connsiteY3" fmla="*/ 10972801 h 10972801"/>
                <a:gd name="connsiteX0" fmla="*/ 0 w 16459199"/>
                <a:gd name="connsiteY0" fmla="*/ 10972801 h 10972801"/>
                <a:gd name="connsiteX1" fmla="*/ 13487398 w 16459199"/>
                <a:gd name="connsiteY1" fmla="*/ 0 h 10972801"/>
                <a:gd name="connsiteX2" fmla="*/ 16459199 w 16459199"/>
                <a:gd name="connsiteY2" fmla="*/ 1219200 h 10972801"/>
                <a:gd name="connsiteX3" fmla="*/ 0 w 16459199"/>
                <a:gd name="connsiteY3" fmla="*/ 10972801 h 10972801"/>
                <a:gd name="connsiteX0" fmla="*/ 0 w 16459199"/>
                <a:gd name="connsiteY0" fmla="*/ 10972801 h 10972801"/>
                <a:gd name="connsiteX1" fmla="*/ 13487398 w 16459199"/>
                <a:gd name="connsiteY1" fmla="*/ 0 h 10972801"/>
                <a:gd name="connsiteX2" fmla="*/ 16459199 w 16459199"/>
                <a:gd name="connsiteY2" fmla="*/ 5867401 h 10972801"/>
                <a:gd name="connsiteX3" fmla="*/ 0 w 16459199"/>
                <a:gd name="connsiteY3" fmla="*/ 10972801 h 10972801"/>
                <a:gd name="connsiteX0" fmla="*/ 0 w 16459199"/>
                <a:gd name="connsiteY0" fmla="*/ 8915400 h 8915400"/>
                <a:gd name="connsiteX1" fmla="*/ 16459199 w 16459199"/>
                <a:gd name="connsiteY1" fmla="*/ 0 h 8915400"/>
                <a:gd name="connsiteX2" fmla="*/ 16459199 w 16459199"/>
                <a:gd name="connsiteY2" fmla="*/ 3810000 h 8915400"/>
                <a:gd name="connsiteX3" fmla="*/ 0 w 16459199"/>
                <a:gd name="connsiteY3" fmla="*/ 8915400 h 8915400"/>
              </a:gdLst>
              <a:ahLst/>
              <a:cxnLst>
                <a:cxn ang="0">
                  <a:pos x="connsiteX0" y="connsiteY0"/>
                </a:cxn>
                <a:cxn ang="0">
                  <a:pos x="connsiteX1" y="connsiteY1"/>
                </a:cxn>
                <a:cxn ang="0">
                  <a:pos x="connsiteX2" y="connsiteY2"/>
                </a:cxn>
                <a:cxn ang="0">
                  <a:pos x="connsiteX3" y="connsiteY3"/>
                </a:cxn>
              </a:cxnLst>
              <a:rect l="l" t="t" r="r" b="b"/>
              <a:pathLst>
                <a:path w="16459199" h="8915400">
                  <a:moveTo>
                    <a:pt x="0" y="8915400"/>
                  </a:moveTo>
                  <a:lnTo>
                    <a:pt x="16459199" y="0"/>
                  </a:lnTo>
                  <a:lnTo>
                    <a:pt x="16459199" y="3810000"/>
                  </a:lnTo>
                  <a:lnTo>
                    <a:pt x="0" y="8915400"/>
                  </a:lnTo>
                  <a:close/>
                </a:path>
              </a:pathLst>
            </a:custGeom>
            <a:solidFill>
              <a:srgbClr val="145FAC">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0" dirty="0"/>
            </a:p>
          </p:txBody>
        </p:sp>
        <p:sp>
          <p:nvSpPr>
            <p:cNvPr id="23" name="Freeform 22"/>
            <p:cNvSpPr/>
            <p:nvPr userDrawn="1"/>
          </p:nvSpPr>
          <p:spPr>
            <a:xfrm>
              <a:off x="0" y="8534400"/>
              <a:ext cx="10972800" cy="13411200"/>
            </a:xfrm>
            <a:custGeom>
              <a:avLst/>
              <a:gdLst>
                <a:gd name="connsiteX0" fmla="*/ 0 w 3778623"/>
                <a:gd name="connsiteY0" fmla="*/ 5553635 h 5553635"/>
                <a:gd name="connsiteX1" fmla="*/ 1889312 w 3778623"/>
                <a:gd name="connsiteY1" fmla="*/ 0 h 5553635"/>
                <a:gd name="connsiteX2" fmla="*/ 3778623 w 3778623"/>
                <a:gd name="connsiteY2" fmla="*/ 5553635 h 5553635"/>
                <a:gd name="connsiteX3" fmla="*/ 0 w 3778623"/>
                <a:gd name="connsiteY3" fmla="*/ 5553635 h 5553635"/>
                <a:gd name="connsiteX0" fmla="*/ 0 w 6548718"/>
                <a:gd name="connsiteY0" fmla="*/ 7436223 h 7436223"/>
                <a:gd name="connsiteX1" fmla="*/ 4659407 w 6548718"/>
                <a:gd name="connsiteY1" fmla="*/ 0 h 7436223"/>
                <a:gd name="connsiteX2" fmla="*/ 6548718 w 6548718"/>
                <a:gd name="connsiteY2" fmla="*/ 5553635 h 7436223"/>
                <a:gd name="connsiteX3" fmla="*/ 0 w 6548718"/>
                <a:gd name="connsiteY3" fmla="*/ 7436223 h 7436223"/>
                <a:gd name="connsiteX0" fmla="*/ 0 w 16459200"/>
                <a:gd name="connsiteY0" fmla="*/ 7436223 h 7436223"/>
                <a:gd name="connsiteX1" fmla="*/ 4659407 w 16459200"/>
                <a:gd name="connsiteY1" fmla="*/ 0 h 7436223"/>
                <a:gd name="connsiteX2" fmla="*/ 16459200 w 16459200"/>
                <a:gd name="connsiteY2" fmla="*/ 7436223 h 7436223"/>
                <a:gd name="connsiteX3" fmla="*/ 0 w 16459200"/>
                <a:gd name="connsiteY3" fmla="*/ 7436223 h 7436223"/>
                <a:gd name="connsiteX0" fmla="*/ 0 w 16459200"/>
                <a:gd name="connsiteY0" fmla="*/ 8431305 h 8431305"/>
                <a:gd name="connsiteX1" fmla="*/ 16459200 w 16459200"/>
                <a:gd name="connsiteY1" fmla="*/ 0 h 8431305"/>
                <a:gd name="connsiteX2" fmla="*/ 16459200 w 16459200"/>
                <a:gd name="connsiteY2" fmla="*/ 8431305 h 8431305"/>
                <a:gd name="connsiteX3" fmla="*/ 0 w 16459200"/>
                <a:gd name="connsiteY3" fmla="*/ 8431305 h 8431305"/>
                <a:gd name="connsiteX0" fmla="*/ 0 w 16459200"/>
                <a:gd name="connsiteY0" fmla="*/ 9036423 h 9036423"/>
                <a:gd name="connsiteX1" fmla="*/ 16459200 w 16459200"/>
                <a:gd name="connsiteY1" fmla="*/ 0 h 9036423"/>
                <a:gd name="connsiteX2" fmla="*/ 16459200 w 16459200"/>
                <a:gd name="connsiteY2" fmla="*/ 9036423 h 9036423"/>
                <a:gd name="connsiteX3" fmla="*/ 0 w 16459200"/>
                <a:gd name="connsiteY3" fmla="*/ 9036423 h 9036423"/>
                <a:gd name="connsiteX0" fmla="*/ 0 w 16208188"/>
                <a:gd name="connsiteY0" fmla="*/ 10067364 h 10067364"/>
                <a:gd name="connsiteX1" fmla="*/ 16208188 w 16208188"/>
                <a:gd name="connsiteY1" fmla="*/ 0 h 10067364"/>
                <a:gd name="connsiteX2" fmla="*/ 16208188 w 16208188"/>
                <a:gd name="connsiteY2" fmla="*/ 9036423 h 10067364"/>
                <a:gd name="connsiteX3" fmla="*/ 0 w 16208188"/>
                <a:gd name="connsiteY3" fmla="*/ 10067364 h 10067364"/>
                <a:gd name="connsiteX0" fmla="*/ 0 w 16208188"/>
                <a:gd name="connsiteY0" fmla="*/ 10972801 h 10972801"/>
                <a:gd name="connsiteX1" fmla="*/ 8973670 w 16208188"/>
                <a:gd name="connsiteY1" fmla="*/ 0 h 10972801"/>
                <a:gd name="connsiteX2" fmla="*/ 16208188 w 16208188"/>
                <a:gd name="connsiteY2" fmla="*/ 9941860 h 10972801"/>
                <a:gd name="connsiteX3" fmla="*/ 0 w 16208188"/>
                <a:gd name="connsiteY3" fmla="*/ 10972801 h 10972801"/>
                <a:gd name="connsiteX0" fmla="*/ 0 w 12362329"/>
                <a:gd name="connsiteY0" fmla="*/ 10972801 h 10972801"/>
                <a:gd name="connsiteX1" fmla="*/ 8973670 w 12362329"/>
                <a:gd name="connsiteY1" fmla="*/ 0 h 10972801"/>
                <a:gd name="connsiteX2" fmla="*/ 12362329 w 12362329"/>
                <a:gd name="connsiteY2" fmla="*/ 1 h 10972801"/>
                <a:gd name="connsiteX3" fmla="*/ 0 w 12362329"/>
                <a:gd name="connsiteY3" fmla="*/ 10972801 h 10972801"/>
                <a:gd name="connsiteX0" fmla="*/ 0 w 12362329"/>
                <a:gd name="connsiteY0" fmla="*/ 10972800 h 10972800"/>
                <a:gd name="connsiteX1" fmla="*/ 4953000 w 12362329"/>
                <a:gd name="connsiteY1" fmla="*/ 0 h 10972800"/>
                <a:gd name="connsiteX2" fmla="*/ 12362329 w 12362329"/>
                <a:gd name="connsiteY2" fmla="*/ 0 h 10972800"/>
                <a:gd name="connsiteX3" fmla="*/ 0 w 12362329"/>
                <a:gd name="connsiteY3" fmla="*/ 10972800 h 10972800"/>
                <a:gd name="connsiteX0" fmla="*/ 0 w 8812305"/>
                <a:gd name="connsiteY0" fmla="*/ 10972801 h 10972801"/>
                <a:gd name="connsiteX1" fmla="*/ 4953000 w 8812305"/>
                <a:gd name="connsiteY1" fmla="*/ 1 h 10972801"/>
                <a:gd name="connsiteX2" fmla="*/ 8812305 w 8812305"/>
                <a:gd name="connsiteY2" fmla="*/ 0 h 10972801"/>
                <a:gd name="connsiteX3" fmla="*/ 0 w 8812305"/>
                <a:gd name="connsiteY3" fmla="*/ 10972801 h 10972801"/>
                <a:gd name="connsiteX0" fmla="*/ 0 w 13258800"/>
                <a:gd name="connsiteY0" fmla="*/ 10972801 h 10972801"/>
                <a:gd name="connsiteX1" fmla="*/ 4953000 w 13258800"/>
                <a:gd name="connsiteY1" fmla="*/ 1 h 10972801"/>
                <a:gd name="connsiteX2" fmla="*/ 13258800 w 13258800"/>
                <a:gd name="connsiteY2" fmla="*/ 0 h 10972801"/>
                <a:gd name="connsiteX3" fmla="*/ 0 w 13258800"/>
                <a:gd name="connsiteY3" fmla="*/ 10972801 h 10972801"/>
                <a:gd name="connsiteX0" fmla="*/ 0 w 13258800"/>
                <a:gd name="connsiteY0" fmla="*/ 10972801 h 10972801"/>
                <a:gd name="connsiteX1" fmla="*/ 7543800 w 13258800"/>
                <a:gd name="connsiteY1" fmla="*/ 0 h 10972801"/>
                <a:gd name="connsiteX2" fmla="*/ 13258800 w 13258800"/>
                <a:gd name="connsiteY2" fmla="*/ 0 h 10972801"/>
                <a:gd name="connsiteX3" fmla="*/ 0 w 13258800"/>
                <a:gd name="connsiteY3" fmla="*/ 10972801 h 10972801"/>
                <a:gd name="connsiteX0" fmla="*/ 0 w 13258800"/>
                <a:gd name="connsiteY0" fmla="*/ 10972801 h 10972801"/>
                <a:gd name="connsiteX1" fmla="*/ 7429500 w 13258800"/>
                <a:gd name="connsiteY1" fmla="*/ 0 h 10972801"/>
                <a:gd name="connsiteX2" fmla="*/ 13258800 w 13258800"/>
                <a:gd name="connsiteY2" fmla="*/ 0 h 10972801"/>
                <a:gd name="connsiteX3" fmla="*/ 0 w 13258800"/>
                <a:gd name="connsiteY3" fmla="*/ 10972801 h 10972801"/>
                <a:gd name="connsiteX0" fmla="*/ 0 w 16459200"/>
                <a:gd name="connsiteY0" fmla="*/ 10972801 h 10972801"/>
                <a:gd name="connsiteX1" fmla="*/ 7429500 w 16459200"/>
                <a:gd name="connsiteY1" fmla="*/ 0 h 10972801"/>
                <a:gd name="connsiteX2" fmla="*/ 16459200 w 16459200"/>
                <a:gd name="connsiteY2" fmla="*/ 1219201 h 10972801"/>
                <a:gd name="connsiteX3" fmla="*/ 0 w 16459200"/>
                <a:gd name="connsiteY3" fmla="*/ 10972801 h 10972801"/>
                <a:gd name="connsiteX0" fmla="*/ 0 w 16459200"/>
                <a:gd name="connsiteY0" fmla="*/ 13411200 h 13411200"/>
                <a:gd name="connsiteX1" fmla="*/ 16459200 w 16459200"/>
                <a:gd name="connsiteY1" fmla="*/ 0 h 13411200"/>
                <a:gd name="connsiteX2" fmla="*/ 16459200 w 16459200"/>
                <a:gd name="connsiteY2" fmla="*/ 3657600 h 13411200"/>
                <a:gd name="connsiteX3" fmla="*/ 0 w 16459200"/>
                <a:gd name="connsiteY3" fmla="*/ 13411200 h 13411200"/>
              </a:gdLst>
              <a:ahLst/>
              <a:cxnLst>
                <a:cxn ang="0">
                  <a:pos x="connsiteX0" y="connsiteY0"/>
                </a:cxn>
                <a:cxn ang="0">
                  <a:pos x="connsiteX1" y="connsiteY1"/>
                </a:cxn>
                <a:cxn ang="0">
                  <a:pos x="connsiteX2" y="connsiteY2"/>
                </a:cxn>
                <a:cxn ang="0">
                  <a:pos x="connsiteX3" y="connsiteY3"/>
                </a:cxn>
              </a:cxnLst>
              <a:rect l="l" t="t" r="r" b="b"/>
              <a:pathLst>
                <a:path w="16459200" h="13411200">
                  <a:moveTo>
                    <a:pt x="0" y="13411200"/>
                  </a:moveTo>
                  <a:lnTo>
                    <a:pt x="16459200" y="0"/>
                  </a:lnTo>
                  <a:lnTo>
                    <a:pt x="16459200" y="3657600"/>
                  </a:lnTo>
                  <a:lnTo>
                    <a:pt x="0" y="13411200"/>
                  </a:lnTo>
                  <a:close/>
                </a:path>
              </a:pathLst>
            </a:custGeom>
            <a:solidFill>
              <a:srgbClr val="1458A4">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0" dirty="0"/>
            </a:p>
          </p:txBody>
        </p:sp>
        <p:sp>
          <p:nvSpPr>
            <p:cNvPr id="24" name="Freeform 23"/>
            <p:cNvSpPr/>
            <p:nvPr userDrawn="1"/>
          </p:nvSpPr>
          <p:spPr>
            <a:xfrm>
              <a:off x="0" y="3448594"/>
              <a:ext cx="9666514" cy="18497004"/>
            </a:xfrm>
            <a:custGeom>
              <a:avLst/>
              <a:gdLst>
                <a:gd name="connsiteX0" fmla="*/ 0 w 3778623"/>
                <a:gd name="connsiteY0" fmla="*/ 5553635 h 5553635"/>
                <a:gd name="connsiteX1" fmla="*/ 1889312 w 3778623"/>
                <a:gd name="connsiteY1" fmla="*/ 0 h 5553635"/>
                <a:gd name="connsiteX2" fmla="*/ 3778623 w 3778623"/>
                <a:gd name="connsiteY2" fmla="*/ 5553635 h 5553635"/>
                <a:gd name="connsiteX3" fmla="*/ 0 w 3778623"/>
                <a:gd name="connsiteY3" fmla="*/ 5553635 h 5553635"/>
                <a:gd name="connsiteX0" fmla="*/ 0 w 6548718"/>
                <a:gd name="connsiteY0" fmla="*/ 7436223 h 7436223"/>
                <a:gd name="connsiteX1" fmla="*/ 4659407 w 6548718"/>
                <a:gd name="connsiteY1" fmla="*/ 0 h 7436223"/>
                <a:gd name="connsiteX2" fmla="*/ 6548718 w 6548718"/>
                <a:gd name="connsiteY2" fmla="*/ 5553635 h 7436223"/>
                <a:gd name="connsiteX3" fmla="*/ 0 w 6548718"/>
                <a:gd name="connsiteY3" fmla="*/ 7436223 h 7436223"/>
                <a:gd name="connsiteX0" fmla="*/ 0 w 16459200"/>
                <a:gd name="connsiteY0" fmla="*/ 7436223 h 7436223"/>
                <a:gd name="connsiteX1" fmla="*/ 4659407 w 16459200"/>
                <a:gd name="connsiteY1" fmla="*/ 0 h 7436223"/>
                <a:gd name="connsiteX2" fmla="*/ 16459200 w 16459200"/>
                <a:gd name="connsiteY2" fmla="*/ 7436223 h 7436223"/>
                <a:gd name="connsiteX3" fmla="*/ 0 w 16459200"/>
                <a:gd name="connsiteY3" fmla="*/ 7436223 h 7436223"/>
                <a:gd name="connsiteX0" fmla="*/ 0 w 16459200"/>
                <a:gd name="connsiteY0" fmla="*/ 8431305 h 8431305"/>
                <a:gd name="connsiteX1" fmla="*/ 16459200 w 16459200"/>
                <a:gd name="connsiteY1" fmla="*/ 0 h 8431305"/>
                <a:gd name="connsiteX2" fmla="*/ 16459200 w 16459200"/>
                <a:gd name="connsiteY2" fmla="*/ 8431305 h 8431305"/>
                <a:gd name="connsiteX3" fmla="*/ 0 w 16459200"/>
                <a:gd name="connsiteY3" fmla="*/ 8431305 h 8431305"/>
                <a:gd name="connsiteX0" fmla="*/ 0 w 16459200"/>
                <a:gd name="connsiteY0" fmla="*/ 9036423 h 9036423"/>
                <a:gd name="connsiteX1" fmla="*/ 16459200 w 16459200"/>
                <a:gd name="connsiteY1" fmla="*/ 0 h 9036423"/>
                <a:gd name="connsiteX2" fmla="*/ 16459200 w 16459200"/>
                <a:gd name="connsiteY2" fmla="*/ 9036423 h 9036423"/>
                <a:gd name="connsiteX3" fmla="*/ 0 w 16459200"/>
                <a:gd name="connsiteY3" fmla="*/ 9036423 h 9036423"/>
                <a:gd name="connsiteX0" fmla="*/ 0 w 16208188"/>
                <a:gd name="connsiteY0" fmla="*/ 10067364 h 10067364"/>
                <a:gd name="connsiteX1" fmla="*/ 16208188 w 16208188"/>
                <a:gd name="connsiteY1" fmla="*/ 0 h 10067364"/>
                <a:gd name="connsiteX2" fmla="*/ 16208188 w 16208188"/>
                <a:gd name="connsiteY2" fmla="*/ 9036423 h 10067364"/>
                <a:gd name="connsiteX3" fmla="*/ 0 w 16208188"/>
                <a:gd name="connsiteY3" fmla="*/ 10067364 h 10067364"/>
                <a:gd name="connsiteX0" fmla="*/ 0 w 16208188"/>
                <a:gd name="connsiteY0" fmla="*/ 10972801 h 10972801"/>
                <a:gd name="connsiteX1" fmla="*/ 8973670 w 16208188"/>
                <a:gd name="connsiteY1" fmla="*/ 0 h 10972801"/>
                <a:gd name="connsiteX2" fmla="*/ 16208188 w 16208188"/>
                <a:gd name="connsiteY2" fmla="*/ 9941860 h 10972801"/>
                <a:gd name="connsiteX3" fmla="*/ 0 w 16208188"/>
                <a:gd name="connsiteY3" fmla="*/ 10972801 h 10972801"/>
                <a:gd name="connsiteX0" fmla="*/ 0 w 12362329"/>
                <a:gd name="connsiteY0" fmla="*/ 10972801 h 10972801"/>
                <a:gd name="connsiteX1" fmla="*/ 8973670 w 12362329"/>
                <a:gd name="connsiteY1" fmla="*/ 0 h 10972801"/>
                <a:gd name="connsiteX2" fmla="*/ 12362329 w 12362329"/>
                <a:gd name="connsiteY2" fmla="*/ 1 h 10972801"/>
                <a:gd name="connsiteX3" fmla="*/ 0 w 12362329"/>
                <a:gd name="connsiteY3" fmla="*/ 10972801 h 10972801"/>
                <a:gd name="connsiteX0" fmla="*/ 0 w 12362329"/>
                <a:gd name="connsiteY0" fmla="*/ 10972800 h 10972800"/>
                <a:gd name="connsiteX1" fmla="*/ 4953000 w 12362329"/>
                <a:gd name="connsiteY1" fmla="*/ 0 h 10972800"/>
                <a:gd name="connsiteX2" fmla="*/ 12362329 w 12362329"/>
                <a:gd name="connsiteY2" fmla="*/ 0 h 10972800"/>
                <a:gd name="connsiteX3" fmla="*/ 0 w 12362329"/>
                <a:gd name="connsiteY3" fmla="*/ 10972800 h 10972800"/>
                <a:gd name="connsiteX0" fmla="*/ 0 w 8812305"/>
                <a:gd name="connsiteY0" fmla="*/ 10972801 h 10972801"/>
                <a:gd name="connsiteX1" fmla="*/ 4953000 w 8812305"/>
                <a:gd name="connsiteY1" fmla="*/ 1 h 10972801"/>
                <a:gd name="connsiteX2" fmla="*/ 8812305 w 8812305"/>
                <a:gd name="connsiteY2" fmla="*/ 0 h 10972801"/>
                <a:gd name="connsiteX3" fmla="*/ 0 w 8812305"/>
                <a:gd name="connsiteY3" fmla="*/ 10972801 h 10972801"/>
                <a:gd name="connsiteX0" fmla="*/ 0 w 8812305"/>
                <a:gd name="connsiteY0" fmla="*/ 10972801 h 10972801"/>
                <a:gd name="connsiteX1" fmla="*/ 1483659 w 8812305"/>
                <a:gd name="connsiteY1" fmla="*/ 1 h 10972801"/>
                <a:gd name="connsiteX2" fmla="*/ 8812305 w 8812305"/>
                <a:gd name="connsiteY2" fmla="*/ 0 h 10972801"/>
                <a:gd name="connsiteX3" fmla="*/ 0 w 8812305"/>
                <a:gd name="connsiteY3" fmla="*/ 10972801 h 10972801"/>
                <a:gd name="connsiteX0" fmla="*/ 0 w 4845423"/>
                <a:gd name="connsiteY0" fmla="*/ 10972800 h 10972800"/>
                <a:gd name="connsiteX1" fmla="*/ 1483659 w 4845423"/>
                <a:gd name="connsiteY1" fmla="*/ 0 h 10972800"/>
                <a:gd name="connsiteX2" fmla="*/ 4845423 w 4845423"/>
                <a:gd name="connsiteY2" fmla="*/ 0 h 10972800"/>
                <a:gd name="connsiteX3" fmla="*/ 0 w 4845423"/>
                <a:gd name="connsiteY3" fmla="*/ 10972800 h 10972800"/>
                <a:gd name="connsiteX0" fmla="*/ 0 w 7315200"/>
                <a:gd name="connsiteY0" fmla="*/ 10972801 h 10972801"/>
                <a:gd name="connsiteX1" fmla="*/ 1483659 w 7315200"/>
                <a:gd name="connsiteY1" fmla="*/ 1 h 10972801"/>
                <a:gd name="connsiteX2" fmla="*/ 7315200 w 7315200"/>
                <a:gd name="connsiteY2" fmla="*/ 0 h 10972801"/>
                <a:gd name="connsiteX3" fmla="*/ 0 w 7315200"/>
                <a:gd name="connsiteY3" fmla="*/ 10972801 h 10972801"/>
                <a:gd name="connsiteX0" fmla="*/ 0 w 7315200"/>
                <a:gd name="connsiteY0" fmla="*/ 10972801 h 10972801"/>
                <a:gd name="connsiteX1" fmla="*/ 2743200 w 7315200"/>
                <a:gd name="connsiteY1" fmla="*/ 1 h 10972801"/>
                <a:gd name="connsiteX2" fmla="*/ 7315200 w 7315200"/>
                <a:gd name="connsiteY2" fmla="*/ 0 h 10972801"/>
                <a:gd name="connsiteX3" fmla="*/ 0 w 7315200"/>
                <a:gd name="connsiteY3" fmla="*/ 10972801 h 10972801"/>
                <a:gd name="connsiteX0" fmla="*/ 0 w 7315200"/>
                <a:gd name="connsiteY0" fmla="*/ 10972801 h 10972801"/>
                <a:gd name="connsiteX1" fmla="*/ 2286000 w 7315200"/>
                <a:gd name="connsiteY1" fmla="*/ 1 h 10972801"/>
                <a:gd name="connsiteX2" fmla="*/ 7315200 w 7315200"/>
                <a:gd name="connsiteY2" fmla="*/ 0 h 10972801"/>
                <a:gd name="connsiteX3" fmla="*/ 0 w 7315200"/>
                <a:gd name="connsiteY3" fmla="*/ 10972801 h 10972801"/>
                <a:gd name="connsiteX0" fmla="*/ 0 w 14516100"/>
                <a:gd name="connsiteY0" fmla="*/ 21945599 h 21945599"/>
                <a:gd name="connsiteX1" fmla="*/ 2286000 w 14516100"/>
                <a:gd name="connsiteY1" fmla="*/ 10972799 h 21945599"/>
                <a:gd name="connsiteX2" fmla="*/ 14516100 w 14516100"/>
                <a:gd name="connsiteY2" fmla="*/ 0 h 21945599"/>
                <a:gd name="connsiteX3" fmla="*/ 0 w 14516100"/>
                <a:gd name="connsiteY3" fmla="*/ 21945599 h 21945599"/>
                <a:gd name="connsiteX0" fmla="*/ 0 w 14516100"/>
                <a:gd name="connsiteY0" fmla="*/ 21945599 h 21945599"/>
                <a:gd name="connsiteX1" fmla="*/ 4572000 w 14516100"/>
                <a:gd name="connsiteY1" fmla="*/ 0 h 21945599"/>
                <a:gd name="connsiteX2" fmla="*/ 14516100 w 14516100"/>
                <a:gd name="connsiteY2" fmla="*/ 0 h 21945599"/>
                <a:gd name="connsiteX3" fmla="*/ 0 w 14516100"/>
                <a:gd name="connsiteY3" fmla="*/ 21945599 h 21945599"/>
                <a:gd name="connsiteX0" fmla="*/ 0 w 14499770"/>
                <a:gd name="connsiteY0" fmla="*/ 21945599 h 21945599"/>
                <a:gd name="connsiteX1" fmla="*/ 4572000 w 14499770"/>
                <a:gd name="connsiteY1" fmla="*/ 0 h 21945599"/>
                <a:gd name="connsiteX2" fmla="*/ 14499770 w 14499770"/>
                <a:gd name="connsiteY2" fmla="*/ 3448594 h 21945599"/>
                <a:gd name="connsiteX3" fmla="*/ 0 w 14499770"/>
                <a:gd name="connsiteY3" fmla="*/ 21945599 h 21945599"/>
                <a:gd name="connsiteX0" fmla="*/ 0 w 14499770"/>
                <a:gd name="connsiteY0" fmla="*/ 18497005 h 18497005"/>
                <a:gd name="connsiteX1" fmla="*/ 4624251 w 14499770"/>
                <a:gd name="connsiteY1" fmla="*/ 0 h 18497005"/>
                <a:gd name="connsiteX2" fmla="*/ 14499770 w 14499770"/>
                <a:gd name="connsiteY2" fmla="*/ 0 h 18497005"/>
                <a:gd name="connsiteX3" fmla="*/ 0 w 14499770"/>
                <a:gd name="connsiteY3" fmla="*/ 18497005 h 18497005"/>
              </a:gdLst>
              <a:ahLst/>
              <a:cxnLst>
                <a:cxn ang="0">
                  <a:pos x="connsiteX0" y="connsiteY0"/>
                </a:cxn>
                <a:cxn ang="0">
                  <a:pos x="connsiteX1" y="connsiteY1"/>
                </a:cxn>
                <a:cxn ang="0">
                  <a:pos x="connsiteX2" y="connsiteY2"/>
                </a:cxn>
                <a:cxn ang="0">
                  <a:pos x="connsiteX3" y="connsiteY3"/>
                </a:cxn>
              </a:cxnLst>
              <a:rect l="l" t="t" r="r" b="b"/>
              <a:pathLst>
                <a:path w="14499770" h="18497005">
                  <a:moveTo>
                    <a:pt x="0" y="18497005"/>
                  </a:moveTo>
                  <a:lnTo>
                    <a:pt x="4624251" y="0"/>
                  </a:lnTo>
                  <a:lnTo>
                    <a:pt x="14499770" y="0"/>
                  </a:lnTo>
                  <a:lnTo>
                    <a:pt x="0" y="18497005"/>
                  </a:lnTo>
                  <a:close/>
                </a:path>
              </a:pathLst>
            </a:custGeom>
            <a:solidFill>
              <a:srgbClr val="145FA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0" dirty="0"/>
            </a:p>
          </p:txBody>
        </p:sp>
      </p:grpSp>
      <p:sp>
        <p:nvSpPr>
          <p:cNvPr id="17" name="Rounded Rectangle 16"/>
          <p:cNvSpPr/>
          <p:nvPr userDrawn="1"/>
        </p:nvSpPr>
        <p:spPr>
          <a:xfrm>
            <a:off x="1456580" y="2553059"/>
            <a:ext cx="40910631" cy="28027659"/>
          </a:xfrm>
          <a:prstGeom prst="roundRect">
            <a:avLst>
              <a:gd name="adj" fmla="val 1508"/>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420231" tIns="210114" rIns="420231" bIns="210114" rtlCol="0" anchor="ctr"/>
          <a:lstStyle/>
          <a:p>
            <a:pPr algn="ctr"/>
            <a:endParaRPr lang="en-US" sz="22500" dirty="0"/>
          </a:p>
        </p:txBody>
      </p:sp>
      <p:sp>
        <p:nvSpPr>
          <p:cNvPr id="35" name="TextBox 34"/>
          <p:cNvSpPr txBox="1"/>
          <p:nvPr userDrawn="1"/>
        </p:nvSpPr>
        <p:spPr>
          <a:xfrm>
            <a:off x="1881054" y="31136318"/>
            <a:ext cx="33858924" cy="978330"/>
          </a:xfrm>
          <a:prstGeom prst="rect">
            <a:avLst/>
          </a:prstGeom>
          <a:noFill/>
        </p:spPr>
        <p:txBody>
          <a:bodyPr wrap="square" lIns="420231" tIns="210114" rIns="420231" bIns="210114" rtlCol="0">
            <a:spAutoFit/>
          </a:bodyPr>
          <a:lstStyle/>
          <a:p>
            <a:pPr marL="0" marR="0" indent="0" algn="l" defTabSz="5763045"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2"/>
                </a:solidFill>
                <a:latin typeface="Calibri" pitchFamily="34" charset="0"/>
                <a:ea typeface="+mn-ea"/>
                <a:cs typeface="+mn-cs"/>
              </a:rPr>
              <a:t>www.cdc.gov | Contact CDC at: 1-800-CDC-INFO or www.cdc.gov/info</a:t>
            </a:r>
          </a:p>
          <a:p>
            <a:pPr marL="0" marR="0" indent="0" algn="l" defTabSz="5763045"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2"/>
                </a:solidFill>
                <a:latin typeface="Calibri" pitchFamily="34" charset="0"/>
                <a:ea typeface="+mn-ea"/>
                <a:cs typeface="+mn-cs"/>
              </a:rPr>
              <a:t>The findings and conclusions in this report are those of the authors and do not necessarily represent the official position of the Centers for Disease Control and Prevention.</a:t>
            </a:r>
          </a:p>
        </p:txBody>
      </p:sp>
      <p:sp>
        <p:nvSpPr>
          <p:cNvPr id="36" name="Rounded Rectangle 35"/>
          <p:cNvSpPr/>
          <p:nvPr userDrawn="1"/>
        </p:nvSpPr>
        <p:spPr>
          <a:xfrm>
            <a:off x="2159729" y="929898"/>
            <a:ext cx="39432411" cy="3246318"/>
          </a:xfrm>
          <a:prstGeom prst="roundRect">
            <a:avLst/>
          </a:prstGeom>
          <a:solidFill>
            <a:srgbClr val="D9531E"/>
          </a:solidFill>
          <a:ln w="1905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420231" tIns="210114" rIns="420231" bIns="210114" rtlCol="0" anchor="ctr"/>
          <a:lstStyle/>
          <a:p>
            <a:pPr algn="ctr"/>
            <a:endParaRPr lang="en-US" sz="22500" dirty="0">
              <a:ln w="19050">
                <a:solidFill>
                  <a:schemeClr val="tx1"/>
                </a:solidFill>
              </a:ln>
            </a:endParaRPr>
          </a:p>
        </p:txBody>
      </p:sp>
      <p:pic>
        <p:nvPicPr>
          <p:cNvPr id="1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5873837" y="28679484"/>
            <a:ext cx="25768152" cy="304836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4" r:id="rId1"/>
  </p:sldLayoutIdLst>
  <p:transition>
    <p:fade/>
  </p:transition>
  <p:txStyles>
    <p:titleStyle>
      <a:lvl1pPr algn="ctr" defTabSz="3761538" rtl="0" eaLnBrk="1" latinLnBrk="0" hangingPunct="1">
        <a:spcBef>
          <a:spcPct val="0"/>
        </a:spcBef>
        <a:buNone/>
        <a:defRPr sz="18000" kern="1200">
          <a:solidFill>
            <a:schemeClr val="tx1"/>
          </a:solidFill>
          <a:latin typeface="+mj-lt"/>
          <a:ea typeface="+mj-ea"/>
          <a:cs typeface="+mj-cs"/>
        </a:defRPr>
      </a:lvl1pPr>
    </p:titleStyle>
    <p:bodyStyle>
      <a:lvl1pPr marL="1410576" indent="-1410576" algn="l" defTabSz="3761538"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250" indent="-1175484" algn="l" defTabSz="3761538" rtl="0" eaLnBrk="1" latinLnBrk="0" hangingPunct="1">
        <a:spcBef>
          <a:spcPct val="20000"/>
        </a:spcBef>
        <a:buFont typeface="Arial" pitchFamily="34" charset="0"/>
        <a:buChar char="–"/>
        <a:defRPr sz="11400" kern="1200">
          <a:solidFill>
            <a:schemeClr val="tx1"/>
          </a:solidFill>
          <a:latin typeface="+mn-lt"/>
          <a:ea typeface="+mn-ea"/>
          <a:cs typeface="+mn-cs"/>
        </a:defRPr>
      </a:lvl2pPr>
      <a:lvl3pPr marL="4701924" indent="-940386" algn="l" defTabSz="3761538" rtl="0" eaLnBrk="1" latinLnBrk="0" hangingPunct="1">
        <a:spcBef>
          <a:spcPct val="20000"/>
        </a:spcBef>
        <a:buFont typeface="Arial" pitchFamily="34" charset="0"/>
        <a:buChar char="•"/>
        <a:defRPr sz="10200" kern="1200">
          <a:solidFill>
            <a:schemeClr val="tx1"/>
          </a:solidFill>
          <a:latin typeface="+mn-lt"/>
          <a:ea typeface="+mn-ea"/>
          <a:cs typeface="+mn-cs"/>
        </a:defRPr>
      </a:lvl3pPr>
      <a:lvl4pPr marL="6582693" indent="-940386" algn="l" defTabSz="3761538"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463465" indent="-940386" algn="l" defTabSz="3761538"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344231" indent="-940386" algn="l" defTabSz="376153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225003" indent="-940386" algn="l" defTabSz="376153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105775" indent="-940386" algn="l" defTabSz="376153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5986541" indent="-940386" algn="l" defTabSz="3761538"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761538" rtl="0" eaLnBrk="1" latinLnBrk="0" hangingPunct="1">
        <a:defRPr sz="7500" kern="1200">
          <a:solidFill>
            <a:schemeClr val="tx1"/>
          </a:solidFill>
          <a:latin typeface="+mn-lt"/>
          <a:ea typeface="+mn-ea"/>
          <a:cs typeface="+mn-cs"/>
        </a:defRPr>
      </a:lvl1pPr>
      <a:lvl2pPr marL="1880772" algn="l" defTabSz="3761538" rtl="0" eaLnBrk="1" latinLnBrk="0" hangingPunct="1">
        <a:defRPr sz="7500" kern="1200">
          <a:solidFill>
            <a:schemeClr val="tx1"/>
          </a:solidFill>
          <a:latin typeface="+mn-lt"/>
          <a:ea typeface="+mn-ea"/>
          <a:cs typeface="+mn-cs"/>
        </a:defRPr>
      </a:lvl2pPr>
      <a:lvl3pPr marL="3761538" algn="l" defTabSz="3761538" rtl="0" eaLnBrk="1" latinLnBrk="0" hangingPunct="1">
        <a:defRPr sz="7500" kern="1200">
          <a:solidFill>
            <a:schemeClr val="tx1"/>
          </a:solidFill>
          <a:latin typeface="+mn-lt"/>
          <a:ea typeface="+mn-ea"/>
          <a:cs typeface="+mn-cs"/>
        </a:defRPr>
      </a:lvl3pPr>
      <a:lvl4pPr marL="5642310" algn="l" defTabSz="3761538" rtl="0" eaLnBrk="1" latinLnBrk="0" hangingPunct="1">
        <a:defRPr sz="7500" kern="1200">
          <a:solidFill>
            <a:schemeClr val="tx1"/>
          </a:solidFill>
          <a:latin typeface="+mn-lt"/>
          <a:ea typeface="+mn-ea"/>
          <a:cs typeface="+mn-cs"/>
        </a:defRPr>
      </a:lvl4pPr>
      <a:lvl5pPr marL="7523079" algn="l" defTabSz="3761538" rtl="0" eaLnBrk="1" latinLnBrk="0" hangingPunct="1">
        <a:defRPr sz="7500" kern="1200">
          <a:solidFill>
            <a:schemeClr val="tx1"/>
          </a:solidFill>
          <a:latin typeface="+mn-lt"/>
          <a:ea typeface="+mn-ea"/>
          <a:cs typeface="+mn-cs"/>
        </a:defRPr>
      </a:lvl5pPr>
      <a:lvl6pPr marL="9403851" algn="l" defTabSz="3761538" rtl="0" eaLnBrk="1" latinLnBrk="0" hangingPunct="1">
        <a:defRPr sz="7500" kern="1200">
          <a:solidFill>
            <a:schemeClr val="tx1"/>
          </a:solidFill>
          <a:latin typeface="+mn-lt"/>
          <a:ea typeface="+mn-ea"/>
          <a:cs typeface="+mn-cs"/>
        </a:defRPr>
      </a:lvl6pPr>
      <a:lvl7pPr marL="11284617" algn="l" defTabSz="3761538" rtl="0" eaLnBrk="1" latinLnBrk="0" hangingPunct="1">
        <a:defRPr sz="7500" kern="1200">
          <a:solidFill>
            <a:schemeClr val="tx1"/>
          </a:solidFill>
          <a:latin typeface="+mn-lt"/>
          <a:ea typeface="+mn-ea"/>
          <a:cs typeface="+mn-cs"/>
        </a:defRPr>
      </a:lvl7pPr>
      <a:lvl8pPr marL="13165389" algn="l" defTabSz="3761538" rtl="0" eaLnBrk="1" latinLnBrk="0" hangingPunct="1">
        <a:defRPr sz="7500" kern="1200">
          <a:solidFill>
            <a:schemeClr val="tx1"/>
          </a:solidFill>
          <a:latin typeface="+mn-lt"/>
          <a:ea typeface="+mn-ea"/>
          <a:cs typeface="+mn-cs"/>
        </a:defRPr>
      </a:lvl8pPr>
      <a:lvl9pPr marL="15046161" algn="l" defTabSz="3761538"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image" Target="../media/image2.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chart" Target="../charts/chart3.xml"/><Relationship Id="rId5" Type="http://schemas.openxmlformats.org/officeDocument/2006/relationships/image" Target="../media/image5.png"/><Relationship Id="rId15" Type="http://schemas.openxmlformats.org/officeDocument/2006/relationships/image" Target="../media/image12.png"/><Relationship Id="rId10" Type="http://schemas.openxmlformats.org/officeDocument/2006/relationships/chart" Target="../charts/chart2.xml"/><Relationship Id="rId19"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chart" Target="../charts/chart1.xml"/><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298071" y="23718749"/>
            <a:ext cx="19376136" cy="4081745"/>
          </a:xfrm>
          <a:prstGeom prst="rect">
            <a:avLst/>
          </a:prstGeom>
          <a:solidFill>
            <a:schemeClr val="bg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420231" tIns="210114" rIns="420231" bIns="210114" rtlCol="0" anchor="t"/>
          <a:lstStyle/>
          <a:p>
            <a:pPr lvl="0"/>
            <a:r>
              <a:rPr lang="en-US" sz="4800" b="1" dirty="0" smtClean="0">
                <a:solidFill>
                  <a:srgbClr val="D9531E"/>
                </a:solidFill>
                <a:latin typeface="Calibri" pitchFamily="34" charset="0"/>
                <a:cs typeface="Calibri" pitchFamily="34" charset="0"/>
              </a:rPr>
              <a:t>KALAMARI TO GO</a:t>
            </a:r>
            <a:endParaRPr lang="en-US" sz="4800" dirty="0" smtClean="0">
              <a:solidFill>
                <a:srgbClr val="D9531E"/>
              </a:solidFill>
              <a:latin typeface="Calibri" pitchFamily="34" charset="0"/>
              <a:cs typeface="Calibri" pitchFamily="34" charset="0"/>
            </a:endParaRPr>
          </a:p>
          <a:p>
            <a:pPr lvl="0"/>
            <a:r>
              <a:rPr lang="en-US" sz="2400" dirty="0" smtClean="0">
                <a:solidFill>
                  <a:srgbClr val="3F3F3F"/>
                </a:solidFill>
                <a:latin typeface="Calibri" pitchFamily="34" charset="0"/>
                <a:cs typeface="Calibri" pitchFamily="34" charset="0"/>
              </a:rPr>
              <a:t>Kalamari is defined as the database of genomes with their associated taxonomy IDs.  When used with Kraken, shared genomic loci are associated with the last common ancestor in the taxonomy.  For example, a genomic island that is found in both </a:t>
            </a:r>
            <a:r>
              <a:rPr lang="en-US" sz="2400" i="1" dirty="0" smtClean="0">
                <a:solidFill>
                  <a:srgbClr val="3F3F3F"/>
                </a:solidFill>
                <a:latin typeface="Calibri" pitchFamily="34" charset="0"/>
                <a:cs typeface="Calibri" pitchFamily="34" charset="0"/>
              </a:rPr>
              <a:t>Listeria monocytogenes </a:t>
            </a:r>
            <a:r>
              <a:rPr lang="en-US" sz="2400" dirty="0" smtClean="0">
                <a:solidFill>
                  <a:srgbClr val="3F3F3F"/>
                </a:solidFill>
                <a:latin typeface="Calibri" pitchFamily="34" charset="0"/>
                <a:cs typeface="Calibri" pitchFamily="34" charset="0"/>
              </a:rPr>
              <a:t>and </a:t>
            </a:r>
            <a:r>
              <a:rPr lang="en-US" sz="2400" i="1" dirty="0" smtClean="0">
                <a:solidFill>
                  <a:srgbClr val="3F3F3F"/>
                </a:solidFill>
                <a:latin typeface="Calibri" pitchFamily="34" charset="0"/>
                <a:cs typeface="Calibri" pitchFamily="34" charset="0"/>
              </a:rPr>
              <a:t>Listeria innocua</a:t>
            </a:r>
            <a:r>
              <a:rPr lang="en-US" sz="2400" dirty="0" smtClean="0">
                <a:solidFill>
                  <a:srgbClr val="3F3F3F"/>
                </a:solidFill>
                <a:latin typeface="Calibri" pitchFamily="34" charset="0"/>
                <a:cs typeface="Calibri" pitchFamily="34" charset="0"/>
              </a:rPr>
              <a:t> will instead be associated with </a:t>
            </a:r>
            <a:r>
              <a:rPr lang="en-US" sz="2400" i="1" dirty="0" smtClean="0">
                <a:solidFill>
                  <a:srgbClr val="3F3F3F"/>
                </a:solidFill>
                <a:latin typeface="Calibri" pitchFamily="34" charset="0"/>
                <a:cs typeface="Calibri" pitchFamily="34" charset="0"/>
              </a:rPr>
              <a:t>Listeria</a:t>
            </a:r>
            <a:r>
              <a:rPr lang="en-US" sz="2400" dirty="0" smtClean="0">
                <a:solidFill>
                  <a:srgbClr val="3F3F3F"/>
                </a:solidFill>
                <a:latin typeface="Calibri" pitchFamily="34" charset="0"/>
                <a:cs typeface="Calibri" pitchFamily="34" charset="0"/>
              </a:rPr>
              <a:t> and not any specific </a:t>
            </a:r>
            <a:r>
              <a:rPr lang="en-US" sz="2400" i="1" dirty="0" smtClean="0">
                <a:solidFill>
                  <a:srgbClr val="3F3F3F"/>
                </a:solidFill>
                <a:latin typeface="Calibri" pitchFamily="34" charset="0"/>
                <a:cs typeface="Calibri" pitchFamily="34" charset="0"/>
              </a:rPr>
              <a:t>Listeria</a:t>
            </a:r>
            <a:r>
              <a:rPr lang="en-US" sz="2400" dirty="0" smtClean="0">
                <a:solidFill>
                  <a:srgbClr val="3F3F3F"/>
                </a:solidFill>
                <a:latin typeface="Calibri" pitchFamily="34" charset="0"/>
                <a:cs typeface="Calibri" pitchFamily="34" charset="0"/>
              </a:rPr>
              <a:t> species.</a:t>
            </a:r>
          </a:p>
          <a:p>
            <a:pPr lvl="0"/>
            <a:r>
              <a:rPr lang="en-US" sz="2400" dirty="0" smtClean="0">
                <a:solidFill>
                  <a:srgbClr val="3F3F3F"/>
                </a:solidFill>
                <a:latin typeface="Calibri" pitchFamily="34" charset="0"/>
                <a:cs typeface="Calibri" pitchFamily="34" charset="0"/>
              </a:rPr>
              <a:t>However, Kalamari can be readily used to build an index for the taxonomic multipurpose tool bigs_id, or for taxonomic screening with Mash.  Many other multipurpose tools exist, e.g., MetaPhlAn, that require a set of well-curated genome assemblies and that could conceivably benefit from the Kalamari project.</a:t>
            </a:r>
          </a:p>
          <a:p>
            <a:pPr lvl="0"/>
            <a:r>
              <a:rPr lang="en-US" sz="2400" dirty="0" smtClean="0">
                <a:solidFill>
                  <a:srgbClr val="3F3F3F"/>
                </a:solidFill>
                <a:latin typeface="Calibri" pitchFamily="34" charset="0"/>
                <a:cs typeface="Calibri" pitchFamily="34" charset="0"/>
              </a:rPr>
              <a:t>Kalamari can also be used as a set of reference genomes for a species-identification algorithm.  Generally, average nucleotide identity (ANI) is used.  However other quick-comparison tools like Mash can be used too.</a:t>
            </a:r>
          </a:p>
        </p:txBody>
      </p:sp>
      <p:sp>
        <p:nvSpPr>
          <p:cNvPr id="92" name="Title 1"/>
          <p:cNvSpPr txBox="1">
            <a:spLocks/>
          </p:cNvSpPr>
          <p:nvPr/>
        </p:nvSpPr>
        <p:spPr>
          <a:xfrm>
            <a:off x="2299073" y="1146878"/>
            <a:ext cx="39293067" cy="776001"/>
          </a:xfrm>
          <a:prstGeom prst="rect">
            <a:avLst/>
          </a:prstGeom>
          <a:effectLst/>
        </p:spPr>
        <p:txBody>
          <a:bodyPr lIns="420231" tIns="210114" rIns="420231" bIns="210114" anchor="ctr"/>
          <a:lstStyle>
            <a:lvl1pPr algn="ctr" defTabSz="1254008" rtl="0" eaLnBrk="1" latinLnBrk="0" hangingPunct="1">
              <a:spcBef>
                <a:spcPct val="0"/>
              </a:spcBef>
              <a:buNone/>
              <a:defRPr sz="2000" b="1" kern="1200" baseline="0">
                <a:solidFill>
                  <a:schemeClr val="tx2"/>
                </a:solidFill>
                <a:latin typeface="Calibri" pitchFamily="34" charset="0"/>
                <a:ea typeface="+mj-ea"/>
                <a:cs typeface="Calibri" pitchFamily="34" charset="0"/>
              </a:defRPr>
            </a:lvl1pPr>
          </a:lstStyle>
          <a:p>
            <a:r>
              <a:rPr lang="en-GB" sz="6000" dirty="0"/>
              <a:t>Kraken with Kalamari: Contamination Detection</a:t>
            </a:r>
            <a:endParaRPr lang="en-US" sz="6000" dirty="0"/>
          </a:p>
        </p:txBody>
      </p:sp>
      <p:sp>
        <p:nvSpPr>
          <p:cNvPr id="93" name="Title 1"/>
          <p:cNvSpPr txBox="1">
            <a:spLocks/>
          </p:cNvSpPr>
          <p:nvPr/>
        </p:nvSpPr>
        <p:spPr>
          <a:xfrm>
            <a:off x="2299068" y="2272143"/>
            <a:ext cx="39293064" cy="839283"/>
          </a:xfrm>
          <a:prstGeom prst="rect">
            <a:avLst/>
          </a:prstGeom>
        </p:spPr>
        <p:txBody>
          <a:bodyPr lIns="420231" tIns="210114" rIns="420231" bIns="210114" anchor="ctr"/>
          <a:lstStyle>
            <a:lvl1pPr algn="ctr" defTabSz="1254008" rtl="0" eaLnBrk="1" latinLnBrk="0" hangingPunct="1">
              <a:spcBef>
                <a:spcPct val="0"/>
              </a:spcBef>
              <a:buNone/>
              <a:defRPr sz="2000" b="1" kern="1200" baseline="0">
                <a:solidFill>
                  <a:schemeClr val="tx2"/>
                </a:solidFill>
                <a:latin typeface="Calibri" pitchFamily="34" charset="0"/>
                <a:ea typeface="+mj-ea"/>
                <a:cs typeface="Calibri" pitchFamily="34" charset="0"/>
              </a:defRPr>
            </a:lvl1pPr>
          </a:lstStyle>
          <a:p>
            <a:r>
              <a:rPr lang="en-GB" sz="2800" dirty="0"/>
              <a:t>Lee S. Katz</a:t>
            </a:r>
            <a:r>
              <a:rPr lang="en-GB" sz="2800" baseline="30000" dirty="0"/>
              <a:t>1,2</a:t>
            </a:r>
            <a:r>
              <a:rPr lang="en-GB" sz="2800" dirty="0"/>
              <a:t>, Taylor Griswold</a:t>
            </a:r>
            <a:r>
              <a:rPr lang="en-GB" sz="2800" baseline="30000" dirty="0"/>
              <a:t>1</a:t>
            </a:r>
            <a:r>
              <a:rPr lang="en-GB" sz="2800" dirty="0"/>
              <a:t>, Rebecca Lindsey</a:t>
            </a:r>
            <a:r>
              <a:rPr lang="en-GB" sz="2800" baseline="30000" dirty="0"/>
              <a:t>1</a:t>
            </a:r>
            <a:r>
              <a:rPr lang="en-GB" sz="2800" dirty="0"/>
              <a:t>, Ana Lauer</a:t>
            </a:r>
            <a:r>
              <a:rPr lang="en-GB" sz="2800" baseline="30000" dirty="0"/>
              <a:t>1</a:t>
            </a:r>
            <a:r>
              <a:rPr lang="en-GB" sz="2800" dirty="0"/>
              <a:t>, Monica S. Im</a:t>
            </a:r>
            <a:r>
              <a:rPr lang="en-GB" sz="2800" baseline="30000" dirty="0"/>
              <a:t>1</a:t>
            </a:r>
            <a:r>
              <a:rPr lang="en-GB" sz="2800" dirty="0"/>
              <a:t>, Grant Williams</a:t>
            </a:r>
            <a:r>
              <a:rPr lang="en-GB" sz="2800" baseline="30000" dirty="0"/>
              <a:t>1</a:t>
            </a:r>
            <a:r>
              <a:rPr lang="en-GB" sz="2800" dirty="0"/>
              <a:t>, Jessica L. Halpin</a:t>
            </a:r>
            <a:r>
              <a:rPr lang="en-GB" sz="2800" baseline="30000" dirty="0"/>
              <a:t>1</a:t>
            </a:r>
            <a:r>
              <a:rPr lang="en-GB" sz="2800" dirty="0"/>
              <a:t>, Gerardo A. Gómez</a:t>
            </a:r>
            <a:r>
              <a:rPr lang="en-GB" sz="2800" baseline="30000" dirty="0"/>
              <a:t>1</a:t>
            </a:r>
            <a:r>
              <a:rPr lang="en-GB" sz="2800" dirty="0"/>
              <a:t>, Katie Roache</a:t>
            </a:r>
            <a:r>
              <a:rPr lang="en-GB" sz="2800" baseline="30000" dirty="0"/>
              <a:t>1</a:t>
            </a:r>
            <a:r>
              <a:rPr lang="en-GB" sz="2800" dirty="0"/>
              <a:t>, Zuzana Kucerova</a:t>
            </a:r>
            <a:r>
              <a:rPr lang="en-GB" sz="2800" baseline="30000" dirty="0"/>
              <a:t>1</a:t>
            </a:r>
            <a:r>
              <a:rPr lang="en-GB" sz="2800" dirty="0"/>
              <a:t>, Cheryl L. Tarr</a:t>
            </a:r>
            <a:r>
              <a:rPr lang="en-GB" sz="2800" baseline="30000" dirty="0"/>
              <a:t>1</a:t>
            </a:r>
            <a:r>
              <a:rPr lang="en-GB" sz="2800" dirty="0" smtClean="0"/>
              <a:t>, Andrew Page</a:t>
            </a:r>
            <a:r>
              <a:rPr lang="en-GB" sz="2800" baseline="30000" dirty="0" smtClean="0"/>
              <a:t>3</a:t>
            </a:r>
            <a:r>
              <a:rPr lang="en-GB" sz="2800" dirty="0" smtClean="0"/>
              <a:t>, Henk den Bakker</a:t>
            </a:r>
            <a:r>
              <a:rPr lang="en-GB" sz="2800" baseline="30000" dirty="0" smtClean="0"/>
              <a:t>2</a:t>
            </a:r>
            <a:r>
              <a:rPr lang="en-GB" sz="2800" dirty="0" smtClean="0"/>
              <a:t>, </a:t>
            </a:r>
            <a:r>
              <a:rPr lang="en-GB" sz="2800" dirty="0"/>
              <a:t>and Heather A. Carleton</a:t>
            </a:r>
            <a:r>
              <a:rPr lang="en-GB" sz="2800" baseline="30000" dirty="0"/>
              <a:t>1</a:t>
            </a:r>
            <a:endParaRPr lang="en-US" sz="2800" dirty="0"/>
          </a:p>
        </p:txBody>
      </p:sp>
      <p:sp>
        <p:nvSpPr>
          <p:cNvPr id="94" name="Rectangle 93"/>
          <p:cNvSpPr/>
          <p:nvPr/>
        </p:nvSpPr>
        <p:spPr>
          <a:xfrm>
            <a:off x="2299074" y="4667534"/>
            <a:ext cx="19375134" cy="823995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20231" tIns="210114" rIns="420231" bIns="210114" rtlCol="0" anchor="t"/>
          <a:lstStyle/>
          <a:p>
            <a:r>
              <a:rPr lang="en-US" sz="4800" b="1" dirty="0">
                <a:solidFill>
                  <a:srgbClr val="D9531E"/>
                </a:solidFill>
                <a:latin typeface="Calibri" panose="020F0502020204030204" pitchFamily="34" charset="0"/>
                <a:cs typeface="Calibri" pitchFamily="34" charset="0"/>
              </a:rPr>
              <a:t>ABSTRACT</a:t>
            </a:r>
          </a:p>
          <a:p>
            <a:pPr indent="-840462">
              <a:buClr>
                <a:srgbClr val="0F56DC"/>
              </a:buClr>
              <a:buSzPct val="150000"/>
              <a:defRPr/>
            </a:pPr>
            <a:r>
              <a:rPr lang="en-US" sz="2400" b="1" dirty="0">
                <a:solidFill>
                  <a:srgbClr val="3F3F3F"/>
                </a:solidFill>
                <a:latin typeface="Calibri" pitchFamily="34" charset="0"/>
                <a:cs typeface="Calibri" pitchFamily="34" charset="0"/>
              </a:rPr>
              <a:t>Background</a:t>
            </a:r>
          </a:p>
          <a:p>
            <a:pPr indent="-840462">
              <a:buClr>
                <a:srgbClr val="0F56DC"/>
              </a:buClr>
              <a:buSzPct val="150000"/>
              <a:defRPr/>
            </a:pPr>
            <a:r>
              <a:rPr lang="en-US" sz="2400" dirty="0">
                <a:solidFill>
                  <a:srgbClr val="3F3F3F"/>
                </a:solidFill>
                <a:latin typeface="Calibri" pitchFamily="34" charset="0"/>
                <a:cs typeface="Calibri" pitchFamily="34" charset="0"/>
              </a:rPr>
              <a:t>Many laboratories use metagenomics profilers such as Kraken to detect contamination in individual bacterial genomes as part of foodborne disease surveillance activities. If results are found that are inconsistent with the target taxon, then contaminated sequence data may be present.  The standard Kraken database is based on RefSeq which may have contaminated, misidentified, or atypical genomes.  Additionally, the underlying taxonomy, taken from the NCBI taxonomy website, may be conflicting or incomplete.</a:t>
            </a:r>
          </a:p>
          <a:p>
            <a:pPr indent="-840462">
              <a:buClr>
                <a:srgbClr val="0F56DC"/>
              </a:buClr>
              <a:buSzPct val="150000"/>
              <a:defRPr/>
            </a:pPr>
            <a:r>
              <a:rPr lang="en-US" sz="2400" b="1" dirty="0">
                <a:solidFill>
                  <a:srgbClr val="3F3F3F"/>
                </a:solidFill>
                <a:latin typeface="Calibri" pitchFamily="34" charset="0"/>
                <a:cs typeface="Calibri" pitchFamily="34" charset="0"/>
              </a:rPr>
              <a:t>Methods</a:t>
            </a:r>
          </a:p>
          <a:p>
            <a:pPr>
              <a:lnSpc>
                <a:spcPct val="107000"/>
              </a:lnSpc>
              <a:spcAft>
                <a:spcPts val="800"/>
              </a:spcAft>
            </a:pPr>
            <a:r>
              <a:rPr lang="en-US" sz="2400" dirty="0">
                <a:solidFill>
                  <a:srgbClr val="3F3F3F"/>
                </a:solidFill>
                <a:latin typeface="Calibri" panose="020F0502020204030204" pitchFamily="34" charset="0"/>
                <a:ea typeface="Calibri" panose="020F0502020204030204" pitchFamily="34" charset="0"/>
                <a:cs typeface="Calibri" panose="020F0502020204030204" pitchFamily="34" charset="0"/>
              </a:rPr>
              <a:t>To address these issues we created Kalamari, a database for quantifying potential contamination.  Kalamari contains genome assemblies curated by subject matter experts, and closed with PacBio sequencing.  Kalamari was comprehensively populated by more than 250 genomes of species and subspecies chosen to be phylogenetically representative of agents tracked by genome-based foodborne disease surveillance, common contaminants, and diverse phyla and bacterial genera.  Furthermore, the taxonomy has been edited to reflect the known phylogeny of many foodborne bacteria.  For example, the four lineages of </a:t>
            </a:r>
            <a:r>
              <a:rPr lang="en-US" sz="2400" i="1" dirty="0">
                <a:solidFill>
                  <a:srgbClr val="3F3F3F"/>
                </a:solidFill>
                <a:latin typeface="Calibri" panose="020F0502020204030204" pitchFamily="34" charset="0"/>
                <a:ea typeface="Calibri" panose="020F0502020204030204" pitchFamily="34" charset="0"/>
                <a:cs typeface="Calibri" panose="020F0502020204030204" pitchFamily="34" charset="0"/>
              </a:rPr>
              <a:t>Listeria monocytogenes </a:t>
            </a:r>
            <a:r>
              <a:rPr lang="en-US" sz="2400" dirty="0">
                <a:solidFill>
                  <a:srgbClr val="3F3F3F"/>
                </a:solidFill>
                <a:latin typeface="Calibri" panose="020F0502020204030204" pitchFamily="34" charset="0"/>
                <a:ea typeface="Calibri" panose="020F0502020204030204" pitchFamily="34" charset="0"/>
                <a:cs typeface="Calibri" panose="020F0502020204030204" pitchFamily="34" charset="0"/>
              </a:rPr>
              <a:t>are defined, and the </a:t>
            </a:r>
            <a:r>
              <a:rPr lang="en-US" sz="2400" i="1" dirty="0">
                <a:solidFill>
                  <a:srgbClr val="3F3F3F"/>
                </a:solidFill>
                <a:latin typeface="Calibri" panose="020F0502020204030204" pitchFamily="34" charset="0"/>
                <a:ea typeface="Calibri" panose="020F0502020204030204" pitchFamily="34" charset="0"/>
                <a:cs typeface="Calibri" panose="020F0502020204030204" pitchFamily="34" charset="0"/>
              </a:rPr>
              <a:t>Shigella</a:t>
            </a:r>
            <a:r>
              <a:rPr lang="en-US" sz="2400" dirty="0">
                <a:solidFill>
                  <a:srgbClr val="3F3F3F"/>
                </a:solidFill>
                <a:latin typeface="Calibri" panose="020F0502020204030204" pitchFamily="34" charset="0"/>
                <a:ea typeface="Calibri" panose="020F0502020204030204" pitchFamily="34" charset="0"/>
                <a:cs typeface="Calibri" panose="020F0502020204030204" pitchFamily="34" charset="0"/>
              </a:rPr>
              <a:t> genus has been reclassified as a subspecies of </a:t>
            </a:r>
            <a:r>
              <a:rPr lang="en-US" sz="2400" i="1" dirty="0">
                <a:solidFill>
                  <a:srgbClr val="3F3F3F"/>
                </a:solidFill>
                <a:latin typeface="Calibri" panose="020F0502020204030204" pitchFamily="34" charset="0"/>
                <a:ea typeface="Calibri" panose="020F0502020204030204" pitchFamily="34" charset="0"/>
                <a:cs typeface="Calibri" panose="020F0502020204030204" pitchFamily="34" charset="0"/>
              </a:rPr>
              <a:t>E. coli</a:t>
            </a:r>
            <a:r>
              <a:rPr lang="en-US" sz="2400" dirty="0">
                <a:solidFill>
                  <a:srgbClr val="3F3F3F"/>
                </a:solidFill>
                <a:latin typeface="Calibri" panose="020F0502020204030204" pitchFamily="34" charset="0"/>
                <a:ea typeface="Calibri" panose="020F0502020204030204" pitchFamily="34" charset="0"/>
                <a:cs typeface="Calibri" panose="020F0502020204030204" pitchFamily="34" charset="0"/>
              </a:rPr>
              <a:t>. </a:t>
            </a:r>
          </a:p>
          <a:p>
            <a:pPr indent="-840462">
              <a:buClr>
                <a:srgbClr val="0F56DC"/>
              </a:buClr>
              <a:buSzPct val="150000"/>
              <a:defRPr/>
            </a:pPr>
            <a:r>
              <a:rPr lang="en-US" sz="2400" b="1" dirty="0" smtClean="0">
                <a:solidFill>
                  <a:srgbClr val="3F3F3F"/>
                </a:solidFill>
                <a:latin typeface="Calibri" pitchFamily="34" charset="0"/>
                <a:cs typeface="Calibri" pitchFamily="34" charset="0"/>
              </a:rPr>
              <a:t>Results</a:t>
            </a:r>
          </a:p>
          <a:p>
            <a:pPr>
              <a:lnSpc>
                <a:spcPct val="107000"/>
              </a:lnSpc>
              <a:spcAft>
                <a:spcPts val="800"/>
              </a:spcAft>
            </a:pPr>
            <a:r>
              <a:rPr lang="en-US" sz="2400" dirty="0">
                <a:solidFill>
                  <a:srgbClr val="3F3F3F"/>
                </a:solidFill>
                <a:latin typeface="Calibri" panose="020F0502020204030204" pitchFamily="34" charset="0"/>
                <a:ea typeface="Calibri" panose="020F0502020204030204" pitchFamily="34" charset="0"/>
                <a:cs typeface="Calibri" panose="020F0502020204030204" pitchFamily="34" charset="0"/>
              </a:rPr>
              <a:t>We were able to assign more reads to the correct genus as follows when comparing the </a:t>
            </a:r>
            <a:r>
              <a:rPr lang="en-US" sz="2400" dirty="0" smtClean="0">
                <a:solidFill>
                  <a:srgbClr val="3F3F3F"/>
                </a:solidFill>
                <a:latin typeface="Calibri" panose="020F0502020204030204" pitchFamily="34" charset="0"/>
                <a:ea typeface="Calibri" panose="020F0502020204030204" pitchFamily="34" charset="0"/>
                <a:cs typeface="Calibri" panose="020F0502020204030204" pitchFamily="34" charset="0"/>
              </a:rPr>
              <a:t>standard database vs the Kalamari database: </a:t>
            </a:r>
            <a:r>
              <a:rPr lang="en-US" sz="2400" i="1" dirty="0">
                <a:solidFill>
                  <a:srgbClr val="3F3F3F"/>
                </a:solidFill>
                <a:latin typeface="Calibri" panose="020F0502020204030204" pitchFamily="34" charset="0"/>
                <a:ea typeface="Calibri" panose="020F0502020204030204" pitchFamily="34" charset="0"/>
                <a:cs typeface="Calibri" panose="020F0502020204030204" pitchFamily="34" charset="0"/>
              </a:rPr>
              <a:t>Listeria</a:t>
            </a:r>
            <a:r>
              <a:rPr lang="en-US" sz="2400" dirty="0">
                <a:solidFill>
                  <a:srgbClr val="3F3F3F"/>
                </a:solidFill>
                <a:latin typeface="Calibri" panose="020F0502020204030204" pitchFamily="34" charset="0"/>
                <a:ea typeface="Calibri" panose="020F0502020204030204" pitchFamily="34" charset="0"/>
                <a:cs typeface="Calibri" panose="020F0502020204030204" pitchFamily="34" charset="0"/>
              </a:rPr>
              <a:t>, 88% to 95%; </a:t>
            </a:r>
            <a:r>
              <a:rPr lang="en-US" sz="2400" i="1" dirty="0">
                <a:solidFill>
                  <a:srgbClr val="3F3F3F"/>
                </a:solidFill>
                <a:latin typeface="Calibri" panose="020F0502020204030204" pitchFamily="34" charset="0"/>
                <a:ea typeface="Calibri" panose="020F0502020204030204" pitchFamily="34" charset="0"/>
                <a:cs typeface="Calibri" panose="020F0502020204030204" pitchFamily="34" charset="0"/>
              </a:rPr>
              <a:t>Salmonella</a:t>
            </a:r>
            <a:r>
              <a:rPr lang="en-US" sz="2400" dirty="0">
                <a:solidFill>
                  <a:srgbClr val="3F3F3F"/>
                </a:solidFill>
                <a:latin typeface="Calibri" panose="020F0502020204030204" pitchFamily="34" charset="0"/>
                <a:ea typeface="Calibri" panose="020F0502020204030204" pitchFamily="34" charset="0"/>
                <a:cs typeface="Calibri" panose="020F0502020204030204" pitchFamily="34" charset="0"/>
              </a:rPr>
              <a:t>, 90% to 90%; </a:t>
            </a:r>
            <a:r>
              <a:rPr lang="en-US" sz="2400" i="1" dirty="0">
                <a:solidFill>
                  <a:srgbClr val="3F3F3F"/>
                </a:solidFill>
                <a:latin typeface="Calibri" panose="020F0502020204030204" pitchFamily="34" charset="0"/>
                <a:ea typeface="Calibri" panose="020F0502020204030204" pitchFamily="34" charset="0"/>
                <a:cs typeface="Calibri" panose="020F0502020204030204" pitchFamily="34" charset="0"/>
              </a:rPr>
              <a:t>Escherichia</a:t>
            </a:r>
            <a:r>
              <a:rPr lang="en-US" sz="2400" dirty="0">
                <a:solidFill>
                  <a:srgbClr val="3F3F3F"/>
                </a:solidFill>
                <a:latin typeface="Calibri" panose="020F0502020204030204" pitchFamily="34" charset="0"/>
                <a:ea typeface="Calibri" panose="020F0502020204030204" pitchFamily="34" charset="0"/>
                <a:cs typeface="Calibri" panose="020F0502020204030204" pitchFamily="34" charset="0"/>
              </a:rPr>
              <a:t>, 56% to 91%; and </a:t>
            </a:r>
            <a:r>
              <a:rPr lang="en-US" sz="2400" i="1" dirty="0">
                <a:solidFill>
                  <a:srgbClr val="3F3F3F"/>
                </a:solidFill>
                <a:latin typeface="Calibri" panose="020F0502020204030204" pitchFamily="34" charset="0"/>
                <a:ea typeface="Calibri" panose="020F0502020204030204" pitchFamily="34" charset="0"/>
                <a:cs typeface="Calibri" panose="020F0502020204030204" pitchFamily="34" charset="0"/>
              </a:rPr>
              <a:t>Campylobacter</a:t>
            </a:r>
            <a:r>
              <a:rPr lang="en-US" sz="2400" dirty="0">
                <a:solidFill>
                  <a:srgbClr val="3F3F3F"/>
                </a:solidFill>
                <a:latin typeface="Calibri" panose="020F0502020204030204" pitchFamily="34" charset="0"/>
                <a:ea typeface="Calibri" panose="020F0502020204030204" pitchFamily="34" charset="0"/>
                <a:cs typeface="Calibri" panose="020F0502020204030204" pitchFamily="34" charset="0"/>
              </a:rPr>
              <a:t>, 73% to 95%.  Additionally, we were able to decrease the number of unclassified reads as follows: </a:t>
            </a:r>
            <a:r>
              <a:rPr lang="en-US" sz="2400" i="1" dirty="0">
                <a:solidFill>
                  <a:srgbClr val="3F3F3F"/>
                </a:solidFill>
                <a:latin typeface="Calibri" panose="020F0502020204030204" pitchFamily="34" charset="0"/>
                <a:ea typeface="Calibri" panose="020F0502020204030204" pitchFamily="34" charset="0"/>
                <a:cs typeface="Calibri" panose="020F0502020204030204" pitchFamily="34" charset="0"/>
              </a:rPr>
              <a:t>Listeria</a:t>
            </a:r>
            <a:r>
              <a:rPr lang="en-US" sz="2400" dirty="0">
                <a:solidFill>
                  <a:srgbClr val="3F3F3F"/>
                </a:solidFill>
                <a:latin typeface="Calibri" panose="020F0502020204030204" pitchFamily="34" charset="0"/>
                <a:ea typeface="Calibri" panose="020F0502020204030204" pitchFamily="34" charset="0"/>
                <a:cs typeface="Calibri" panose="020F0502020204030204" pitchFamily="34" charset="0"/>
              </a:rPr>
              <a:t>, 11% to 4%; </a:t>
            </a:r>
            <a:r>
              <a:rPr lang="en-US" sz="2400" i="1" dirty="0">
                <a:solidFill>
                  <a:srgbClr val="3F3F3F"/>
                </a:solidFill>
                <a:latin typeface="Calibri" panose="020F0502020204030204" pitchFamily="34" charset="0"/>
                <a:ea typeface="Calibri" panose="020F0502020204030204" pitchFamily="34" charset="0"/>
                <a:cs typeface="Calibri" panose="020F0502020204030204" pitchFamily="34" charset="0"/>
              </a:rPr>
              <a:t>Salmonella</a:t>
            </a:r>
            <a:r>
              <a:rPr lang="en-US" sz="2400" dirty="0">
                <a:solidFill>
                  <a:srgbClr val="3F3F3F"/>
                </a:solidFill>
                <a:latin typeface="Calibri" panose="020F0502020204030204" pitchFamily="34" charset="0"/>
                <a:ea typeface="Calibri" panose="020F0502020204030204" pitchFamily="34" charset="0"/>
                <a:cs typeface="Calibri" panose="020F0502020204030204" pitchFamily="34" charset="0"/>
              </a:rPr>
              <a:t>, 5% to 5%; </a:t>
            </a:r>
            <a:r>
              <a:rPr lang="en-US" sz="2400" i="1" dirty="0">
                <a:solidFill>
                  <a:srgbClr val="3F3F3F"/>
                </a:solidFill>
                <a:latin typeface="Calibri" panose="020F0502020204030204" pitchFamily="34" charset="0"/>
                <a:ea typeface="Calibri" panose="020F0502020204030204" pitchFamily="34" charset="0"/>
                <a:cs typeface="Calibri" panose="020F0502020204030204" pitchFamily="34" charset="0"/>
              </a:rPr>
              <a:t>Escherichia</a:t>
            </a:r>
            <a:r>
              <a:rPr lang="en-US" sz="2400" dirty="0">
                <a:solidFill>
                  <a:srgbClr val="3F3F3F"/>
                </a:solidFill>
                <a:latin typeface="Calibri" panose="020F0502020204030204" pitchFamily="34" charset="0"/>
                <a:ea typeface="Calibri" panose="020F0502020204030204" pitchFamily="34" charset="0"/>
                <a:cs typeface="Calibri" panose="020F0502020204030204" pitchFamily="34" charset="0"/>
              </a:rPr>
              <a:t>, 5% to 4%; and </a:t>
            </a:r>
            <a:r>
              <a:rPr lang="en-US" sz="2400" i="1" dirty="0">
                <a:solidFill>
                  <a:srgbClr val="3F3F3F"/>
                </a:solidFill>
                <a:latin typeface="Calibri" panose="020F0502020204030204" pitchFamily="34" charset="0"/>
                <a:ea typeface="Calibri" panose="020F0502020204030204" pitchFamily="34" charset="0"/>
                <a:cs typeface="Calibri" panose="020F0502020204030204" pitchFamily="34" charset="0"/>
              </a:rPr>
              <a:t>Campylobacter</a:t>
            </a:r>
            <a:r>
              <a:rPr lang="en-US" sz="2400" dirty="0">
                <a:solidFill>
                  <a:srgbClr val="3F3F3F"/>
                </a:solidFill>
                <a:latin typeface="Calibri" panose="020F0502020204030204" pitchFamily="34" charset="0"/>
                <a:ea typeface="Calibri" panose="020F0502020204030204" pitchFamily="34" charset="0"/>
                <a:cs typeface="Calibri" panose="020F0502020204030204" pitchFamily="34" charset="0"/>
              </a:rPr>
              <a:t> 26% to 5%.  </a:t>
            </a:r>
            <a:endParaRPr lang="en-US" sz="2400" b="1" dirty="0">
              <a:solidFill>
                <a:srgbClr val="3F3F3F"/>
              </a:solidFill>
              <a:latin typeface="Calibri" pitchFamily="34" charset="0"/>
              <a:cs typeface="Calibri" pitchFamily="34" charset="0"/>
            </a:endParaRPr>
          </a:p>
          <a:p>
            <a:pPr indent="-840462">
              <a:buClr>
                <a:srgbClr val="0F56DC"/>
              </a:buClr>
              <a:buSzPct val="150000"/>
              <a:defRPr/>
            </a:pPr>
            <a:r>
              <a:rPr lang="en-US" sz="2400" b="1" dirty="0" smtClean="0">
                <a:solidFill>
                  <a:srgbClr val="3F3F3F"/>
                </a:solidFill>
                <a:latin typeface="Calibri" pitchFamily="34" charset="0"/>
                <a:cs typeface="Calibri" pitchFamily="34" charset="0"/>
              </a:rPr>
              <a:t>Conclusion</a:t>
            </a:r>
          </a:p>
          <a:p>
            <a:pPr>
              <a:lnSpc>
                <a:spcPct val="107000"/>
              </a:lnSpc>
              <a:spcAft>
                <a:spcPts val="800"/>
              </a:spcAft>
            </a:pPr>
            <a:r>
              <a:rPr lang="en-US" sz="2400" dirty="0">
                <a:solidFill>
                  <a:srgbClr val="3F3F3F"/>
                </a:solidFill>
                <a:latin typeface="Calibri" panose="020F0502020204030204" pitchFamily="34" charset="0"/>
                <a:ea typeface="Calibri" panose="020F0502020204030204" pitchFamily="34" charset="0"/>
                <a:cs typeface="Calibri" panose="020F0502020204030204" pitchFamily="34" charset="0"/>
              </a:rPr>
              <a:t>For four major foodborne bacterial genera, our results showed more sensitivity and less uncertainty with the Kalamari database than the standard database.  Therefore, Kalamari may allow for improved screening of foodborne bacterial genomic sequences for potential contamination</a:t>
            </a:r>
            <a:r>
              <a:rPr lang="en-US" sz="2400" dirty="0" smtClean="0">
                <a:solidFill>
                  <a:srgbClr val="3F3F3F"/>
                </a:solidFill>
                <a:latin typeface="Calibri" panose="020F0502020204030204" pitchFamily="34" charset="0"/>
                <a:ea typeface="Calibri" panose="020F0502020204030204" pitchFamily="34" charset="0"/>
                <a:cs typeface="Calibri" panose="020F0502020204030204" pitchFamily="34" charset="0"/>
              </a:rPr>
              <a:t>.</a:t>
            </a:r>
            <a:endParaRPr lang="en-US" sz="2400" dirty="0">
              <a:solidFill>
                <a:srgbClr val="3F3F3F"/>
              </a:solidFill>
              <a:latin typeface="Calibri" panose="020F0502020204030204" pitchFamily="34" charset="0"/>
              <a:ea typeface="Calibri" panose="020F0502020204030204" pitchFamily="34" charset="0"/>
              <a:cs typeface="Calibri" panose="020F0502020204030204" pitchFamily="34" charset="0"/>
            </a:endParaRPr>
          </a:p>
        </p:txBody>
      </p:sp>
      <p:sp>
        <p:nvSpPr>
          <p:cNvPr id="95" name="Rectangle 94"/>
          <p:cNvSpPr/>
          <p:nvPr/>
        </p:nvSpPr>
        <p:spPr>
          <a:xfrm>
            <a:off x="21945603" y="4667538"/>
            <a:ext cx="19646532" cy="15629940"/>
          </a:xfrm>
          <a:prstGeom prst="rect">
            <a:avLst/>
          </a:prstGeom>
          <a:solidFill>
            <a:schemeClr val="bg2"/>
          </a:solidFill>
          <a:ln w="38100">
            <a:solidFill>
              <a:srgbClr val="D9531E"/>
            </a:solidFill>
          </a:ln>
          <a:effectLst/>
        </p:spPr>
        <p:style>
          <a:lnRef idx="2">
            <a:schemeClr val="accent1">
              <a:shade val="50000"/>
            </a:schemeClr>
          </a:lnRef>
          <a:fillRef idx="1">
            <a:schemeClr val="accent1"/>
          </a:fillRef>
          <a:effectRef idx="0">
            <a:schemeClr val="accent1"/>
          </a:effectRef>
          <a:fontRef idx="minor">
            <a:schemeClr val="lt1"/>
          </a:fontRef>
        </p:style>
        <p:txBody>
          <a:bodyPr lIns="420231" tIns="210114" rIns="420231" bIns="210114" rtlCol="0" anchor="t"/>
          <a:lstStyle/>
          <a:p>
            <a:pPr lvl="0"/>
            <a:r>
              <a:rPr lang="en-US" sz="4800" b="1" dirty="0" smtClean="0">
                <a:solidFill>
                  <a:srgbClr val="D9531E"/>
                </a:solidFill>
                <a:latin typeface="Calibri" pitchFamily="34" charset="0"/>
                <a:cs typeface="Calibri" pitchFamily="34" charset="0"/>
              </a:rPr>
              <a:t>KALAMARI BRINGS FLAVORFUL RESULTS</a:t>
            </a:r>
          </a:p>
          <a:p>
            <a:pPr lvl="0"/>
            <a:r>
              <a:rPr lang="en-US" sz="2400" dirty="0" smtClean="0">
                <a:solidFill>
                  <a:srgbClr val="3F3F3F"/>
                </a:solidFill>
                <a:latin typeface="Calibri" pitchFamily="34" charset="0"/>
                <a:cs typeface="Calibri" pitchFamily="34" charset="0"/>
              </a:rPr>
              <a:t>We sequenced 170 genomes from 7 genera with the Illumina MiSeq (A).  These raw reads were analyzed with Kraken v0.10.4 using either the standard Kraken database (downloaded July 23, 2014) or Kalamari v2.  Some reads could not be classified and are shown in B.  The percentages of reads matching with the target genus are shown in C, and the percentages of reads matching with the target species are shown in D.</a:t>
            </a:r>
            <a:endParaRPr lang="en-US" sz="2400" dirty="0">
              <a:solidFill>
                <a:srgbClr val="3F3F3F"/>
              </a:solidFill>
              <a:latin typeface="Calibri" pitchFamily="34" charset="0"/>
              <a:cs typeface="Calibri" pitchFamily="34" charset="0"/>
            </a:endParaRPr>
          </a:p>
        </p:txBody>
      </p:sp>
      <p:sp>
        <p:nvSpPr>
          <p:cNvPr id="97" name="Rectangle 96"/>
          <p:cNvSpPr/>
          <p:nvPr/>
        </p:nvSpPr>
        <p:spPr>
          <a:xfrm>
            <a:off x="2299070" y="13173898"/>
            <a:ext cx="19375137" cy="1024780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20231" tIns="210114" rIns="420231" bIns="210114" rtlCol="0" anchor="t"/>
          <a:lstStyle/>
          <a:p>
            <a:r>
              <a:rPr lang="en-US" sz="4800" b="1" dirty="0" smtClean="0">
                <a:solidFill>
                  <a:srgbClr val="D9531E"/>
                </a:solidFill>
                <a:latin typeface="Calibri" panose="020F0502020204030204" pitchFamily="34" charset="0"/>
                <a:cs typeface="Calibri" pitchFamily="34" charset="0"/>
              </a:rPr>
              <a:t>THE KALAMARI RECIPE</a:t>
            </a:r>
            <a:endParaRPr lang="en-US" sz="22500" b="1" dirty="0">
              <a:latin typeface="Calibri" panose="020F0502020204030204" pitchFamily="34" charset="0"/>
              <a:cs typeface="Calibri" panose="020F0502020204030204" pitchFamily="34" charset="0"/>
            </a:endParaRPr>
          </a:p>
        </p:txBody>
      </p:sp>
      <p:sp>
        <p:nvSpPr>
          <p:cNvPr id="99" name="Rectangle 98"/>
          <p:cNvSpPr/>
          <p:nvPr/>
        </p:nvSpPr>
        <p:spPr>
          <a:xfrm>
            <a:off x="32254932" y="20684715"/>
            <a:ext cx="9337200" cy="7115778"/>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20231" tIns="210114" rIns="420231" bIns="210114" rtlCol="0" anchor="t"/>
          <a:lstStyle/>
          <a:p>
            <a:pPr lvl="0"/>
            <a:r>
              <a:rPr lang="en-US" sz="4800" b="1" dirty="0" smtClean="0">
                <a:solidFill>
                  <a:srgbClr val="D9531E"/>
                </a:solidFill>
                <a:latin typeface="Calibri" panose="020F0502020204030204" pitchFamily="34" charset="0"/>
                <a:cs typeface="Calibri" pitchFamily="34" charset="0"/>
              </a:rPr>
              <a:t>REFERENCES</a:t>
            </a:r>
            <a:endParaRPr lang="en-US" sz="2400" b="1" dirty="0" smtClean="0">
              <a:solidFill>
                <a:srgbClr val="D9531E"/>
              </a:solidFill>
              <a:latin typeface="Calibri" pitchFamily="34" charset="0"/>
              <a:cs typeface="Calibri" pitchFamily="34" charset="0"/>
            </a:endParaRPr>
          </a:p>
          <a:p>
            <a:r>
              <a:rPr lang="en-US" sz="2400" dirty="0">
                <a:solidFill>
                  <a:srgbClr val="3F3F3F"/>
                </a:solidFill>
              </a:rPr>
              <a:t>Jain, Chirag, et al. "A Fast Adaptive Algorithm for Computing Whole-Genome Homology Maps." </a:t>
            </a:r>
            <a:r>
              <a:rPr lang="en-US" sz="2400" i="1" dirty="0">
                <a:solidFill>
                  <a:srgbClr val="3F3F3F"/>
                </a:solidFill>
              </a:rPr>
              <a:t>bioRxiv</a:t>
            </a:r>
            <a:r>
              <a:rPr lang="en-US" sz="2400" dirty="0">
                <a:solidFill>
                  <a:srgbClr val="3F3F3F"/>
                </a:solidFill>
              </a:rPr>
              <a:t> (2018): 259986</a:t>
            </a:r>
            <a:r>
              <a:rPr lang="en-US" sz="2400" dirty="0" smtClean="0">
                <a:solidFill>
                  <a:srgbClr val="3F3F3F"/>
                </a:solidFill>
              </a:rPr>
              <a:t>.</a:t>
            </a:r>
            <a:endParaRPr lang="en-US" sz="2400" dirty="0" smtClean="0">
              <a:solidFill>
                <a:srgbClr val="3F3F3F"/>
              </a:solidFill>
              <a:latin typeface="Calibri" panose="020F0502020204030204" pitchFamily="34" charset="0"/>
              <a:cs typeface="Calibri" panose="020F0502020204030204" pitchFamily="34" charset="0"/>
            </a:endParaRPr>
          </a:p>
          <a:p>
            <a:r>
              <a:rPr lang="en-US" sz="2400" dirty="0" smtClean="0">
                <a:solidFill>
                  <a:srgbClr val="3F3F3F"/>
                </a:solidFill>
                <a:latin typeface="Calibri" panose="020F0502020204030204" pitchFamily="34" charset="0"/>
                <a:cs typeface="Calibri" panose="020F0502020204030204" pitchFamily="34" charset="0"/>
              </a:rPr>
              <a:t>Galperin</a:t>
            </a:r>
            <a:r>
              <a:rPr lang="en-US" sz="2400" dirty="0">
                <a:solidFill>
                  <a:srgbClr val="3F3F3F"/>
                </a:solidFill>
                <a:latin typeface="Calibri" panose="020F0502020204030204" pitchFamily="34" charset="0"/>
                <a:cs typeface="Calibri" panose="020F0502020204030204" pitchFamily="34" charset="0"/>
              </a:rPr>
              <a:t>, Michael Y. "Genomes of model organisms: know thy tools." </a:t>
            </a:r>
            <a:r>
              <a:rPr lang="en-US" sz="2400" i="1" dirty="0">
                <a:solidFill>
                  <a:srgbClr val="3F3F3F"/>
                </a:solidFill>
                <a:latin typeface="Calibri" panose="020F0502020204030204" pitchFamily="34" charset="0"/>
                <a:cs typeface="Calibri" panose="020F0502020204030204" pitchFamily="34" charset="0"/>
              </a:rPr>
              <a:t>Environmental microbiology</a:t>
            </a:r>
            <a:r>
              <a:rPr lang="en-US" sz="2400" dirty="0">
                <a:solidFill>
                  <a:srgbClr val="3F3F3F"/>
                </a:solidFill>
                <a:latin typeface="Calibri" panose="020F0502020204030204" pitchFamily="34" charset="0"/>
                <a:cs typeface="Calibri" panose="020F0502020204030204" pitchFamily="34" charset="0"/>
              </a:rPr>
              <a:t> 10.6 (2008): 1383-1391</a:t>
            </a:r>
            <a:r>
              <a:rPr lang="en-US" sz="2400" dirty="0" smtClean="0">
                <a:solidFill>
                  <a:srgbClr val="3F3F3F"/>
                </a:solidFill>
                <a:latin typeface="Calibri" panose="020F0502020204030204" pitchFamily="34" charset="0"/>
                <a:cs typeface="Calibri" panose="020F0502020204030204" pitchFamily="34" charset="0"/>
              </a:rPr>
              <a:t>.</a:t>
            </a:r>
          </a:p>
          <a:p>
            <a:r>
              <a:rPr lang="en-US" sz="2400" dirty="0" smtClean="0">
                <a:solidFill>
                  <a:srgbClr val="3F3F3F"/>
                </a:solidFill>
                <a:latin typeface="Calibri" panose="020F0502020204030204" pitchFamily="34" charset="0"/>
                <a:cs typeface="Calibri" panose="020F0502020204030204" pitchFamily="34" charset="0"/>
              </a:rPr>
              <a:t>Pruitt</a:t>
            </a:r>
            <a:r>
              <a:rPr lang="en-US" sz="2400" dirty="0">
                <a:solidFill>
                  <a:srgbClr val="3F3F3F"/>
                </a:solidFill>
                <a:latin typeface="Calibri" panose="020F0502020204030204" pitchFamily="34" charset="0"/>
                <a:cs typeface="Calibri" panose="020F0502020204030204" pitchFamily="34" charset="0"/>
              </a:rPr>
              <a:t>, Kim D., et al. "NCBI Reference Sequences (RefSeq): current status, new features and genome annotation policy." </a:t>
            </a:r>
            <a:r>
              <a:rPr lang="en-US" sz="2400" i="1" dirty="0">
                <a:solidFill>
                  <a:srgbClr val="3F3F3F"/>
                </a:solidFill>
                <a:latin typeface="Calibri" panose="020F0502020204030204" pitchFamily="34" charset="0"/>
                <a:cs typeface="Calibri" panose="020F0502020204030204" pitchFamily="34" charset="0"/>
              </a:rPr>
              <a:t>Nucleic acids research</a:t>
            </a:r>
            <a:r>
              <a:rPr lang="en-US" sz="2400" dirty="0">
                <a:solidFill>
                  <a:srgbClr val="3F3F3F"/>
                </a:solidFill>
                <a:latin typeface="Calibri" panose="020F0502020204030204" pitchFamily="34" charset="0"/>
                <a:cs typeface="Calibri" panose="020F0502020204030204" pitchFamily="34" charset="0"/>
              </a:rPr>
              <a:t> 40.D1 (2011): D130-D135</a:t>
            </a:r>
            <a:r>
              <a:rPr lang="en-US" sz="2400" dirty="0" smtClean="0">
                <a:solidFill>
                  <a:srgbClr val="3F3F3F"/>
                </a:solidFill>
                <a:latin typeface="Calibri" panose="020F0502020204030204" pitchFamily="34" charset="0"/>
                <a:cs typeface="Calibri" panose="020F0502020204030204" pitchFamily="34" charset="0"/>
              </a:rPr>
              <a:t>.</a:t>
            </a:r>
          </a:p>
          <a:p>
            <a:r>
              <a:rPr lang="en-US" sz="2400" dirty="0" smtClean="0">
                <a:solidFill>
                  <a:srgbClr val="3F3F3F"/>
                </a:solidFill>
                <a:latin typeface="Calibri" panose="020F0502020204030204" pitchFamily="34" charset="0"/>
                <a:cs typeface="Calibri" panose="020F0502020204030204" pitchFamily="34" charset="0"/>
              </a:rPr>
              <a:t>Wood</a:t>
            </a:r>
            <a:r>
              <a:rPr lang="en-US" sz="2400" dirty="0">
                <a:solidFill>
                  <a:srgbClr val="3F3F3F"/>
                </a:solidFill>
                <a:latin typeface="Calibri" panose="020F0502020204030204" pitchFamily="34" charset="0"/>
                <a:cs typeface="Calibri" panose="020F0502020204030204" pitchFamily="34" charset="0"/>
              </a:rPr>
              <a:t>, Derrick E., and Steven L. Salzberg. "Kraken: ultrafast metagenomic sequence classification using exact alignments." </a:t>
            </a:r>
            <a:r>
              <a:rPr lang="en-US" sz="2400" i="1" dirty="0">
                <a:solidFill>
                  <a:srgbClr val="3F3F3F"/>
                </a:solidFill>
                <a:latin typeface="Calibri" panose="020F0502020204030204" pitchFamily="34" charset="0"/>
                <a:cs typeface="Calibri" panose="020F0502020204030204" pitchFamily="34" charset="0"/>
              </a:rPr>
              <a:t>Genome biology</a:t>
            </a:r>
            <a:r>
              <a:rPr lang="en-US" sz="2400" dirty="0">
                <a:solidFill>
                  <a:srgbClr val="3F3F3F"/>
                </a:solidFill>
                <a:latin typeface="Calibri" panose="020F0502020204030204" pitchFamily="34" charset="0"/>
                <a:cs typeface="Calibri" panose="020F0502020204030204" pitchFamily="34" charset="0"/>
              </a:rPr>
              <a:t> 15.3 (2014): R46.</a:t>
            </a:r>
          </a:p>
          <a:p>
            <a:pPr lvl="0"/>
            <a:r>
              <a:rPr lang="en-US" sz="4800" b="1" dirty="0" smtClean="0">
                <a:solidFill>
                  <a:srgbClr val="D9531E"/>
                </a:solidFill>
                <a:latin typeface="Calibri" pitchFamily="34" charset="0"/>
                <a:cs typeface="Calibri" pitchFamily="34" charset="0"/>
              </a:rPr>
              <a:t>ACKNOWLEDGEMENTS</a:t>
            </a:r>
            <a:endParaRPr lang="en-US" sz="2400" b="1" dirty="0">
              <a:solidFill>
                <a:srgbClr val="D9531E"/>
              </a:solidFill>
              <a:latin typeface="Calibri" pitchFamily="34" charset="0"/>
              <a:cs typeface="Calibri" pitchFamily="34" charset="0"/>
            </a:endParaRPr>
          </a:p>
          <a:p>
            <a:pPr lvl="0"/>
            <a:r>
              <a:rPr lang="en-US" sz="2400" dirty="0">
                <a:solidFill>
                  <a:srgbClr val="3F3F3F"/>
                </a:solidFill>
                <a:latin typeface="Calibri" pitchFamily="34" charset="0"/>
                <a:cs typeface="Calibri" pitchFamily="34" charset="0"/>
              </a:rPr>
              <a:t>This work was made possible through support from the Advanced Molecular Detection (AMD) Initiative at the Centers for Disease Control and Prevention. </a:t>
            </a:r>
            <a:r>
              <a:rPr lang="en-US" sz="2400" dirty="0" smtClean="0">
                <a:solidFill>
                  <a:srgbClr val="3F3F3F"/>
                </a:solidFill>
                <a:latin typeface="Calibri" pitchFamily="34" charset="0"/>
                <a:cs typeface="Calibri" pitchFamily="34" charset="0"/>
              </a:rPr>
              <a:t>Some </a:t>
            </a:r>
            <a:r>
              <a:rPr lang="en-US" sz="2400" dirty="0">
                <a:solidFill>
                  <a:srgbClr val="3F3F3F"/>
                </a:solidFill>
                <a:latin typeface="Calibri" pitchFamily="34" charset="0"/>
                <a:cs typeface="Calibri" pitchFamily="34" charset="0"/>
              </a:rPr>
              <a:t>icons are supplied by the Noun Project, specifically </a:t>
            </a:r>
            <a:r>
              <a:rPr lang="en-US" sz="2400" dirty="0" smtClean="0">
                <a:solidFill>
                  <a:srgbClr val="3F3F3F"/>
                </a:solidFill>
                <a:latin typeface="Calibri" pitchFamily="34" charset="0"/>
                <a:cs typeface="Calibri" pitchFamily="34" charset="0"/>
              </a:rPr>
              <a:t>from Yazmin </a:t>
            </a:r>
            <a:r>
              <a:rPr lang="en-US" sz="2400" dirty="0">
                <a:solidFill>
                  <a:srgbClr val="3F3F3F"/>
                </a:solidFill>
                <a:latin typeface="Calibri" pitchFamily="34" charset="0"/>
                <a:cs typeface="Calibri" pitchFamily="34" charset="0"/>
              </a:rPr>
              <a:t>Alanis, Georgiana Ionescu, Dinosoft Labs, and Maxim </a:t>
            </a:r>
            <a:r>
              <a:rPr lang="en-US" sz="2400" dirty="0" smtClean="0">
                <a:solidFill>
                  <a:srgbClr val="3F3F3F"/>
                </a:solidFill>
                <a:latin typeface="Calibri" pitchFamily="34" charset="0"/>
                <a:cs typeface="Calibri" pitchFamily="34" charset="0"/>
              </a:rPr>
              <a:t>Kulikov.  </a:t>
            </a:r>
          </a:p>
        </p:txBody>
      </p:sp>
      <p:sp>
        <p:nvSpPr>
          <p:cNvPr id="101" name="Title 1"/>
          <p:cNvSpPr txBox="1">
            <a:spLocks/>
          </p:cNvSpPr>
          <p:nvPr/>
        </p:nvSpPr>
        <p:spPr>
          <a:xfrm>
            <a:off x="4241060" y="3373953"/>
            <a:ext cx="35261025" cy="419640"/>
          </a:xfrm>
          <a:prstGeom prst="rect">
            <a:avLst/>
          </a:prstGeom>
        </p:spPr>
        <p:txBody>
          <a:bodyPr lIns="420231" tIns="210114" rIns="420231" bIns="210114" anchor="ctr"/>
          <a:lstStyle>
            <a:lvl1pPr algn="ctr" defTabSz="1254008" rtl="0" eaLnBrk="1" latinLnBrk="0" hangingPunct="1">
              <a:spcBef>
                <a:spcPct val="0"/>
              </a:spcBef>
              <a:buNone/>
              <a:defRPr sz="2000" b="1" kern="1200" baseline="0">
                <a:solidFill>
                  <a:schemeClr val="tx2"/>
                </a:solidFill>
                <a:latin typeface="Calibri" pitchFamily="34" charset="0"/>
                <a:ea typeface="+mj-ea"/>
                <a:cs typeface="Calibri" pitchFamily="34" charset="0"/>
              </a:defRPr>
            </a:lvl1pPr>
          </a:lstStyle>
          <a:p>
            <a:r>
              <a:rPr lang="en-US" sz="2800" baseline="30000" dirty="0"/>
              <a:t>1</a:t>
            </a:r>
            <a:r>
              <a:rPr lang="en-US" sz="2800" dirty="0"/>
              <a:t> Enteric Diseases Laboratory Branch, Centers for Disease Control and Prevention, Atlanta, Georgia, </a:t>
            </a:r>
            <a:r>
              <a:rPr lang="en-US" sz="2800" dirty="0" smtClean="0"/>
              <a:t>USA; </a:t>
            </a:r>
            <a:r>
              <a:rPr lang="en-US" sz="2800" baseline="30000" dirty="0" smtClean="0"/>
              <a:t>2</a:t>
            </a:r>
            <a:r>
              <a:rPr lang="en-US" sz="2800" dirty="0" smtClean="0"/>
              <a:t> </a:t>
            </a:r>
            <a:r>
              <a:rPr lang="en-US" sz="2800" dirty="0"/>
              <a:t>Center for Food Safety, College of Agricultural and Environmental Sciences, University of Georgia, Griffin, Georgia, </a:t>
            </a:r>
            <a:r>
              <a:rPr lang="en-US" sz="2800" dirty="0" smtClean="0"/>
              <a:t>USA; </a:t>
            </a:r>
          </a:p>
          <a:p>
            <a:r>
              <a:rPr lang="en-US" sz="2800" baseline="30000" dirty="0" smtClean="0"/>
              <a:t>3</a:t>
            </a:r>
            <a:r>
              <a:rPr lang="en-US" sz="2800" dirty="0" smtClean="0"/>
              <a:t> Quadram Institute, Norwich Research Park, Norwich, UK, NR4 7UA</a:t>
            </a:r>
            <a:endParaRPr lang="en-US" sz="2800" dirty="0"/>
          </a:p>
        </p:txBody>
      </p:sp>
      <p:sp>
        <p:nvSpPr>
          <p:cNvPr id="27" name="Text Placeholder 39"/>
          <p:cNvSpPr txBox="1">
            <a:spLocks/>
          </p:cNvSpPr>
          <p:nvPr/>
        </p:nvSpPr>
        <p:spPr>
          <a:xfrm>
            <a:off x="17029521" y="30427956"/>
            <a:ext cx="20482560" cy="557940"/>
          </a:xfrm>
          <a:prstGeom prst="rect">
            <a:avLst/>
          </a:prstGeom>
        </p:spPr>
        <p:txBody>
          <a:bodyPr lIns="420231" tIns="210114" rIns="420231" bIns="210114"/>
          <a:lstStyle>
            <a:lvl1pPr marL="470253" indent="-470253" algn="l" defTabSz="1254008" rtl="0" eaLnBrk="1" latinLnBrk="0" hangingPunct="1">
              <a:spcBef>
                <a:spcPct val="20000"/>
              </a:spcBef>
              <a:buFont typeface="Arial" pitchFamily="34" charset="0"/>
              <a:buNone/>
              <a:defRPr sz="1000" b="0" kern="1200" baseline="0">
                <a:solidFill>
                  <a:schemeClr val="accent1">
                    <a:lumMod val="50000"/>
                  </a:schemeClr>
                </a:solidFill>
                <a:latin typeface="+mn-lt"/>
                <a:ea typeface="+mn-ea"/>
                <a:cs typeface="+mn-cs"/>
              </a:defRPr>
            </a:lvl1pPr>
            <a:lvl2pPr marL="1018882" indent="-391878" algn="l" defTabSz="1254008" rtl="0" eaLnBrk="1" latinLnBrk="0" hangingPunct="1">
              <a:spcBef>
                <a:spcPct val="20000"/>
              </a:spcBef>
              <a:buFont typeface="Arial" pitchFamily="34" charset="0"/>
              <a:buNone/>
              <a:defRPr sz="1100" b="0" kern="1200">
                <a:solidFill>
                  <a:schemeClr val="bg2"/>
                </a:solidFill>
                <a:latin typeface="+mn-lt"/>
                <a:ea typeface="+mn-ea"/>
                <a:cs typeface="+mn-cs"/>
              </a:defRPr>
            </a:lvl2pPr>
            <a:lvl3pPr marL="1567510" indent="-313502" algn="l" defTabSz="1254008" rtl="0" eaLnBrk="1" latinLnBrk="0" hangingPunct="1">
              <a:spcBef>
                <a:spcPct val="20000"/>
              </a:spcBef>
              <a:buFont typeface="Arial" pitchFamily="34" charset="0"/>
              <a:buNone/>
              <a:defRPr sz="1100" b="0" kern="1200">
                <a:solidFill>
                  <a:schemeClr val="bg2"/>
                </a:solidFill>
                <a:latin typeface="+mn-lt"/>
                <a:ea typeface="+mn-ea"/>
                <a:cs typeface="+mn-cs"/>
              </a:defRPr>
            </a:lvl3pPr>
            <a:lvl4pPr marL="2194514" indent="-313502" algn="l" defTabSz="1254008" rtl="0" eaLnBrk="1" latinLnBrk="0" hangingPunct="1">
              <a:spcBef>
                <a:spcPct val="20000"/>
              </a:spcBef>
              <a:buFont typeface="Arial" pitchFamily="34" charset="0"/>
              <a:buNone/>
              <a:defRPr sz="1100" b="0" kern="1200">
                <a:solidFill>
                  <a:schemeClr val="bg2"/>
                </a:solidFill>
                <a:latin typeface="+mn-lt"/>
                <a:ea typeface="+mn-ea"/>
                <a:cs typeface="+mn-cs"/>
              </a:defRPr>
            </a:lvl4pPr>
            <a:lvl5pPr marL="2821518" indent="-313502" algn="l" defTabSz="1254008" rtl="0" eaLnBrk="1" latinLnBrk="0" hangingPunct="1">
              <a:spcBef>
                <a:spcPct val="20000"/>
              </a:spcBef>
              <a:buFont typeface="Arial" pitchFamily="34" charset="0"/>
              <a:buNone/>
              <a:defRPr sz="1100" b="0" kern="1200">
                <a:solidFill>
                  <a:schemeClr val="bg2"/>
                </a:solidFill>
                <a:latin typeface="+mn-lt"/>
                <a:ea typeface="+mn-ea"/>
                <a:cs typeface="+mn-cs"/>
              </a:defRPr>
            </a:lvl5pPr>
            <a:lvl6pPr marL="3448522" indent="-313502" algn="l" defTabSz="1254008"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4075527" indent="-313502" algn="l" defTabSz="1254008"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702531" indent="-313502" algn="l" defTabSz="1254008"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329535" indent="-313502" algn="l" defTabSz="1254008"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sz="3900" dirty="0">
                <a:solidFill>
                  <a:schemeClr val="tx1">
                    <a:lumMod val="75000"/>
                  </a:schemeClr>
                </a:solidFill>
                <a:latin typeface="Calibri" pitchFamily="34" charset="0"/>
                <a:cs typeface="Calibri" pitchFamily="34" charset="0"/>
              </a:rPr>
              <a:t>Division for Foodborne, Waterborne, and Environmental Diseases</a:t>
            </a:r>
          </a:p>
        </p:txBody>
      </p:sp>
      <p:grpSp>
        <p:nvGrpSpPr>
          <p:cNvPr id="25" name="Group 24"/>
          <p:cNvGrpSpPr/>
          <p:nvPr/>
        </p:nvGrpSpPr>
        <p:grpSpPr>
          <a:xfrm>
            <a:off x="2298071" y="28867130"/>
            <a:ext cx="5079630" cy="1097196"/>
            <a:chOff x="33126363" y="23042137"/>
            <a:chExt cx="5079630" cy="1097196"/>
          </a:xfrm>
        </p:grpSpPr>
        <p:sp>
          <p:nvSpPr>
            <p:cNvPr id="30" name="Rectangle 29"/>
            <p:cNvSpPr/>
            <p:nvPr/>
          </p:nvSpPr>
          <p:spPr>
            <a:xfrm>
              <a:off x="33126363" y="23042137"/>
              <a:ext cx="921645" cy="1097196"/>
            </a:xfrm>
            <a:prstGeom prst="rect">
              <a:avLst/>
            </a:prstGeom>
            <a:solidFill>
              <a:srgbClr val="8B3102"/>
            </a:solidFill>
            <a:ln w="9525">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420231" tIns="210114" rIns="420231" bIns="210114" rtlCol="0" anchor="ctr"/>
            <a:lstStyle/>
            <a:p>
              <a:pPr algn="ctr"/>
              <a:endParaRPr lang="en-US" sz="22500" u="sng" dirty="0"/>
            </a:p>
          </p:txBody>
        </p:sp>
        <p:sp>
          <p:nvSpPr>
            <p:cNvPr id="31" name="Rectangle 30"/>
            <p:cNvSpPr/>
            <p:nvPr/>
          </p:nvSpPr>
          <p:spPr>
            <a:xfrm>
              <a:off x="34519419" y="23042137"/>
              <a:ext cx="921645" cy="1097196"/>
            </a:xfrm>
            <a:prstGeom prst="rect">
              <a:avLst/>
            </a:prstGeom>
            <a:solidFill>
              <a:srgbClr val="8D8B00"/>
            </a:solidFill>
            <a:ln w="9525">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420231" tIns="210114" rIns="420231" bIns="210114" rtlCol="0" anchor="ctr"/>
            <a:lstStyle/>
            <a:p>
              <a:pPr algn="ctr"/>
              <a:endParaRPr lang="en-US" sz="22500" u="sng" dirty="0"/>
            </a:p>
          </p:txBody>
        </p:sp>
        <p:sp>
          <p:nvSpPr>
            <p:cNvPr id="32" name="Rectangle 31"/>
            <p:cNvSpPr/>
            <p:nvPr/>
          </p:nvSpPr>
          <p:spPr>
            <a:xfrm>
              <a:off x="35901882" y="23042137"/>
              <a:ext cx="921645" cy="1097196"/>
            </a:xfrm>
            <a:prstGeom prst="rect">
              <a:avLst/>
            </a:prstGeom>
            <a:solidFill>
              <a:srgbClr val="006A71"/>
            </a:solidFill>
            <a:ln w="9525">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420231" tIns="210114" rIns="420231" bIns="210114" rtlCol="0" anchor="ctr"/>
            <a:lstStyle/>
            <a:p>
              <a:pPr algn="ctr"/>
              <a:endParaRPr lang="en-US" sz="22500" u="sng" dirty="0"/>
            </a:p>
          </p:txBody>
        </p:sp>
        <p:sp>
          <p:nvSpPr>
            <p:cNvPr id="33" name="Rectangle 32"/>
            <p:cNvSpPr/>
            <p:nvPr/>
          </p:nvSpPr>
          <p:spPr>
            <a:xfrm>
              <a:off x="37284348" y="23042137"/>
              <a:ext cx="921645" cy="1097196"/>
            </a:xfrm>
            <a:prstGeom prst="rect">
              <a:avLst/>
            </a:prstGeom>
            <a:solidFill>
              <a:srgbClr val="781D7E"/>
            </a:solidFill>
            <a:ln w="9525">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420231" tIns="210114" rIns="420231" bIns="210114" rtlCol="0" anchor="ctr"/>
            <a:lstStyle/>
            <a:p>
              <a:pPr algn="ctr"/>
              <a:endParaRPr lang="en-US" sz="22500" u="sng" dirty="0"/>
            </a:p>
          </p:txBody>
        </p:sp>
      </p:grpSp>
      <p:sp>
        <p:nvSpPr>
          <p:cNvPr id="2" name="TextBox 1"/>
          <p:cNvSpPr txBox="1"/>
          <p:nvPr/>
        </p:nvSpPr>
        <p:spPr>
          <a:xfrm>
            <a:off x="2593312" y="1194466"/>
            <a:ext cx="2233583" cy="1021556"/>
          </a:xfrm>
          <a:prstGeom prst="roundRect">
            <a:avLst/>
          </a:prstGeom>
          <a:solidFill>
            <a:srgbClr val="E2836E"/>
          </a:solidFill>
          <a:ln>
            <a:solidFill>
              <a:srgbClr val="FFFF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2507692">
              <a:defRPr sz="1800">
                <a:solidFill>
                  <a:schemeClr val="tx2"/>
                </a:solidFill>
                <a:latin typeface="Calibri" panose="020F0502020204030204" pitchFamily="34" charset="0"/>
                <a:cs typeface="Calibri" panose="020F0502020204030204" pitchFamily="34" charset="0"/>
              </a:defRPr>
            </a:lvl1pPr>
            <a:lvl2pPr marL="1253848" defTabSz="2507692">
              <a:defRPr sz="5000">
                <a:solidFill>
                  <a:schemeClr val="lt1"/>
                </a:solidFill>
              </a:defRPr>
            </a:lvl2pPr>
            <a:lvl3pPr marL="2507692" defTabSz="2507692">
              <a:defRPr sz="5000">
                <a:solidFill>
                  <a:schemeClr val="lt1"/>
                </a:solidFill>
              </a:defRPr>
            </a:lvl3pPr>
            <a:lvl4pPr marL="3761540" defTabSz="2507692">
              <a:defRPr sz="5000">
                <a:solidFill>
                  <a:schemeClr val="lt1"/>
                </a:solidFill>
              </a:defRPr>
            </a:lvl4pPr>
            <a:lvl5pPr marL="5015386" defTabSz="2507692">
              <a:defRPr sz="5000">
                <a:solidFill>
                  <a:schemeClr val="lt1"/>
                </a:solidFill>
              </a:defRPr>
            </a:lvl5pPr>
            <a:lvl6pPr marL="6269234" defTabSz="2507692">
              <a:defRPr sz="5000">
                <a:solidFill>
                  <a:schemeClr val="lt1"/>
                </a:solidFill>
              </a:defRPr>
            </a:lvl6pPr>
            <a:lvl7pPr marL="7523078" defTabSz="2507692">
              <a:defRPr sz="5000">
                <a:solidFill>
                  <a:schemeClr val="lt1"/>
                </a:solidFill>
              </a:defRPr>
            </a:lvl7pPr>
            <a:lvl8pPr marL="8776926" defTabSz="2507692">
              <a:defRPr sz="5000">
                <a:solidFill>
                  <a:schemeClr val="lt1"/>
                </a:solidFill>
              </a:defRPr>
            </a:lvl8pPr>
            <a:lvl9pPr marL="10030774" defTabSz="2507692">
              <a:defRPr sz="5000">
                <a:solidFill>
                  <a:schemeClr val="lt1"/>
                </a:solidFill>
              </a:defRPr>
            </a:lvl9pPr>
          </a:lstStyle>
          <a:p>
            <a:r>
              <a:rPr lang="en-US" dirty="0"/>
              <a:t>Saturday</a:t>
            </a:r>
          </a:p>
          <a:p>
            <a:r>
              <a:rPr lang="en-US" dirty="0"/>
              <a:t>Poster number 1080</a:t>
            </a:r>
          </a:p>
        </p:txBody>
      </p:sp>
      <p:sp>
        <p:nvSpPr>
          <p:cNvPr id="28" name="TextBox 27"/>
          <p:cNvSpPr txBox="1"/>
          <p:nvPr/>
        </p:nvSpPr>
        <p:spPr>
          <a:xfrm>
            <a:off x="36823526" y="1119072"/>
            <a:ext cx="4472397" cy="1183257"/>
          </a:xfrm>
          <a:prstGeom prst="roundRect">
            <a:avLst/>
          </a:prstGeom>
          <a:solidFill>
            <a:srgbClr val="E2836E"/>
          </a:solidFill>
          <a:ln>
            <a:solidFill>
              <a:srgbClr val="FFFF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2507692">
              <a:defRPr sz="1800">
                <a:solidFill>
                  <a:schemeClr val="tx2"/>
                </a:solidFill>
                <a:latin typeface="Calibri" panose="020F0502020204030204" pitchFamily="34" charset="0"/>
                <a:cs typeface="Calibri" panose="020F0502020204030204" pitchFamily="34" charset="0"/>
              </a:defRPr>
            </a:lvl1pPr>
            <a:lvl2pPr marL="1253848" defTabSz="2507692">
              <a:defRPr sz="5000">
                <a:solidFill>
                  <a:schemeClr val="lt1"/>
                </a:solidFill>
              </a:defRPr>
            </a:lvl2pPr>
            <a:lvl3pPr marL="2507692" defTabSz="2507692">
              <a:defRPr sz="5000">
                <a:solidFill>
                  <a:schemeClr val="lt1"/>
                </a:solidFill>
              </a:defRPr>
            </a:lvl3pPr>
            <a:lvl4pPr marL="3761540" defTabSz="2507692">
              <a:defRPr sz="5000">
                <a:solidFill>
                  <a:schemeClr val="lt1"/>
                </a:solidFill>
              </a:defRPr>
            </a:lvl4pPr>
            <a:lvl5pPr marL="5015386" defTabSz="2507692">
              <a:defRPr sz="5000">
                <a:solidFill>
                  <a:schemeClr val="lt1"/>
                </a:solidFill>
              </a:defRPr>
            </a:lvl5pPr>
            <a:lvl6pPr marL="6269234" defTabSz="2507692">
              <a:defRPr sz="5000">
                <a:solidFill>
                  <a:schemeClr val="lt1"/>
                </a:solidFill>
              </a:defRPr>
            </a:lvl6pPr>
            <a:lvl7pPr marL="7523078" defTabSz="2507692">
              <a:defRPr sz="5000">
                <a:solidFill>
                  <a:schemeClr val="lt1"/>
                </a:solidFill>
              </a:defRPr>
            </a:lvl7pPr>
            <a:lvl8pPr marL="8776926" defTabSz="2507692">
              <a:defRPr sz="5000">
                <a:solidFill>
                  <a:schemeClr val="lt1"/>
                </a:solidFill>
              </a:defRPr>
            </a:lvl8pPr>
            <a:lvl9pPr marL="10030774" defTabSz="2507692">
              <a:defRPr sz="5000">
                <a:solidFill>
                  <a:schemeClr val="lt1"/>
                </a:solidFill>
              </a:defRPr>
            </a:lvl9pPr>
          </a:lstStyle>
          <a:p>
            <a:r>
              <a:rPr lang="en-US" dirty="0"/>
              <a:t>Lee Katz</a:t>
            </a:r>
          </a:p>
          <a:p>
            <a:r>
              <a:rPr lang="en-US" dirty="0"/>
              <a:t>Centers for Disease Control and Prevention</a:t>
            </a:r>
          </a:p>
          <a:p>
            <a:r>
              <a:rPr lang="en-US" dirty="0"/>
              <a:t>404-639-3875</a:t>
            </a:r>
          </a:p>
          <a:p>
            <a:r>
              <a:rPr lang="en-US" dirty="0"/>
              <a:t>gzu2@cdc.gov</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4866" b="27393"/>
          <a:stretch/>
        </p:blipFill>
        <p:spPr>
          <a:xfrm>
            <a:off x="18197962" y="16604634"/>
            <a:ext cx="3810000" cy="136420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5242" y="14652408"/>
            <a:ext cx="3238779" cy="1599957"/>
          </a:xfrm>
          <a:prstGeom prst="rect">
            <a:avLst/>
          </a:prstGeom>
        </p:spPr>
      </p:pic>
      <p:sp>
        <p:nvSpPr>
          <p:cNvPr id="5" name="TextBox 4"/>
          <p:cNvSpPr txBox="1"/>
          <p:nvPr/>
        </p:nvSpPr>
        <p:spPr>
          <a:xfrm>
            <a:off x="3048000" y="16339450"/>
            <a:ext cx="3744686" cy="830997"/>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Set of Reference genomes;</a:t>
            </a:r>
          </a:p>
          <a:p>
            <a:r>
              <a:rPr lang="en-US" sz="2400" dirty="0" smtClean="0">
                <a:latin typeface="Calibri" panose="020F0502020204030204" pitchFamily="34" charset="0"/>
                <a:cs typeface="Calibri" panose="020F0502020204030204" pitchFamily="34" charset="0"/>
              </a:rPr>
              <a:t>taxonomy</a:t>
            </a:r>
            <a:endParaRPr lang="en-US" sz="2400" dirty="0">
              <a:latin typeface="Calibri" panose="020F0502020204030204" pitchFamily="34" charset="0"/>
              <a:cs typeface="Calibri" panose="020F0502020204030204" pitchFamily="34" charset="0"/>
            </a:endParaRPr>
          </a:p>
        </p:txBody>
      </p:sp>
      <p:sp>
        <p:nvSpPr>
          <p:cNvPr id="7" name="Rectangle 6"/>
          <p:cNvSpPr/>
          <p:nvPr/>
        </p:nvSpPr>
        <p:spPr>
          <a:xfrm>
            <a:off x="3069852" y="18393995"/>
            <a:ext cx="3593864" cy="830997"/>
          </a:xfrm>
          <a:prstGeom prst="rect">
            <a:avLst/>
          </a:prstGeom>
        </p:spPr>
        <p:txBody>
          <a:bodyPr wrap="squar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Publication on model organisms (Galperin 2008)</a:t>
            </a:r>
            <a:endParaRPr lang="en-US" sz="2400" dirty="0">
              <a:latin typeface="Calibri" panose="020F0502020204030204" pitchFamily="34" charset="0"/>
              <a:cs typeface="Calibri" panose="020F0502020204030204" pitchFamily="34" charset="0"/>
            </a:endParaRPr>
          </a:p>
        </p:txBody>
      </p:sp>
      <p:sp>
        <p:nvSpPr>
          <p:cNvPr id="35" name="Rectangle 34"/>
          <p:cNvSpPr/>
          <p:nvPr/>
        </p:nvSpPr>
        <p:spPr>
          <a:xfrm>
            <a:off x="14602226" y="18782962"/>
            <a:ext cx="2988543" cy="2308324"/>
          </a:xfrm>
          <a:prstGeom prst="rect">
            <a:avLst/>
          </a:prstGeom>
        </p:spPr>
        <p:txBody>
          <a:bodyPr wrap="squar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Add in plant and animal mitochondrial genomes. Remove chromosomes similar to others with ANI &gt;97%</a:t>
            </a:r>
            <a:endParaRPr lang="en-US" sz="2400" dirty="0">
              <a:latin typeface="Calibri" panose="020F0502020204030204" pitchFamily="34" charset="0"/>
              <a:cs typeface="Calibri" panose="020F0502020204030204" pitchFamily="34" charset="0"/>
            </a:endParaRP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t="31117" b="41071"/>
          <a:stretch/>
        </p:blipFill>
        <p:spPr>
          <a:xfrm rot="12306996" flipV="1">
            <a:off x="6666033" y="16036047"/>
            <a:ext cx="2298231" cy="712387"/>
          </a:xfrm>
          <a:prstGeom prst="rect">
            <a:avLst/>
          </a:prstGeom>
        </p:spPr>
      </p:pic>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t="31117" b="41071"/>
          <a:stretch/>
        </p:blipFill>
        <p:spPr>
          <a:xfrm rot="9614635" flipV="1">
            <a:off x="6845448" y="18065491"/>
            <a:ext cx="2298231" cy="712387"/>
          </a:xfrm>
          <a:prstGeom prst="rect">
            <a:avLst/>
          </a:prstGeom>
        </p:spPr>
      </p:pic>
      <p:sp>
        <p:nvSpPr>
          <p:cNvPr id="14" name="TextBox 13"/>
          <p:cNvSpPr txBox="1"/>
          <p:nvPr/>
        </p:nvSpPr>
        <p:spPr>
          <a:xfrm>
            <a:off x="8910592" y="16952964"/>
            <a:ext cx="1441079" cy="1815882"/>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Separate plasmids from bacterial genomes.  Apply species or subspecies taxonomy IDs</a:t>
            </a:r>
            <a:endParaRPr lang="en-US" sz="1600" dirty="0">
              <a:latin typeface="Calibri" panose="020F0502020204030204" pitchFamily="34" charset="0"/>
              <a:cs typeface="Calibri" panose="020F0502020204030204" pitchFamily="34" charset="0"/>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8939" y="20031422"/>
            <a:ext cx="1424166" cy="1424166"/>
          </a:xfrm>
          <a:prstGeom prst="rect">
            <a:avLst/>
          </a:prstGeom>
        </p:spPr>
      </p:pic>
      <p:sp>
        <p:nvSpPr>
          <p:cNvPr id="45" name="TextBox 44"/>
          <p:cNvSpPr txBox="1"/>
          <p:nvPr/>
        </p:nvSpPr>
        <p:spPr>
          <a:xfrm>
            <a:off x="2926659" y="21472594"/>
            <a:ext cx="4193344" cy="461665"/>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Genomes sequenced in-house</a:t>
            </a:r>
            <a:endParaRPr lang="en-US" sz="2400" dirty="0">
              <a:latin typeface="Calibri" panose="020F0502020204030204" pitchFamily="34" charset="0"/>
              <a:cs typeface="Calibri" panose="020F0502020204030204" pitchFamily="34" charset="0"/>
            </a:endParaRPr>
          </a:p>
        </p:txBody>
      </p:sp>
      <p:pic>
        <p:nvPicPr>
          <p:cNvPr id="46" name="Picture 45"/>
          <p:cNvPicPr>
            <a:picLocks noChangeAspect="1"/>
          </p:cNvPicPr>
          <p:nvPr/>
        </p:nvPicPr>
        <p:blipFill rotWithShape="1">
          <a:blip r:embed="rId4">
            <a:extLst>
              <a:ext uri="{28A0092B-C50C-407E-A947-70E740481C1C}">
                <a14:useLocalDpi xmlns:a14="http://schemas.microsoft.com/office/drawing/2010/main" val="0"/>
              </a:ext>
            </a:extLst>
          </a:blip>
          <a:srcRect t="31117" b="41071"/>
          <a:stretch/>
        </p:blipFill>
        <p:spPr>
          <a:xfrm rot="8396047" flipV="1">
            <a:off x="7084185" y="19372448"/>
            <a:ext cx="2298231" cy="712387"/>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15102" y="17232908"/>
            <a:ext cx="1739824" cy="1729502"/>
          </a:xfrm>
          <a:prstGeom prst="rect">
            <a:avLst/>
          </a:prstGeom>
        </p:spPr>
      </p:pic>
      <p:pic>
        <p:nvPicPr>
          <p:cNvPr id="52" name="Picture 51"/>
          <p:cNvPicPr>
            <a:picLocks noChangeAspect="1"/>
          </p:cNvPicPr>
          <p:nvPr/>
        </p:nvPicPr>
        <p:blipFill rotWithShape="1">
          <a:blip r:embed="rId4">
            <a:extLst>
              <a:ext uri="{28A0092B-C50C-407E-A947-70E740481C1C}">
                <a14:useLocalDpi xmlns:a14="http://schemas.microsoft.com/office/drawing/2010/main" val="0"/>
              </a:ext>
            </a:extLst>
          </a:blip>
          <a:srcRect t="31117" b="41071"/>
          <a:stretch/>
        </p:blipFill>
        <p:spPr>
          <a:xfrm rot="10229033" flipV="1">
            <a:off x="12471213" y="16154281"/>
            <a:ext cx="2298231" cy="712387"/>
          </a:xfrm>
          <a:prstGeom prst="rect">
            <a:avLst/>
          </a:prstGeom>
        </p:spPr>
      </p:pic>
      <p:cxnSp>
        <p:nvCxnSpPr>
          <p:cNvPr id="21" name="Straight Connector 20"/>
          <p:cNvCxnSpPr/>
          <p:nvPr/>
        </p:nvCxnSpPr>
        <p:spPr>
          <a:xfrm>
            <a:off x="10214234" y="17091120"/>
            <a:ext cx="250704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947280" y="19028099"/>
            <a:ext cx="3040953" cy="461665"/>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Set of chromosomes</a:t>
            </a:r>
            <a:endParaRPr lang="en-US" sz="2400" dirty="0">
              <a:latin typeface="Calibri" panose="020F0502020204030204" pitchFamily="34" charset="0"/>
              <a:cs typeface="Calibri" panose="020F0502020204030204" pitchFamily="34" charset="0"/>
            </a:endParaRPr>
          </a:p>
        </p:txBody>
      </p:sp>
      <p:sp>
        <p:nvSpPr>
          <p:cNvPr id="56" name="TextBox 55"/>
          <p:cNvSpPr txBox="1"/>
          <p:nvPr/>
        </p:nvSpPr>
        <p:spPr>
          <a:xfrm>
            <a:off x="9864536" y="15770882"/>
            <a:ext cx="3040953" cy="461665"/>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Set of plasmids</a:t>
            </a:r>
            <a:endParaRPr lang="en-US" sz="2400" dirty="0">
              <a:latin typeface="Calibri" panose="020F0502020204030204" pitchFamily="34" charset="0"/>
              <a:cs typeface="Calibri" panose="020F0502020204030204" pitchFamily="34" charset="0"/>
            </a:endParaRPr>
          </a:p>
        </p:txBody>
      </p:sp>
      <p:sp>
        <p:nvSpPr>
          <p:cNvPr id="57" name="Rectangle 56"/>
          <p:cNvSpPr/>
          <p:nvPr/>
        </p:nvSpPr>
        <p:spPr>
          <a:xfrm>
            <a:off x="14602228" y="14097042"/>
            <a:ext cx="3595734" cy="1200329"/>
          </a:xfrm>
          <a:prstGeom prst="rect">
            <a:avLst/>
          </a:prstGeom>
        </p:spPr>
        <p:txBody>
          <a:bodyPr wrap="squar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Identify similar plasmids; copy taxonomy ID to similar plasmids. ANI &gt; 97%</a:t>
            </a:r>
            <a:endParaRPr lang="en-US" sz="2400" dirty="0">
              <a:latin typeface="Calibri" panose="020F0502020204030204" pitchFamily="34" charset="0"/>
              <a:cs typeface="Calibri" panose="020F0502020204030204" pitchFamily="34" charset="0"/>
            </a:endParaRPr>
          </a:p>
        </p:txBody>
      </p:sp>
      <p:sp>
        <p:nvSpPr>
          <p:cNvPr id="22" name="Oval 21"/>
          <p:cNvSpPr/>
          <p:nvPr/>
        </p:nvSpPr>
        <p:spPr>
          <a:xfrm>
            <a:off x="10389842" y="16362081"/>
            <a:ext cx="640080" cy="640080"/>
          </a:xfrm>
          <a:prstGeom prst="ellipse">
            <a:avLst/>
          </a:prstGeom>
          <a:noFill/>
          <a:ln w="635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srgbClr val="0F56DC"/>
                </a:solidFill>
                <a:latin typeface="Calibri" panose="020F0502020204030204" pitchFamily="34" charset="0"/>
                <a:cs typeface="Calibri" panose="020F0502020204030204" pitchFamily="34" charset="0"/>
              </a:rPr>
              <a:t>tax</a:t>
            </a:r>
            <a:br>
              <a:rPr lang="en-US" sz="1200" dirty="0">
                <a:solidFill>
                  <a:srgbClr val="0F56DC"/>
                </a:solidFill>
                <a:latin typeface="Calibri" panose="020F0502020204030204" pitchFamily="34" charset="0"/>
                <a:cs typeface="Calibri" panose="020F0502020204030204" pitchFamily="34" charset="0"/>
              </a:rPr>
            </a:br>
            <a:r>
              <a:rPr lang="en-US" sz="1200" dirty="0" smtClean="0">
                <a:solidFill>
                  <a:srgbClr val="0F56DC"/>
                </a:solidFill>
                <a:latin typeface="Calibri" panose="020F0502020204030204" pitchFamily="34" charset="0"/>
                <a:cs typeface="Calibri" panose="020F0502020204030204" pitchFamily="34" charset="0"/>
              </a:rPr>
              <a:t>562</a:t>
            </a:r>
            <a:endParaRPr lang="en-US" sz="1200" dirty="0">
              <a:solidFill>
                <a:srgbClr val="0F56DC"/>
              </a:solidFill>
              <a:latin typeface="Calibri" panose="020F0502020204030204" pitchFamily="34" charset="0"/>
              <a:cs typeface="Calibri" panose="020F0502020204030204" pitchFamily="34" charset="0"/>
            </a:endParaRPr>
          </a:p>
        </p:txBody>
      </p:sp>
      <p:sp>
        <p:nvSpPr>
          <p:cNvPr id="62" name="Oval 61"/>
          <p:cNvSpPr/>
          <p:nvPr/>
        </p:nvSpPr>
        <p:spPr>
          <a:xfrm>
            <a:off x="11114153" y="16364810"/>
            <a:ext cx="640080" cy="640080"/>
          </a:xfrm>
          <a:prstGeom prst="ellipse">
            <a:avLst/>
          </a:prstGeom>
          <a:noFill/>
          <a:ln w="63500" cmpd="dbl">
            <a:solidFill>
              <a:srgbClr val="8D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srgbClr val="0F56DC"/>
                </a:solidFill>
                <a:latin typeface="Calibri" panose="020F0502020204030204" pitchFamily="34" charset="0"/>
                <a:cs typeface="Calibri" panose="020F0502020204030204" pitchFamily="34" charset="0"/>
              </a:rPr>
              <a:t>Tax</a:t>
            </a:r>
          </a:p>
          <a:p>
            <a:pPr lvl="0" algn="ctr"/>
            <a:r>
              <a:rPr lang="en-US" sz="1200" dirty="0" smtClean="0">
                <a:solidFill>
                  <a:srgbClr val="0F56DC"/>
                </a:solidFill>
                <a:latin typeface="Calibri" panose="020F0502020204030204" pitchFamily="34" charset="0"/>
                <a:cs typeface="Calibri" panose="020F0502020204030204" pitchFamily="34" charset="0"/>
              </a:rPr>
              <a:t>590</a:t>
            </a:r>
            <a:endParaRPr lang="en-US" sz="1200" dirty="0">
              <a:solidFill>
                <a:srgbClr val="0F56DC"/>
              </a:solidFill>
              <a:latin typeface="Calibri" panose="020F0502020204030204" pitchFamily="34" charset="0"/>
              <a:cs typeface="Calibri" panose="020F0502020204030204" pitchFamily="34" charset="0"/>
            </a:endParaRPr>
          </a:p>
        </p:txBody>
      </p:sp>
      <p:sp>
        <p:nvSpPr>
          <p:cNvPr id="63" name="Oval 62"/>
          <p:cNvSpPr/>
          <p:nvPr/>
        </p:nvSpPr>
        <p:spPr>
          <a:xfrm>
            <a:off x="11827829" y="16365511"/>
            <a:ext cx="640080" cy="640080"/>
          </a:xfrm>
          <a:prstGeom prst="ellipse">
            <a:avLst/>
          </a:prstGeom>
          <a:noFill/>
          <a:ln w="63500" cmpd="dbl">
            <a:solidFill>
              <a:srgbClr val="781D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srgbClr val="0F56DC"/>
                </a:solidFill>
                <a:latin typeface="Calibri" panose="020F0502020204030204" pitchFamily="34" charset="0"/>
                <a:cs typeface="Calibri" panose="020F0502020204030204" pitchFamily="34" charset="0"/>
              </a:rPr>
              <a:t>Tax</a:t>
            </a:r>
          </a:p>
          <a:p>
            <a:pPr lvl="0" algn="ctr"/>
            <a:r>
              <a:rPr lang="en-US" sz="1200" dirty="0" smtClean="0">
                <a:solidFill>
                  <a:srgbClr val="0F56DC"/>
                </a:solidFill>
                <a:latin typeface="Calibri" panose="020F0502020204030204" pitchFamily="34" charset="0"/>
                <a:cs typeface="Calibri" panose="020F0502020204030204" pitchFamily="34" charset="0"/>
              </a:rPr>
              <a:t>666</a:t>
            </a:r>
            <a:endParaRPr lang="en-US" sz="1200" dirty="0">
              <a:solidFill>
                <a:srgbClr val="0F56DC"/>
              </a:solidFill>
              <a:latin typeface="Calibri" panose="020F0502020204030204" pitchFamily="34" charset="0"/>
              <a:cs typeface="Calibri" panose="020F0502020204030204" pitchFamily="34" charset="0"/>
            </a:endParaRPr>
          </a:p>
        </p:txBody>
      </p:sp>
      <p:sp>
        <p:nvSpPr>
          <p:cNvPr id="64" name="Oval 63"/>
          <p:cNvSpPr/>
          <p:nvPr/>
        </p:nvSpPr>
        <p:spPr>
          <a:xfrm>
            <a:off x="14647891" y="15296621"/>
            <a:ext cx="640080" cy="640080"/>
          </a:xfrm>
          <a:prstGeom prst="ellipse">
            <a:avLst/>
          </a:prstGeom>
          <a:noFill/>
          <a:ln w="635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cs typeface="Calibri" panose="020F0502020204030204" pitchFamily="34" charset="0"/>
              </a:rPr>
              <a:t>tax</a:t>
            </a:r>
            <a:br>
              <a:rPr lang="en-US" sz="1200" dirty="0" smtClean="0">
                <a:latin typeface="Calibri" panose="020F0502020204030204" pitchFamily="34" charset="0"/>
                <a:cs typeface="Calibri" panose="020F0502020204030204" pitchFamily="34" charset="0"/>
              </a:rPr>
            </a:br>
            <a:r>
              <a:rPr lang="en-US" sz="1200" dirty="0" smtClean="0">
                <a:latin typeface="Calibri" panose="020F0502020204030204" pitchFamily="34" charset="0"/>
                <a:cs typeface="Calibri" panose="020F0502020204030204" pitchFamily="34" charset="0"/>
              </a:rPr>
              <a:t>562</a:t>
            </a:r>
            <a:endParaRPr lang="en-US" sz="1200" dirty="0">
              <a:latin typeface="Calibri" panose="020F0502020204030204" pitchFamily="34" charset="0"/>
              <a:cs typeface="Calibri" panose="020F0502020204030204" pitchFamily="34" charset="0"/>
            </a:endParaRPr>
          </a:p>
        </p:txBody>
      </p:sp>
      <p:sp>
        <p:nvSpPr>
          <p:cNvPr id="65" name="Oval 64"/>
          <p:cNvSpPr/>
          <p:nvPr/>
        </p:nvSpPr>
        <p:spPr>
          <a:xfrm>
            <a:off x="15359676" y="15299350"/>
            <a:ext cx="640080" cy="640080"/>
          </a:xfrm>
          <a:prstGeom prst="ellipse">
            <a:avLst/>
          </a:prstGeom>
          <a:noFill/>
          <a:ln w="63500" cmpd="dbl">
            <a:solidFill>
              <a:srgbClr val="8D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cs typeface="Calibri" panose="020F0502020204030204" pitchFamily="34" charset="0"/>
              </a:rPr>
              <a:t>Tax</a:t>
            </a:r>
          </a:p>
          <a:p>
            <a:pPr algn="ctr"/>
            <a:r>
              <a:rPr lang="en-US" sz="1200" dirty="0" smtClean="0">
                <a:latin typeface="Calibri" panose="020F0502020204030204" pitchFamily="34" charset="0"/>
                <a:cs typeface="Calibri" panose="020F0502020204030204" pitchFamily="34" charset="0"/>
              </a:rPr>
              <a:t>590</a:t>
            </a:r>
            <a:endParaRPr lang="en-US" sz="1200" dirty="0">
              <a:latin typeface="Calibri" panose="020F0502020204030204" pitchFamily="34" charset="0"/>
              <a:cs typeface="Calibri" panose="020F0502020204030204" pitchFamily="34" charset="0"/>
            </a:endParaRPr>
          </a:p>
        </p:txBody>
      </p:sp>
      <p:sp>
        <p:nvSpPr>
          <p:cNvPr id="66" name="Oval 65"/>
          <p:cNvSpPr/>
          <p:nvPr/>
        </p:nvSpPr>
        <p:spPr>
          <a:xfrm>
            <a:off x="16758763" y="15296621"/>
            <a:ext cx="640080" cy="640080"/>
          </a:xfrm>
          <a:prstGeom prst="ellipse">
            <a:avLst/>
          </a:prstGeom>
          <a:noFill/>
          <a:ln w="63500" cmpd="dbl">
            <a:solidFill>
              <a:srgbClr val="781D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cs typeface="Calibri" panose="020F0502020204030204" pitchFamily="34" charset="0"/>
              </a:rPr>
              <a:t>Tax</a:t>
            </a:r>
          </a:p>
          <a:p>
            <a:pPr algn="ctr"/>
            <a:r>
              <a:rPr lang="en-US" sz="1200" dirty="0" smtClean="0">
                <a:latin typeface="Calibri" panose="020F0502020204030204" pitchFamily="34" charset="0"/>
                <a:cs typeface="Calibri" panose="020F0502020204030204" pitchFamily="34" charset="0"/>
              </a:rPr>
              <a:t>666</a:t>
            </a:r>
            <a:endParaRPr lang="en-US" sz="1200" dirty="0">
              <a:latin typeface="Calibri" panose="020F0502020204030204" pitchFamily="34" charset="0"/>
              <a:cs typeface="Calibri" panose="020F0502020204030204" pitchFamily="34" charset="0"/>
            </a:endParaRPr>
          </a:p>
        </p:txBody>
      </p:sp>
      <p:sp>
        <p:nvSpPr>
          <p:cNvPr id="67" name="Oval 66"/>
          <p:cNvSpPr/>
          <p:nvPr/>
        </p:nvSpPr>
        <p:spPr>
          <a:xfrm>
            <a:off x="15359676" y="16006626"/>
            <a:ext cx="640080" cy="640080"/>
          </a:xfrm>
          <a:prstGeom prst="ellipse">
            <a:avLst/>
          </a:prstGeom>
          <a:noFill/>
          <a:ln w="63500" cmpd="dbl">
            <a:solidFill>
              <a:srgbClr val="8D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cs typeface="Calibri" panose="020F0502020204030204" pitchFamily="34" charset="0"/>
              </a:rPr>
              <a:t>Tax</a:t>
            </a:r>
          </a:p>
          <a:p>
            <a:pPr algn="ctr"/>
            <a:r>
              <a:rPr lang="en-US" sz="1200" dirty="0" smtClean="0">
                <a:latin typeface="Calibri" panose="020F0502020204030204" pitchFamily="34" charset="0"/>
                <a:cs typeface="Calibri" panose="020F0502020204030204" pitchFamily="34" charset="0"/>
              </a:rPr>
              <a:t>562</a:t>
            </a:r>
            <a:endParaRPr lang="en-US" sz="1200" dirty="0">
              <a:latin typeface="Calibri" panose="020F0502020204030204" pitchFamily="34" charset="0"/>
              <a:cs typeface="Calibri" panose="020F0502020204030204" pitchFamily="34" charset="0"/>
            </a:endParaRPr>
          </a:p>
        </p:txBody>
      </p:sp>
      <p:sp>
        <p:nvSpPr>
          <p:cNvPr id="68" name="Oval 67"/>
          <p:cNvSpPr/>
          <p:nvPr/>
        </p:nvSpPr>
        <p:spPr>
          <a:xfrm>
            <a:off x="14647891" y="16015092"/>
            <a:ext cx="640080" cy="640080"/>
          </a:xfrm>
          <a:prstGeom prst="ellipse">
            <a:avLst/>
          </a:prstGeom>
          <a:noFill/>
          <a:ln w="635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cs typeface="Calibri" panose="020F0502020204030204" pitchFamily="34" charset="0"/>
              </a:rPr>
              <a:t>tax</a:t>
            </a:r>
            <a:br>
              <a:rPr lang="en-US" sz="1200" dirty="0" smtClean="0">
                <a:latin typeface="Calibri" panose="020F0502020204030204" pitchFamily="34" charset="0"/>
                <a:cs typeface="Calibri" panose="020F0502020204030204" pitchFamily="34" charset="0"/>
              </a:rPr>
            </a:br>
            <a:r>
              <a:rPr lang="en-US" sz="1200" dirty="0" smtClean="0">
                <a:latin typeface="Calibri" panose="020F0502020204030204" pitchFamily="34" charset="0"/>
                <a:cs typeface="Calibri" panose="020F0502020204030204" pitchFamily="34" charset="0"/>
              </a:rPr>
              <a:t>590</a:t>
            </a:r>
            <a:endParaRPr lang="en-US" sz="1200" dirty="0">
              <a:latin typeface="Calibri" panose="020F0502020204030204" pitchFamily="34" charset="0"/>
              <a:cs typeface="Calibri" panose="020F0502020204030204" pitchFamily="34" charset="0"/>
            </a:endParaRPr>
          </a:p>
        </p:txBody>
      </p:sp>
      <p:pic>
        <p:nvPicPr>
          <p:cNvPr id="69" name="Picture 68"/>
          <p:cNvPicPr>
            <a:picLocks noChangeAspect="1"/>
          </p:cNvPicPr>
          <p:nvPr/>
        </p:nvPicPr>
        <p:blipFill rotWithShape="1">
          <a:blip r:embed="rId4">
            <a:extLst>
              <a:ext uri="{28A0092B-C50C-407E-A947-70E740481C1C}">
                <a14:useLocalDpi xmlns:a14="http://schemas.microsoft.com/office/drawing/2010/main" val="0"/>
              </a:ext>
            </a:extLst>
          </a:blip>
          <a:srcRect t="31117" b="41071"/>
          <a:stretch/>
        </p:blipFill>
        <p:spPr>
          <a:xfrm rot="11850807" flipV="1">
            <a:off x="12424470" y="17953575"/>
            <a:ext cx="2298231" cy="712387"/>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15174364" y="17758753"/>
            <a:ext cx="564414" cy="1242226"/>
          </a:xfrm>
          <a:prstGeom prst="rect">
            <a:avLst/>
          </a:prstGeom>
        </p:spPr>
      </p:pic>
      <p:pic>
        <p:nvPicPr>
          <p:cNvPr id="75" name="Picture 74"/>
          <p:cNvPicPr>
            <a:picLocks noChangeAspect="1"/>
          </p:cNvPicPr>
          <p:nvPr/>
        </p:nvPicPr>
        <p:blipFill rotWithShape="1">
          <a:blip r:embed="rId4">
            <a:extLst>
              <a:ext uri="{28A0092B-C50C-407E-A947-70E740481C1C}">
                <a14:useLocalDpi xmlns:a14="http://schemas.microsoft.com/office/drawing/2010/main" val="0"/>
              </a:ext>
            </a:extLst>
          </a:blip>
          <a:srcRect t="31117" b="41071"/>
          <a:stretch/>
        </p:blipFill>
        <p:spPr>
          <a:xfrm rot="11850807" flipV="1">
            <a:off x="16260577" y="16265993"/>
            <a:ext cx="2298231" cy="712387"/>
          </a:xfrm>
          <a:prstGeom prst="rect">
            <a:avLst/>
          </a:prstGeom>
        </p:spPr>
      </p:pic>
      <p:pic>
        <p:nvPicPr>
          <p:cNvPr id="76" name="Picture 75"/>
          <p:cNvPicPr>
            <a:picLocks noChangeAspect="1"/>
          </p:cNvPicPr>
          <p:nvPr/>
        </p:nvPicPr>
        <p:blipFill rotWithShape="1">
          <a:blip r:embed="rId4">
            <a:extLst>
              <a:ext uri="{28A0092B-C50C-407E-A947-70E740481C1C}">
                <a14:useLocalDpi xmlns:a14="http://schemas.microsoft.com/office/drawing/2010/main" val="0"/>
              </a:ext>
            </a:extLst>
          </a:blip>
          <a:srcRect t="31117" b="41071"/>
          <a:stretch/>
        </p:blipFill>
        <p:spPr>
          <a:xfrm rot="10229033" flipV="1">
            <a:off x="16249728" y="17859052"/>
            <a:ext cx="2298231" cy="712387"/>
          </a:xfrm>
          <a:prstGeom prst="rect">
            <a:avLst/>
          </a:prstGeom>
        </p:spPr>
      </p:pic>
      <p:sp>
        <p:nvSpPr>
          <p:cNvPr id="77" name="Rectangle 76"/>
          <p:cNvSpPr/>
          <p:nvPr/>
        </p:nvSpPr>
        <p:spPr>
          <a:xfrm>
            <a:off x="19015797" y="16015092"/>
            <a:ext cx="1982138" cy="461665"/>
          </a:xfrm>
          <a:prstGeom prst="rect">
            <a:avLst/>
          </a:prstGeom>
        </p:spPr>
        <p:txBody>
          <a:bodyPr wrap="squar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Serve hot!</a:t>
            </a:r>
            <a:endParaRPr lang="en-US" sz="2400" dirty="0">
              <a:latin typeface="Calibri" panose="020F0502020204030204" pitchFamily="34" charset="0"/>
              <a:cs typeface="Calibri" panose="020F0502020204030204" pitchFamily="34" charset="0"/>
            </a:endParaRPr>
          </a:p>
        </p:txBody>
      </p:sp>
      <p:sp>
        <p:nvSpPr>
          <p:cNvPr id="78" name="Rectangle 77"/>
          <p:cNvSpPr/>
          <p:nvPr/>
        </p:nvSpPr>
        <p:spPr>
          <a:xfrm>
            <a:off x="18612732" y="17961654"/>
            <a:ext cx="2947857" cy="1569660"/>
          </a:xfrm>
          <a:prstGeom prst="rect">
            <a:avLst/>
          </a:prstGeom>
        </p:spPr>
        <p:txBody>
          <a:bodyPr wrap="squar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Result: a set of assemblies associated with specific taxonomy IDs</a:t>
            </a:r>
            <a:endParaRPr lang="en-US" sz="2400" dirty="0">
              <a:latin typeface="Calibri" panose="020F0502020204030204" pitchFamily="34" charset="0"/>
              <a:cs typeface="Calibri" panose="020F0502020204030204" pitchFamily="34" charset="0"/>
            </a:endParaRPr>
          </a:p>
        </p:txBody>
      </p:sp>
      <p:pic>
        <p:nvPicPr>
          <p:cNvPr id="84" name="Picture 8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7629111" y="23796303"/>
            <a:ext cx="863677" cy="863677"/>
          </a:xfrm>
          <a:prstGeom prst="rect">
            <a:avLst/>
          </a:prstGeom>
        </p:spPr>
      </p:pic>
      <p:graphicFrame>
        <p:nvGraphicFramePr>
          <p:cNvPr id="59" name="Chart 58"/>
          <p:cNvGraphicFramePr>
            <a:graphicFrameLocks/>
          </p:cNvGraphicFramePr>
          <p:nvPr>
            <p:extLst>
              <p:ext uri="{D42A27DB-BD31-4B8C-83A1-F6EECF244321}">
                <p14:modId xmlns:p14="http://schemas.microsoft.com/office/powerpoint/2010/main" val="3404106421"/>
              </p:ext>
            </p:extLst>
          </p:nvPr>
        </p:nvGraphicFramePr>
        <p:xfrm>
          <a:off x="22696170" y="15121596"/>
          <a:ext cx="9144000" cy="457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60" name="Chart 59"/>
          <p:cNvGraphicFramePr>
            <a:graphicFrameLocks/>
          </p:cNvGraphicFramePr>
          <p:nvPr>
            <p:extLst>
              <p:ext uri="{D42A27DB-BD31-4B8C-83A1-F6EECF244321}">
                <p14:modId xmlns:p14="http://schemas.microsoft.com/office/powerpoint/2010/main" val="2346009146"/>
              </p:ext>
            </p:extLst>
          </p:nvPr>
        </p:nvGraphicFramePr>
        <p:xfrm>
          <a:off x="32144152" y="15121596"/>
          <a:ext cx="9144000" cy="457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61" name="Chart 60"/>
          <p:cNvGraphicFramePr>
            <a:graphicFrameLocks/>
          </p:cNvGraphicFramePr>
          <p:nvPr>
            <p:extLst>
              <p:ext uri="{D42A27DB-BD31-4B8C-83A1-F6EECF244321}">
                <p14:modId xmlns:p14="http://schemas.microsoft.com/office/powerpoint/2010/main" val="113439134"/>
              </p:ext>
            </p:extLst>
          </p:nvPr>
        </p:nvGraphicFramePr>
        <p:xfrm>
          <a:off x="32151923" y="7999134"/>
          <a:ext cx="9144000" cy="5014301"/>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44231231"/>
              </p:ext>
            </p:extLst>
          </p:nvPr>
        </p:nvGraphicFramePr>
        <p:xfrm>
          <a:off x="23253237" y="7999135"/>
          <a:ext cx="3542665" cy="5894478"/>
        </p:xfrm>
        <a:graphic>
          <a:graphicData uri="http://schemas.openxmlformats.org/drawingml/2006/table">
            <a:tbl>
              <a:tblPr firstRow="1" bandRow="1">
                <a:tableStyleId>{9D7B26C5-4107-4FEC-AEDC-1716B250A1EF}</a:tableStyleId>
              </a:tblPr>
              <a:tblGrid>
                <a:gridCol w="1572387">
                  <a:extLst>
                    <a:ext uri="{9D8B030D-6E8A-4147-A177-3AD203B41FA5}">
                      <a16:colId xmlns:a16="http://schemas.microsoft.com/office/drawing/2014/main" val="835869846"/>
                    </a:ext>
                  </a:extLst>
                </a:gridCol>
                <a:gridCol w="1527048">
                  <a:extLst>
                    <a:ext uri="{9D8B030D-6E8A-4147-A177-3AD203B41FA5}">
                      <a16:colId xmlns:a16="http://schemas.microsoft.com/office/drawing/2014/main" val="2867610590"/>
                    </a:ext>
                  </a:extLst>
                </a:gridCol>
                <a:gridCol w="443230">
                  <a:extLst>
                    <a:ext uri="{9D8B030D-6E8A-4147-A177-3AD203B41FA5}">
                      <a16:colId xmlns:a16="http://schemas.microsoft.com/office/drawing/2014/main" val="3987569484"/>
                    </a:ext>
                  </a:extLst>
                </a:gridCol>
              </a:tblGrid>
              <a:tr h="346734">
                <a:tc>
                  <a:txBody>
                    <a:bodyPr/>
                    <a:lstStyle/>
                    <a:p>
                      <a:r>
                        <a:rPr lang="en-US" sz="1600" dirty="0" smtClean="0"/>
                        <a:t>Genus tested</a:t>
                      </a:r>
                      <a:endParaRPr lang="en-US" sz="1600" dirty="0"/>
                    </a:p>
                  </a:txBody>
                  <a:tcPr/>
                </a:tc>
                <a:tc>
                  <a:txBody>
                    <a:bodyPr/>
                    <a:lstStyle/>
                    <a:p>
                      <a:r>
                        <a:rPr lang="en-US" sz="1600" dirty="0" smtClean="0"/>
                        <a:t>species tested</a:t>
                      </a:r>
                      <a:endParaRPr lang="en-US" sz="1600" dirty="0"/>
                    </a:p>
                  </a:txBody>
                  <a:tcPr/>
                </a:tc>
                <a:tc>
                  <a:txBody>
                    <a:bodyPr/>
                    <a:lstStyle/>
                    <a:p>
                      <a:r>
                        <a:rPr lang="en-US" sz="1600" dirty="0" smtClean="0"/>
                        <a:t>n</a:t>
                      </a:r>
                      <a:endParaRPr lang="en-US" sz="1600" dirty="0"/>
                    </a:p>
                  </a:txBody>
                  <a:tcPr/>
                </a:tc>
                <a:extLst>
                  <a:ext uri="{0D108BD9-81ED-4DB2-BD59-A6C34878D82A}">
                    <a16:rowId xmlns:a16="http://schemas.microsoft.com/office/drawing/2014/main" val="3672607519"/>
                  </a:ext>
                </a:extLst>
              </a:tr>
              <a:tr h="346734">
                <a:tc>
                  <a:txBody>
                    <a:bodyPr/>
                    <a:lstStyle/>
                    <a:p>
                      <a:r>
                        <a:rPr lang="en-US" sz="1600" i="1" dirty="0" smtClean="0"/>
                        <a:t>Campylobacter</a:t>
                      </a:r>
                      <a:endParaRPr lang="en-US" sz="1600" i="1" dirty="0"/>
                    </a:p>
                  </a:txBody>
                  <a:tcPr/>
                </a:tc>
                <a:tc>
                  <a:txBody>
                    <a:bodyPr/>
                    <a:lstStyle/>
                    <a:p>
                      <a:r>
                        <a:rPr lang="en-US" sz="1600" i="1" dirty="0" smtClean="0"/>
                        <a:t>coli</a:t>
                      </a:r>
                      <a:endParaRPr lang="en-US" sz="1600" i="1" dirty="0"/>
                    </a:p>
                  </a:txBody>
                  <a:tcPr/>
                </a:tc>
                <a:tc>
                  <a:txBody>
                    <a:bodyPr/>
                    <a:lstStyle/>
                    <a:p>
                      <a:r>
                        <a:rPr lang="en-US" sz="1600" dirty="0" smtClean="0"/>
                        <a:t>4</a:t>
                      </a:r>
                      <a:endParaRPr lang="en-US" sz="1600" dirty="0"/>
                    </a:p>
                  </a:txBody>
                  <a:tcPr/>
                </a:tc>
                <a:extLst>
                  <a:ext uri="{0D108BD9-81ED-4DB2-BD59-A6C34878D82A}">
                    <a16:rowId xmlns:a16="http://schemas.microsoft.com/office/drawing/2014/main" val="2690510933"/>
                  </a:ext>
                </a:extLst>
              </a:tr>
              <a:tr h="346734">
                <a:tc>
                  <a:txBody>
                    <a:bodyPr/>
                    <a:lstStyle/>
                    <a:p>
                      <a:endParaRPr lang="en-US" sz="1600" i="1" dirty="0"/>
                    </a:p>
                  </a:txBody>
                  <a:tcPr/>
                </a:tc>
                <a:tc>
                  <a:txBody>
                    <a:bodyPr/>
                    <a:lstStyle/>
                    <a:p>
                      <a:r>
                        <a:rPr lang="en-US" sz="1600" i="1" dirty="0" smtClean="0"/>
                        <a:t>fetus</a:t>
                      </a:r>
                      <a:endParaRPr lang="en-US" sz="1600" i="1" dirty="0"/>
                    </a:p>
                  </a:txBody>
                  <a:tcPr/>
                </a:tc>
                <a:tc>
                  <a:txBody>
                    <a:bodyPr/>
                    <a:lstStyle/>
                    <a:p>
                      <a:r>
                        <a:rPr lang="en-US" sz="1600" dirty="0" smtClean="0"/>
                        <a:t>3</a:t>
                      </a:r>
                      <a:endParaRPr lang="en-US" sz="1600" dirty="0"/>
                    </a:p>
                  </a:txBody>
                  <a:tcPr/>
                </a:tc>
                <a:extLst>
                  <a:ext uri="{0D108BD9-81ED-4DB2-BD59-A6C34878D82A}">
                    <a16:rowId xmlns:a16="http://schemas.microsoft.com/office/drawing/2014/main" val="2270470978"/>
                  </a:ext>
                </a:extLst>
              </a:tr>
              <a:tr h="346734">
                <a:tc>
                  <a:txBody>
                    <a:bodyPr/>
                    <a:lstStyle/>
                    <a:p>
                      <a:endParaRPr lang="en-US" sz="1600" i="1" dirty="0"/>
                    </a:p>
                  </a:txBody>
                  <a:tcPr/>
                </a:tc>
                <a:tc>
                  <a:txBody>
                    <a:bodyPr/>
                    <a:lstStyle/>
                    <a:p>
                      <a:r>
                        <a:rPr lang="en-US" sz="1600" i="1" dirty="0" smtClean="0"/>
                        <a:t>helveticus</a:t>
                      </a:r>
                      <a:endParaRPr lang="en-US" sz="1600" i="1" dirty="0"/>
                    </a:p>
                  </a:txBody>
                  <a:tcPr/>
                </a:tc>
                <a:tc>
                  <a:txBody>
                    <a:bodyPr/>
                    <a:lstStyle/>
                    <a:p>
                      <a:r>
                        <a:rPr lang="en-US" sz="1600" dirty="0" smtClean="0"/>
                        <a:t>3</a:t>
                      </a:r>
                      <a:endParaRPr lang="en-US" sz="1600" dirty="0"/>
                    </a:p>
                  </a:txBody>
                  <a:tcPr/>
                </a:tc>
                <a:extLst>
                  <a:ext uri="{0D108BD9-81ED-4DB2-BD59-A6C34878D82A}">
                    <a16:rowId xmlns:a16="http://schemas.microsoft.com/office/drawing/2014/main" val="3323393583"/>
                  </a:ext>
                </a:extLst>
              </a:tr>
              <a:tr h="346734">
                <a:tc>
                  <a:txBody>
                    <a:bodyPr/>
                    <a:lstStyle/>
                    <a:p>
                      <a:endParaRPr lang="en-US" sz="1600" i="1" dirty="0"/>
                    </a:p>
                  </a:txBody>
                  <a:tcPr/>
                </a:tc>
                <a:tc>
                  <a:txBody>
                    <a:bodyPr/>
                    <a:lstStyle/>
                    <a:p>
                      <a:r>
                        <a:rPr lang="en-US" sz="1600" i="1" dirty="0" smtClean="0"/>
                        <a:t>hyointestinalis</a:t>
                      </a:r>
                      <a:endParaRPr lang="en-US" sz="1600" i="1" dirty="0"/>
                    </a:p>
                  </a:txBody>
                  <a:tcPr/>
                </a:tc>
                <a:tc>
                  <a:txBody>
                    <a:bodyPr/>
                    <a:lstStyle/>
                    <a:p>
                      <a:r>
                        <a:rPr lang="en-US" sz="1600" dirty="0" smtClean="0"/>
                        <a:t>3</a:t>
                      </a:r>
                      <a:endParaRPr lang="en-US" sz="1600" dirty="0"/>
                    </a:p>
                  </a:txBody>
                  <a:tcPr/>
                </a:tc>
                <a:extLst>
                  <a:ext uri="{0D108BD9-81ED-4DB2-BD59-A6C34878D82A}">
                    <a16:rowId xmlns:a16="http://schemas.microsoft.com/office/drawing/2014/main" val="174319950"/>
                  </a:ext>
                </a:extLst>
              </a:tr>
              <a:tr h="346734">
                <a:tc>
                  <a:txBody>
                    <a:bodyPr/>
                    <a:lstStyle/>
                    <a:p>
                      <a:endParaRPr lang="en-US" sz="1600" i="1" dirty="0"/>
                    </a:p>
                  </a:txBody>
                  <a:tcPr/>
                </a:tc>
                <a:tc>
                  <a:txBody>
                    <a:bodyPr/>
                    <a:lstStyle/>
                    <a:p>
                      <a:r>
                        <a:rPr lang="en-US" sz="1600" i="1" dirty="0" smtClean="0"/>
                        <a:t>jejuni</a:t>
                      </a:r>
                      <a:endParaRPr lang="en-US" sz="1600" i="1" dirty="0"/>
                    </a:p>
                  </a:txBody>
                  <a:tcPr/>
                </a:tc>
                <a:tc>
                  <a:txBody>
                    <a:bodyPr/>
                    <a:lstStyle/>
                    <a:p>
                      <a:r>
                        <a:rPr lang="en-US" sz="1600" dirty="0" smtClean="0"/>
                        <a:t>4</a:t>
                      </a:r>
                      <a:endParaRPr lang="en-US" sz="1600" dirty="0"/>
                    </a:p>
                  </a:txBody>
                  <a:tcPr/>
                </a:tc>
                <a:extLst>
                  <a:ext uri="{0D108BD9-81ED-4DB2-BD59-A6C34878D82A}">
                    <a16:rowId xmlns:a16="http://schemas.microsoft.com/office/drawing/2014/main" val="1013527150"/>
                  </a:ext>
                </a:extLst>
              </a:tr>
              <a:tr h="346734">
                <a:tc>
                  <a:txBody>
                    <a:bodyPr/>
                    <a:lstStyle/>
                    <a:p>
                      <a:endParaRPr lang="en-US" sz="1600" i="1" dirty="0"/>
                    </a:p>
                  </a:txBody>
                  <a:tcPr/>
                </a:tc>
                <a:tc>
                  <a:txBody>
                    <a:bodyPr/>
                    <a:lstStyle/>
                    <a:p>
                      <a:r>
                        <a:rPr lang="en-US" sz="1600" i="1" dirty="0" smtClean="0"/>
                        <a:t>lari</a:t>
                      </a:r>
                      <a:endParaRPr lang="en-US" sz="1600" i="1" dirty="0"/>
                    </a:p>
                  </a:txBody>
                  <a:tcPr/>
                </a:tc>
                <a:tc>
                  <a:txBody>
                    <a:bodyPr/>
                    <a:lstStyle/>
                    <a:p>
                      <a:r>
                        <a:rPr lang="en-US" sz="1600" dirty="0" smtClean="0"/>
                        <a:t>3</a:t>
                      </a:r>
                      <a:endParaRPr lang="en-US" sz="1600" dirty="0"/>
                    </a:p>
                  </a:txBody>
                  <a:tcPr/>
                </a:tc>
                <a:extLst>
                  <a:ext uri="{0D108BD9-81ED-4DB2-BD59-A6C34878D82A}">
                    <a16:rowId xmlns:a16="http://schemas.microsoft.com/office/drawing/2014/main" val="955957605"/>
                  </a:ext>
                </a:extLst>
              </a:tr>
              <a:tr h="346734">
                <a:tc>
                  <a:txBody>
                    <a:bodyPr/>
                    <a:lstStyle/>
                    <a:p>
                      <a:endParaRPr lang="en-US" sz="1600" i="1" dirty="0"/>
                    </a:p>
                  </a:txBody>
                  <a:tcPr/>
                </a:tc>
                <a:tc>
                  <a:txBody>
                    <a:bodyPr/>
                    <a:lstStyle/>
                    <a:p>
                      <a:r>
                        <a:rPr lang="en-US" sz="1600" i="1" dirty="0" smtClean="0"/>
                        <a:t>upsaliensis</a:t>
                      </a:r>
                      <a:endParaRPr lang="en-US" sz="1600" i="1" dirty="0"/>
                    </a:p>
                  </a:txBody>
                  <a:tcPr/>
                </a:tc>
                <a:tc>
                  <a:txBody>
                    <a:bodyPr/>
                    <a:lstStyle/>
                    <a:p>
                      <a:r>
                        <a:rPr lang="en-US" sz="1600" dirty="0" smtClean="0"/>
                        <a:t>3</a:t>
                      </a:r>
                    </a:p>
                  </a:txBody>
                  <a:tcPr/>
                </a:tc>
                <a:extLst>
                  <a:ext uri="{0D108BD9-81ED-4DB2-BD59-A6C34878D82A}">
                    <a16:rowId xmlns:a16="http://schemas.microsoft.com/office/drawing/2014/main" val="3106993153"/>
                  </a:ext>
                </a:extLst>
              </a:tr>
              <a:tr h="346734">
                <a:tc>
                  <a:txBody>
                    <a:bodyPr/>
                    <a:lstStyle/>
                    <a:p>
                      <a:r>
                        <a:rPr lang="en-US" sz="1600" i="1" dirty="0" smtClean="0"/>
                        <a:t>Cronobacter</a:t>
                      </a:r>
                      <a:endParaRPr lang="en-US" sz="1600" i="1" dirty="0"/>
                    </a:p>
                  </a:txBody>
                  <a:tcPr/>
                </a:tc>
                <a:tc>
                  <a:txBody>
                    <a:bodyPr/>
                    <a:lstStyle/>
                    <a:p>
                      <a:r>
                        <a:rPr lang="en-US" sz="1600" i="1" dirty="0" smtClean="0"/>
                        <a:t>dublinensis</a:t>
                      </a:r>
                      <a:endParaRPr lang="en-US" sz="1600" i="1" dirty="0"/>
                    </a:p>
                  </a:txBody>
                  <a:tcPr/>
                </a:tc>
                <a:tc>
                  <a:txBody>
                    <a:bodyPr/>
                    <a:lstStyle/>
                    <a:p>
                      <a:r>
                        <a:rPr lang="en-US" sz="1600" dirty="0" smtClean="0"/>
                        <a:t>2</a:t>
                      </a:r>
                      <a:endParaRPr lang="en-US" sz="1600" dirty="0"/>
                    </a:p>
                  </a:txBody>
                  <a:tcPr/>
                </a:tc>
                <a:extLst>
                  <a:ext uri="{0D108BD9-81ED-4DB2-BD59-A6C34878D82A}">
                    <a16:rowId xmlns:a16="http://schemas.microsoft.com/office/drawing/2014/main" val="1942383715"/>
                  </a:ext>
                </a:extLst>
              </a:tr>
              <a:tr h="346734">
                <a:tc>
                  <a:txBody>
                    <a:bodyPr/>
                    <a:lstStyle/>
                    <a:p>
                      <a:endParaRPr lang="en-US" sz="1600" i="1" dirty="0"/>
                    </a:p>
                  </a:txBody>
                  <a:tcPr/>
                </a:tc>
                <a:tc>
                  <a:txBody>
                    <a:bodyPr/>
                    <a:lstStyle/>
                    <a:p>
                      <a:r>
                        <a:rPr lang="en-US" sz="1600" i="1" dirty="0" smtClean="0"/>
                        <a:t>malonaticus</a:t>
                      </a:r>
                      <a:endParaRPr lang="en-US" sz="1600" i="1" dirty="0"/>
                    </a:p>
                  </a:txBody>
                  <a:tcPr/>
                </a:tc>
                <a:tc>
                  <a:txBody>
                    <a:bodyPr/>
                    <a:lstStyle/>
                    <a:p>
                      <a:r>
                        <a:rPr lang="en-US" sz="1600" dirty="0" smtClean="0"/>
                        <a:t>2</a:t>
                      </a:r>
                      <a:endParaRPr lang="en-US" sz="1600" dirty="0"/>
                    </a:p>
                  </a:txBody>
                  <a:tcPr/>
                </a:tc>
                <a:extLst>
                  <a:ext uri="{0D108BD9-81ED-4DB2-BD59-A6C34878D82A}">
                    <a16:rowId xmlns:a16="http://schemas.microsoft.com/office/drawing/2014/main" val="2591975672"/>
                  </a:ext>
                </a:extLst>
              </a:tr>
              <a:tr h="346734">
                <a:tc>
                  <a:txBody>
                    <a:bodyPr/>
                    <a:lstStyle/>
                    <a:p>
                      <a:endParaRPr lang="en-US" sz="1600" i="1" dirty="0"/>
                    </a:p>
                  </a:txBody>
                  <a:tcPr/>
                </a:tc>
                <a:tc>
                  <a:txBody>
                    <a:bodyPr/>
                    <a:lstStyle/>
                    <a:p>
                      <a:r>
                        <a:rPr lang="en-US" sz="1600" i="1" dirty="0" smtClean="0"/>
                        <a:t>sakazakii</a:t>
                      </a:r>
                      <a:endParaRPr lang="en-US" sz="1600" i="1" dirty="0"/>
                    </a:p>
                  </a:txBody>
                  <a:tcPr/>
                </a:tc>
                <a:tc>
                  <a:txBody>
                    <a:bodyPr/>
                    <a:lstStyle/>
                    <a:p>
                      <a:r>
                        <a:rPr lang="en-US" sz="1600" dirty="0" smtClean="0"/>
                        <a:t>2</a:t>
                      </a:r>
                      <a:endParaRPr lang="en-US" sz="1600" dirty="0"/>
                    </a:p>
                  </a:txBody>
                  <a:tcPr/>
                </a:tc>
                <a:extLst>
                  <a:ext uri="{0D108BD9-81ED-4DB2-BD59-A6C34878D82A}">
                    <a16:rowId xmlns:a16="http://schemas.microsoft.com/office/drawing/2014/main" val="3882447745"/>
                  </a:ext>
                </a:extLst>
              </a:tr>
              <a:tr h="346734">
                <a:tc>
                  <a:txBody>
                    <a:bodyPr/>
                    <a:lstStyle/>
                    <a:p>
                      <a:endParaRPr lang="en-US" sz="1600" i="1" dirty="0"/>
                    </a:p>
                  </a:txBody>
                  <a:tcPr/>
                </a:tc>
                <a:tc>
                  <a:txBody>
                    <a:bodyPr/>
                    <a:lstStyle/>
                    <a:p>
                      <a:r>
                        <a:rPr lang="en-US" sz="1600" i="1" dirty="0" smtClean="0"/>
                        <a:t>universalis</a:t>
                      </a:r>
                      <a:endParaRPr lang="en-US" sz="1600" i="1" dirty="0"/>
                    </a:p>
                  </a:txBody>
                  <a:tcPr/>
                </a:tc>
                <a:tc>
                  <a:txBody>
                    <a:bodyPr/>
                    <a:lstStyle/>
                    <a:p>
                      <a:r>
                        <a:rPr lang="en-US" sz="1600" dirty="0" smtClean="0"/>
                        <a:t>2</a:t>
                      </a:r>
                      <a:endParaRPr lang="en-US" sz="1600" dirty="0"/>
                    </a:p>
                  </a:txBody>
                  <a:tcPr/>
                </a:tc>
                <a:extLst>
                  <a:ext uri="{0D108BD9-81ED-4DB2-BD59-A6C34878D82A}">
                    <a16:rowId xmlns:a16="http://schemas.microsoft.com/office/drawing/2014/main" val="3794813890"/>
                  </a:ext>
                </a:extLst>
              </a:tr>
              <a:tr h="346734">
                <a:tc>
                  <a:txBody>
                    <a:bodyPr/>
                    <a:lstStyle/>
                    <a:p>
                      <a:r>
                        <a:rPr lang="en-US" sz="1600" i="1" dirty="0" smtClean="0"/>
                        <a:t>Escherichia</a:t>
                      </a:r>
                      <a:endParaRPr lang="en-US" sz="1600" i="1" dirty="0"/>
                    </a:p>
                  </a:txBody>
                  <a:tcPr/>
                </a:tc>
                <a:tc>
                  <a:txBody>
                    <a:bodyPr/>
                    <a:lstStyle/>
                    <a:p>
                      <a:r>
                        <a:rPr lang="en-US" sz="1600" i="1" dirty="0" smtClean="0"/>
                        <a:t>albertii</a:t>
                      </a:r>
                      <a:endParaRPr lang="en-US" sz="1600" i="1" dirty="0"/>
                    </a:p>
                  </a:txBody>
                  <a:tcPr/>
                </a:tc>
                <a:tc>
                  <a:txBody>
                    <a:bodyPr/>
                    <a:lstStyle/>
                    <a:p>
                      <a:r>
                        <a:rPr lang="en-US" sz="1600" dirty="0" smtClean="0"/>
                        <a:t>3</a:t>
                      </a:r>
                      <a:endParaRPr lang="en-US" sz="1600" dirty="0"/>
                    </a:p>
                  </a:txBody>
                  <a:tcPr/>
                </a:tc>
                <a:extLst>
                  <a:ext uri="{0D108BD9-81ED-4DB2-BD59-A6C34878D82A}">
                    <a16:rowId xmlns:a16="http://schemas.microsoft.com/office/drawing/2014/main" val="1605371646"/>
                  </a:ext>
                </a:extLst>
              </a:tr>
              <a:tr h="346734">
                <a:tc>
                  <a:txBody>
                    <a:bodyPr/>
                    <a:lstStyle/>
                    <a:p>
                      <a:endParaRPr lang="en-US" sz="1600" i="1" dirty="0"/>
                    </a:p>
                  </a:txBody>
                  <a:tcPr/>
                </a:tc>
                <a:tc>
                  <a:txBody>
                    <a:bodyPr/>
                    <a:lstStyle/>
                    <a:p>
                      <a:r>
                        <a:rPr lang="en-US" sz="1600" i="1" dirty="0" smtClean="0"/>
                        <a:t>coli</a:t>
                      </a:r>
                      <a:endParaRPr lang="en-US" sz="1600" i="1" dirty="0"/>
                    </a:p>
                  </a:txBody>
                  <a:tcPr/>
                </a:tc>
                <a:tc>
                  <a:txBody>
                    <a:bodyPr/>
                    <a:lstStyle/>
                    <a:p>
                      <a:r>
                        <a:rPr lang="en-US" sz="1600" dirty="0" smtClean="0"/>
                        <a:t>9</a:t>
                      </a:r>
                      <a:endParaRPr lang="en-US" sz="1600" dirty="0"/>
                    </a:p>
                  </a:txBody>
                  <a:tcPr/>
                </a:tc>
                <a:extLst>
                  <a:ext uri="{0D108BD9-81ED-4DB2-BD59-A6C34878D82A}">
                    <a16:rowId xmlns:a16="http://schemas.microsoft.com/office/drawing/2014/main" val="1410691724"/>
                  </a:ext>
                </a:extLst>
              </a:tr>
              <a:tr h="346734">
                <a:tc>
                  <a:txBody>
                    <a:bodyPr/>
                    <a:lstStyle/>
                    <a:p>
                      <a:endParaRPr lang="en-US" sz="1600" i="1" dirty="0"/>
                    </a:p>
                  </a:txBody>
                  <a:tcPr/>
                </a:tc>
                <a:tc>
                  <a:txBody>
                    <a:bodyPr/>
                    <a:lstStyle/>
                    <a:p>
                      <a:r>
                        <a:rPr lang="en-US" sz="1600" i="1" dirty="0" smtClean="0"/>
                        <a:t>fergusonii</a:t>
                      </a:r>
                      <a:endParaRPr lang="en-US" sz="1600" i="1" dirty="0"/>
                    </a:p>
                  </a:txBody>
                  <a:tcPr/>
                </a:tc>
                <a:tc>
                  <a:txBody>
                    <a:bodyPr/>
                    <a:lstStyle/>
                    <a:p>
                      <a:r>
                        <a:rPr lang="en-US" sz="1600" dirty="0" smtClean="0"/>
                        <a:t>3</a:t>
                      </a:r>
                      <a:endParaRPr lang="en-US" sz="1600" dirty="0"/>
                    </a:p>
                  </a:txBody>
                  <a:tcPr/>
                </a:tc>
                <a:extLst>
                  <a:ext uri="{0D108BD9-81ED-4DB2-BD59-A6C34878D82A}">
                    <a16:rowId xmlns:a16="http://schemas.microsoft.com/office/drawing/2014/main" val="1054380304"/>
                  </a:ext>
                </a:extLst>
              </a:tr>
              <a:tr h="346734">
                <a:tc>
                  <a:txBody>
                    <a:bodyPr/>
                    <a:lstStyle/>
                    <a:p>
                      <a:r>
                        <a:rPr lang="en-US" sz="1600" i="1" dirty="0" smtClean="0"/>
                        <a:t>Salmonella</a:t>
                      </a:r>
                      <a:endParaRPr lang="en-US" sz="1600" i="1" dirty="0"/>
                    </a:p>
                  </a:txBody>
                  <a:tcPr/>
                </a:tc>
                <a:tc>
                  <a:txBody>
                    <a:bodyPr/>
                    <a:lstStyle/>
                    <a:p>
                      <a:r>
                        <a:rPr lang="en-US" sz="1600" i="1" dirty="0" smtClean="0"/>
                        <a:t>bongori</a:t>
                      </a:r>
                      <a:endParaRPr lang="en-US" sz="1600" i="1" dirty="0"/>
                    </a:p>
                  </a:txBody>
                  <a:tcPr/>
                </a:tc>
                <a:tc>
                  <a:txBody>
                    <a:bodyPr/>
                    <a:lstStyle/>
                    <a:p>
                      <a:r>
                        <a:rPr lang="en-US" sz="1600" dirty="0" smtClean="0"/>
                        <a:t>3</a:t>
                      </a:r>
                      <a:endParaRPr lang="en-US" sz="1600" dirty="0"/>
                    </a:p>
                  </a:txBody>
                  <a:tcPr/>
                </a:tc>
                <a:extLst>
                  <a:ext uri="{0D108BD9-81ED-4DB2-BD59-A6C34878D82A}">
                    <a16:rowId xmlns:a16="http://schemas.microsoft.com/office/drawing/2014/main" val="4073263947"/>
                  </a:ext>
                </a:extLst>
              </a:tr>
              <a:tr h="346734">
                <a:tc>
                  <a:txBody>
                    <a:bodyPr/>
                    <a:lstStyle/>
                    <a:p>
                      <a:endParaRPr lang="en-US" sz="1600" i="1" dirty="0"/>
                    </a:p>
                  </a:txBody>
                  <a:tcPr/>
                </a:tc>
                <a:tc>
                  <a:txBody>
                    <a:bodyPr/>
                    <a:lstStyle/>
                    <a:p>
                      <a:r>
                        <a:rPr lang="en-US" sz="1600" i="1" dirty="0" smtClean="0"/>
                        <a:t>enterica</a:t>
                      </a:r>
                      <a:endParaRPr lang="en-US" sz="1600" i="1" dirty="0"/>
                    </a:p>
                  </a:txBody>
                  <a:tcPr/>
                </a:tc>
                <a:tc>
                  <a:txBody>
                    <a:bodyPr/>
                    <a:lstStyle/>
                    <a:p>
                      <a:r>
                        <a:rPr lang="en-US" sz="1600" dirty="0" smtClean="0"/>
                        <a:t>69</a:t>
                      </a:r>
                      <a:endParaRPr lang="en-US" sz="1600" dirty="0"/>
                    </a:p>
                  </a:txBody>
                  <a:tcPr/>
                </a:tc>
                <a:extLst>
                  <a:ext uri="{0D108BD9-81ED-4DB2-BD59-A6C34878D82A}">
                    <a16:rowId xmlns:a16="http://schemas.microsoft.com/office/drawing/2014/main" val="3719111705"/>
                  </a:ext>
                </a:extLst>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3143781656"/>
              </p:ext>
            </p:extLst>
          </p:nvPr>
        </p:nvGraphicFramePr>
        <p:xfrm>
          <a:off x="27798553" y="7999135"/>
          <a:ext cx="3950082" cy="5201010"/>
        </p:xfrm>
        <a:graphic>
          <a:graphicData uri="http://schemas.openxmlformats.org/drawingml/2006/table">
            <a:tbl>
              <a:tblPr firstRow="1" bandRow="1">
                <a:tableStyleId>{9D7B26C5-4107-4FEC-AEDC-1716B250A1EF}</a:tableStyleId>
              </a:tblPr>
              <a:tblGrid>
                <a:gridCol w="1572387">
                  <a:extLst>
                    <a:ext uri="{9D8B030D-6E8A-4147-A177-3AD203B41FA5}">
                      <a16:colId xmlns:a16="http://schemas.microsoft.com/office/drawing/2014/main" val="835869846"/>
                    </a:ext>
                  </a:extLst>
                </a:gridCol>
                <a:gridCol w="2031302">
                  <a:extLst>
                    <a:ext uri="{9D8B030D-6E8A-4147-A177-3AD203B41FA5}">
                      <a16:colId xmlns:a16="http://schemas.microsoft.com/office/drawing/2014/main" val="2867610590"/>
                    </a:ext>
                  </a:extLst>
                </a:gridCol>
                <a:gridCol w="346393">
                  <a:extLst>
                    <a:ext uri="{9D8B030D-6E8A-4147-A177-3AD203B41FA5}">
                      <a16:colId xmlns:a16="http://schemas.microsoft.com/office/drawing/2014/main" val="3987569484"/>
                    </a:ext>
                  </a:extLst>
                </a:gridCol>
              </a:tblGrid>
              <a:tr h="346734">
                <a:tc>
                  <a:txBody>
                    <a:bodyPr/>
                    <a:lstStyle/>
                    <a:p>
                      <a:r>
                        <a:rPr lang="en-US" sz="1600" dirty="0" smtClean="0"/>
                        <a:t>Genus tested</a:t>
                      </a:r>
                      <a:endParaRPr lang="en-US" sz="1600" dirty="0"/>
                    </a:p>
                  </a:txBody>
                  <a:tcPr/>
                </a:tc>
                <a:tc>
                  <a:txBody>
                    <a:bodyPr/>
                    <a:lstStyle/>
                    <a:p>
                      <a:r>
                        <a:rPr lang="en-US" sz="1600" dirty="0" smtClean="0"/>
                        <a:t>species tested</a:t>
                      </a:r>
                      <a:endParaRPr lang="en-US" sz="1600" dirty="0"/>
                    </a:p>
                  </a:txBody>
                  <a:tcPr/>
                </a:tc>
                <a:tc>
                  <a:txBody>
                    <a:bodyPr/>
                    <a:lstStyle/>
                    <a:p>
                      <a:r>
                        <a:rPr lang="en-US" sz="1600" dirty="0" smtClean="0"/>
                        <a:t>n</a:t>
                      </a:r>
                      <a:endParaRPr lang="en-US" sz="1600" dirty="0"/>
                    </a:p>
                  </a:txBody>
                  <a:tcPr/>
                </a:tc>
                <a:extLst>
                  <a:ext uri="{0D108BD9-81ED-4DB2-BD59-A6C34878D82A}">
                    <a16:rowId xmlns:a16="http://schemas.microsoft.com/office/drawing/2014/main" val="3672607519"/>
                  </a:ext>
                </a:extLst>
              </a:tr>
              <a:tr h="346734">
                <a:tc>
                  <a:txBody>
                    <a:bodyPr/>
                    <a:lstStyle/>
                    <a:p>
                      <a:r>
                        <a:rPr lang="en-US" sz="1600" i="1" dirty="0" smtClean="0"/>
                        <a:t>Listeria</a:t>
                      </a:r>
                      <a:endParaRPr lang="en-US" sz="1600" i="1" dirty="0"/>
                    </a:p>
                  </a:txBody>
                  <a:tcPr/>
                </a:tc>
                <a:tc>
                  <a:txBody>
                    <a:bodyPr/>
                    <a:lstStyle/>
                    <a:p>
                      <a:r>
                        <a:rPr lang="en-US" sz="1600" i="1" dirty="0" smtClean="0"/>
                        <a:t>grayi</a:t>
                      </a:r>
                      <a:endParaRPr lang="en-US" sz="1600" i="1" dirty="0"/>
                    </a:p>
                  </a:txBody>
                  <a:tcPr/>
                </a:tc>
                <a:tc>
                  <a:txBody>
                    <a:bodyPr/>
                    <a:lstStyle/>
                    <a:p>
                      <a:r>
                        <a:rPr lang="en-US" sz="1600" dirty="0" smtClean="0"/>
                        <a:t>1</a:t>
                      </a:r>
                      <a:endParaRPr lang="en-US" sz="1600" dirty="0"/>
                    </a:p>
                  </a:txBody>
                  <a:tcPr/>
                </a:tc>
                <a:extLst>
                  <a:ext uri="{0D108BD9-81ED-4DB2-BD59-A6C34878D82A}">
                    <a16:rowId xmlns:a16="http://schemas.microsoft.com/office/drawing/2014/main" val="2690510933"/>
                  </a:ext>
                </a:extLst>
              </a:tr>
              <a:tr h="346734">
                <a:tc>
                  <a:txBody>
                    <a:bodyPr/>
                    <a:lstStyle/>
                    <a:p>
                      <a:endParaRPr lang="en-US" sz="1600" i="1" dirty="0"/>
                    </a:p>
                  </a:txBody>
                  <a:tcPr/>
                </a:tc>
                <a:tc>
                  <a:txBody>
                    <a:bodyPr/>
                    <a:lstStyle/>
                    <a:p>
                      <a:r>
                        <a:rPr lang="en-US" sz="1600" i="1" dirty="0" smtClean="0"/>
                        <a:t>innocua</a:t>
                      </a:r>
                      <a:endParaRPr lang="en-US" sz="1600" i="1" dirty="0"/>
                    </a:p>
                  </a:txBody>
                  <a:tcPr/>
                </a:tc>
                <a:tc>
                  <a:txBody>
                    <a:bodyPr/>
                    <a:lstStyle/>
                    <a:p>
                      <a:r>
                        <a:rPr lang="en-US" sz="1600" dirty="0" smtClean="0"/>
                        <a:t>3</a:t>
                      </a:r>
                      <a:endParaRPr lang="en-US" sz="1600" dirty="0"/>
                    </a:p>
                  </a:txBody>
                  <a:tcPr/>
                </a:tc>
                <a:extLst>
                  <a:ext uri="{0D108BD9-81ED-4DB2-BD59-A6C34878D82A}">
                    <a16:rowId xmlns:a16="http://schemas.microsoft.com/office/drawing/2014/main" val="2270470978"/>
                  </a:ext>
                </a:extLst>
              </a:tr>
              <a:tr h="346734">
                <a:tc>
                  <a:txBody>
                    <a:bodyPr/>
                    <a:lstStyle/>
                    <a:p>
                      <a:endParaRPr lang="en-US" sz="1600" i="1" dirty="0"/>
                    </a:p>
                  </a:txBody>
                  <a:tcPr/>
                </a:tc>
                <a:tc>
                  <a:txBody>
                    <a:bodyPr/>
                    <a:lstStyle/>
                    <a:p>
                      <a:r>
                        <a:rPr lang="en-US" sz="1600" i="1" dirty="0" smtClean="0"/>
                        <a:t>ivanovii</a:t>
                      </a:r>
                      <a:endParaRPr lang="en-US" sz="1600" i="1" dirty="0"/>
                    </a:p>
                  </a:txBody>
                  <a:tcPr/>
                </a:tc>
                <a:tc>
                  <a:txBody>
                    <a:bodyPr/>
                    <a:lstStyle/>
                    <a:p>
                      <a:r>
                        <a:rPr lang="en-US" sz="1600" dirty="0" smtClean="0"/>
                        <a:t>5</a:t>
                      </a:r>
                      <a:endParaRPr lang="en-US" sz="1600" dirty="0"/>
                    </a:p>
                  </a:txBody>
                  <a:tcPr/>
                </a:tc>
                <a:extLst>
                  <a:ext uri="{0D108BD9-81ED-4DB2-BD59-A6C34878D82A}">
                    <a16:rowId xmlns:a16="http://schemas.microsoft.com/office/drawing/2014/main" val="3323393583"/>
                  </a:ext>
                </a:extLst>
              </a:tr>
              <a:tr h="346734">
                <a:tc>
                  <a:txBody>
                    <a:bodyPr/>
                    <a:lstStyle/>
                    <a:p>
                      <a:endParaRPr lang="en-US" sz="1600" i="1" dirty="0"/>
                    </a:p>
                  </a:txBody>
                  <a:tcPr/>
                </a:tc>
                <a:tc>
                  <a:txBody>
                    <a:bodyPr/>
                    <a:lstStyle/>
                    <a:p>
                      <a:r>
                        <a:rPr lang="en-US" sz="1600" i="1" dirty="0" smtClean="0"/>
                        <a:t>marthii</a:t>
                      </a:r>
                      <a:endParaRPr lang="en-US" sz="1600" i="1" dirty="0"/>
                    </a:p>
                  </a:txBody>
                  <a:tcPr/>
                </a:tc>
                <a:tc>
                  <a:txBody>
                    <a:bodyPr/>
                    <a:lstStyle/>
                    <a:p>
                      <a:r>
                        <a:rPr lang="en-US" sz="1600" dirty="0" smtClean="0"/>
                        <a:t>1</a:t>
                      </a:r>
                      <a:endParaRPr lang="en-US" sz="1600" dirty="0"/>
                    </a:p>
                  </a:txBody>
                  <a:tcPr/>
                </a:tc>
                <a:extLst>
                  <a:ext uri="{0D108BD9-81ED-4DB2-BD59-A6C34878D82A}">
                    <a16:rowId xmlns:a16="http://schemas.microsoft.com/office/drawing/2014/main" val="174319950"/>
                  </a:ext>
                </a:extLst>
              </a:tr>
              <a:tr h="346734">
                <a:tc>
                  <a:txBody>
                    <a:bodyPr/>
                    <a:lstStyle/>
                    <a:p>
                      <a:endParaRPr lang="en-US" sz="1600" i="1" dirty="0"/>
                    </a:p>
                  </a:txBody>
                  <a:tcPr/>
                </a:tc>
                <a:tc>
                  <a:txBody>
                    <a:bodyPr/>
                    <a:lstStyle/>
                    <a:p>
                      <a:r>
                        <a:rPr lang="en-US" sz="1600" i="1" dirty="0" smtClean="0"/>
                        <a:t>monocytogenes</a:t>
                      </a:r>
                      <a:endParaRPr lang="en-US" sz="1600" i="1" dirty="0"/>
                    </a:p>
                  </a:txBody>
                  <a:tcPr/>
                </a:tc>
                <a:tc>
                  <a:txBody>
                    <a:bodyPr/>
                    <a:lstStyle/>
                    <a:p>
                      <a:r>
                        <a:rPr lang="en-US" sz="1600" dirty="0" smtClean="0"/>
                        <a:t>6</a:t>
                      </a:r>
                      <a:endParaRPr lang="en-US" sz="1600" dirty="0"/>
                    </a:p>
                  </a:txBody>
                  <a:tcPr/>
                </a:tc>
                <a:extLst>
                  <a:ext uri="{0D108BD9-81ED-4DB2-BD59-A6C34878D82A}">
                    <a16:rowId xmlns:a16="http://schemas.microsoft.com/office/drawing/2014/main" val="1013527150"/>
                  </a:ext>
                </a:extLst>
              </a:tr>
              <a:tr h="346734">
                <a:tc>
                  <a:txBody>
                    <a:bodyPr/>
                    <a:lstStyle/>
                    <a:p>
                      <a:endParaRPr lang="en-US" sz="1600" i="1" dirty="0"/>
                    </a:p>
                  </a:txBody>
                  <a:tcPr/>
                </a:tc>
                <a:tc>
                  <a:txBody>
                    <a:bodyPr/>
                    <a:lstStyle/>
                    <a:p>
                      <a:r>
                        <a:rPr lang="en-US" sz="1600" i="1" dirty="0" smtClean="0"/>
                        <a:t>murrayi</a:t>
                      </a:r>
                      <a:endParaRPr lang="en-US" sz="1600" i="1" dirty="0"/>
                    </a:p>
                  </a:txBody>
                  <a:tcPr/>
                </a:tc>
                <a:tc>
                  <a:txBody>
                    <a:bodyPr/>
                    <a:lstStyle/>
                    <a:p>
                      <a:r>
                        <a:rPr lang="en-US" sz="1600" dirty="0" smtClean="0"/>
                        <a:t>1</a:t>
                      </a:r>
                      <a:endParaRPr lang="en-US" sz="1600" dirty="0"/>
                    </a:p>
                  </a:txBody>
                  <a:tcPr/>
                </a:tc>
                <a:extLst>
                  <a:ext uri="{0D108BD9-81ED-4DB2-BD59-A6C34878D82A}">
                    <a16:rowId xmlns:a16="http://schemas.microsoft.com/office/drawing/2014/main" val="955957605"/>
                  </a:ext>
                </a:extLst>
              </a:tr>
              <a:tr h="346734">
                <a:tc>
                  <a:txBody>
                    <a:bodyPr/>
                    <a:lstStyle/>
                    <a:p>
                      <a:endParaRPr lang="en-US" sz="1600" i="1" dirty="0"/>
                    </a:p>
                  </a:txBody>
                  <a:tcPr/>
                </a:tc>
                <a:tc>
                  <a:txBody>
                    <a:bodyPr/>
                    <a:lstStyle/>
                    <a:p>
                      <a:r>
                        <a:rPr lang="en-US" sz="1600" i="1" dirty="0" smtClean="0"/>
                        <a:t>seeligeri</a:t>
                      </a:r>
                      <a:endParaRPr lang="en-US" sz="1600" i="1" dirty="0"/>
                    </a:p>
                  </a:txBody>
                  <a:tcPr/>
                </a:tc>
                <a:tc>
                  <a:txBody>
                    <a:bodyPr/>
                    <a:lstStyle/>
                    <a:p>
                      <a:r>
                        <a:rPr lang="en-US" sz="1600" dirty="0" smtClean="0"/>
                        <a:t>3</a:t>
                      </a:r>
                      <a:endParaRPr lang="en-US" sz="1600" dirty="0"/>
                    </a:p>
                  </a:txBody>
                  <a:tcPr/>
                </a:tc>
                <a:extLst>
                  <a:ext uri="{0D108BD9-81ED-4DB2-BD59-A6C34878D82A}">
                    <a16:rowId xmlns:a16="http://schemas.microsoft.com/office/drawing/2014/main" val="3106993153"/>
                  </a:ext>
                </a:extLst>
              </a:tr>
              <a:tr h="346734">
                <a:tc>
                  <a:txBody>
                    <a:bodyPr/>
                    <a:lstStyle/>
                    <a:p>
                      <a:endParaRPr lang="en-US" sz="1600" i="1" dirty="0"/>
                    </a:p>
                  </a:txBody>
                  <a:tcPr/>
                </a:tc>
                <a:tc>
                  <a:txBody>
                    <a:bodyPr/>
                    <a:lstStyle/>
                    <a:p>
                      <a:r>
                        <a:rPr lang="en-US" sz="1600" i="1" dirty="0" smtClean="0"/>
                        <a:t>welshimeri</a:t>
                      </a:r>
                      <a:endParaRPr lang="en-US" sz="1600" i="1" dirty="0"/>
                    </a:p>
                  </a:txBody>
                  <a:tcPr/>
                </a:tc>
                <a:tc>
                  <a:txBody>
                    <a:bodyPr/>
                    <a:lstStyle/>
                    <a:p>
                      <a:r>
                        <a:rPr lang="en-US" sz="1600" dirty="0" smtClean="0"/>
                        <a:t>8</a:t>
                      </a:r>
                      <a:endParaRPr lang="en-US" sz="1600" dirty="0"/>
                    </a:p>
                  </a:txBody>
                  <a:tcPr/>
                </a:tc>
                <a:extLst>
                  <a:ext uri="{0D108BD9-81ED-4DB2-BD59-A6C34878D82A}">
                    <a16:rowId xmlns:a16="http://schemas.microsoft.com/office/drawing/2014/main" val="1942383715"/>
                  </a:ext>
                </a:extLst>
              </a:tr>
              <a:tr h="346734">
                <a:tc>
                  <a:txBody>
                    <a:bodyPr/>
                    <a:lstStyle/>
                    <a:p>
                      <a:r>
                        <a:rPr lang="en-US" sz="1600" i="1" dirty="0" smtClean="0"/>
                        <a:t>Vibrio</a:t>
                      </a:r>
                      <a:endParaRPr lang="en-US" sz="1600" i="1" dirty="0"/>
                    </a:p>
                  </a:txBody>
                  <a:tcPr/>
                </a:tc>
                <a:tc>
                  <a:txBody>
                    <a:bodyPr/>
                    <a:lstStyle/>
                    <a:p>
                      <a:r>
                        <a:rPr lang="en-US" sz="1600" i="1" dirty="0" smtClean="0"/>
                        <a:t>cholerae</a:t>
                      </a:r>
                      <a:endParaRPr lang="en-US" sz="1600" i="1" dirty="0"/>
                    </a:p>
                  </a:txBody>
                  <a:tcPr/>
                </a:tc>
                <a:tc>
                  <a:txBody>
                    <a:bodyPr/>
                    <a:lstStyle/>
                    <a:p>
                      <a:r>
                        <a:rPr lang="en-US" sz="1600" dirty="0" smtClean="0"/>
                        <a:t>3</a:t>
                      </a:r>
                      <a:endParaRPr lang="en-US" sz="1600" dirty="0"/>
                    </a:p>
                  </a:txBody>
                  <a:tcPr/>
                </a:tc>
                <a:extLst>
                  <a:ext uri="{0D108BD9-81ED-4DB2-BD59-A6C34878D82A}">
                    <a16:rowId xmlns:a16="http://schemas.microsoft.com/office/drawing/2014/main" val="2591975672"/>
                  </a:ext>
                </a:extLst>
              </a:tr>
              <a:tr h="346734">
                <a:tc>
                  <a:txBody>
                    <a:bodyPr/>
                    <a:lstStyle/>
                    <a:p>
                      <a:endParaRPr lang="en-US" sz="1600" i="1" dirty="0"/>
                    </a:p>
                  </a:txBody>
                  <a:tcPr/>
                </a:tc>
                <a:tc>
                  <a:txBody>
                    <a:bodyPr/>
                    <a:lstStyle/>
                    <a:p>
                      <a:r>
                        <a:rPr lang="en-US" sz="1600" i="1" dirty="0" smtClean="0"/>
                        <a:t>parahaemolyticus</a:t>
                      </a:r>
                      <a:endParaRPr lang="en-US" sz="1600" i="1" dirty="0"/>
                    </a:p>
                  </a:txBody>
                  <a:tcPr/>
                </a:tc>
                <a:tc>
                  <a:txBody>
                    <a:bodyPr/>
                    <a:lstStyle/>
                    <a:p>
                      <a:r>
                        <a:rPr lang="en-US" sz="1600" dirty="0" smtClean="0"/>
                        <a:t>3</a:t>
                      </a:r>
                      <a:endParaRPr lang="en-US" sz="1600" dirty="0"/>
                    </a:p>
                  </a:txBody>
                  <a:tcPr/>
                </a:tc>
                <a:extLst>
                  <a:ext uri="{0D108BD9-81ED-4DB2-BD59-A6C34878D82A}">
                    <a16:rowId xmlns:a16="http://schemas.microsoft.com/office/drawing/2014/main" val="3882447745"/>
                  </a:ext>
                </a:extLst>
              </a:tr>
              <a:tr h="346734">
                <a:tc>
                  <a:txBody>
                    <a:bodyPr/>
                    <a:lstStyle/>
                    <a:p>
                      <a:endParaRPr lang="en-US" sz="1600" i="1" dirty="0"/>
                    </a:p>
                  </a:txBody>
                  <a:tcPr/>
                </a:tc>
                <a:tc>
                  <a:txBody>
                    <a:bodyPr/>
                    <a:lstStyle/>
                    <a:p>
                      <a:r>
                        <a:rPr lang="en-US" sz="1600" i="1" dirty="0" smtClean="0"/>
                        <a:t>vulnificus</a:t>
                      </a:r>
                      <a:endParaRPr lang="en-US" sz="1600" i="1" dirty="0"/>
                    </a:p>
                  </a:txBody>
                  <a:tcPr/>
                </a:tc>
                <a:tc>
                  <a:txBody>
                    <a:bodyPr/>
                    <a:lstStyle/>
                    <a:p>
                      <a:r>
                        <a:rPr lang="en-US" sz="1600" dirty="0" smtClean="0"/>
                        <a:t>3</a:t>
                      </a:r>
                      <a:endParaRPr lang="en-US" sz="1600" dirty="0"/>
                    </a:p>
                  </a:txBody>
                  <a:tcPr/>
                </a:tc>
                <a:extLst>
                  <a:ext uri="{0D108BD9-81ED-4DB2-BD59-A6C34878D82A}">
                    <a16:rowId xmlns:a16="http://schemas.microsoft.com/office/drawing/2014/main" val="3794813890"/>
                  </a:ext>
                </a:extLst>
              </a:tr>
              <a:tr h="346734">
                <a:tc>
                  <a:txBody>
                    <a:bodyPr/>
                    <a:lstStyle/>
                    <a:p>
                      <a:r>
                        <a:rPr lang="en-US" sz="1600" i="1" dirty="0" smtClean="0"/>
                        <a:t>Yersinia</a:t>
                      </a:r>
                      <a:endParaRPr lang="en-US" sz="1600" i="1" dirty="0"/>
                    </a:p>
                  </a:txBody>
                  <a:tcPr/>
                </a:tc>
                <a:tc>
                  <a:txBody>
                    <a:bodyPr/>
                    <a:lstStyle/>
                    <a:p>
                      <a:r>
                        <a:rPr lang="en-US" sz="1600" i="1" dirty="0" smtClean="0"/>
                        <a:t>enterocolitica</a:t>
                      </a:r>
                      <a:endParaRPr lang="en-US" sz="1600" i="1" dirty="0"/>
                    </a:p>
                  </a:txBody>
                  <a:tcPr/>
                </a:tc>
                <a:tc>
                  <a:txBody>
                    <a:bodyPr/>
                    <a:lstStyle/>
                    <a:p>
                      <a:r>
                        <a:rPr lang="en-US" sz="1600" dirty="0" smtClean="0"/>
                        <a:t>3</a:t>
                      </a:r>
                      <a:endParaRPr lang="en-US" sz="1600" dirty="0"/>
                    </a:p>
                  </a:txBody>
                  <a:tcPr/>
                </a:tc>
                <a:extLst>
                  <a:ext uri="{0D108BD9-81ED-4DB2-BD59-A6C34878D82A}">
                    <a16:rowId xmlns:a16="http://schemas.microsoft.com/office/drawing/2014/main" val="1605371646"/>
                  </a:ext>
                </a:extLst>
              </a:tr>
              <a:tr h="346734">
                <a:tc>
                  <a:txBody>
                    <a:bodyPr/>
                    <a:lstStyle/>
                    <a:p>
                      <a:endParaRPr lang="en-US" sz="1600" i="1" dirty="0"/>
                    </a:p>
                  </a:txBody>
                  <a:tcPr/>
                </a:tc>
                <a:tc>
                  <a:txBody>
                    <a:bodyPr/>
                    <a:lstStyle/>
                    <a:p>
                      <a:r>
                        <a:rPr lang="en-US" sz="1600" i="1" dirty="0" smtClean="0"/>
                        <a:t>pestis</a:t>
                      </a:r>
                      <a:endParaRPr lang="en-US" sz="1600" i="1" dirty="0"/>
                    </a:p>
                  </a:txBody>
                  <a:tcPr/>
                </a:tc>
                <a:tc>
                  <a:txBody>
                    <a:bodyPr/>
                    <a:lstStyle/>
                    <a:p>
                      <a:r>
                        <a:rPr lang="en-US" sz="1600" dirty="0" smtClean="0"/>
                        <a:t>3</a:t>
                      </a:r>
                      <a:endParaRPr lang="en-US" sz="1600" dirty="0"/>
                    </a:p>
                  </a:txBody>
                  <a:tcPr/>
                </a:tc>
                <a:extLst>
                  <a:ext uri="{0D108BD9-81ED-4DB2-BD59-A6C34878D82A}">
                    <a16:rowId xmlns:a16="http://schemas.microsoft.com/office/drawing/2014/main" val="1410691724"/>
                  </a:ext>
                </a:extLst>
              </a:tr>
              <a:tr h="346734">
                <a:tc>
                  <a:txBody>
                    <a:bodyPr/>
                    <a:lstStyle/>
                    <a:p>
                      <a:endParaRPr lang="en-US" sz="1600" i="1" dirty="0"/>
                    </a:p>
                  </a:txBody>
                  <a:tcPr/>
                </a:tc>
                <a:tc>
                  <a:txBody>
                    <a:bodyPr/>
                    <a:lstStyle/>
                    <a:p>
                      <a:r>
                        <a:rPr lang="en-US" sz="1600" i="1" dirty="0" smtClean="0"/>
                        <a:t>pseudoturberculosis</a:t>
                      </a:r>
                      <a:endParaRPr lang="en-US" sz="1600" i="1" dirty="0"/>
                    </a:p>
                  </a:txBody>
                  <a:tcPr/>
                </a:tc>
                <a:tc>
                  <a:txBody>
                    <a:bodyPr/>
                    <a:lstStyle/>
                    <a:p>
                      <a:r>
                        <a:rPr lang="en-US" sz="1600" dirty="0" smtClean="0"/>
                        <a:t>3</a:t>
                      </a:r>
                      <a:endParaRPr lang="en-US" sz="1600" dirty="0"/>
                    </a:p>
                  </a:txBody>
                  <a:tcPr/>
                </a:tc>
                <a:extLst>
                  <a:ext uri="{0D108BD9-81ED-4DB2-BD59-A6C34878D82A}">
                    <a16:rowId xmlns:a16="http://schemas.microsoft.com/office/drawing/2014/main" val="1054380304"/>
                  </a:ext>
                </a:extLst>
              </a:tr>
            </a:tbl>
          </a:graphicData>
        </a:graphic>
      </p:graphicFrame>
      <p:pic>
        <p:nvPicPr>
          <p:cNvPr id="10" name="Picture 9"/>
          <p:cNvPicPr>
            <a:picLocks noChangeAspect="1"/>
          </p:cNvPicPr>
          <p:nvPr/>
        </p:nvPicPr>
        <p:blipFill rotWithShape="1">
          <a:blip r:embed="rId12">
            <a:extLst>
              <a:ext uri="{28A0092B-C50C-407E-A947-70E740481C1C}">
                <a14:useLocalDpi xmlns:a14="http://schemas.microsoft.com/office/drawing/2010/main" val="0"/>
              </a:ext>
            </a:extLst>
          </a:blip>
          <a:srcRect b="18767"/>
          <a:stretch/>
        </p:blipFill>
        <p:spPr>
          <a:xfrm>
            <a:off x="26833582" y="8418988"/>
            <a:ext cx="914400" cy="742801"/>
          </a:xfrm>
          <a:prstGeom prst="rect">
            <a:avLst/>
          </a:prstGeom>
        </p:spPr>
      </p:pic>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r="9473" b="20324"/>
          <a:stretch/>
        </p:blipFill>
        <p:spPr>
          <a:xfrm>
            <a:off x="26833582" y="11224011"/>
            <a:ext cx="914400" cy="804797"/>
          </a:xfrm>
          <a:prstGeom prst="rect">
            <a:avLst/>
          </a:prstGeom>
        </p:spPr>
      </p:pic>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r="13869" b="25022"/>
          <a:stretch/>
        </p:blipFill>
        <p:spPr>
          <a:xfrm>
            <a:off x="26833582" y="12163689"/>
            <a:ext cx="914400" cy="796005"/>
          </a:xfrm>
          <a:prstGeom prst="rect">
            <a:avLst/>
          </a:prstGeom>
        </p:spPr>
      </p:pic>
      <p:pic>
        <p:nvPicPr>
          <p:cNvPr id="15" name="Picture 14"/>
          <p:cNvPicPr>
            <a:picLocks noChangeAspect="1"/>
          </p:cNvPicPr>
          <p:nvPr/>
        </p:nvPicPr>
        <p:blipFill rotWithShape="1">
          <a:blip r:embed="rId15">
            <a:extLst>
              <a:ext uri="{28A0092B-C50C-407E-A947-70E740481C1C}">
                <a14:useLocalDpi xmlns:a14="http://schemas.microsoft.com/office/drawing/2010/main" val="0"/>
              </a:ext>
            </a:extLst>
          </a:blip>
          <a:srcRect b="23675"/>
          <a:stretch/>
        </p:blipFill>
        <p:spPr>
          <a:xfrm>
            <a:off x="22348892" y="10686042"/>
            <a:ext cx="914400" cy="697915"/>
          </a:xfrm>
          <a:prstGeom prst="rect">
            <a:avLst/>
          </a:prstGeom>
        </p:spPr>
      </p:pic>
      <p:pic>
        <p:nvPicPr>
          <p:cNvPr id="16" name="Picture 15"/>
          <p:cNvPicPr>
            <a:picLocks noChangeAspect="1"/>
          </p:cNvPicPr>
          <p:nvPr/>
        </p:nvPicPr>
        <p:blipFill rotWithShape="1">
          <a:blip r:embed="rId16">
            <a:extLst>
              <a:ext uri="{28A0092B-C50C-407E-A947-70E740481C1C}">
                <a14:useLocalDpi xmlns:a14="http://schemas.microsoft.com/office/drawing/2010/main" val="0"/>
              </a:ext>
            </a:extLst>
          </a:blip>
          <a:srcRect b="16273"/>
          <a:stretch/>
        </p:blipFill>
        <p:spPr>
          <a:xfrm>
            <a:off x="22348892" y="12194098"/>
            <a:ext cx="914400" cy="765596"/>
          </a:xfrm>
          <a:prstGeom prst="rect">
            <a:avLst/>
          </a:prstGeom>
        </p:spPr>
      </p:pic>
      <p:pic>
        <p:nvPicPr>
          <p:cNvPr id="18" name="Picture 17"/>
          <p:cNvPicPr>
            <a:picLocks noChangeAspect="1"/>
          </p:cNvPicPr>
          <p:nvPr/>
        </p:nvPicPr>
        <p:blipFill rotWithShape="1">
          <a:blip r:embed="rId17">
            <a:extLst>
              <a:ext uri="{28A0092B-C50C-407E-A947-70E740481C1C}">
                <a14:useLocalDpi xmlns:a14="http://schemas.microsoft.com/office/drawing/2010/main" val="0"/>
              </a:ext>
            </a:extLst>
          </a:blip>
          <a:srcRect b="16177"/>
          <a:stretch/>
        </p:blipFill>
        <p:spPr>
          <a:xfrm>
            <a:off x="22348892" y="13182173"/>
            <a:ext cx="914400" cy="766479"/>
          </a:xfrm>
          <a:prstGeom prst="rect">
            <a:avLst/>
          </a:prstGeom>
        </p:spPr>
      </p:pic>
      <p:pic>
        <p:nvPicPr>
          <p:cNvPr id="20" name="Picture 19"/>
          <p:cNvPicPr>
            <a:picLocks noChangeAspect="1"/>
          </p:cNvPicPr>
          <p:nvPr/>
        </p:nvPicPr>
        <p:blipFill rotWithShape="1">
          <a:blip r:embed="rId18">
            <a:extLst>
              <a:ext uri="{28A0092B-C50C-407E-A947-70E740481C1C}">
                <a14:useLocalDpi xmlns:a14="http://schemas.microsoft.com/office/drawing/2010/main" val="0"/>
              </a:ext>
            </a:extLst>
          </a:blip>
          <a:srcRect b="23683"/>
          <a:stretch/>
        </p:blipFill>
        <p:spPr>
          <a:xfrm flipH="1">
            <a:off x="22348892" y="8272541"/>
            <a:ext cx="914400" cy="697845"/>
          </a:xfrm>
          <a:prstGeom prst="rect">
            <a:avLst/>
          </a:prstGeom>
        </p:spPr>
      </p:pic>
      <p:sp>
        <p:nvSpPr>
          <p:cNvPr id="26" name="TextBox 25"/>
          <p:cNvSpPr txBox="1"/>
          <p:nvPr/>
        </p:nvSpPr>
        <p:spPr>
          <a:xfrm>
            <a:off x="22524203" y="6925333"/>
            <a:ext cx="9331508" cy="1077218"/>
          </a:xfrm>
          <a:prstGeom prst="rect">
            <a:avLst/>
          </a:prstGeom>
          <a:noFill/>
        </p:spPr>
        <p:txBody>
          <a:bodyPr wrap="square" rtlCol="0">
            <a:spAutoFit/>
          </a:bodyPr>
          <a:lstStyle/>
          <a:p>
            <a:r>
              <a:rPr lang="en-US" sz="3200" b="1" dirty="0" smtClean="0">
                <a:latin typeface="Calibri" panose="020F0502020204030204" pitchFamily="34" charset="0"/>
                <a:cs typeface="Calibri" panose="020F0502020204030204" pitchFamily="34" charset="0"/>
              </a:rPr>
              <a:t>A. Genome assemblies from various species were used to test </a:t>
            </a:r>
            <a:r>
              <a:rPr lang="en-US" sz="3200" b="1" dirty="0" smtClean="0">
                <a:latin typeface="Calibri" panose="020F0502020204030204" pitchFamily="34" charset="0"/>
                <a:cs typeface="Calibri" panose="020F0502020204030204" pitchFamily="34" charset="0"/>
              </a:rPr>
              <a:t>Kalamari</a:t>
            </a:r>
            <a:endParaRPr lang="en-US" sz="3200" b="1" dirty="0">
              <a:latin typeface="Calibri" panose="020F0502020204030204" pitchFamily="34" charset="0"/>
              <a:cs typeface="Calibri" panose="020F0502020204030204" pitchFamily="34" charset="0"/>
            </a:endParaRPr>
          </a:p>
        </p:txBody>
      </p:sp>
      <p:sp>
        <p:nvSpPr>
          <p:cNvPr id="71" name="Rectangle 70"/>
          <p:cNvSpPr/>
          <p:nvPr/>
        </p:nvSpPr>
        <p:spPr>
          <a:xfrm>
            <a:off x="21945603" y="20684715"/>
            <a:ext cx="9910108" cy="7115778"/>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20231" tIns="210114" rIns="420231" bIns="210114" rtlCol="0" anchor="t"/>
          <a:lstStyle/>
          <a:p>
            <a:pPr lvl="0"/>
            <a:r>
              <a:rPr lang="en-US" sz="4800" b="1" dirty="0" smtClean="0">
                <a:solidFill>
                  <a:srgbClr val="D9531E"/>
                </a:solidFill>
                <a:latin typeface="Calibri" pitchFamily="34" charset="0"/>
                <a:cs typeface="Calibri" pitchFamily="34" charset="0"/>
              </a:rPr>
              <a:t>FOOD FOR THOUGHT</a:t>
            </a:r>
          </a:p>
          <a:p>
            <a:pPr lvl="0"/>
            <a:r>
              <a:rPr lang="en-US" sz="2400" dirty="0" smtClean="0">
                <a:solidFill>
                  <a:srgbClr val="3F3F3F"/>
                </a:solidFill>
                <a:latin typeface="Calibri" pitchFamily="34" charset="0"/>
                <a:cs typeface="Calibri" pitchFamily="34" charset="0"/>
              </a:rPr>
              <a:t>The methods and results describe a version of Kalamari from early 2018 (version 2). We have thoughtfully constructed a recipe for Kalamari v2, and we show modest although slight improvements over the standard Kraken database.  </a:t>
            </a:r>
          </a:p>
          <a:p>
            <a:pPr lvl="0"/>
            <a:r>
              <a:rPr lang="en-US" sz="2400" dirty="0" smtClean="0">
                <a:solidFill>
                  <a:srgbClr val="3F3F3F"/>
                </a:solidFill>
                <a:latin typeface="Calibri" pitchFamily="34" charset="0"/>
                <a:cs typeface="Calibri" pitchFamily="34" charset="0"/>
              </a:rPr>
              <a:t>The latest version of Kalamari will incorporate several improvements. Only one genome assembly per taxon will be included within the database.  Additionally, certain species are defined solely by their plasmids and will be treated specially.  These species include </a:t>
            </a:r>
            <a:r>
              <a:rPr lang="en-US" sz="2400" i="1" dirty="0" smtClean="0">
                <a:solidFill>
                  <a:srgbClr val="3F3F3F"/>
                </a:solidFill>
                <a:latin typeface="Calibri" pitchFamily="34" charset="0"/>
                <a:cs typeface="Calibri" pitchFamily="34" charset="0"/>
              </a:rPr>
              <a:t>Shigella</a:t>
            </a:r>
            <a:r>
              <a:rPr lang="en-US" sz="2400" dirty="0" smtClean="0">
                <a:solidFill>
                  <a:srgbClr val="3F3F3F"/>
                </a:solidFill>
                <a:latin typeface="Calibri" pitchFamily="34" charset="0"/>
                <a:cs typeface="Calibri" pitchFamily="34" charset="0"/>
              </a:rPr>
              <a:t> species, </a:t>
            </a:r>
            <a:r>
              <a:rPr lang="en-US" sz="2400" i="1" dirty="0" smtClean="0">
                <a:solidFill>
                  <a:srgbClr val="3F3F3F"/>
                </a:solidFill>
                <a:latin typeface="Calibri" pitchFamily="34" charset="0"/>
                <a:cs typeface="Calibri" pitchFamily="34" charset="0"/>
              </a:rPr>
              <a:t>Bacillus anthracis</a:t>
            </a:r>
            <a:r>
              <a:rPr lang="en-US" sz="2400" dirty="0" smtClean="0">
                <a:solidFill>
                  <a:srgbClr val="3F3F3F"/>
                </a:solidFill>
                <a:latin typeface="Calibri" pitchFamily="34" charset="0"/>
                <a:cs typeface="Calibri" pitchFamily="34" charset="0"/>
              </a:rPr>
              <a:t>, and </a:t>
            </a:r>
            <a:r>
              <a:rPr lang="en-US" sz="2400" i="1" dirty="0" smtClean="0">
                <a:solidFill>
                  <a:srgbClr val="3F3F3F"/>
                </a:solidFill>
                <a:latin typeface="Calibri" pitchFamily="34" charset="0"/>
                <a:cs typeface="Calibri" pitchFamily="34" charset="0"/>
              </a:rPr>
              <a:t>Yersinia pestis</a:t>
            </a:r>
            <a:r>
              <a:rPr lang="en-US" sz="2400" dirty="0" smtClean="0">
                <a:solidFill>
                  <a:srgbClr val="3F3F3F"/>
                </a:solidFill>
                <a:latin typeface="Calibri" pitchFamily="34" charset="0"/>
                <a:cs typeface="Calibri" pitchFamily="34" charset="0"/>
              </a:rPr>
              <a:t>. The underlying taxonomy will be partially redefined with the guidance of subject matter experts.  Next, some genome assemblies might not be the best representations of their taxa, and so we will remove these in favor of better representatives.  Lastly, because many of these isolates come from hosts or food sources, we have included the mitochondrial genomes of 13 different eukaryotes, including squid, to help mark host contamination.</a:t>
            </a:r>
          </a:p>
        </p:txBody>
      </p:sp>
      <p:sp>
        <p:nvSpPr>
          <p:cNvPr id="72" name="TextBox 71"/>
          <p:cNvSpPr txBox="1"/>
          <p:nvPr/>
        </p:nvSpPr>
        <p:spPr>
          <a:xfrm>
            <a:off x="32210920" y="6921917"/>
            <a:ext cx="8813093" cy="584775"/>
          </a:xfrm>
          <a:prstGeom prst="rect">
            <a:avLst/>
          </a:prstGeom>
          <a:noFill/>
        </p:spPr>
        <p:txBody>
          <a:bodyPr wrap="square" rtlCol="0">
            <a:spAutoFit/>
          </a:bodyPr>
          <a:lstStyle/>
          <a:p>
            <a:r>
              <a:rPr lang="en-US" sz="3200" b="1" dirty="0" smtClean="0">
                <a:latin typeface="Calibri" panose="020F0502020204030204" pitchFamily="34" charset="0"/>
                <a:cs typeface="Calibri" panose="020F0502020204030204" pitchFamily="34" charset="0"/>
              </a:rPr>
              <a:t>B. Reads that could not be classified using </a:t>
            </a:r>
            <a:r>
              <a:rPr lang="en-US" sz="3200" b="1" dirty="0" smtClean="0">
                <a:latin typeface="Calibri" panose="020F0502020204030204" pitchFamily="34" charset="0"/>
                <a:cs typeface="Calibri" panose="020F0502020204030204" pitchFamily="34" charset="0"/>
              </a:rPr>
              <a:t>Kraken</a:t>
            </a:r>
            <a:endParaRPr lang="en-US" sz="3200" b="1" dirty="0">
              <a:latin typeface="Calibri" panose="020F0502020204030204" pitchFamily="34" charset="0"/>
              <a:cs typeface="Calibri" panose="020F0502020204030204" pitchFamily="34" charset="0"/>
            </a:endParaRPr>
          </a:p>
        </p:txBody>
      </p:sp>
      <p:sp>
        <p:nvSpPr>
          <p:cNvPr id="73" name="TextBox 72"/>
          <p:cNvSpPr txBox="1"/>
          <p:nvPr/>
        </p:nvSpPr>
        <p:spPr>
          <a:xfrm>
            <a:off x="32210921" y="14373089"/>
            <a:ext cx="8357038" cy="584775"/>
          </a:xfrm>
          <a:prstGeom prst="rect">
            <a:avLst/>
          </a:prstGeom>
          <a:noFill/>
        </p:spPr>
        <p:txBody>
          <a:bodyPr wrap="square" rtlCol="0">
            <a:spAutoFit/>
          </a:bodyPr>
          <a:lstStyle/>
          <a:p>
            <a:r>
              <a:rPr lang="en-US" sz="3200" b="1" dirty="0" smtClean="0">
                <a:latin typeface="Calibri" panose="020F0502020204030204" pitchFamily="34" charset="0"/>
                <a:cs typeface="Calibri" panose="020F0502020204030204" pitchFamily="34" charset="0"/>
              </a:rPr>
              <a:t>D. Reads matching the target species</a:t>
            </a:r>
            <a:endParaRPr lang="en-US" sz="3200" b="1" dirty="0">
              <a:latin typeface="Calibri" panose="020F0502020204030204" pitchFamily="34" charset="0"/>
              <a:cs typeface="Calibri" panose="020F0502020204030204" pitchFamily="34" charset="0"/>
            </a:endParaRPr>
          </a:p>
        </p:txBody>
      </p:sp>
      <p:sp>
        <p:nvSpPr>
          <p:cNvPr id="74" name="TextBox 73"/>
          <p:cNvSpPr txBox="1"/>
          <p:nvPr/>
        </p:nvSpPr>
        <p:spPr>
          <a:xfrm>
            <a:off x="22524203" y="14373089"/>
            <a:ext cx="8357038" cy="584775"/>
          </a:xfrm>
          <a:prstGeom prst="rect">
            <a:avLst/>
          </a:prstGeom>
          <a:noFill/>
        </p:spPr>
        <p:txBody>
          <a:bodyPr wrap="square" rtlCol="0">
            <a:spAutoFit/>
          </a:bodyPr>
          <a:lstStyle/>
          <a:p>
            <a:r>
              <a:rPr lang="en-US" sz="3200" b="1" dirty="0" smtClean="0">
                <a:latin typeface="Calibri" panose="020F0502020204030204" pitchFamily="34" charset="0"/>
                <a:cs typeface="Calibri" panose="020F0502020204030204" pitchFamily="34" charset="0"/>
              </a:rPr>
              <a:t>C. Reads </a:t>
            </a:r>
            <a:r>
              <a:rPr lang="en-US" sz="3200" b="1" dirty="0">
                <a:latin typeface="Calibri" panose="020F0502020204030204" pitchFamily="34" charset="0"/>
                <a:cs typeface="Calibri" panose="020F0502020204030204" pitchFamily="34" charset="0"/>
              </a:rPr>
              <a:t>matching the target genus</a:t>
            </a:r>
          </a:p>
        </p:txBody>
      </p:sp>
      <p:pic>
        <p:nvPicPr>
          <p:cNvPr id="29" name="Picture 2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74167" y="17773530"/>
            <a:ext cx="1784698" cy="519185"/>
          </a:xfrm>
          <a:prstGeom prst="rect">
            <a:avLst/>
          </a:prstGeom>
        </p:spPr>
      </p:pic>
      <p:pic>
        <p:nvPicPr>
          <p:cNvPr id="79" name="Picture 78"/>
          <p:cNvPicPr>
            <a:picLocks noChangeAspect="1"/>
          </p:cNvPicPr>
          <p:nvPr/>
        </p:nvPicPr>
        <p:blipFill rotWithShape="1">
          <a:blip r:embed="rId4">
            <a:extLst>
              <a:ext uri="{28A0092B-C50C-407E-A947-70E740481C1C}">
                <a14:useLocalDpi xmlns:a14="http://schemas.microsoft.com/office/drawing/2010/main" val="0"/>
              </a:ext>
            </a:extLst>
          </a:blip>
          <a:srcRect t="31117" b="41071"/>
          <a:stretch/>
        </p:blipFill>
        <p:spPr>
          <a:xfrm rot="7155246" flipV="1">
            <a:off x="8298704" y="19780718"/>
            <a:ext cx="2298231" cy="712387"/>
          </a:xfrm>
          <a:prstGeom prst="rect">
            <a:avLst/>
          </a:prstGeom>
        </p:spPr>
      </p:pic>
      <p:sp>
        <p:nvSpPr>
          <p:cNvPr id="80" name="TextBox 79"/>
          <p:cNvSpPr txBox="1"/>
          <p:nvPr/>
        </p:nvSpPr>
        <p:spPr>
          <a:xfrm>
            <a:off x="7850608" y="21970372"/>
            <a:ext cx="4193344" cy="830997"/>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Type strain genomes sequenced from the NCTC 3000 collection</a:t>
            </a:r>
            <a:endParaRPr lang="en-US" sz="2400" dirty="0">
              <a:latin typeface="Calibri" panose="020F0502020204030204" pitchFamily="34" charset="0"/>
              <a:cs typeface="Calibri" panose="020F0502020204030204" pitchFamily="34" charset="0"/>
            </a:endParaRPr>
          </a:p>
        </p:txBody>
      </p:sp>
      <p:pic>
        <p:nvPicPr>
          <p:cNvPr id="41" name="Picture 4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931249" y="21013598"/>
            <a:ext cx="2522185" cy="867632"/>
          </a:xfrm>
          <a:prstGeom prst="rect">
            <a:avLst/>
          </a:prstGeom>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CHHSTP_35x59_ppt_sciposter_dark_072010[1]">
  <a:themeElements>
    <a:clrScheme name="NCHHSTP SciPoster Colors">
      <a:dk1>
        <a:srgbClr val="3F3F3F"/>
      </a:dk1>
      <a:lt1>
        <a:srgbClr val="0F56DC"/>
      </a:lt1>
      <a:dk2>
        <a:srgbClr val="FFFFFF"/>
      </a:dk2>
      <a:lt2>
        <a:srgbClr val="FFFFFF"/>
      </a:lt2>
      <a:accent1>
        <a:srgbClr val="006778"/>
      </a:accent1>
      <a:accent2>
        <a:srgbClr val="452325"/>
      </a:accent2>
      <a:accent3>
        <a:srgbClr val="8E258D"/>
      </a:accent3>
      <a:accent4>
        <a:srgbClr val="AA272F"/>
      </a:accent4>
      <a:accent5>
        <a:srgbClr val="EC7A08"/>
      </a:accent5>
      <a:accent6>
        <a:srgbClr val="002060"/>
      </a:accent6>
      <a:hlink>
        <a:srgbClr val="FFC000"/>
      </a:hlink>
      <a:folHlink>
        <a:srgbClr val="3077FF"/>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NCHHSTP_35x59_ppt_sciposter_dark_072010[1]</Template>
  <TotalTime>5243</TotalTime>
  <Words>1269</Words>
  <Application>Microsoft Office PowerPoint</Application>
  <PresentationFormat>Custom</PresentationFormat>
  <Paragraphs>142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Myriad Web Pro</vt:lpstr>
      <vt:lpstr>Arial</vt:lpstr>
      <vt:lpstr>Calibri</vt:lpstr>
      <vt:lpstr>NCHHSTP_35x59_ppt_sciposter_dark_072010[1]</vt:lpstr>
      <vt:lpstr>PowerPoint Presentation</vt:lpstr>
    </vt:vector>
  </TitlesOfParts>
  <Company>Centers for Disease Control and Prevention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CDC User</dc:creator>
  <cp:lastModifiedBy>Katz, Lee S. (CDC/OID/NCEZID)</cp:lastModifiedBy>
  <cp:revision>103</cp:revision>
  <dcterms:created xsi:type="dcterms:W3CDTF">2012-09-07T18:20:25Z</dcterms:created>
  <dcterms:modified xsi:type="dcterms:W3CDTF">2018-06-05T13:42:52Z</dcterms:modified>
</cp:coreProperties>
</file>