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79" r:id="rId8"/>
    <p:sldId id="265" r:id="rId9"/>
    <p:sldId id="280" r:id="rId10"/>
    <p:sldId id="263" r:id="rId11"/>
    <p:sldId id="264" r:id="rId12"/>
    <p:sldId id="266" r:id="rId13"/>
    <p:sldId id="267" r:id="rId14"/>
    <p:sldId id="268" r:id="rId15"/>
    <p:sldId id="270" r:id="rId16"/>
    <p:sldId id="269" r:id="rId17"/>
    <p:sldId id="271" r:id="rId18"/>
    <p:sldId id="281" r:id="rId19"/>
    <p:sldId id="273" r:id="rId20"/>
    <p:sldId id="272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land.nhs.uk/statistics/statistical-work-areas/covid-19-vaccinations/" TargetMode="External"/><Relationship Id="rId2" Type="http://schemas.openxmlformats.org/officeDocument/2006/relationships/hyperlink" Target="https://www.ons.gov.uk/peoplepopulationandcommunity/healthandsocialcare/healthandwellbeing/datasets/healthindexengla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Opening a Gym in London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Carter C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D495-15E6-4701-ADD5-1238111D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1120463"/>
            <a:ext cx="11344141" cy="5280338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Harrow has a higher average score than Islington. However,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Harrows AVG has declined from year to year. </a:t>
            </a:r>
          </a:p>
          <a:p>
            <a:pPr lvl="1"/>
            <a:r>
              <a:rPr lang="en-GB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may be </a:t>
            </a:r>
            <a:r>
              <a:rPr lang="en-GB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negative factor for those looking to invest </a:t>
            </a:r>
            <a:endParaRPr lang="en-GB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Islington, while an overall lower average, has improved from 2015 to 2018. </a:t>
            </a:r>
            <a:endParaRPr lang="en-GB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examining these two boroughs against the whole of London. We can that Islington, like that of London, is on an upwards trend.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</a:rPr>
              <a:t>Harrow is then going against the overall trend of London. While the rest of London has improved. Harrow hasn’t.</a:t>
            </a:r>
          </a:p>
          <a:p>
            <a:pPr marL="274320" lvl="1" indent="0">
              <a:buNone/>
            </a:pPr>
            <a:endParaRPr lang="en-GB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have a better picture of whether or not a borough is improving. We should take the average of the changes between each year rather than only examining the average scores. </a:t>
            </a:r>
            <a:endParaRPr lang="en-GB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BEFE0F-8346-42D4-A767-3BE499C9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41" y="193698"/>
            <a:ext cx="6789313" cy="1094189"/>
          </a:xfrm>
        </p:spPr>
        <p:txBody>
          <a:bodyPr/>
          <a:lstStyle/>
          <a:p>
            <a:r>
              <a:rPr lang="en-GB" dirty="0"/>
              <a:t>Health People (4)</a:t>
            </a:r>
          </a:p>
        </p:txBody>
      </p:sp>
    </p:spTree>
    <p:extLst>
      <p:ext uri="{BB962C8B-B14F-4D97-AF65-F5344CB8AC3E}">
        <p14:creationId xmlns:p14="http://schemas.microsoft.com/office/powerpoint/2010/main" val="152383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1A0E8-6E69-432A-BAAF-9E4BBB3BB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373" y="500971"/>
            <a:ext cx="9624039" cy="5861191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026EA17-0E17-4A7C-B61B-10824A78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37" y="385017"/>
            <a:ext cx="2322490" cy="2229393"/>
          </a:xfrm>
        </p:spPr>
        <p:txBody>
          <a:bodyPr>
            <a:normAutofit/>
          </a:bodyPr>
          <a:lstStyle/>
          <a:p>
            <a:r>
              <a:rPr lang="en-GB" dirty="0"/>
              <a:t>Health</a:t>
            </a:r>
            <a:br>
              <a:rPr lang="en-GB" dirty="0"/>
            </a:br>
            <a:r>
              <a:rPr lang="en-GB" dirty="0"/>
              <a:t>Lives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58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F770-C246-4B96-B847-2A92236B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7" y="914400"/>
            <a:ext cx="11153104" cy="5409127"/>
          </a:xfrm>
        </p:spPr>
        <p:txBody>
          <a:bodyPr>
            <a:normAutofit lnSpcReduction="10000"/>
          </a:bodyPr>
          <a:lstStyle/>
          <a:p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Barking, in comparison to other Boroughs, has higher </a:t>
            </a:r>
            <a:r>
              <a:rPr lang="en-GB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Psychological and behavioural risk factors, unemployment,  worse working conditions, and higher risk factors for children. </a:t>
            </a:r>
          </a:p>
          <a:p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Barking has seen no improvement </a:t>
            </a: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2015. And has deteriorated</a:t>
            </a: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2017 to 2018. </a:t>
            </a:r>
          </a:p>
          <a:p>
            <a:pPr lvl="1"/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makes Barking less attractive for investments. </a:t>
            </a:r>
          </a:p>
          <a:p>
            <a:pPr lvl="1"/>
            <a:endParaRPr lang="en-GB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Richmond Upon Thames, has </a:t>
            </a: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seen consistent improvement in these attributes. </a:t>
            </a:r>
          </a:p>
          <a:p>
            <a:pPr lvl="1"/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Important for people looking to live or work in London</a:t>
            </a:r>
          </a:p>
          <a:p>
            <a:pPr lvl="1"/>
            <a:endParaRPr lang="en-GB" sz="2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Redbridge’s trend is important as it illustrates. That boroughs can experience vastly different economical and social changes from year to year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87B237-752A-46FF-B55A-02840A01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270971"/>
            <a:ext cx="4934755" cy="888127"/>
          </a:xfrm>
        </p:spPr>
        <p:txBody>
          <a:bodyPr/>
          <a:lstStyle/>
          <a:p>
            <a:r>
              <a:rPr lang="en-GB" dirty="0"/>
              <a:t>Health Lives</a:t>
            </a:r>
          </a:p>
        </p:txBody>
      </p:sp>
    </p:spTree>
    <p:extLst>
      <p:ext uri="{BB962C8B-B14F-4D97-AF65-F5344CB8AC3E}">
        <p14:creationId xmlns:p14="http://schemas.microsoft.com/office/powerpoint/2010/main" val="107571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E4948-662D-4896-AC0C-5E7E0FA3E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955" y="472858"/>
            <a:ext cx="9388699" cy="5912284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BA3FD8D-D157-4906-97F4-7E63CA32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37" y="385018"/>
            <a:ext cx="3030828" cy="1611208"/>
          </a:xfrm>
        </p:spPr>
        <p:txBody>
          <a:bodyPr>
            <a:normAutofit fontScale="90000"/>
          </a:bodyPr>
          <a:lstStyle/>
          <a:p>
            <a:r>
              <a:rPr lang="en-GB" dirty="0"/>
              <a:t>Health</a:t>
            </a:r>
            <a:br>
              <a:rPr lang="en-GB" dirty="0"/>
            </a:br>
            <a:r>
              <a:rPr lang="en-GB" dirty="0"/>
              <a:t>Places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16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348D-EA87-4517-A3CD-C081C641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80" y="1313645"/>
            <a:ext cx="10934164" cy="4984124"/>
          </a:xfrm>
        </p:spPr>
        <p:txBody>
          <a:bodyPr>
            <a:normAutofit/>
          </a:bodyPr>
          <a:lstStyle/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lowest ranked boroughs are Westminster, Camden, and Kensington and Chelsea respectively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</a:rPr>
              <a:t>These are all located within the centre of the London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</a:rPr>
              <a:t>There is less green spaces </a:t>
            </a:r>
          </a:p>
          <a:p>
            <a:pPr marL="274320" lvl="1" indent="0">
              <a:buNone/>
            </a:pPr>
            <a:endParaRPr lang="en-GB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top scorers are Havering, Bexley, and Sutton respectively.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</a:rPr>
              <a:t>They are all located on the outskirts of London, so they will have a much higher trend and score. </a:t>
            </a:r>
          </a:p>
          <a:p>
            <a:pPr marL="274320" lvl="1" indent="0">
              <a:buNone/>
            </a:pP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75CC3E-51ED-4D95-9FA1-80FDDEA4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80" y="425518"/>
            <a:ext cx="4934755" cy="888127"/>
          </a:xfrm>
        </p:spPr>
        <p:txBody>
          <a:bodyPr/>
          <a:lstStyle/>
          <a:p>
            <a:r>
              <a:rPr lang="en-GB" dirty="0"/>
              <a:t>Health Places (2) </a:t>
            </a:r>
          </a:p>
        </p:txBody>
      </p:sp>
    </p:spTree>
    <p:extLst>
      <p:ext uri="{BB962C8B-B14F-4D97-AF65-F5344CB8AC3E}">
        <p14:creationId xmlns:p14="http://schemas.microsoft.com/office/powerpoint/2010/main" val="151048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1EB8-2BA7-41AE-84CF-532F45DF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81" y="505336"/>
            <a:ext cx="7317346" cy="799840"/>
          </a:xfrm>
        </p:spPr>
        <p:txBody>
          <a:bodyPr>
            <a:normAutofit/>
          </a:bodyPr>
          <a:lstStyle/>
          <a:p>
            <a:pPr marL="182880" indent="-182880">
              <a:lnSpc>
                <a:spcPct val="110000"/>
              </a:lnSpc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GB" dirty="0">
                <a:solidFill>
                  <a:schemeClr val="tx1"/>
                </a:solidFill>
                <a:latin typeface="+mn-lt"/>
              </a:rPr>
              <a:t>Healthy Places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FAE7-3086-422A-813A-907ACAC7F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81" y="1442434"/>
            <a:ext cx="10534919" cy="4510310"/>
          </a:xfrm>
        </p:spPr>
        <p:txBody>
          <a:bodyPr/>
          <a:lstStyle/>
          <a:p>
            <a:r>
              <a:rPr lang="en-GB" sz="2400" dirty="0">
                <a:latin typeface="Calibri" panose="020F0502020204030204" pitchFamily="34" charset="0"/>
              </a:rPr>
              <a:t>Why is London Trend Down?</a:t>
            </a:r>
          </a:p>
          <a:p>
            <a:pPr lvl="1"/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is difficult to accurately determine why London’s overall trend in declining. </a:t>
            </a:r>
          </a:p>
          <a:p>
            <a:pPr marL="274320" lvl="1" indent="0">
              <a:buNone/>
            </a:pPr>
            <a:endParaRPr lang="en-GB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 explanation is that due to an increasing population, demand for housing and services.</a:t>
            </a:r>
          </a:p>
          <a:p>
            <a:r>
              <a:rPr lang="en-GB" sz="2400" dirty="0">
                <a:latin typeface="Calibri" panose="020F0502020204030204" pitchFamily="34" charset="0"/>
              </a:rPr>
              <a:t>As each borough develops land. There is less and less green spaces in the city. </a:t>
            </a:r>
          </a:p>
          <a:p>
            <a:r>
              <a:rPr lang="en-GB" sz="2400" dirty="0">
                <a:latin typeface="Calibri" panose="020F0502020204030204" pitchFamily="34" charset="0"/>
              </a:rPr>
              <a:t>Another is as population grows, there is an ever increasing demand for housing but less access to housing or services. </a:t>
            </a:r>
          </a:p>
        </p:txBody>
      </p:sp>
    </p:spTree>
    <p:extLst>
      <p:ext uri="{BB962C8B-B14F-4D97-AF65-F5344CB8AC3E}">
        <p14:creationId xmlns:p14="http://schemas.microsoft.com/office/powerpoint/2010/main" val="352054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F745-C193-4C2A-AC90-36E41930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98" y="436532"/>
            <a:ext cx="10058400" cy="1371600"/>
          </a:xfrm>
        </p:spPr>
        <p:txBody>
          <a:bodyPr>
            <a:normAutofit/>
          </a:bodyPr>
          <a:lstStyle/>
          <a:p>
            <a:r>
              <a:rPr lang="en-GB" sz="4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London’s Healthiest Boroughs </a:t>
            </a:r>
            <a:endParaRPr lang="en-GB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512D-134D-47B1-B506-3C90D6D1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3" y="1584101"/>
            <a:ext cx="10702343" cy="4610637"/>
          </a:xfrm>
        </p:spPr>
        <p:txBody>
          <a:bodyPr/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overall score of each borough is the average of </a:t>
            </a:r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each of its scores: Healthy people, lives, and places over each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year.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The best borough is Richmond up Thames.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For those looking to move to london this may be the best place to move to. </a:t>
            </a:r>
            <a:endParaRPr lang="en-GB" sz="2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Arguably, it is more important to look 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 the average changes each borough has seen over the years</a:t>
            </a:r>
            <a:endParaRPr lang="en-GB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Highly important to the target audience who are looking to invest in boroughs that are developing and will have better scores in the future.</a:t>
            </a:r>
            <a:endParaRPr lang="en-GB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12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54674-8C6A-4941-B744-8AC1CFFD1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172" y="560301"/>
            <a:ext cx="8494851" cy="5843711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F6ACD9E-3265-4CE0-B5AC-EC4411B2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16" y="964568"/>
            <a:ext cx="2708856" cy="2345302"/>
          </a:xfrm>
        </p:spPr>
        <p:txBody>
          <a:bodyPr>
            <a:normAutofit fontScale="90000"/>
          </a:bodyPr>
          <a:lstStyle/>
          <a:p>
            <a:r>
              <a:rPr lang="en-GB" dirty="0"/>
              <a:t>AVG % Growth per Borough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50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D9AD-A481-4930-A305-7C6FB238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74" y="502277"/>
            <a:ext cx="10428668" cy="1094704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Where is the </a:t>
            </a:r>
            <a:r>
              <a:rPr lang="en-GB" dirty="0"/>
              <a:t>B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est </a:t>
            </a:r>
            <a:r>
              <a:rPr lang="en-GB" dirty="0"/>
              <a:t>P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lace to Invest in a Gym? </a:t>
            </a:r>
            <a:b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3A4D-8B65-4058-B65F-EED3AF87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4" y="1049629"/>
            <a:ext cx="10700198" cy="514510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libri" panose="020F0502020204030204" pitchFamily="34" charset="0"/>
              </a:rPr>
              <a:t>In the </a:t>
            </a:r>
            <a:r>
              <a:rPr lang="en-GB" sz="2400" b="1" dirty="0">
                <a:latin typeface="Calibri" panose="020F0502020204030204" pitchFamily="34" charset="0"/>
              </a:rPr>
              <a:t>Long term</a:t>
            </a:r>
            <a:r>
              <a:rPr lang="en-GB" sz="2400" dirty="0">
                <a:latin typeface="Calibri" panose="020F0502020204030204" pitchFamily="34" charset="0"/>
              </a:rPr>
              <a:t>, this may be Tower Hamlets. </a:t>
            </a:r>
          </a:p>
          <a:p>
            <a:r>
              <a:rPr lang="en-GB" sz="2400" dirty="0">
                <a:latin typeface="Calibri" panose="020F0502020204030204" pitchFamily="34" charset="0"/>
              </a:rPr>
              <a:t>Tower Hamlets has drastically improved from 2015 to 2018.</a:t>
            </a:r>
          </a:p>
          <a:p>
            <a:r>
              <a:rPr lang="en-GB" sz="2400" dirty="0">
                <a:latin typeface="Calibri" panose="020F0502020204030204" pitchFamily="34" charset="0"/>
              </a:rPr>
              <a:t>The borough is seeing a lot of development and </a:t>
            </a:r>
            <a:r>
              <a:rPr lang="en-GB" sz="2400" i="1" dirty="0">
                <a:latin typeface="Calibri" panose="020F0502020204030204" pitchFamily="34" charset="0"/>
              </a:rPr>
              <a:t>could </a:t>
            </a:r>
            <a:r>
              <a:rPr lang="en-GB" sz="2400" dirty="0">
                <a:latin typeface="Calibri" panose="020F0502020204030204" pitchFamily="34" charset="0"/>
              </a:rPr>
              <a:t>continue to improve further down the line.</a:t>
            </a:r>
          </a:p>
          <a:p>
            <a:pPr marL="0" indent="0">
              <a:buNone/>
            </a:pPr>
            <a:endParaRPr lang="en-GB" sz="2400" dirty="0">
              <a:latin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</a:rPr>
              <a:t>As a business owner or potential business owner this is can be incredibly attractive.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</a:rPr>
              <a:t>Low costs to obtaining property now as its underperforming and there are lots of issues to be addressed.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</a:rPr>
              <a:t>May incur a higher risk. No guarantees that it continues to develop. </a:t>
            </a:r>
          </a:p>
          <a:p>
            <a:pPr marL="274320" lvl="1" indent="0">
              <a:buNone/>
            </a:pPr>
            <a:r>
              <a:rPr lang="en-GB" sz="2200" dirty="0">
                <a:latin typeface="Calibri" panose="020F0502020204030204" pitchFamily="34" charset="0"/>
              </a:rPr>
              <a:t> </a:t>
            </a:r>
          </a:p>
          <a:p>
            <a:r>
              <a:rPr lang="en-GB" sz="2400" dirty="0">
                <a:latin typeface="Calibri" panose="020F0502020204030204" pitchFamily="34" charset="0"/>
              </a:rPr>
              <a:t>In the </a:t>
            </a:r>
            <a:r>
              <a:rPr lang="en-GB" sz="2400" b="1" dirty="0">
                <a:latin typeface="Calibri" panose="020F0502020204030204" pitchFamily="34" charset="0"/>
              </a:rPr>
              <a:t>Short term</a:t>
            </a:r>
            <a:r>
              <a:rPr lang="en-GB" sz="2400" dirty="0">
                <a:latin typeface="Calibri" panose="020F0502020204030204" pitchFamily="34" charset="0"/>
              </a:rPr>
              <a:t>, we have to first consider the Vaccine Data. </a:t>
            </a:r>
          </a:p>
        </p:txBody>
      </p:sp>
    </p:spTree>
    <p:extLst>
      <p:ext uri="{BB962C8B-B14F-4D97-AF65-F5344CB8AC3E}">
        <p14:creationId xmlns:p14="http://schemas.microsoft.com/office/powerpoint/2010/main" val="686749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1C13-A1F7-4F3E-AD35-52115963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5" y="315531"/>
            <a:ext cx="4071871" cy="817810"/>
          </a:xfrm>
        </p:spPr>
        <p:txBody>
          <a:bodyPr/>
          <a:lstStyle/>
          <a:p>
            <a:r>
              <a:rPr lang="en-GB" dirty="0"/>
              <a:t>Vaccine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7DD6-35C0-4EF3-B396-E50F55E2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35" y="1030310"/>
            <a:ext cx="11206765" cy="5318975"/>
          </a:xfrm>
        </p:spPr>
        <p:txBody>
          <a:bodyPr>
            <a:normAutofit/>
          </a:bodyPr>
          <a:lstStyle/>
          <a:p>
            <a:r>
              <a:rPr lang="en-GB" sz="2200" dirty="0">
                <a:latin typeface="Calibri" panose="020F0502020204030204" pitchFamily="34" charset="0"/>
              </a:rPr>
              <a:t>Enfield, (at the time of this data) has the highest number of fully vaccinated residents.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Potentially one of the more robust boroughs in London to future lockdowns and covid case</a:t>
            </a:r>
          </a:p>
          <a:p>
            <a:pPr marL="274320" lvl="1" indent="0">
              <a:buNone/>
            </a:pPr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200" dirty="0">
                <a:latin typeface="Calibri" panose="020F0502020204030204" pitchFamily="34" charset="0"/>
              </a:rPr>
              <a:t>Tower Hamlets current has the highest number of residences who have received one does of the vaccine.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They will eventually have the highest rate of vaccinated residence, provided they maintain an efficient vaccination rate</a:t>
            </a:r>
          </a:p>
          <a:p>
            <a:pPr lvl="1"/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200" dirty="0">
                <a:latin typeface="Calibri" panose="020F0502020204030204" pitchFamily="34" charset="0"/>
              </a:rPr>
              <a:t>Tower Hamlets is borough that is on the rise and for prospective gym owners or business owners, this could be very enticing. </a:t>
            </a:r>
          </a:p>
          <a:p>
            <a:pPr marL="0" indent="0">
              <a:buNone/>
            </a:pPr>
            <a:endParaRPr lang="en-GB" sz="2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</a:rPr>
              <a:t>It is important to note, that this analysis doesn’t included how boroughs suffered due to the pandemic. </a:t>
            </a:r>
          </a:p>
        </p:txBody>
      </p:sp>
    </p:spTree>
    <p:extLst>
      <p:ext uri="{BB962C8B-B14F-4D97-AF65-F5344CB8AC3E}">
        <p14:creationId xmlns:p14="http://schemas.microsoft.com/office/powerpoint/2010/main" val="176274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4082"/>
          </a:xfrm>
        </p:spPr>
        <p:txBody>
          <a:bodyPr>
            <a:normAutofit/>
          </a:bodyPr>
          <a:lstStyle/>
          <a:p>
            <a:pPr algn="ctr"/>
            <a:r>
              <a:rPr lang="en-GB" sz="3600" b="1" u="sng" kern="14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London’s Health in 2021</a:t>
            </a:r>
            <a:endParaRPr lang="en-US" sz="6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46E69-921F-445F-BED6-58F53EBC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4" y="1416676"/>
            <a:ext cx="11178862" cy="479873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</a:rPr>
              <a:t>Since the 2000’s o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besity has been on the rise within the UK . </a:t>
            </a:r>
          </a:p>
          <a:p>
            <a:pPr lvl="1"/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Cancer Research UK declared obesity to be the second biggest cause of preventable cancer in the UK in early 2021.</a:t>
            </a:r>
          </a:p>
          <a:p>
            <a:pPr lvl="1"/>
            <a:endParaRPr lang="en-GB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Obesity related fatalities have been exacerbated by the Covid-19 pandemic.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</a:rPr>
              <a:t>For the severely obese there is a direct impact of 240 and 479 excessive deaths in England and an indirect effect of 383 -767 deaths. (The Royal Society of Public Health)</a:t>
            </a:r>
          </a:p>
          <a:p>
            <a:pPr lvl="1"/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prevention of obesity and promotion of physical activity are as important as isolations methods. 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A8D03-1158-47DF-8CF2-DA9CBBED1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979" y="543246"/>
            <a:ext cx="10039731" cy="5771508"/>
          </a:xfrm>
        </p:spPr>
      </p:pic>
    </p:spTree>
    <p:extLst>
      <p:ext uri="{BB962C8B-B14F-4D97-AF65-F5344CB8AC3E}">
        <p14:creationId xmlns:p14="http://schemas.microsoft.com/office/powerpoint/2010/main" val="237588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1E4C-7332-43FE-B107-7341498A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5" y="264016"/>
            <a:ext cx="3891565" cy="882203"/>
          </a:xfrm>
        </p:spPr>
        <p:txBody>
          <a:bodyPr>
            <a:normAutofit fontScale="90000"/>
          </a:bodyPr>
          <a:lstStyle/>
          <a:p>
            <a:r>
              <a:rPr lang="en-GB" dirty="0"/>
              <a:t>Joining a gym?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D3AC-76CD-47C1-866C-C1E07227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36" y="1313645"/>
            <a:ext cx="11142371" cy="4901761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latin typeface="Calibri" panose="020F0502020204030204" pitchFamily="34" charset="0"/>
              </a:rPr>
              <a:t>Southwark and Bromley 4</a:t>
            </a:r>
            <a:r>
              <a:rPr lang="en-GB" sz="2400" baseline="30000" dirty="0">
                <a:latin typeface="Calibri" panose="020F0502020204030204" pitchFamily="34" charset="0"/>
              </a:rPr>
              <a:t>th</a:t>
            </a:r>
            <a:r>
              <a:rPr lang="en-GB" sz="2400" dirty="0">
                <a:latin typeface="Calibri" panose="020F0502020204030204" pitchFamily="34" charset="0"/>
              </a:rPr>
              <a:t> most common venues are gyms and fitness centres.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</a:rPr>
              <a:t>It is likely that they have an increased amount of price competition between gyms.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</a:rPr>
              <a:t>More competitive price ranges.</a:t>
            </a:r>
          </a:p>
          <a:p>
            <a:pPr lvl="1"/>
            <a:endParaRPr lang="en-GB" sz="2200" dirty="0">
              <a:latin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</a:rPr>
              <a:t>Bromley ranks as one of the higher boroughs on the health index but is on the outskirts of the city.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</a:rPr>
              <a:t>And has more green spaces. </a:t>
            </a:r>
          </a:p>
          <a:p>
            <a:pPr lvl="1"/>
            <a:endParaRPr lang="en-GB" sz="2200" dirty="0">
              <a:latin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</a:rPr>
              <a:t>Southwalk has a lower ranking and a lower number % of fully vaccinated residents but is closer to the city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</a:rPr>
              <a:t>Southwalk has a higher number of 1</a:t>
            </a:r>
            <a:r>
              <a:rPr lang="en-GB" sz="2200" baseline="30000" dirty="0">
                <a:latin typeface="Calibri" panose="020F0502020204030204" pitchFamily="34" charset="0"/>
              </a:rPr>
              <a:t>st</a:t>
            </a:r>
            <a:r>
              <a:rPr lang="en-GB" sz="2200" dirty="0">
                <a:latin typeface="Calibri" panose="020F0502020204030204" pitchFamily="34" charset="0"/>
              </a:rPr>
              <a:t> dose vaccinated residents.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</a:rPr>
              <a:t>So it will eventually have a higher % of vaccinated residents. Thus, will be more robust to the spread of Covid19. 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66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5A87-C55E-45B7-B835-E68299BA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56" y="289775"/>
            <a:ext cx="10058400" cy="1371600"/>
          </a:xfrm>
        </p:spPr>
        <p:txBody>
          <a:bodyPr/>
          <a:lstStyle/>
          <a:p>
            <a:r>
              <a:rPr lang="en-GB" dirty="0"/>
              <a:t>Opening a Gym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DBB0-6491-479B-A52F-B0AB0AE7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57" y="1403797"/>
            <a:ext cx="11232524" cy="4958365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Those interested in a longer-term return then areas such as Tower Hamlets might be a good investment now</a:t>
            </a: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However, a shorter-term solution may be Havering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ranks rather high on both the health index</a:t>
            </a: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Havering, is also one of the boroughs with a higher number of fully vaccinated residents so it too may be more resistant to the spread of covid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Unfortunately, by looking at Havering's top 5 venues there are none that indicate that health nor fitness is a high priority in Havering.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0379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C579-6F38-496C-BE1A-4105C3D3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89" y="488048"/>
            <a:ext cx="10058400" cy="1371600"/>
          </a:xfrm>
        </p:spPr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D3D9-8C89-434F-90DC-28BDFB3F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49" y="1725769"/>
            <a:ext cx="11178862" cy="4489637"/>
          </a:xfrm>
        </p:spPr>
        <p:txBody>
          <a:bodyPr>
            <a:normAutofit/>
          </a:bodyPr>
          <a:lstStyle/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the  best and safest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way to become more physical active?</a:t>
            </a:r>
          </a:p>
          <a:p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is safety and issue: </a:t>
            </a:r>
          </a:p>
          <a:p>
            <a:pPr lvl="1"/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of contracting Covid 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otential of future lockdown restrictions hindering activity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01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C9C8-50C2-45C2-A8F0-16D40E37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Data analysis Help?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8A57-35F4-4465-94BC-7AFC8007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might prove effective in alleviating some of </a:t>
            </a:r>
            <a:r>
              <a:rPr lang="en-GB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worries. 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can aim to predict which areas are likely to improve on over health of their borough and which borough may be more resistant to a high reproduction rate of covid in the future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91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708B-C45C-4FF8-BDF9-84427023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75" y="475168"/>
            <a:ext cx="10058400" cy="1371600"/>
          </a:xfrm>
        </p:spPr>
        <p:txBody>
          <a:bodyPr/>
          <a:lstStyle/>
          <a:p>
            <a:r>
              <a:rPr lang="en-GB" dirty="0"/>
              <a:t>Who is the Target Audience?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2565-E2D0-4346-872E-C0E44A28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49" y="1674254"/>
            <a:ext cx="11127347" cy="4541152"/>
          </a:xfrm>
        </p:spPr>
        <p:txBody>
          <a:bodyPr>
            <a:normAutofit/>
          </a:bodyPr>
          <a:lstStyle/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People considering moving to or within London.</a:t>
            </a:r>
          </a:p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People who want to increase their physical activity. </a:t>
            </a:r>
          </a:p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People who want to join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a gym or switch gyms.</a:t>
            </a:r>
          </a:p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People who want to open a gym or fitness centre. </a:t>
            </a:r>
          </a:p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People considering investing in property in London.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4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476E-FC41-4726-8EE2-FFE81FD8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93" y="289775"/>
            <a:ext cx="5527183" cy="972355"/>
          </a:xfrm>
        </p:spPr>
        <p:txBody>
          <a:bodyPr/>
          <a:lstStyle/>
          <a:p>
            <a:r>
              <a:rPr lang="en-GB" dirty="0"/>
              <a:t>What Data 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11B8-5C25-4252-BE37-8A8F3284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92" y="1146220"/>
            <a:ext cx="11075831" cy="5190186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National Office of Statistics’ </a:t>
            </a:r>
            <a:r>
              <a:rPr lang="en-GB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Health Index Data</a:t>
            </a:r>
            <a:r>
              <a:rPr lang="en-GB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A set of statistics used to determine </a:t>
            </a:r>
            <a:r>
              <a:rPr lang="en-GB" sz="2000" i="1" dirty="0">
                <a:latin typeface="Calibri" panose="020F0502020204030204" pitchFamily="34" charset="0"/>
              </a:rPr>
              <a:t>a broad measure </a:t>
            </a:r>
            <a:r>
              <a:rPr lang="en-GB" sz="2000" dirty="0">
                <a:latin typeface="Calibri" panose="020F0502020204030204" pitchFamily="34" charset="0"/>
              </a:rPr>
              <a:t>health used to compare boroughs</a:t>
            </a:r>
          </a:p>
          <a:p>
            <a:pPr lvl="2"/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Healthy People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 A measure that focusing on health outcomes (</a:t>
            </a:r>
            <a:r>
              <a:rPr lang="en-GB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Mortality, Physical Health Conditions, Difficulties in daily life etc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.)</a:t>
            </a:r>
          </a:p>
          <a:p>
            <a:pPr lvl="2"/>
            <a:endParaRPr lang="en-GB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Healthy Lives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 A measure health-related behaviours and personal circumstances (</a:t>
            </a:r>
            <a:r>
              <a:rPr lang="en-GB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Psychological risk factors, behavioural risk factors, unemployment etc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lvl="2"/>
            <a:endParaRPr lang="en-GB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Healthy Places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wider determinants of health, environmental factors (</a:t>
            </a:r>
            <a:r>
              <a:rPr lang="en-GB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Access to green space, local environment, access to services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GB" sz="2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Nation Health Service Vaccine statistics</a:t>
            </a:r>
            <a:r>
              <a:rPr lang="en-GB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The cumulative number of Covid Vaccinations per borough</a:t>
            </a:r>
          </a:p>
          <a:p>
            <a:pPr lvl="1"/>
            <a:endParaRPr lang="en-GB" sz="2400" dirty="0">
              <a:latin typeface="Calibri" panose="020F0502020204030204" pitchFamily="34" charset="0"/>
            </a:endParaRPr>
          </a:p>
          <a:p>
            <a:pPr lvl="1"/>
            <a:endParaRPr lang="en-GB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9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B0A0-5A32-404F-895E-ABEF816C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37" y="385018"/>
            <a:ext cx="2013398" cy="1675602"/>
          </a:xfrm>
        </p:spPr>
        <p:txBody>
          <a:bodyPr/>
          <a:lstStyle/>
          <a:p>
            <a:r>
              <a:rPr lang="en-GB" dirty="0"/>
              <a:t>Health People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B1E19-8C2A-42E9-B2CC-3E7AB65154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40923" y="476518"/>
            <a:ext cx="9478852" cy="5859888"/>
          </a:xfrm>
        </p:spPr>
      </p:pic>
    </p:spTree>
    <p:extLst>
      <p:ext uri="{BB962C8B-B14F-4D97-AF65-F5344CB8AC3E}">
        <p14:creationId xmlns:p14="http://schemas.microsoft.com/office/powerpoint/2010/main" val="77918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A915-982E-4B1A-8D43-0B7124AE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2" y="219456"/>
            <a:ext cx="6789313" cy="1094189"/>
          </a:xfrm>
        </p:spPr>
        <p:txBody>
          <a:bodyPr/>
          <a:lstStyle/>
          <a:p>
            <a:r>
              <a:rPr lang="en-GB" dirty="0"/>
              <a:t>Health People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36F4-9199-4D80-A5E5-BB6AFD21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55" y="1120462"/>
            <a:ext cx="11037194" cy="5215944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bar graph visualises </a:t>
            </a:r>
            <a:r>
              <a:rPr lang="en-GB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average health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outcomes of people in each borough from 2015 -2018. </a:t>
            </a: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</a:rPr>
              <a:t>The borough Harrow has the highest score with an AVG of 112.63. 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</a:rPr>
              <a:t>In comparison to other boroughs, people in Harrow would have a low mortality rate, better physical health, less or minor problems in daily life, better personal well-being and mental health.</a:t>
            </a:r>
            <a:r>
              <a:rPr lang="en-GB" sz="2200" b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n-GB" sz="2200" b="1" dirty="0">
                <a:latin typeface="Calibri" panose="020F0502020204030204" pitchFamily="34" charset="0"/>
                <a:ea typeface="Calibri" panose="020F0502020204030204" pitchFamily="34" charset="0"/>
              </a:rPr>
              <a:t>This is attractive for those looking to move to or join a gym in Harrow </a:t>
            </a:r>
          </a:p>
          <a:p>
            <a:pPr marL="274320" lvl="1" indent="0">
              <a:buNone/>
            </a:pPr>
            <a:endParaRPr lang="en-GB" sz="2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</a:rPr>
              <a:t>Islington has the lowest score, with an AVG of 101.25</a:t>
            </a:r>
          </a:p>
          <a:p>
            <a:pPr lvl="1"/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</a:rPr>
              <a:t>In comparison to other boroughs Islington has a higher mortality rate, lower physical health, less or minor problems in daily life, better personal well-being and mental health</a:t>
            </a:r>
          </a:p>
          <a:p>
            <a:pPr lvl="1"/>
            <a:endParaRPr lang="en-GB" sz="2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4320" lvl="1" indent="0"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</a:rPr>
              <a:t>It is important to note, that these averages only offer one perspective of looking at the data. </a:t>
            </a:r>
          </a:p>
        </p:txBody>
      </p:sp>
    </p:spTree>
    <p:extLst>
      <p:ext uri="{BB962C8B-B14F-4D97-AF65-F5344CB8AC3E}">
        <p14:creationId xmlns:p14="http://schemas.microsoft.com/office/powerpoint/2010/main" val="287344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E75E1-2241-474D-A03A-65ED395A5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927" y="502276"/>
            <a:ext cx="9028091" cy="5872766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914AD3-D8BA-45C8-8335-CF1B6E7A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37" y="385017"/>
            <a:ext cx="2322490" cy="2229393"/>
          </a:xfrm>
        </p:spPr>
        <p:txBody>
          <a:bodyPr>
            <a:normAutofit/>
          </a:bodyPr>
          <a:lstStyle/>
          <a:p>
            <a:r>
              <a:rPr lang="en-GB" dirty="0"/>
              <a:t>Health Pe</a:t>
            </a:r>
            <a:r>
              <a:rPr lang="en-GB" i="1" dirty="0"/>
              <a:t>o</a:t>
            </a:r>
            <a:r>
              <a:rPr lang="en-GB" dirty="0"/>
              <a:t>ple </a:t>
            </a:r>
            <a:br>
              <a:rPr lang="en-GB" dirty="0"/>
            </a:br>
            <a:r>
              <a:rPr lang="en-GB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32354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238</TotalTime>
  <Words>1441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Garamond</vt:lpstr>
      <vt:lpstr>Times New Roman</vt:lpstr>
      <vt:lpstr>SavonVTI</vt:lpstr>
      <vt:lpstr>Opening a Gym in London 2021</vt:lpstr>
      <vt:lpstr>London’s Health in 2021</vt:lpstr>
      <vt:lpstr>The problem</vt:lpstr>
      <vt:lpstr>How can Data analysis Help? </vt:lpstr>
      <vt:lpstr>Who is the Target Audience? </vt:lpstr>
      <vt:lpstr>What Data is used</vt:lpstr>
      <vt:lpstr>Health People</vt:lpstr>
      <vt:lpstr>Health People (2)</vt:lpstr>
      <vt:lpstr>Health People  (3)</vt:lpstr>
      <vt:lpstr>Health People (4)</vt:lpstr>
      <vt:lpstr>Health Lives </vt:lpstr>
      <vt:lpstr>Health Lives</vt:lpstr>
      <vt:lpstr>Health Places </vt:lpstr>
      <vt:lpstr>Health Places (2) </vt:lpstr>
      <vt:lpstr>Healthy Places (3)</vt:lpstr>
      <vt:lpstr>London’s Healthiest Boroughs </vt:lpstr>
      <vt:lpstr>AVG % Growth per Borough </vt:lpstr>
      <vt:lpstr>Where is the Best Place to Invest in a Gym?  </vt:lpstr>
      <vt:lpstr>Vaccine Data</vt:lpstr>
      <vt:lpstr>PowerPoint Presentation</vt:lpstr>
      <vt:lpstr>Joining a gym?</vt:lpstr>
      <vt:lpstr>Opening a Gym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Gym in London 2021</dc:title>
  <dc:creator>Cunden Carter</dc:creator>
  <cp:lastModifiedBy>Cunden Carter</cp:lastModifiedBy>
  <cp:revision>33</cp:revision>
  <dcterms:created xsi:type="dcterms:W3CDTF">2021-06-25T20:02:50Z</dcterms:created>
  <dcterms:modified xsi:type="dcterms:W3CDTF">2021-06-28T16:21:43Z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