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5" r:id="rId8"/>
    <p:sldId id="263" r:id="rId9"/>
    <p:sldId id="264" r:id="rId10"/>
    <p:sldId id="266" r:id="rId11"/>
    <p:sldId id="267" r:id="rId12"/>
    <p:sldId id="268" r:id="rId13"/>
    <p:sldId id="270" r:id="rId14"/>
    <p:sldId id="269" r:id="rId15"/>
    <p:sldId id="271" r:id="rId16"/>
    <p:sldId id="273" r:id="rId17"/>
    <p:sldId id="272"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Opening a Gym in London 2021</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Carter C</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CF770-C246-4B96-B847-2A92236BFAA9}"/>
              </a:ext>
            </a:extLst>
          </p:cNvPr>
          <p:cNvSpPr>
            <a:spLocks noGrp="1"/>
          </p:cNvSpPr>
          <p:nvPr>
            <p:ph idx="1"/>
          </p:nvPr>
        </p:nvSpPr>
        <p:spPr>
          <a:xfrm>
            <a:off x="682581" y="553792"/>
            <a:ext cx="10959920" cy="5769735"/>
          </a:xfrm>
        </p:spPr>
        <p:txBody>
          <a:bodyPr>
            <a:normAutofit/>
          </a:bodyPr>
          <a:lstStyle/>
          <a:p>
            <a:r>
              <a:rPr lang="en-GB" sz="2600" dirty="0">
                <a:effectLst/>
                <a:latin typeface="Calibri" panose="020F0502020204030204" pitchFamily="34" charset="0"/>
                <a:ea typeface="Calibri" panose="020F0502020204030204" pitchFamily="34" charset="0"/>
                <a:cs typeface="Times New Roman" panose="02020603050405020304" pitchFamily="18" charset="0"/>
              </a:rPr>
              <a:t>Barking has experienced some stagnation and a slight decline in improvement from 2017 to 2018. Whereas, Richmond Upon Thames has simply continued to improve in this aspect. </a:t>
            </a:r>
          </a:p>
          <a:p>
            <a:r>
              <a:rPr lang="en-GB" sz="2600" dirty="0">
                <a:effectLst/>
                <a:latin typeface="Calibri" panose="020F0502020204030204" pitchFamily="34" charset="0"/>
                <a:ea typeface="Calibri" panose="020F0502020204030204" pitchFamily="34" charset="0"/>
              </a:rPr>
              <a:t>This is become increasingly peculiar when we look at the third borough: Redbridge. </a:t>
            </a:r>
          </a:p>
          <a:p>
            <a:r>
              <a:rPr lang="en-GB" sz="2600" dirty="0">
                <a:effectLst/>
                <a:latin typeface="Calibri" panose="020F0502020204030204" pitchFamily="34" charset="0"/>
                <a:ea typeface="Calibri" panose="020F0502020204030204" pitchFamily="34" charset="0"/>
              </a:rPr>
              <a:t>Although, its score throughout the years is much closer to that of London's overall trend. There are much steeper kinks in its trend line</a:t>
            </a:r>
          </a:p>
          <a:p>
            <a:r>
              <a:rPr lang="en-GB" sz="2600" dirty="0">
                <a:effectLst/>
                <a:latin typeface="Calibri" panose="020F0502020204030204" pitchFamily="34" charset="0"/>
                <a:ea typeface="Calibri" panose="020F0502020204030204" pitchFamily="34" charset="0"/>
                <a:cs typeface="Times New Roman" panose="02020603050405020304" pitchFamily="18" charset="0"/>
              </a:rPr>
              <a:t>It does imply that despite all being a part of London, each borough experiences completely different economic and social changes.</a:t>
            </a:r>
            <a:endParaRPr lang="en-GB"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07571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8E4948-662D-4896-AC0C-5E7E0FA3E117}"/>
              </a:ext>
            </a:extLst>
          </p:cNvPr>
          <p:cNvPicPr>
            <a:picLocks noGrp="1" noChangeAspect="1"/>
          </p:cNvPicPr>
          <p:nvPr>
            <p:ph idx="1"/>
          </p:nvPr>
        </p:nvPicPr>
        <p:blipFill>
          <a:blip r:embed="rId2"/>
          <a:stretch>
            <a:fillRect/>
          </a:stretch>
        </p:blipFill>
        <p:spPr>
          <a:xfrm>
            <a:off x="1987518" y="472858"/>
            <a:ext cx="8019367" cy="5912284"/>
          </a:xfrm>
        </p:spPr>
      </p:pic>
    </p:spTree>
    <p:extLst>
      <p:ext uri="{BB962C8B-B14F-4D97-AF65-F5344CB8AC3E}">
        <p14:creationId xmlns:p14="http://schemas.microsoft.com/office/powerpoint/2010/main" val="325916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F348D-EA87-4517-A3CD-C081C6419860}"/>
              </a:ext>
            </a:extLst>
          </p:cNvPr>
          <p:cNvSpPr>
            <a:spLocks noGrp="1"/>
          </p:cNvSpPr>
          <p:nvPr>
            <p:ph idx="1"/>
          </p:nvPr>
        </p:nvSpPr>
        <p:spPr>
          <a:xfrm>
            <a:off x="682580" y="656823"/>
            <a:ext cx="10934164" cy="5640946"/>
          </a:xfrm>
        </p:spPr>
        <p:txBody>
          <a:bodyPr>
            <a:normAutofit/>
          </a:bodyPr>
          <a:lstStyle/>
          <a:p>
            <a:r>
              <a:rPr lang="en-GB" sz="2400" dirty="0">
                <a:effectLst/>
                <a:latin typeface="Calibri" panose="020F0502020204030204" pitchFamily="34" charset="0"/>
                <a:ea typeface="Calibri" panose="020F0502020204030204" pitchFamily="34" charset="0"/>
              </a:rPr>
              <a:t>The lowest ranked boroughs are Westminster, Camden, and Kensington and Chelsea respectively. Whereas the top scorers are Havering, Bexley, and Sutton respectively</a:t>
            </a:r>
            <a:endParaRPr lang="en-GB" sz="2400" dirty="0">
              <a:latin typeface="Calibri" panose="020F0502020204030204" pitchFamily="34" charset="0"/>
              <a:ea typeface="Calibri" panose="020F0502020204030204" pitchFamily="34" charset="0"/>
            </a:endParaRPr>
          </a:p>
          <a:p>
            <a:r>
              <a:rPr lang="en-GB" sz="2400" dirty="0">
                <a:effectLst/>
                <a:latin typeface="Calibri" panose="020F0502020204030204" pitchFamily="34" charset="0"/>
                <a:ea typeface="Calibri" panose="020F0502020204030204" pitchFamily="34" charset="0"/>
              </a:rPr>
              <a:t>The boroughs ranked at the lower end are all situated deep within the centre of the city, where there is less likely to be lots of greener spaces. </a:t>
            </a:r>
          </a:p>
          <a:p>
            <a:r>
              <a:rPr lang="en-GB" sz="2400" dirty="0">
                <a:effectLst/>
                <a:latin typeface="Calibri" panose="020F0502020204030204" pitchFamily="34" charset="0"/>
                <a:ea typeface="Calibri" panose="020F0502020204030204" pitchFamily="34" charset="0"/>
              </a:rPr>
              <a:t>What's more is that both of these boroughs are in line with the overall trend of London, which has also declined over the years</a:t>
            </a:r>
          </a:p>
          <a:p>
            <a:r>
              <a:rPr lang="en-GB" sz="2400" dirty="0">
                <a:effectLst/>
                <a:latin typeface="Calibri" panose="020F0502020204030204" pitchFamily="34" charset="0"/>
                <a:ea typeface="Calibri" panose="020F0502020204030204" pitchFamily="34" charset="0"/>
              </a:rPr>
              <a:t>One explanation or presumption is that this score will always trend downhill as population increase.</a:t>
            </a:r>
            <a:endParaRPr lang="en-GB" sz="1800" dirty="0"/>
          </a:p>
        </p:txBody>
      </p:sp>
    </p:spTree>
    <p:extLst>
      <p:ext uri="{BB962C8B-B14F-4D97-AF65-F5344CB8AC3E}">
        <p14:creationId xmlns:p14="http://schemas.microsoft.com/office/powerpoint/2010/main" val="151048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F745-C193-4C2A-AC90-36E41930E5ED}"/>
              </a:ext>
            </a:extLst>
          </p:cNvPr>
          <p:cNvSpPr>
            <a:spLocks noGrp="1"/>
          </p:cNvSpPr>
          <p:nvPr>
            <p:ph type="title"/>
          </p:nvPr>
        </p:nvSpPr>
        <p:spPr/>
        <p:txBody>
          <a:bodyPr>
            <a:normAutofit/>
          </a:bodyPr>
          <a:lstStyle/>
          <a:p>
            <a:r>
              <a:rPr lang="en-GB" sz="3600" b="1" dirty="0">
                <a:effectLst/>
                <a:latin typeface="Garamond" panose="02020404030301010803" pitchFamily="18" charset="0"/>
                <a:ea typeface="Times New Roman" panose="02020603050405020304" pitchFamily="18" charset="0"/>
                <a:cs typeface="Times New Roman" panose="02020603050405020304" pitchFamily="18" charset="0"/>
              </a:rPr>
              <a:t>London’s Healthiest Boroughs </a:t>
            </a:r>
            <a:endParaRPr lang="en-GB" sz="6600" dirty="0"/>
          </a:p>
        </p:txBody>
      </p:sp>
      <p:sp>
        <p:nvSpPr>
          <p:cNvPr id="3" name="Content Placeholder 2">
            <a:extLst>
              <a:ext uri="{FF2B5EF4-FFF2-40B4-BE49-F238E27FC236}">
                <a16:creationId xmlns:a16="http://schemas.microsoft.com/office/drawing/2014/main" id="{7DA4512D-134D-47B1-B506-3C90D6D19028}"/>
              </a:ext>
            </a:extLst>
          </p:cNvPr>
          <p:cNvSpPr>
            <a:spLocks noGrp="1"/>
          </p:cNvSpPr>
          <p:nvPr>
            <p:ph idx="1"/>
          </p:nvPr>
        </p:nvSpPr>
        <p:spPr/>
        <p:txBody>
          <a:bodyPr/>
          <a:lstStyle/>
          <a:p>
            <a:r>
              <a:rPr lang="en-GB" sz="1800" dirty="0">
                <a:effectLst/>
                <a:latin typeface="Calibri" panose="020F0502020204030204" pitchFamily="34" charset="0"/>
                <a:ea typeface="Times New Roman" panose="02020603050405020304" pitchFamily="18" charset="0"/>
              </a:rPr>
              <a:t>The overall score of each borough is the average of all of its subdomains each year.</a:t>
            </a:r>
          </a:p>
          <a:p>
            <a:r>
              <a:rPr lang="en-GB" sz="1800" dirty="0">
                <a:effectLst/>
                <a:latin typeface="Calibri" panose="020F0502020204030204" pitchFamily="34" charset="0"/>
                <a:ea typeface="Times New Roman" panose="02020603050405020304" pitchFamily="18" charset="0"/>
              </a:rPr>
              <a:t>Crucially, though, the following analysis will go a step further and look at the average change that each borough has seen over the years</a:t>
            </a:r>
            <a:endParaRPr lang="en-GB" sz="1800" dirty="0">
              <a:latin typeface="Calibri" panose="020F0502020204030204" pitchFamily="34" charset="0"/>
              <a:ea typeface="Times New Roman" panose="02020603050405020304" pitchFamily="18" charset="0"/>
            </a:endParaRP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This is important to members in the target audience that are looking at capitalising on boroughs that are developing and will have better scores in the future.</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80512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F54674-8C6A-4941-B744-8AC1CFFD1752}"/>
              </a:ext>
            </a:extLst>
          </p:cNvPr>
          <p:cNvPicPr>
            <a:picLocks noGrp="1" noChangeAspect="1"/>
          </p:cNvPicPr>
          <p:nvPr>
            <p:ph idx="1"/>
          </p:nvPr>
        </p:nvPicPr>
        <p:blipFill>
          <a:blip r:embed="rId2"/>
          <a:stretch>
            <a:fillRect/>
          </a:stretch>
        </p:blipFill>
        <p:spPr>
          <a:xfrm>
            <a:off x="1442435" y="642594"/>
            <a:ext cx="8340303" cy="5737396"/>
          </a:xfrm>
        </p:spPr>
      </p:pic>
    </p:spTree>
    <p:extLst>
      <p:ext uri="{BB962C8B-B14F-4D97-AF65-F5344CB8AC3E}">
        <p14:creationId xmlns:p14="http://schemas.microsoft.com/office/powerpoint/2010/main" val="365050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D9AD-A481-4930-A305-7C6FB2388E8F}"/>
              </a:ext>
            </a:extLst>
          </p:cNvPr>
          <p:cNvSpPr>
            <a:spLocks noGrp="1"/>
          </p:cNvSpPr>
          <p:nvPr>
            <p:ph type="title"/>
          </p:nvPr>
        </p:nvSpPr>
        <p:spPr/>
        <p:txBody>
          <a:bodyPr/>
          <a:lstStyle/>
          <a:p>
            <a:r>
              <a:rPr lang="en-GB" dirty="0"/>
              <a:t>London’s Healthiest Boroughs</a:t>
            </a:r>
          </a:p>
        </p:txBody>
      </p:sp>
      <p:sp>
        <p:nvSpPr>
          <p:cNvPr id="3" name="Content Placeholder 2">
            <a:extLst>
              <a:ext uri="{FF2B5EF4-FFF2-40B4-BE49-F238E27FC236}">
                <a16:creationId xmlns:a16="http://schemas.microsoft.com/office/drawing/2014/main" id="{753F3A4D-8B65-4058-B65F-EED3AF870AB3}"/>
              </a:ext>
            </a:extLst>
          </p:cNvPr>
          <p:cNvSpPr>
            <a:spLocks noGrp="1"/>
          </p:cNvSpPr>
          <p:nvPr>
            <p:ph idx="1"/>
          </p:nvPr>
        </p:nvSpPr>
        <p:spPr/>
        <p:txBody>
          <a:bodyPr/>
          <a:lstStyle/>
          <a:p>
            <a:r>
              <a:rPr lang="en-GB" sz="1800" dirty="0">
                <a:effectLst/>
                <a:latin typeface="Calibri" panose="020F0502020204030204" pitchFamily="34" charset="0"/>
                <a:ea typeface="Times New Roman" panose="02020603050405020304" pitchFamily="18" charset="0"/>
              </a:rPr>
              <a:t>it can be used to assess whether there is a borough that is improving and could be potential areas to open a gym.</a:t>
            </a:r>
          </a:p>
          <a:p>
            <a:r>
              <a:rPr lang="en-GB" sz="1800" dirty="0">
                <a:effectLst/>
                <a:latin typeface="Calibri" panose="020F0502020204030204" pitchFamily="34" charset="0"/>
                <a:ea typeface="Times New Roman" panose="02020603050405020304" pitchFamily="18" charset="0"/>
              </a:rPr>
              <a:t>This is particularly the case with Tower Hamlets</a:t>
            </a:r>
            <a:endParaRPr lang="en-GB" sz="1800" dirty="0">
              <a:latin typeface="Calibri" panose="020F0502020204030204" pitchFamily="34" charset="0"/>
              <a:ea typeface="Times New Roman" panose="02020603050405020304" pitchFamily="18" charset="0"/>
            </a:endParaRPr>
          </a:p>
          <a:p>
            <a:r>
              <a:rPr lang="en-GB" sz="1800" dirty="0">
                <a:effectLst/>
                <a:latin typeface="Calibri" panose="020F0502020204030204" pitchFamily="34" charset="0"/>
                <a:ea typeface="Times New Roman" panose="02020603050405020304" pitchFamily="18" charset="0"/>
              </a:rPr>
              <a:t>Tower Hamlets has seen a very drastic improvement in its Health Index from 2015 to 2018.</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This could potentially mean that the borough is seeing a lot of development and could continue to improve further down the line.</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Times New Roman" panose="02020603050405020304" pitchFamily="18" charset="0"/>
              </a:rPr>
              <a:t>As a business owner or potential business owner this is can be incredibly attractive</a:t>
            </a:r>
            <a:endParaRPr lang="en-GB" dirty="0"/>
          </a:p>
        </p:txBody>
      </p:sp>
    </p:spTree>
    <p:extLst>
      <p:ext uri="{BB962C8B-B14F-4D97-AF65-F5344CB8AC3E}">
        <p14:creationId xmlns:p14="http://schemas.microsoft.com/office/powerpoint/2010/main" val="68674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1C13-A1F7-4F3E-AD35-521159633EBA}"/>
              </a:ext>
            </a:extLst>
          </p:cNvPr>
          <p:cNvSpPr>
            <a:spLocks noGrp="1"/>
          </p:cNvSpPr>
          <p:nvPr>
            <p:ph type="title"/>
          </p:nvPr>
        </p:nvSpPr>
        <p:spPr/>
        <p:txBody>
          <a:bodyPr/>
          <a:lstStyle/>
          <a:p>
            <a:r>
              <a:rPr lang="en-GB" dirty="0"/>
              <a:t>Vaccine Data</a:t>
            </a:r>
          </a:p>
        </p:txBody>
      </p:sp>
      <p:sp>
        <p:nvSpPr>
          <p:cNvPr id="3" name="Content Placeholder 2">
            <a:extLst>
              <a:ext uri="{FF2B5EF4-FFF2-40B4-BE49-F238E27FC236}">
                <a16:creationId xmlns:a16="http://schemas.microsoft.com/office/drawing/2014/main" id="{785B7DD6-35C0-4EF3-B396-E50F55E2C0B1}"/>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rPr>
              <a:t>Enfield, at the time of this data set was produced has the highest number of fully vaccinated residents.</a:t>
            </a:r>
          </a:p>
          <a:p>
            <a:r>
              <a:rPr lang="en-GB" sz="1800" dirty="0">
                <a:effectLst/>
                <a:latin typeface="Calibri" panose="020F0502020204030204" pitchFamily="34" charset="0"/>
                <a:ea typeface="Calibri" panose="020F0502020204030204" pitchFamily="34" charset="0"/>
              </a:rPr>
              <a:t>Enfield could potentially be one of the more robust boroughs in London to future lockdowns and covid case</a:t>
            </a:r>
          </a:p>
          <a:p>
            <a:r>
              <a:rPr lang="en-GB" sz="1800" dirty="0">
                <a:effectLst/>
                <a:latin typeface="Calibri" panose="020F0502020204030204" pitchFamily="34" charset="0"/>
                <a:ea typeface="Calibri" panose="020F0502020204030204" pitchFamily="34" charset="0"/>
              </a:rPr>
              <a:t>Tower Hamlets current has the highest number of residences who have received one does of the vaccine. </a:t>
            </a:r>
          </a:p>
          <a:p>
            <a:r>
              <a:rPr lang="en-GB" sz="1800" dirty="0">
                <a:effectLst/>
                <a:latin typeface="Calibri" panose="020F0502020204030204" pitchFamily="34" charset="0"/>
                <a:ea typeface="Calibri" panose="020F0502020204030204" pitchFamily="34" charset="0"/>
              </a:rPr>
              <a:t>Tower Hamlets will have the highest rate of vaccinated residence, provided they maintain an efficient vaccination rate</a:t>
            </a:r>
          </a:p>
          <a:p>
            <a:r>
              <a:rPr lang="en-GB" sz="1800" dirty="0">
                <a:effectLst/>
                <a:latin typeface="Calibri" panose="020F0502020204030204" pitchFamily="34" charset="0"/>
                <a:ea typeface="Calibri" panose="020F0502020204030204" pitchFamily="34" charset="0"/>
              </a:rPr>
              <a:t>Tower Hamlets are a borough that it on the rise and for prospective gym owners or business owners Tower Hamlets tend could be very enticing. </a:t>
            </a:r>
            <a:endParaRPr lang="en-GB" dirty="0"/>
          </a:p>
        </p:txBody>
      </p:sp>
    </p:spTree>
    <p:extLst>
      <p:ext uri="{BB962C8B-B14F-4D97-AF65-F5344CB8AC3E}">
        <p14:creationId xmlns:p14="http://schemas.microsoft.com/office/powerpoint/2010/main" val="176274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EA8D03-1158-47DF-8CF2-DA9CBBED1649}"/>
              </a:ext>
            </a:extLst>
          </p:cNvPr>
          <p:cNvPicPr>
            <a:picLocks noGrp="1" noChangeAspect="1"/>
          </p:cNvPicPr>
          <p:nvPr>
            <p:ph idx="1"/>
          </p:nvPr>
        </p:nvPicPr>
        <p:blipFill>
          <a:blip r:embed="rId2"/>
          <a:stretch>
            <a:fillRect/>
          </a:stretch>
        </p:blipFill>
        <p:spPr>
          <a:xfrm>
            <a:off x="1048979" y="543246"/>
            <a:ext cx="10039731" cy="5771508"/>
          </a:xfrm>
        </p:spPr>
      </p:pic>
    </p:spTree>
    <p:extLst>
      <p:ext uri="{BB962C8B-B14F-4D97-AF65-F5344CB8AC3E}">
        <p14:creationId xmlns:p14="http://schemas.microsoft.com/office/powerpoint/2010/main" val="237588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1E4C-7332-43FE-B107-7341498A6AD0}"/>
              </a:ext>
            </a:extLst>
          </p:cNvPr>
          <p:cNvSpPr>
            <a:spLocks noGrp="1"/>
          </p:cNvSpPr>
          <p:nvPr>
            <p:ph type="title"/>
          </p:nvPr>
        </p:nvSpPr>
        <p:spPr/>
        <p:txBody>
          <a:bodyPr/>
          <a:lstStyle/>
          <a:p>
            <a:r>
              <a:rPr lang="en-GB" dirty="0"/>
              <a:t>Joining a gym</a:t>
            </a:r>
          </a:p>
        </p:txBody>
      </p:sp>
      <p:sp>
        <p:nvSpPr>
          <p:cNvPr id="3" name="Content Placeholder 2">
            <a:extLst>
              <a:ext uri="{FF2B5EF4-FFF2-40B4-BE49-F238E27FC236}">
                <a16:creationId xmlns:a16="http://schemas.microsoft.com/office/drawing/2014/main" id="{D3CED3AC-76CD-47C1-866C-C1E0722713F8}"/>
              </a:ext>
            </a:extLst>
          </p:cNvPr>
          <p:cNvSpPr>
            <a:spLocks noGrp="1"/>
          </p:cNvSpPr>
          <p:nvPr>
            <p:ph idx="1"/>
          </p:nvPr>
        </p:nvSpPr>
        <p:spPr>
          <a:xfrm>
            <a:off x="746975" y="1635617"/>
            <a:ext cx="10831132" cy="4579789"/>
          </a:xfrm>
        </p:spPr>
        <p:txBody>
          <a:bodyPr>
            <a:normAutofit/>
          </a:bodyPr>
          <a:lstStyle/>
          <a:p>
            <a:r>
              <a:rPr lang="en-GB" sz="2100" dirty="0">
                <a:effectLst/>
                <a:latin typeface="Calibri" panose="020F0502020204030204" pitchFamily="34" charset="0"/>
                <a:ea typeface="Calibri" panose="020F0502020204030204" pitchFamily="34" charset="0"/>
              </a:rPr>
              <a:t>With the top % most common venues of we can see that there are two boroughs that have Gyms as there 4th most common type of venue</a:t>
            </a:r>
          </a:p>
          <a:p>
            <a:r>
              <a:rPr lang="en-GB" sz="2100" dirty="0">
                <a:effectLst/>
                <a:latin typeface="Calibri" panose="020F0502020204030204" pitchFamily="34" charset="0"/>
                <a:ea typeface="Calibri" panose="020F0502020204030204" pitchFamily="34" charset="0"/>
              </a:rPr>
              <a:t>These two being Southwark and Bromley</a:t>
            </a:r>
            <a:endParaRPr lang="en-GB" sz="2100" dirty="0">
              <a:latin typeface="Calibri" panose="020F0502020204030204" pitchFamily="34" charset="0"/>
              <a:ea typeface="Calibri" panose="020F0502020204030204" pitchFamily="34" charset="0"/>
            </a:endParaRPr>
          </a:p>
          <a:p>
            <a:r>
              <a:rPr lang="en-GB" sz="2100" dirty="0">
                <a:effectLst/>
                <a:latin typeface="Calibri" panose="020F0502020204030204" pitchFamily="34" charset="0"/>
                <a:ea typeface="Calibri" panose="020F0502020204030204" pitchFamily="34" charset="0"/>
              </a:rPr>
              <a:t>High chance that there is an increased amount of price competition between gyms. Th</a:t>
            </a:r>
            <a:r>
              <a:rPr lang="en-GB" sz="2100" dirty="0">
                <a:effectLst/>
                <a:latin typeface="Calibri" panose="020F0502020204030204" pitchFamily="34" charset="0"/>
                <a:ea typeface="Times New Roman" panose="02020603050405020304" pitchFamily="18" charset="0"/>
              </a:rPr>
              <a:t>ey will have more competitive price ranges.</a:t>
            </a:r>
          </a:p>
          <a:p>
            <a:r>
              <a:rPr lang="en-GB" sz="2100" dirty="0">
                <a:effectLst/>
                <a:latin typeface="Calibri" panose="020F0502020204030204" pitchFamily="34" charset="0"/>
                <a:ea typeface="Calibri" panose="020F0502020204030204" pitchFamily="34" charset="0"/>
              </a:rPr>
              <a:t>Bromley ranks as one of the higher boroughs on the health index</a:t>
            </a:r>
          </a:p>
          <a:p>
            <a:r>
              <a:rPr lang="en-GB" sz="2100" dirty="0">
                <a:effectLst/>
                <a:latin typeface="Calibri" panose="020F0502020204030204" pitchFamily="34" charset="0"/>
                <a:ea typeface="Calibri" panose="020F0502020204030204" pitchFamily="34" charset="0"/>
              </a:rPr>
              <a:t>Southwalk has a lower ranking on the health index it as well as % of fully vaccinated residents</a:t>
            </a:r>
            <a:endParaRPr lang="en-GB" sz="2100" dirty="0">
              <a:latin typeface="Calibri" panose="020F0502020204030204" pitchFamily="34" charset="0"/>
              <a:ea typeface="Calibri" panose="020F0502020204030204" pitchFamily="34" charset="0"/>
            </a:endParaRPr>
          </a:p>
          <a:p>
            <a:r>
              <a:rPr lang="en-GB" sz="2100" dirty="0">
                <a:effectLst/>
                <a:latin typeface="Calibri" panose="020F0502020204030204" pitchFamily="34" charset="0"/>
                <a:ea typeface="Calibri" panose="020F0502020204030204" pitchFamily="34" charset="0"/>
              </a:rPr>
              <a:t>It does have one of the higher number of residents who have has at least one vaccination</a:t>
            </a:r>
          </a:p>
          <a:p>
            <a:r>
              <a:rPr lang="en-GB" sz="2100" dirty="0">
                <a:effectLst/>
                <a:latin typeface="Calibri" panose="020F0502020204030204" pitchFamily="34" charset="0"/>
                <a:ea typeface="Calibri" panose="020F0502020204030204" pitchFamily="34" charset="0"/>
              </a:rPr>
              <a:t>There is a high probability that Southwalk has a high number of fully vaccinated residents and is hopefully more robust to the spread of covid19</a:t>
            </a:r>
            <a:endParaRPr lang="en-GB" sz="2100" dirty="0">
              <a:effectLst/>
              <a:latin typeface="Calibri" panose="020F0502020204030204" pitchFamily="34"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517667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A87-C55E-45B7-B835-E68299BA7B12}"/>
              </a:ext>
            </a:extLst>
          </p:cNvPr>
          <p:cNvSpPr>
            <a:spLocks noGrp="1"/>
          </p:cNvSpPr>
          <p:nvPr>
            <p:ph type="title"/>
          </p:nvPr>
        </p:nvSpPr>
        <p:spPr>
          <a:xfrm>
            <a:off x="422856" y="289775"/>
            <a:ext cx="10058400" cy="1371600"/>
          </a:xfrm>
        </p:spPr>
        <p:txBody>
          <a:bodyPr/>
          <a:lstStyle/>
          <a:p>
            <a:r>
              <a:rPr lang="en-GB" dirty="0"/>
              <a:t>Opening a Gym</a:t>
            </a:r>
          </a:p>
        </p:txBody>
      </p:sp>
      <p:sp>
        <p:nvSpPr>
          <p:cNvPr id="3" name="Content Placeholder 2">
            <a:extLst>
              <a:ext uri="{FF2B5EF4-FFF2-40B4-BE49-F238E27FC236}">
                <a16:creationId xmlns:a16="http://schemas.microsoft.com/office/drawing/2014/main" id="{75E7DBB0-6491-479B-A52F-B0AB0AE7D3CC}"/>
              </a:ext>
            </a:extLst>
          </p:cNvPr>
          <p:cNvSpPr>
            <a:spLocks noGrp="1"/>
          </p:cNvSpPr>
          <p:nvPr>
            <p:ph idx="1"/>
          </p:nvPr>
        </p:nvSpPr>
        <p:spPr>
          <a:xfrm>
            <a:off x="631065" y="1661375"/>
            <a:ext cx="11024315" cy="4700787"/>
          </a:xfrm>
        </p:spPr>
        <p:txBody>
          <a:bodyPr>
            <a:normAutofit/>
          </a:bodyPr>
          <a:lstStyle/>
          <a:p>
            <a:r>
              <a:rPr lang="en-GB" sz="2400" dirty="0">
                <a:effectLst/>
                <a:latin typeface="Calibri" panose="020F0502020204030204" pitchFamily="34" charset="0"/>
                <a:ea typeface="Calibri" panose="020F0502020204030204" pitchFamily="34" charset="0"/>
              </a:rPr>
              <a:t>Those interested in a longer-term return then areas such as Tower Hamlets might be a good investment now</a:t>
            </a:r>
          </a:p>
          <a:p>
            <a:r>
              <a:rPr lang="en-GB" sz="2400" dirty="0">
                <a:effectLst/>
                <a:latin typeface="Calibri" panose="020F0502020204030204" pitchFamily="34" charset="0"/>
                <a:ea typeface="Calibri" panose="020F0502020204030204" pitchFamily="34" charset="0"/>
              </a:rPr>
              <a:t>However, a shorter-term solution may be Havering</a:t>
            </a:r>
            <a:r>
              <a:rPr lang="en-GB" sz="2400" dirty="0">
                <a:latin typeface="Calibri" panose="020F0502020204030204" pitchFamily="34" charset="0"/>
                <a:ea typeface="Calibri" panose="020F0502020204030204" pitchFamily="34" charset="0"/>
              </a:rPr>
              <a:t>.</a:t>
            </a:r>
          </a:p>
          <a:p>
            <a:r>
              <a:rPr lang="en-GB" sz="2400" dirty="0">
                <a:effectLst/>
                <a:latin typeface="Calibri" panose="020F0502020204030204" pitchFamily="34" charset="0"/>
                <a:ea typeface="Calibri" panose="020F0502020204030204" pitchFamily="34" charset="0"/>
              </a:rPr>
              <a:t>It ranks rather high on both the health index</a:t>
            </a:r>
          </a:p>
          <a:p>
            <a:r>
              <a:rPr lang="en-GB" sz="2400" dirty="0">
                <a:effectLst/>
                <a:latin typeface="Calibri" panose="020F0502020204030204" pitchFamily="34" charset="0"/>
                <a:ea typeface="Calibri" panose="020F0502020204030204" pitchFamily="34" charset="0"/>
              </a:rPr>
              <a:t>Havering, is also one of the boroughs with a higher number of fully vaccinated residents so it too may be more resistant to the spread of covid</a:t>
            </a:r>
            <a:endParaRPr lang="en-GB" sz="2400" dirty="0">
              <a:latin typeface="Calibri" panose="020F0502020204030204" pitchFamily="34" charset="0"/>
              <a:ea typeface="Calibri" panose="020F0502020204030204" pitchFamily="34" charset="0"/>
            </a:endParaRPr>
          </a:p>
          <a:p>
            <a:r>
              <a:rPr lang="en-GB" sz="2400" dirty="0">
                <a:effectLst/>
                <a:latin typeface="Calibri" panose="020F0502020204030204" pitchFamily="34" charset="0"/>
                <a:ea typeface="Calibri" panose="020F0502020204030204" pitchFamily="34" charset="0"/>
              </a:rPr>
              <a:t>Unfortunately, by looking at Havering's top 5 venues there are none that indicate that health nor fitness is a high priority in Havering.</a:t>
            </a:r>
            <a:endParaRPr lang="en-GB" sz="1800" dirty="0"/>
          </a:p>
        </p:txBody>
      </p:sp>
    </p:spTree>
    <p:extLst>
      <p:ext uri="{BB962C8B-B14F-4D97-AF65-F5344CB8AC3E}">
        <p14:creationId xmlns:p14="http://schemas.microsoft.com/office/powerpoint/2010/main" val="80379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774082"/>
          </a:xfrm>
        </p:spPr>
        <p:txBody>
          <a:bodyPr>
            <a:normAutofit/>
          </a:bodyPr>
          <a:lstStyle/>
          <a:p>
            <a:pPr algn="ctr"/>
            <a:r>
              <a:rPr lang="en-GB" sz="3600" b="1" u="sng" kern="1400" spc="-50" dirty="0">
                <a:effectLst/>
                <a:latin typeface="Calibri" panose="020F0502020204030204" pitchFamily="34" charset="0"/>
                <a:ea typeface="Times New Roman" panose="02020603050405020304" pitchFamily="18" charset="0"/>
                <a:cs typeface="Times New Roman" panose="02020603050405020304" pitchFamily="18" charset="0"/>
              </a:rPr>
              <a:t>London’s Health 2021</a:t>
            </a:r>
            <a:endParaRPr lang="en-US" sz="6600" dirty="0"/>
          </a:p>
        </p:txBody>
      </p:sp>
      <p:sp>
        <p:nvSpPr>
          <p:cNvPr id="4" name="Content Placeholder 3">
            <a:extLst>
              <a:ext uri="{FF2B5EF4-FFF2-40B4-BE49-F238E27FC236}">
                <a16:creationId xmlns:a16="http://schemas.microsoft.com/office/drawing/2014/main" id="{B8146E69-921F-445F-BED6-58F53EBCA949}"/>
              </a:ext>
            </a:extLst>
          </p:cNvPr>
          <p:cNvSpPr>
            <a:spLocks noGrp="1"/>
          </p:cNvSpPr>
          <p:nvPr>
            <p:ph idx="1"/>
          </p:nvPr>
        </p:nvSpPr>
        <p:spPr>
          <a:xfrm>
            <a:off x="528034" y="1416676"/>
            <a:ext cx="11178862" cy="4798730"/>
          </a:xfrm>
        </p:spPr>
        <p:txBody>
          <a:bodyPr>
            <a:normAutofit fontScale="92500" lnSpcReduction="10000"/>
          </a:bodyPr>
          <a:lstStyle/>
          <a:p>
            <a:r>
              <a:rPr lang="en-GB" sz="2400" dirty="0">
                <a:effectLst/>
                <a:latin typeface="Calibri" panose="020F0502020204030204" pitchFamily="34" charset="0"/>
                <a:ea typeface="Calibri" panose="020F0502020204030204" pitchFamily="34" charset="0"/>
              </a:rPr>
              <a:t>London is a sprawling city with a population of roughly 8.6 million people. It is by far the largest city in the United Kingdom. </a:t>
            </a:r>
          </a:p>
          <a:p>
            <a:r>
              <a:rPr lang="en-GB" sz="2400" dirty="0">
                <a:effectLst/>
                <a:latin typeface="Calibri" panose="020F0502020204030204" pitchFamily="34" charset="0"/>
                <a:ea typeface="Calibri" panose="020F0502020204030204" pitchFamily="34" charset="0"/>
              </a:rPr>
              <a:t>Over the past several years obesity has been on the rise within the UK. Organisations, such as, Cancer Research UK declared obesity to be the second biggest cause of preventable cancer in the UK in early 2021.</a:t>
            </a:r>
          </a:p>
          <a:p>
            <a:r>
              <a:rPr lang="en-GB" sz="2400" dirty="0">
                <a:effectLst/>
                <a:latin typeface="Calibri" panose="020F0502020204030204" pitchFamily="34" charset="0"/>
                <a:ea typeface="Calibri" panose="020F0502020204030204" pitchFamily="34" charset="0"/>
                <a:cs typeface="Times New Roman" panose="02020603050405020304" pitchFamily="18" charset="0"/>
              </a:rPr>
              <a:t>Obesity related fatalities has further been exacerbated by the appearance of the Covid-19 pandemic. </a:t>
            </a:r>
          </a:p>
          <a:p>
            <a:pPr lvl="1"/>
            <a:r>
              <a:rPr lang="en-GB" sz="1800" dirty="0">
                <a:effectLst/>
                <a:latin typeface="Calibri" panose="020F0502020204030204" pitchFamily="34" charset="0"/>
                <a:ea typeface="Calibri" panose="020F0502020204030204" pitchFamily="34" charset="0"/>
                <a:cs typeface="Times New Roman" panose="02020603050405020304" pitchFamily="18" charset="0"/>
              </a:rPr>
              <a:t>The Royal Society of Public Health estimated that for the severely obese, at a population infection rate of 10%, there is a direct impact of 240 and 479 excessive deaths in England and an indirect effect of 383 -767 deaths. </a:t>
            </a:r>
            <a:endParaRPr lang="en-GB" sz="2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2400" dirty="0">
                <a:effectLst/>
                <a:latin typeface="Calibri" panose="020F0502020204030204" pitchFamily="34" charset="0"/>
                <a:ea typeface="Calibri" panose="020F0502020204030204" pitchFamily="34" charset="0"/>
              </a:rPr>
              <a:t>The prevention of obesity and promotion of physical activity are as important as physical isolation during the pandemic</a:t>
            </a:r>
            <a:endParaRPr lang="en-GB" sz="2400" dirty="0">
              <a:latin typeface="Calibri" panose="020F0502020204030204" pitchFamily="34" charset="0"/>
              <a:ea typeface="Calibri" panose="020F0502020204030204" pitchFamily="34" charset="0"/>
            </a:endParaRPr>
          </a:p>
          <a:p>
            <a:r>
              <a:rPr lang="en-GB" sz="2400" dirty="0">
                <a:effectLst/>
                <a:latin typeface="Calibri" panose="020F0502020204030204" pitchFamily="34" charset="0"/>
                <a:ea typeface="Calibri" panose="020F0502020204030204" pitchFamily="34" charset="0"/>
                <a:cs typeface="Times New Roman" panose="02020603050405020304" pitchFamily="18" charset="0"/>
              </a:rPr>
              <a:t>Therefore, it is advantageous for individuals to consider increasing their physical activity levels. </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C579-6F38-496C-BE1A-4105C3D3ABEC}"/>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58DAD3D9-8C89-434F-90DC-28BDFB3F6059}"/>
              </a:ext>
            </a:extLst>
          </p:cNvPr>
          <p:cNvSpPr>
            <a:spLocks noGrp="1"/>
          </p:cNvSpPr>
          <p:nvPr>
            <p:ph idx="1"/>
          </p:nvPr>
        </p:nvSpPr>
        <p:spPr>
          <a:xfrm>
            <a:off x="579549" y="1725769"/>
            <a:ext cx="11178862" cy="4489637"/>
          </a:xfrm>
        </p:spPr>
        <p:txBody>
          <a:bodyPr>
            <a:normAutofit/>
          </a:bodyPr>
          <a:lstStyle/>
          <a:p>
            <a:r>
              <a:rPr lang="en-GB" sz="2600" dirty="0">
                <a:effectLst/>
                <a:latin typeface="Calibri" panose="020F0502020204030204" pitchFamily="34" charset="0"/>
                <a:ea typeface="Calibri" panose="020F0502020204030204" pitchFamily="34" charset="0"/>
              </a:rPr>
              <a:t>What is the ideal way to become more physical active, or how can one stay in shape as lockdown restrictions are lifted. </a:t>
            </a:r>
          </a:p>
          <a:p>
            <a:r>
              <a:rPr lang="en-GB" sz="2600" dirty="0">
                <a:latin typeface="Calibri" panose="020F0502020204030204" pitchFamily="34" charset="0"/>
                <a:ea typeface="Calibri" panose="020F0502020204030204" pitchFamily="34" charset="0"/>
                <a:cs typeface="Times New Roman" panose="02020603050405020304" pitchFamily="18" charset="0"/>
              </a:rPr>
              <a:t>Ther</a:t>
            </a:r>
            <a:r>
              <a:rPr lang="en-GB" sz="2600" dirty="0">
                <a:effectLst/>
                <a:latin typeface="Calibri" panose="020F0502020204030204" pitchFamily="34" charset="0"/>
                <a:ea typeface="Calibri" panose="020F0502020204030204" pitchFamily="34" charset="0"/>
                <a:cs typeface="Times New Roman" panose="02020603050405020304" pitchFamily="18" charset="0"/>
              </a:rPr>
              <a:t>e is a potential of contracting Covid and the potential of future lockdown restrictions</a:t>
            </a:r>
          </a:p>
          <a:p>
            <a:r>
              <a:rPr lang="en-GB" sz="2600" dirty="0">
                <a:effectLst/>
                <a:latin typeface="Calibri" panose="020F0502020204030204" pitchFamily="34" charset="0"/>
                <a:ea typeface="Calibri" panose="020F0502020204030204" pitchFamily="34" charset="0"/>
                <a:cs typeface="Times New Roman" panose="02020603050405020304" pitchFamily="18" charset="0"/>
              </a:rPr>
              <a:t>Data, however, might prove effective in alleviating some of these worries. </a:t>
            </a:r>
            <a:endParaRPr lang="en-GB" sz="2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2600" dirty="0">
                <a:effectLst/>
                <a:latin typeface="Calibri" panose="020F0502020204030204" pitchFamily="34" charset="0"/>
                <a:ea typeface="Calibri" panose="020F0502020204030204" pitchFamily="34" charset="0"/>
              </a:rPr>
              <a:t>We can aim to predict which areas are likely to improve on over health of their borough and which borough may be more resistant to a high reproduction rate of covid in the future</a:t>
            </a:r>
            <a:endParaRPr lang="en-GB" sz="2600" dirty="0">
              <a:latin typeface="Calibri" panose="020F0502020204030204" pitchFamily="34" charset="0"/>
              <a:ea typeface="Calibri" panose="020F0502020204030204" pitchFamily="34" charset="0"/>
            </a:endParaRPr>
          </a:p>
          <a:p>
            <a:endParaRPr lang="en-GB" dirty="0"/>
          </a:p>
        </p:txBody>
      </p:sp>
    </p:spTree>
    <p:extLst>
      <p:ext uri="{BB962C8B-B14F-4D97-AF65-F5344CB8AC3E}">
        <p14:creationId xmlns:p14="http://schemas.microsoft.com/office/powerpoint/2010/main" val="286201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708B-C45C-4FF8-BDF9-8442702388EE}"/>
              </a:ext>
            </a:extLst>
          </p:cNvPr>
          <p:cNvSpPr>
            <a:spLocks noGrp="1"/>
          </p:cNvSpPr>
          <p:nvPr>
            <p:ph type="title"/>
          </p:nvPr>
        </p:nvSpPr>
        <p:spPr>
          <a:xfrm>
            <a:off x="899375" y="475168"/>
            <a:ext cx="10058400" cy="1371600"/>
          </a:xfrm>
        </p:spPr>
        <p:txBody>
          <a:bodyPr/>
          <a:lstStyle/>
          <a:p>
            <a:r>
              <a:rPr lang="en-GB" dirty="0"/>
              <a:t>Target Audience </a:t>
            </a:r>
          </a:p>
        </p:txBody>
      </p:sp>
      <p:sp>
        <p:nvSpPr>
          <p:cNvPr id="3" name="Content Placeholder 2">
            <a:extLst>
              <a:ext uri="{FF2B5EF4-FFF2-40B4-BE49-F238E27FC236}">
                <a16:creationId xmlns:a16="http://schemas.microsoft.com/office/drawing/2014/main" id="{E1FE2565-E2D0-4346-872E-C0E44A28C4C9}"/>
              </a:ext>
            </a:extLst>
          </p:cNvPr>
          <p:cNvSpPr>
            <a:spLocks noGrp="1"/>
          </p:cNvSpPr>
          <p:nvPr>
            <p:ph idx="1"/>
          </p:nvPr>
        </p:nvSpPr>
        <p:spPr>
          <a:xfrm>
            <a:off x="579549" y="1674254"/>
            <a:ext cx="11127347" cy="4541152"/>
          </a:xfrm>
        </p:spPr>
        <p:txBody>
          <a:bodyPr>
            <a:normAutofit/>
          </a:bodyPr>
          <a:lstStyle/>
          <a:p>
            <a:r>
              <a:rPr lang="en-GB" sz="2800" dirty="0">
                <a:effectLst/>
                <a:latin typeface="Calibri" panose="020F0502020204030204" pitchFamily="34" charset="0"/>
                <a:ea typeface="Calibri" panose="020F0502020204030204" pitchFamily="34" charset="0"/>
              </a:rPr>
              <a:t>those who are looking to move to a specific London borough</a:t>
            </a:r>
          </a:p>
          <a:p>
            <a:r>
              <a:rPr lang="en-GB" sz="2800" dirty="0">
                <a:effectLst/>
                <a:latin typeface="Calibri" panose="020F0502020204030204" pitchFamily="34" charset="0"/>
                <a:ea typeface="Calibri" panose="020F0502020204030204" pitchFamily="34" charset="0"/>
              </a:rPr>
              <a:t>those who are looking to increase their physical activity or maintain their current physical activities</a:t>
            </a:r>
            <a:endParaRPr lang="en-GB" sz="2800" dirty="0">
              <a:latin typeface="Calibri" panose="020F0502020204030204" pitchFamily="34" charset="0"/>
              <a:ea typeface="Calibri" panose="020F0502020204030204" pitchFamily="34" charset="0"/>
            </a:endParaRPr>
          </a:p>
          <a:p>
            <a:r>
              <a:rPr lang="en-GB" sz="2800" dirty="0">
                <a:effectLst/>
                <a:latin typeface="Calibri" panose="020F0502020204030204" pitchFamily="34" charset="0"/>
                <a:ea typeface="Calibri" panose="020F0502020204030204" pitchFamily="34" charset="0"/>
              </a:rPr>
              <a:t>those who are looking to switch or go to a gym </a:t>
            </a:r>
          </a:p>
          <a:p>
            <a:r>
              <a:rPr lang="en-GB" sz="2800" dirty="0">
                <a:effectLst/>
                <a:latin typeface="Calibri" panose="020F0502020204030204" pitchFamily="34" charset="0"/>
                <a:ea typeface="Calibri" panose="020F0502020204030204" pitchFamily="34" charset="0"/>
              </a:rPr>
              <a:t>And those who are looking to obtain property or land with the intent of opening a gym or physical activity business</a:t>
            </a:r>
            <a:endParaRPr lang="en-GB" sz="2000" dirty="0"/>
          </a:p>
        </p:txBody>
      </p:sp>
    </p:spTree>
    <p:extLst>
      <p:ext uri="{BB962C8B-B14F-4D97-AF65-F5344CB8AC3E}">
        <p14:creationId xmlns:p14="http://schemas.microsoft.com/office/powerpoint/2010/main" val="91644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B0A0-5A32-404F-895E-ABEF816C832A}"/>
              </a:ext>
            </a:extLst>
          </p:cNvPr>
          <p:cNvSpPr>
            <a:spLocks noGrp="1"/>
          </p:cNvSpPr>
          <p:nvPr>
            <p:ph type="title"/>
          </p:nvPr>
        </p:nvSpPr>
        <p:spPr>
          <a:xfrm>
            <a:off x="1066800" y="642594"/>
            <a:ext cx="7278710" cy="707058"/>
          </a:xfrm>
        </p:spPr>
        <p:txBody>
          <a:bodyPr/>
          <a:lstStyle/>
          <a:p>
            <a:r>
              <a:rPr lang="en-GB" dirty="0"/>
              <a:t>Health Trends</a:t>
            </a:r>
          </a:p>
        </p:txBody>
      </p:sp>
      <p:pic>
        <p:nvPicPr>
          <p:cNvPr id="5" name="Content Placeholder 4">
            <a:extLst>
              <a:ext uri="{FF2B5EF4-FFF2-40B4-BE49-F238E27FC236}">
                <a16:creationId xmlns:a16="http://schemas.microsoft.com/office/drawing/2014/main" id="{6DCB1E19-8C2A-42E9-B2CC-3E7AB6515445}"/>
              </a:ext>
            </a:extLst>
          </p:cNvPr>
          <p:cNvPicPr>
            <a:picLocks noGrp="1" noChangeAspect="1"/>
          </p:cNvPicPr>
          <p:nvPr>
            <p:ph sz="half" idx="1"/>
          </p:nvPr>
        </p:nvPicPr>
        <p:blipFill>
          <a:blip r:embed="rId2"/>
          <a:stretch>
            <a:fillRect/>
          </a:stretch>
        </p:blipFill>
        <p:spPr>
          <a:xfrm>
            <a:off x="723403" y="1349652"/>
            <a:ext cx="9180451" cy="5063211"/>
          </a:xfrm>
        </p:spPr>
      </p:pic>
    </p:spTree>
    <p:extLst>
      <p:ext uri="{BB962C8B-B14F-4D97-AF65-F5344CB8AC3E}">
        <p14:creationId xmlns:p14="http://schemas.microsoft.com/office/powerpoint/2010/main" val="77918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A915-982E-4B1A-8D43-0B7124AE8F60}"/>
              </a:ext>
            </a:extLst>
          </p:cNvPr>
          <p:cNvSpPr>
            <a:spLocks noGrp="1"/>
          </p:cNvSpPr>
          <p:nvPr>
            <p:ph type="title"/>
          </p:nvPr>
        </p:nvSpPr>
        <p:spPr/>
        <p:txBody>
          <a:bodyPr/>
          <a:lstStyle/>
          <a:p>
            <a:r>
              <a:rPr lang="en-GB" dirty="0"/>
              <a:t>Health Trends</a:t>
            </a:r>
          </a:p>
        </p:txBody>
      </p:sp>
      <p:sp>
        <p:nvSpPr>
          <p:cNvPr id="3" name="Content Placeholder 2">
            <a:extLst>
              <a:ext uri="{FF2B5EF4-FFF2-40B4-BE49-F238E27FC236}">
                <a16:creationId xmlns:a16="http://schemas.microsoft.com/office/drawing/2014/main" id="{A20236F4-9199-4D80-A5E5-BB6AFD21DD17}"/>
              </a:ext>
            </a:extLst>
          </p:cNvPr>
          <p:cNvSpPr>
            <a:spLocks noGrp="1"/>
          </p:cNvSpPr>
          <p:nvPr>
            <p:ph idx="1"/>
          </p:nvPr>
        </p:nvSpPr>
        <p:spPr/>
        <p:txBody>
          <a:bodyPr>
            <a:normAutofit/>
          </a:bodyPr>
          <a:lstStyle/>
          <a:p>
            <a:r>
              <a:rPr lang="en-GB" sz="2400" dirty="0">
                <a:effectLst/>
                <a:latin typeface="Calibri" panose="020F0502020204030204" pitchFamily="34" charset="0"/>
                <a:ea typeface="Calibri" panose="020F0502020204030204" pitchFamily="34" charset="0"/>
              </a:rPr>
              <a:t>This bar graph although a little cluttered, visualises the average improvements that each borough has seen over between 2015 – 2018 for the Healthy People Index. </a:t>
            </a:r>
          </a:p>
          <a:p>
            <a:r>
              <a:rPr lang="en-GB" sz="2400" dirty="0">
                <a:effectLst/>
                <a:latin typeface="Calibri" panose="020F0502020204030204" pitchFamily="34" charset="0"/>
                <a:ea typeface="Calibri" panose="020F0502020204030204" pitchFamily="34" charset="0"/>
              </a:rPr>
              <a:t>it doesn't necessarily reflect whether these boroughs are improving or deteriorating. It just tells the average state over the years. </a:t>
            </a:r>
            <a:endParaRPr lang="en-GB" sz="2400" dirty="0">
              <a:latin typeface="Calibri" panose="020F0502020204030204" pitchFamily="34" charset="0"/>
              <a:ea typeface="Calibri" panose="020F0502020204030204" pitchFamily="34" charset="0"/>
            </a:endParaRPr>
          </a:p>
          <a:p>
            <a:r>
              <a:rPr lang="en-GB" sz="2400" dirty="0">
                <a:effectLst/>
                <a:latin typeface="Calibri" panose="020F0502020204030204" pitchFamily="34" charset="0"/>
                <a:ea typeface="Calibri" panose="020F0502020204030204" pitchFamily="34" charset="0"/>
              </a:rPr>
              <a:t>So, to better visualise the changes the borough has been through over the years would be to taking the average of the changes between each year, rather than just the average of the scores. </a:t>
            </a:r>
            <a:endParaRPr lang="en-GB" sz="1800" dirty="0"/>
          </a:p>
        </p:txBody>
      </p:sp>
    </p:spTree>
    <p:extLst>
      <p:ext uri="{BB962C8B-B14F-4D97-AF65-F5344CB8AC3E}">
        <p14:creationId xmlns:p14="http://schemas.microsoft.com/office/powerpoint/2010/main" val="287344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E75E1-2241-474D-A03A-65ED395A5F0C}"/>
              </a:ext>
            </a:extLst>
          </p:cNvPr>
          <p:cNvPicPr>
            <a:picLocks noGrp="1" noChangeAspect="1"/>
          </p:cNvPicPr>
          <p:nvPr>
            <p:ph idx="1"/>
          </p:nvPr>
        </p:nvPicPr>
        <p:blipFill>
          <a:blip r:embed="rId2"/>
          <a:stretch>
            <a:fillRect/>
          </a:stretch>
        </p:blipFill>
        <p:spPr>
          <a:xfrm>
            <a:off x="1057550" y="514562"/>
            <a:ext cx="7906146" cy="5996563"/>
          </a:xfrm>
        </p:spPr>
      </p:pic>
    </p:spTree>
    <p:extLst>
      <p:ext uri="{BB962C8B-B14F-4D97-AF65-F5344CB8AC3E}">
        <p14:creationId xmlns:p14="http://schemas.microsoft.com/office/powerpoint/2010/main" val="232354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DD495-15E6-4701-ADD5-1238111D4708}"/>
              </a:ext>
            </a:extLst>
          </p:cNvPr>
          <p:cNvSpPr>
            <a:spLocks noGrp="1"/>
          </p:cNvSpPr>
          <p:nvPr>
            <p:ph idx="1"/>
          </p:nvPr>
        </p:nvSpPr>
        <p:spPr>
          <a:xfrm>
            <a:off x="950890" y="742402"/>
            <a:ext cx="10058400" cy="5373195"/>
          </a:xfrm>
        </p:spPr>
        <p:txBody>
          <a:bodyPr>
            <a:normAutofit/>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Here we can see that despite, the fact that Harrow had a much higher average score than Islington in the HP index</a:t>
            </a:r>
          </a:p>
          <a:p>
            <a:r>
              <a:rPr lang="en-GB" sz="2400" dirty="0">
                <a:effectLst/>
                <a:latin typeface="Calibri" panose="020F0502020204030204" pitchFamily="34" charset="0"/>
                <a:ea typeface="Calibri" panose="020F0502020204030204" pitchFamily="34" charset="0"/>
                <a:cs typeface="Times New Roman" panose="02020603050405020304" pitchFamily="18" charset="0"/>
              </a:rPr>
              <a:t>Whereas, Islington, on the other hand, have seen incredible improvement from 2015 to 2018. </a:t>
            </a:r>
          </a:p>
          <a:p>
            <a:r>
              <a:rPr lang="en-GB" sz="2400" dirty="0">
                <a:effectLst/>
                <a:latin typeface="Calibri" panose="020F0502020204030204" pitchFamily="34" charset="0"/>
                <a:ea typeface="Calibri" panose="020F0502020204030204" pitchFamily="34" charset="0"/>
              </a:rPr>
              <a:t>By examining the trend of these two boroughs against the trend for the whole of London over the same period. We are able to see that Islington, like that of London, is on an upwards trend, albeit that London’s overall increase is marginal in comparison to Islington.</a:t>
            </a:r>
          </a:p>
          <a:p>
            <a:r>
              <a:rPr lang="en-GB" sz="2400" dirty="0">
                <a:effectLst/>
                <a:latin typeface="Calibri" panose="020F0502020204030204" pitchFamily="34" charset="0"/>
                <a:ea typeface="Calibri" panose="020F0502020204030204" pitchFamily="34" charset="0"/>
              </a:rPr>
              <a:t> It seems then, to have a better picture of whether or not a borough is improving. We should take the average of the changes between each year rather than just the average scores. </a:t>
            </a:r>
            <a:endParaRPr lang="en-GB" sz="1800" dirty="0"/>
          </a:p>
        </p:txBody>
      </p:sp>
    </p:spTree>
    <p:extLst>
      <p:ext uri="{BB962C8B-B14F-4D97-AF65-F5344CB8AC3E}">
        <p14:creationId xmlns:p14="http://schemas.microsoft.com/office/powerpoint/2010/main" val="152383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51A0E8-6E69-432A-BAAF-9E4BBB3BB99C}"/>
              </a:ext>
            </a:extLst>
          </p:cNvPr>
          <p:cNvPicPr>
            <a:picLocks noGrp="1" noChangeAspect="1"/>
          </p:cNvPicPr>
          <p:nvPr>
            <p:ph idx="1"/>
          </p:nvPr>
        </p:nvPicPr>
        <p:blipFill>
          <a:blip r:embed="rId2"/>
          <a:stretch>
            <a:fillRect/>
          </a:stretch>
        </p:blipFill>
        <p:spPr>
          <a:xfrm>
            <a:off x="1428591" y="707034"/>
            <a:ext cx="8938902" cy="5443932"/>
          </a:xfrm>
        </p:spPr>
      </p:pic>
    </p:spTree>
    <p:extLst>
      <p:ext uri="{BB962C8B-B14F-4D97-AF65-F5344CB8AC3E}">
        <p14:creationId xmlns:p14="http://schemas.microsoft.com/office/powerpoint/2010/main" val="4076587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{8224A811-25C9-4E47-82DB-A2A6B1719AE6}tf78438558_win32</Template>
  <TotalTime>32</TotalTime>
  <Words>1217</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Gothic</vt:lpstr>
      <vt:lpstr>Garamond</vt:lpstr>
      <vt:lpstr>Times New Roman</vt:lpstr>
      <vt:lpstr>SavonVTI</vt:lpstr>
      <vt:lpstr>Opening a Gym in London 2021</vt:lpstr>
      <vt:lpstr>London’s Health 2021</vt:lpstr>
      <vt:lpstr>The problem</vt:lpstr>
      <vt:lpstr>Target Audience </vt:lpstr>
      <vt:lpstr>Health Trends</vt:lpstr>
      <vt:lpstr>Health Trends</vt:lpstr>
      <vt:lpstr>PowerPoint Presentation</vt:lpstr>
      <vt:lpstr>PowerPoint Presentation</vt:lpstr>
      <vt:lpstr>PowerPoint Presentation</vt:lpstr>
      <vt:lpstr>PowerPoint Presentation</vt:lpstr>
      <vt:lpstr>PowerPoint Presentation</vt:lpstr>
      <vt:lpstr>PowerPoint Presentation</vt:lpstr>
      <vt:lpstr>London’s Healthiest Boroughs </vt:lpstr>
      <vt:lpstr>PowerPoint Presentation</vt:lpstr>
      <vt:lpstr>London’s Healthiest Boroughs</vt:lpstr>
      <vt:lpstr>Vaccine Data</vt:lpstr>
      <vt:lpstr>PowerPoint Presentation</vt:lpstr>
      <vt:lpstr>Joining a gym</vt:lpstr>
      <vt:lpstr>Opening a Gym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Gym in London 2021</dc:title>
  <dc:creator>Cunden Carter</dc:creator>
  <cp:lastModifiedBy>Cunden Carter</cp:lastModifiedBy>
  <cp:revision>5</cp:revision>
  <dcterms:created xsi:type="dcterms:W3CDTF">2021-06-25T20:02:50Z</dcterms:created>
  <dcterms:modified xsi:type="dcterms:W3CDTF">2021-06-25T20:35:23Z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