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580" r:id="rId2"/>
    <p:sldId id="334" r:id="rId3"/>
    <p:sldId id="594" r:id="rId4"/>
    <p:sldId id="595" r:id="rId5"/>
    <p:sldId id="596" r:id="rId6"/>
    <p:sldId id="597" r:id="rId7"/>
    <p:sldId id="598" r:id="rId8"/>
    <p:sldId id="581" r:id="rId9"/>
    <p:sldId id="599" r:id="rId10"/>
    <p:sldId id="601" r:id="rId11"/>
    <p:sldId id="600" r:id="rId12"/>
    <p:sldId id="602" r:id="rId13"/>
    <p:sldId id="603" r:id="rId14"/>
    <p:sldId id="604" r:id="rId15"/>
    <p:sldId id="605" r:id="rId16"/>
    <p:sldId id="606" r:id="rId17"/>
    <p:sldId id="564" r:id="rId18"/>
    <p:sldId id="607" r:id="rId19"/>
    <p:sldId id="608" r:id="rId20"/>
    <p:sldId id="609" r:id="rId21"/>
    <p:sldId id="610" r:id="rId22"/>
    <p:sldId id="611" r:id="rId23"/>
    <p:sldId id="582" r:id="rId24"/>
    <p:sldId id="612" r:id="rId25"/>
    <p:sldId id="261" r:id="rId26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393" y="39"/>
      </p:cViewPr>
      <p:guideLst>
        <p:guide orient="horz" pos="1620"/>
        <p:guide pos="29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95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3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83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85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99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71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79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11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0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8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02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294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910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17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9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0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65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89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0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7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7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3" b="25092"/>
          <a:stretch>
            <a:fillRect/>
          </a:stretch>
        </p:blipFill>
        <p:spPr bwMode="auto">
          <a:xfrm>
            <a:off x="0" y="-20638"/>
            <a:ext cx="9144000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2"/>
          <p:cNvSpPr/>
          <p:nvPr/>
        </p:nvSpPr>
        <p:spPr>
          <a:xfrm>
            <a:off x="0" y="-20638"/>
            <a:ext cx="9144000" cy="1882776"/>
          </a:xfrm>
          <a:custGeom>
            <a:avLst/>
            <a:gdLst>
              <a:gd name="connsiteX0" fmla="*/ 0 w 12195175"/>
              <a:gd name="connsiteY0" fmla="*/ 0 h 908720"/>
              <a:gd name="connsiteX1" fmla="*/ 12195175 w 12195175"/>
              <a:gd name="connsiteY1" fmla="*/ 0 h 908720"/>
              <a:gd name="connsiteX2" fmla="*/ 12195175 w 12195175"/>
              <a:gd name="connsiteY2" fmla="*/ 908720 h 908720"/>
              <a:gd name="connsiteX3" fmla="*/ 0 w 12195175"/>
              <a:gd name="connsiteY3" fmla="*/ 908720 h 908720"/>
              <a:gd name="connsiteX4" fmla="*/ 0 w 12195175"/>
              <a:gd name="connsiteY4" fmla="*/ 0 h 908720"/>
              <a:gd name="connsiteX0-1" fmla="*/ 0 w 12195175"/>
              <a:gd name="connsiteY0-2" fmla="*/ 0 h 908720"/>
              <a:gd name="connsiteX1-3" fmla="*/ 12195175 w 12195175"/>
              <a:gd name="connsiteY1-4" fmla="*/ 0 h 908720"/>
              <a:gd name="connsiteX2-5" fmla="*/ 12195175 w 12195175"/>
              <a:gd name="connsiteY2-6" fmla="*/ 908720 h 908720"/>
              <a:gd name="connsiteX3-7" fmla="*/ 6096000 w 12195175"/>
              <a:gd name="connsiteY3-8" fmla="*/ 899886 h 908720"/>
              <a:gd name="connsiteX4-9" fmla="*/ 0 w 12195175"/>
              <a:gd name="connsiteY4-10" fmla="*/ 908720 h 908720"/>
              <a:gd name="connsiteX5" fmla="*/ 0 w 12195175"/>
              <a:gd name="connsiteY5" fmla="*/ 0 h 908720"/>
              <a:gd name="connsiteX0-11" fmla="*/ 0 w 12195175"/>
              <a:gd name="connsiteY0-12" fmla="*/ 0 h 2510972"/>
              <a:gd name="connsiteX1-13" fmla="*/ 12195175 w 12195175"/>
              <a:gd name="connsiteY1-14" fmla="*/ 0 h 2510972"/>
              <a:gd name="connsiteX2-15" fmla="*/ 12195175 w 12195175"/>
              <a:gd name="connsiteY2-16" fmla="*/ 908720 h 2510972"/>
              <a:gd name="connsiteX3-17" fmla="*/ 6052458 w 12195175"/>
              <a:gd name="connsiteY3-18" fmla="*/ 2510972 h 2510972"/>
              <a:gd name="connsiteX4-19" fmla="*/ 0 w 12195175"/>
              <a:gd name="connsiteY4-20" fmla="*/ 908720 h 2510972"/>
              <a:gd name="connsiteX5-21" fmla="*/ 0 w 12195175"/>
              <a:gd name="connsiteY5-22" fmla="*/ 0 h 2510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2510972">
                <a:moveTo>
                  <a:pt x="0" y="0"/>
                </a:moveTo>
                <a:lnTo>
                  <a:pt x="12195175" y="0"/>
                </a:lnTo>
                <a:lnTo>
                  <a:pt x="12195175" y="908720"/>
                </a:lnTo>
                <a:lnTo>
                  <a:pt x="6052458" y="2510972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1F497D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4"/>
          <p:cNvSpPr/>
          <p:nvPr/>
        </p:nvSpPr>
        <p:spPr>
          <a:xfrm>
            <a:off x="0" y="4516438"/>
            <a:ext cx="9144000" cy="647700"/>
          </a:xfrm>
          <a:custGeom>
            <a:avLst/>
            <a:gdLst>
              <a:gd name="connsiteX0" fmla="*/ 0 w 12195175"/>
              <a:gd name="connsiteY0" fmla="*/ 0 h 404664"/>
              <a:gd name="connsiteX1" fmla="*/ 12195175 w 12195175"/>
              <a:gd name="connsiteY1" fmla="*/ 0 h 404664"/>
              <a:gd name="connsiteX2" fmla="*/ 12195175 w 12195175"/>
              <a:gd name="connsiteY2" fmla="*/ 404664 h 404664"/>
              <a:gd name="connsiteX3" fmla="*/ 0 w 12195175"/>
              <a:gd name="connsiteY3" fmla="*/ 404664 h 404664"/>
              <a:gd name="connsiteX4" fmla="*/ 0 w 12195175"/>
              <a:gd name="connsiteY4" fmla="*/ 0 h 404664"/>
              <a:gd name="connsiteX0-1" fmla="*/ 0 w 12195175"/>
              <a:gd name="connsiteY0-2" fmla="*/ 8993 h 413657"/>
              <a:gd name="connsiteX1-3" fmla="*/ 6096000 w 12195175"/>
              <a:gd name="connsiteY1-4" fmla="*/ 0 h 413657"/>
              <a:gd name="connsiteX2-5" fmla="*/ 12195175 w 12195175"/>
              <a:gd name="connsiteY2-6" fmla="*/ 8993 h 413657"/>
              <a:gd name="connsiteX3-7" fmla="*/ 12195175 w 12195175"/>
              <a:gd name="connsiteY3-8" fmla="*/ 413657 h 413657"/>
              <a:gd name="connsiteX4-9" fmla="*/ 0 w 12195175"/>
              <a:gd name="connsiteY4-10" fmla="*/ 413657 h 413657"/>
              <a:gd name="connsiteX5" fmla="*/ 0 w 12195175"/>
              <a:gd name="connsiteY5" fmla="*/ 8993 h 413657"/>
              <a:gd name="connsiteX0-11" fmla="*/ 0 w 12195175"/>
              <a:gd name="connsiteY0-12" fmla="*/ 458935 h 863599"/>
              <a:gd name="connsiteX1-13" fmla="*/ 6052457 w 12195175"/>
              <a:gd name="connsiteY1-14" fmla="*/ 0 h 863599"/>
              <a:gd name="connsiteX2-15" fmla="*/ 12195175 w 12195175"/>
              <a:gd name="connsiteY2-16" fmla="*/ 458935 h 863599"/>
              <a:gd name="connsiteX3-17" fmla="*/ 12195175 w 12195175"/>
              <a:gd name="connsiteY3-18" fmla="*/ 863599 h 863599"/>
              <a:gd name="connsiteX4-19" fmla="*/ 0 w 12195175"/>
              <a:gd name="connsiteY4-20" fmla="*/ 863599 h 863599"/>
              <a:gd name="connsiteX5-21" fmla="*/ 0 w 12195175"/>
              <a:gd name="connsiteY5-22" fmla="*/ 458935 h 8635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863599">
                <a:moveTo>
                  <a:pt x="0" y="458935"/>
                </a:moveTo>
                <a:lnTo>
                  <a:pt x="6052457" y="0"/>
                </a:lnTo>
                <a:lnTo>
                  <a:pt x="12195175" y="458935"/>
                </a:lnTo>
                <a:lnTo>
                  <a:pt x="12195175" y="863599"/>
                </a:lnTo>
                <a:lnTo>
                  <a:pt x="0" y="863599"/>
                </a:lnTo>
                <a:lnTo>
                  <a:pt x="0" y="458935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9" t="39673" r="23274" b="39980"/>
          <a:stretch>
            <a:fillRect/>
          </a:stretch>
        </p:blipFill>
        <p:spPr bwMode="auto">
          <a:xfrm>
            <a:off x="2800350" y="461963"/>
            <a:ext cx="36004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04528" y="2699795"/>
            <a:ext cx="7992888" cy="938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2123728" y="3573016"/>
            <a:ext cx="5472608" cy="766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40642" r="23781" b="40486"/>
          <a:stretch>
            <a:fillRect/>
          </a:stretch>
        </p:blipFill>
        <p:spPr bwMode="auto">
          <a:xfrm>
            <a:off x="0" y="4505325"/>
            <a:ext cx="19494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4999038"/>
            <a:ext cx="2411413" cy="144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11413" y="4999038"/>
            <a:ext cx="6756400" cy="144462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1150" y="276225"/>
            <a:ext cx="517525" cy="485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100" y="0"/>
            <a:ext cx="485775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50253" y="242247"/>
            <a:ext cx="4842795" cy="594007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2" name="图片 1" descr="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9925" y="241935"/>
            <a:ext cx="203962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40642" r="23781" b="40486"/>
          <a:stretch>
            <a:fillRect/>
          </a:stretch>
        </p:blipFill>
        <p:spPr bwMode="auto">
          <a:xfrm>
            <a:off x="0" y="4505325"/>
            <a:ext cx="19494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4999038"/>
            <a:ext cx="2411413" cy="144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411413" y="4999038"/>
            <a:ext cx="6756400" cy="144462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1150" y="276225"/>
            <a:ext cx="517525" cy="485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65100" y="0"/>
            <a:ext cx="485775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7" name="图片 6" descr="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19925" y="241935"/>
            <a:ext cx="203962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40642" r="23781" b="40486"/>
          <a:stretch>
            <a:fillRect/>
          </a:stretch>
        </p:blipFill>
        <p:spPr bwMode="auto">
          <a:xfrm>
            <a:off x="0" y="4505325"/>
            <a:ext cx="19494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4999038"/>
            <a:ext cx="2411413" cy="144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411413" y="4999038"/>
            <a:ext cx="6756400" cy="144462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4" descr="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19925" y="241935"/>
            <a:ext cx="203962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58"/>
          <a:stretch>
            <a:fillRect/>
          </a:stretch>
        </p:blipFill>
        <p:spPr bwMode="auto">
          <a:xfrm>
            <a:off x="0" y="0"/>
            <a:ext cx="9144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75556" y="810322"/>
            <a:ext cx="7992888" cy="938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720652" y="1811164"/>
            <a:ext cx="5760640" cy="766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3" b="25092"/>
          <a:stretch>
            <a:fillRect/>
          </a:stretch>
        </p:blipFill>
        <p:spPr bwMode="auto">
          <a:xfrm>
            <a:off x="0" y="-20638"/>
            <a:ext cx="9144000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2"/>
          <p:cNvSpPr/>
          <p:nvPr/>
        </p:nvSpPr>
        <p:spPr>
          <a:xfrm>
            <a:off x="0" y="-20638"/>
            <a:ext cx="9144000" cy="1882776"/>
          </a:xfrm>
          <a:custGeom>
            <a:avLst/>
            <a:gdLst>
              <a:gd name="connsiteX0" fmla="*/ 0 w 12195175"/>
              <a:gd name="connsiteY0" fmla="*/ 0 h 908720"/>
              <a:gd name="connsiteX1" fmla="*/ 12195175 w 12195175"/>
              <a:gd name="connsiteY1" fmla="*/ 0 h 908720"/>
              <a:gd name="connsiteX2" fmla="*/ 12195175 w 12195175"/>
              <a:gd name="connsiteY2" fmla="*/ 908720 h 908720"/>
              <a:gd name="connsiteX3" fmla="*/ 0 w 12195175"/>
              <a:gd name="connsiteY3" fmla="*/ 908720 h 908720"/>
              <a:gd name="connsiteX4" fmla="*/ 0 w 12195175"/>
              <a:gd name="connsiteY4" fmla="*/ 0 h 908720"/>
              <a:gd name="connsiteX0-1" fmla="*/ 0 w 12195175"/>
              <a:gd name="connsiteY0-2" fmla="*/ 0 h 908720"/>
              <a:gd name="connsiteX1-3" fmla="*/ 12195175 w 12195175"/>
              <a:gd name="connsiteY1-4" fmla="*/ 0 h 908720"/>
              <a:gd name="connsiteX2-5" fmla="*/ 12195175 w 12195175"/>
              <a:gd name="connsiteY2-6" fmla="*/ 908720 h 908720"/>
              <a:gd name="connsiteX3-7" fmla="*/ 6096000 w 12195175"/>
              <a:gd name="connsiteY3-8" fmla="*/ 899886 h 908720"/>
              <a:gd name="connsiteX4-9" fmla="*/ 0 w 12195175"/>
              <a:gd name="connsiteY4-10" fmla="*/ 908720 h 908720"/>
              <a:gd name="connsiteX5" fmla="*/ 0 w 12195175"/>
              <a:gd name="connsiteY5" fmla="*/ 0 h 908720"/>
              <a:gd name="connsiteX0-11" fmla="*/ 0 w 12195175"/>
              <a:gd name="connsiteY0-12" fmla="*/ 0 h 2510972"/>
              <a:gd name="connsiteX1-13" fmla="*/ 12195175 w 12195175"/>
              <a:gd name="connsiteY1-14" fmla="*/ 0 h 2510972"/>
              <a:gd name="connsiteX2-15" fmla="*/ 12195175 w 12195175"/>
              <a:gd name="connsiteY2-16" fmla="*/ 908720 h 2510972"/>
              <a:gd name="connsiteX3-17" fmla="*/ 6052458 w 12195175"/>
              <a:gd name="connsiteY3-18" fmla="*/ 2510972 h 2510972"/>
              <a:gd name="connsiteX4-19" fmla="*/ 0 w 12195175"/>
              <a:gd name="connsiteY4-20" fmla="*/ 908720 h 2510972"/>
              <a:gd name="connsiteX5-21" fmla="*/ 0 w 12195175"/>
              <a:gd name="connsiteY5-22" fmla="*/ 0 h 2510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2510972">
                <a:moveTo>
                  <a:pt x="0" y="0"/>
                </a:moveTo>
                <a:lnTo>
                  <a:pt x="12195175" y="0"/>
                </a:lnTo>
                <a:lnTo>
                  <a:pt x="12195175" y="908720"/>
                </a:lnTo>
                <a:lnTo>
                  <a:pt x="6052458" y="2510972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1F497D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4"/>
          <p:cNvSpPr/>
          <p:nvPr/>
        </p:nvSpPr>
        <p:spPr>
          <a:xfrm>
            <a:off x="0" y="4516438"/>
            <a:ext cx="9144000" cy="647700"/>
          </a:xfrm>
          <a:custGeom>
            <a:avLst/>
            <a:gdLst>
              <a:gd name="connsiteX0" fmla="*/ 0 w 12195175"/>
              <a:gd name="connsiteY0" fmla="*/ 0 h 404664"/>
              <a:gd name="connsiteX1" fmla="*/ 12195175 w 12195175"/>
              <a:gd name="connsiteY1" fmla="*/ 0 h 404664"/>
              <a:gd name="connsiteX2" fmla="*/ 12195175 w 12195175"/>
              <a:gd name="connsiteY2" fmla="*/ 404664 h 404664"/>
              <a:gd name="connsiteX3" fmla="*/ 0 w 12195175"/>
              <a:gd name="connsiteY3" fmla="*/ 404664 h 404664"/>
              <a:gd name="connsiteX4" fmla="*/ 0 w 12195175"/>
              <a:gd name="connsiteY4" fmla="*/ 0 h 404664"/>
              <a:gd name="connsiteX0-1" fmla="*/ 0 w 12195175"/>
              <a:gd name="connsiteY0-2" fmla="*/ 8993 h 413657"/>
              <a:gd name="connsiteX1-3" fmla="*/ 6096000 w 12195175"/>
              <a:gd name="connsiteY1-4" fmla="*/ 0 h 413657"/>
              <a:gd name="connsiteX2-5" fmla="*/ 12195175 w 12195175"/>
              <a:gd name="connsiteY2-6" fmla="*/ 8993 h 413657"/>
              <a:gd name="connsiteX3-7" fmla="*/ 12195175 w 12195175"/>
              <a:gd name="connsiteY3-8" fmla="*/ 413657 h 413657"/>
              <a:gd name="connsiteX4-9" fmla="*/ 0 w 12195175"/>
              <a:gd name="connsiteY4-10" fmla="*/ 413657 h 413657"/>
              <a:gd name="connsiteX5" fmla="*/ 0 w 12195175"/>
              <a:gd name="connsiteY5" fmla="*/ 8993 h 413657"/>
              <a:gd name="connsiteX0-11" fmla="*/ 0 w 12195175"/>
              <a:gd name="connsiteY0-12" fmla="*/ 458935 h 863599"/>
              <a:gd name="connsiteX1-13" fmla="*/ 6052457 w 12195175"/>
              <a:gd name="connsiteY1-14" fmla="*/ 0 h 863599"/>
              <a:gd name="connsiteX2-15" fmla="*/ 12195175 w 12195175"/>
              <a:gd name="connsiteY2-16" fmla="*/ 458935 h 863599"/>
              <a:gd name="connsiteX3-17" fmla="*/ 12195175 w 12195175"/>
              <a:gd name="connsiteY3-18" fmla="*/ 863599 h 863599"/>
              <a:gd name="connsiteX4-19" fmla="*/ 0 w 12195175"/>
              <a:gd name="connsiteY4-20" fmla="*/ 863599 h 863599"/>
              <a:gd name="connsiteX5-21" fmla="*/ 0 w 12195175"/>
              <a:gd name="connsiteY5-22" fmla="*/ 458935 h 8635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863599">
                <a:moveTo>
                  <a:pt x="0" y="458935"/>
                </a:moveTo>
                <a:lnTo>
                  <a:pt x="6052457" y="0"/>
                </a:lnTo>
                <a:lnTo>
                  <a:pt x="12195175" y="458935"/>
                </a:lnTo>
                <a:lnTo>
                  <a:pt x="12195175" y="863599"/>
                </a:lnTo>
                <a:lnTo>
                  <a:pt x="0" y="863599"/>
                </a:lnTo>
                <a:lnTo>
                  <a:pt x="0" y="458935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9" t="39673" r="23274" b="39980"/>
          <a:stretch>
            <a:fillRect/>
          </a:stretch>
        </p:blipFill>
        <p:spPr bwMode="auto">
          <a:xfrm>
            <a:off x="2800350" y="461963"/>
            <a:ext cx="36004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575556" y="2713239"/>
            <a:ext cx="7992888" cy="938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ym typeface="微软雅黑" panose="020B0503020204020204" pitchFamily="34" charset="-122"/>
              </a:rPr>
              <a:t>单击此处编辑母版标题样式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720652" y="3714081"/>
            <a:ext cx="5760640" cy="766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3.png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3.emf"/><Relationship Id="rId4" Type="http://schemas.openxmlformats.org/officeDocument/2006/relationships/image" Target="../media/image41.png"/><Relationship Id="rId9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9.jpeg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1" Type="http://schemas.openxmlformats.org/officeDocument/2006/relationships/tags" Target="../tags/tag15.xml"/><Relationship Id="rId6" Type="http://schemas.openxmlformats.org/officeDocument/2006/relationships/image" Target="../media/image48.png"/><Relationship Id="rId11" Type="http://schemas.openxmlformats.org/officeDocument/2006/relationships/image" Target="../media/image52.wmf"/><Relationship Id="rId5" Type="http://schemas.openxmlformats.org/officeDocument/2006/relationships/image" Target="../media/image47.png"/><Relationship Id="rId15" Type="http://schemas.openxmlformats.org/officeDocument/2006/relationships/image" Target="../media/image54.emf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oleObject" Target="../embeddings/oleObject3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0.emf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59.wmf"/><Relationship Id="rId10" Type="http://schemas.openxmlformats.org/officeDocument/2006/relationships/image" Target="../media/image61.png"/><Relationship Id="rId4" Type="http://schemas.openxmlformats.org/officeDocument/2006/relationships/image" Target="../media/image58.wmf"/><Relationship Id="rId9" Type="http://schemas.openxmlformats.org/officeDocument/2006/relationships/image" Target="../media/image51.png"/><Relationship Id="rId14" Type="http://schemas.openxmlformats.org/officeDocument/2006/relationships/image" Target="../media/image6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jpeg"/><Relationship Id="rId9" Type="http://schemas.openxmlformats.org/officeDocument/2006/relationships/image" Target="../media/image6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72.wmf"/><Relationship Id="rId4" Type="http://schemas.openxmlformats.org/officeDocument/2006/relationships/image" Target="../media/image71.png"/><Relationship Id="rId9" Type="http://schemas.openxmlformats.org/officeDocument/2006/relationships/image" Target="../media/image7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79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77.emf"/><Relationship Id="rId4" Type="http://schemas.openxmlformats.org/officeDocument/2006/relationships/image" Target="../media/image56.pn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8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84.wmf"/><Relationship Id="rId5" Type="http://schemas.openxmlformats.org/officeDocument/2006/relationships/image" Target="../media/image83.png"/><Relationship Id="rId4" Type="http://schemas.openxmlformats.org/officeDocument/2006/relationships/image" Target="../media/image6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.e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20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emf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1" Type="http://schemas.openxmlformats.org/officeDocument/2006/relationships/tags" Target="../tags/tag8.x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6.png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emf"/><Relationship Id="rId1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9.e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9.bin"/><Relationship Id="rId7" Type="http://schemas.openxmlformats.org/officeDocument/2006/relationships/image" Target="../media/image18.emf"/><Relationship Id="rId12" Type="http://schemas.openxmlformats.org/officeDocument/2006/relationships/image" Target="../media/image26.png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emf"/><Relationship Id="rId20" Type="http://schemas.openxmlformats.org/officeDocument/2006/relationships/image" Target="../media/image30.emf"/><Relationship Id="rId1" Type="http://schemas.openxmlformats.org/officeDocument/2006/relationships/tags" Target="../tags/tag10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5.emf"/><Relationship Id="rId5" Type="http://schemas.openxmlformats.org/officeDocument/2006/relationships/image" Target="../media/image17.emf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4.bin"/><Relationship Id="rId19" Type="http://schemas.openxmlformats.org/officeDocument/2006/relationships/oleObject" Target="../embeddings/oleObject18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4.emf"/><Relationship Id="rId14" Type="http://schemas.openxmlformats.org/officeDocument/2006/relationships/image" Target="../media/image27.wmf"/><Relationship Id="rId22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png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emf"/><Relationship Id="rId1" Type="http://schemas.openxmlformats.org/officeDocument/2006/relationships/tags" Target="../tags/tag12.xml"/><Relationship Id="rId6" Type="http://schemas.openxmlformats.org/officeDocument/2006/relationships/image" Target="../media/image34.png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32.emf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37.emf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工作汇报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79583" y="3573016"/>
            <a:ext cx="5472608" cy="766936"/>
          </a:xfrm>
        </p:spPr>
        <p:txBody>
          <a:bodyPr/>
          <a:lstStyle/>
          <a:p>
            <a:r>
              <a:rPr lang="zh-CN" altLang="en-US" dirty="0"/>
              <a:t>汇报人：庾小齐</a:t>
            </a:r>
          </a:p>
          <a:p>
            <a:r>
              <a:rPr lang="zh-CN" altLang="en-US" sz="1400" dirty="0"/>
              <a:t>（汇报日期）</a:t>
            </a:r>
            <a:r>
              <a:rPr lang="en-US" altLang="zh-CN" sz="1400" dirty="0"/>
              <a:t>2024</a:t>
            </a:r>
            <a:r>
              <a:rPr lang="zh-CN" altLang="en-US" sz="1400" dirty="0"/>
              <a:t>年</a:t>
            </a:r>
            <a:r>
              <a:rPr lang="en-US" altLang="zh-CN" sz="1400" dirty="0"/>
              <a:t>4</a:t>
            </a:r>
            <a:r>
              <a:rPr lang="zh-CN" altLang="en-US" sz="1400" dirty="0"/>
              <a:t>月</a:t>
            </a:r>
            <a:r>
              <a:rPr lang="en-US" altLang="zh-CN" sz="1400" dirty="0"/>
              <a:t>10</a:t>
            </a:r>
            <a:r>
              <a:rPr lang="zh-CN" altLang="en-US" sz="1400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E311DB48-3027-960F-D25C-1BBB42F27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813" y="2598380"/>
            <a:ext cx="3781945" cy="106367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、频率变换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19118" y="339502"/>
            <a:ext cx="34480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低通原型滤波器 </a:t>
            </a:r>
            <a:r>
              <a:rPr lang="zh-CN" altLang="en-US" dirty="0">
                <a:ea typeface="微软雅黑" panose="020B0503020204020204" pitchFamily="34" charset="-122"/>
                <a:cs typeface="+mn-lt"/>
              </a:rPr>
              <a:t>→ </a:t>
            </a:r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高通滤波器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5FFF71-2E0F-785B-2C4C-8E9C68E95566}"/>
              </a:ext>
            </a:extLst>
          </p:cNvPr>
          <p:cNvSpPr txBox="1"/>
          <p:nvPr/>
        </p:nvSpPr>
        <p:spPr>
          <a:xfrm>
            <a:off x="179512" y="828002"/>
            <a:ext cx="1482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ea typeface="微软雅黑" panose="020B0503020204020204" pitchFamily="34" charset="-122"/>
                <a:cs typeface="+mn-lt"/>
              </a:rPr>
              <a:t>频率变换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428E9D5-7749-C238-3CBB-2C9C1B51DE56}"/>
              </a:ext>
            </a:extLst>
          </p:cNvPr>
          <p:cNvSpPr/>
          <p:nvPr/>
        </p:nvSpPr>
        <p:spPr>
          <a:xfrm>
            <a:off x="6811129" y="1419622"/>
            <a:ext cx="569183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FBD6E1-6D1C-722A-848B-6BF7D29E07D3}"/>
              </a:ext>
            </a:extLst>
          </p:cNvPr>
          <p:cNvSpPr txBox="1"/>
          <p:nvPr/>
        </p:nvSpPr>
        <p:spPr>
          <a:xfrm>
            <a:off x="6045845" y="1097486"/>
            <a:ext cx="1296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低通原型频率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A5E0F0-0D36-4D7C-DC97-C863C75A498C}"/>
              </a:ext>
            </a:extLst>
          </p:cNvPr>
          <p:cNvSpPr txBox="1"/>
          <p:nvPr/>
        </p:nvSpPr>
        <p:spPr>
          <a:xfrm>
            <a:off x="108963" y="2718371"/>
            <a:ext cx="1482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ea typeface="微软雅黑" panose="020B0503020204020204" pitchFamily="34" charset="-122"/>
                <a:cs typeface="+mn-lt"/>
              </a:rPr>
              <a:t>等衰减条件：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63B6ED-BADD-E9DF-7DE0-7E30A7D6C2E0}"/>
              </a:ext>
            </a:extLst>
          </p:cNvPr>
          <p:cNvSpPr txBox="1"/>
          <p:nvPr/>
        </p:nvSpPr>
        <p:spPr>
          <a:xfrm>
            <a:off x="86765" y="3843806"/>
            <a:ext cx="1482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ea typeface="微软雅黑" panose="020B0503020204020204" pitchFamily="34" charset="-122"/>
                <a:cs typeface="+mn-lt"/>
              </a:rPr>
              <a:t>反归一化：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CA78A4-B60F-0A41-DC29-EE40123D58D8}"/>
              </a:ext>
            </a:extLst>
          </p:cNvPr>
          <p:cNvSpPr txBox="1"/>
          <p:nvPr/>
        </p:nvSpPr>
        <p:spPr>
          <a:xfrm>
            <a:off x="5545804" y="2891933"/>
            <a:ext cx="2296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高通滤波器归一化元件值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4C8A7D5-A7B8-0707-B011-EEE782C16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8968" y="3795886"/>
          <a:ext cx="2571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77258" imgH="828979" progId="Equation.DSMT4">
                  <p:embed/>
                </p:oleObj>
              </mc:Choice>
              <mc:Fallback>
                <p:oleObj name="Equation" r:id="rId5" imgW="3277258" imgH="828979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84C8A7D5-A7B8-0707-B011-EEE782C164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8968" y="3795886"/>
                        <a:ext cx="257175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箭头: 右 22">
            <a:extLst>
              <a:ext uri="{FF2B5EF4-FFF2-40B4-BE49-F238E27FC236}">
                <a16:creationId xmlns:a16="http://schemas.microsoft.com/office/drawing/2014/main" id="{1ABCD74F-085F-C687-9B33-4903672162DE}"/>
              </a:ext>
            </a:extLst>
          </p:cNvPr>
          <p:cNvSpPr/>
          <p:nvPr/>
        </p:nvSpPr>
        <p:spPr>
          <a:xfrm>
            <a:off x="4237805" y="3925785"/>
            <a:ext cx="576064" cy="2675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3684FF3-FD17-DB87-E059-050133532CDF}"/>
              </a:ext>
            </a:extLst>
          </p:cNvPr>
          <p:cNvSpPr txBox="1"/>
          <p:nvPr/>
        </p:nvSpPr>
        <p:spPr>
          <a:xfrm>
            <a:off x="6151493" y="4081368"/>
            <a:ext cx="2296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高通滤波器实际元件值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4E1D55-15A2-CF7D-03C2-04ED490D3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492" y="1112351"/>
            <a:ext cx="3180235" cy="1406551"/>
          </a:xfrm>
          <a:prstGeom prst="rect">
            <a:avLst/>
          </a:prstGeom>
        </p:spPr>
      </p:pic>
      <p:pic>
        <p:nvPicPr>
          <p:cNvPr id="12" name="Picture 2" descr="table2">
            <a:extLst>
              <a:ext uri="{FF2B5EF4-FFF2-40B4-BE49-F238E27FC236}">
                <a16:creationId xmlns:a16="http://schemas.microsoft.com/office/drawing/2014/main" id="{F6E4676C-95F0-C0C5-D685-18AF39962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426" y="1513487"/>
            <a:ext cx="2895081" cy="55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EDA5F692-5ECC-56D8-F0AE-614ACED60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264" y="1238519"/>
          <a:ext cx="14287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29016" imgH="923824" progId="Equation.DSMT4">
                  <p:embed/>
                </p:oleObj>
              </mc:Choice>
              <mc:Fallback>
                <p:oleObj name="Equation" r:id="rId9" imgW="1429016" imgH="923824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EDA5F692-5ECC-56D8-F0AE-614ACED60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48264" y="1238519"/>
                        <a:ext cx="142875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6AB2577-AC65-3DD0-F535-97C28F6CF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8904" y="3577955"/>
          <a:ext cx="1034935" cy="1396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91326" imgH="2686658" progId="Equation.DSMT4">
                  <p:embed/>
                </p:oleObj>
              </mc:Choice>
              <mc:Fallback>
                <p:oleObj name="Equation" r:id="rId11" imgW="1991326" imgH="2686658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86AB2577-AC65-3DD0-F535-97C28F6CFE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58904" y="3577955"/>
                        <a:ext cx="1034935" cy="1396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84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、频率变换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19118" y="339502"/>
            <a:ext cx="34480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低通原型滤波器 </a:t>
            </a:r>
            <a:r>
              <a:rPr lang="zh-CN" altLang="en-US" dirty="0">
                <a:ea typeface="微软雅黑" panose="020B0503020204020204" pitchFamily="34" charset="-122"/>
                <a:cs typeface="+mn-lt"/>
              </a:rPr>
              <a:t>→ </a:t>
            </a:r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高通滤波器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83B5D77-52F1-4F47-FF26-09126EA3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805369"/>
            <a:ext cx="4856607" cy="34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B3B0719-F649-30CD-7DBD-FB28460CF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763" y="2755289"/>
            <a:ext cx="3889380" cy="16500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62814E-121B-457A-2F84-511F43987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973" y="1379471"/>
            <a:ext cx="3635250" cy="798904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、频率变换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19118" y="339502"/>
            <a:ext cx="34480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低通原型滤波器 </a:t>
            </a:r>
            <a:r>
              <a:rPr lang="zh-CN" altLang="en-US" dirty="0">
                <a:ea typeface="微软雅黑" panose="020B0503020204020204" pitchFamily="34" charset="-122"/>
                <a:cs typeface="+mn-lt"/>
              </a:rPr>
              <a:t>→ </a:t>
            </a:r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带通滤波器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5FFF71-2E0F-785B-2C4C-8E9C68E95566}"/>
              </a:ext>
            </a:extLst>
          </p:cNvPr>
          <p:cNvSpPr txBox="1"/>
          <p:nvPr/>
        </p:nvSpPr>
        <p:spPr>
          <a:xfrm>
            <a:off x="179512" y="828002"/>
            <a:ext cx="1482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ea typeface="微软雅黑" panose="020B0503020204020204" pitchFamily="34" charset="-122"/>
                <a:cs typeface="+mn-lt"/>
              </a:rPr>
              <a:t>频率变换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428E9D5-7749-C238-3CBB-2C9C1B51DE56}"/>
              </a:ext>
            </a:extLst>
          </p:cNvPr>
          <p:cNvSpPr/>
          <p:nvPr/>
        </p:nvSpPr>
        <p:spPr>
          <a:xfrm>
            <a:off x="5274754" y="1647513"/>
            <a:ext cx="308008" cy="279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FBD6E1-6D1C-722A-848B-6BF7D29E07D3}"/>
              </a:ext>
            </a:extLst>
          </p:cNvPr>
          <p:cNvSpPr txBox="1"/>
          <p:nvPr/>
        </p:nvSpPr>
        <p:spPr>
          <a:xfrm>
            <a:off x="3989729" y="1672151"/>
            <a:ext cx="1296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低通原型频率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A5E0F0-0D36-4D7C-DC97-C863C75A498C}"/>
              </a:ext>
            </a:extLst>
          </p:cNvPr>
          <p:cNvSpPr txBox="1"/>
          <p:nvPr/>
        </p:nvSpPr>
        <p:spPr>
          <a:xfrm>
            <a:off x="108963" y="2718371"/>
            <a:ext cx="1482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ea typeface="微软雅黑" panose="020B0503020204020204" pitchFamily="34" charset="-122"/>
                <a:cs typeface="+mn-lt"/>
              </a:rPr>
              <a:t>等衰减条件：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CA78A4-B60F-0A41-DC29-EE40123D58D8}"/>
              </a:ext>
            </a:extLst>
          </p:cNvPr>
          <p:cNvSpPr txBox="1"/>
          <p:nvPr/>
        </p:nvSpPr>
        <p:spPr>
          <a:xfrm>
            <a:off x="1950341" y="4442247"/>
            <a:ext cx="2296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带通滤波器归一化元件值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0BCA00-26ED-1383-1013-79689439A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83" y="1214476"/>
            <a:ext cx="3905762" cy="1297241"/>
          </a:xfrm>
          <a:prstGeom prst="rect">
            <a:avLst/>
          </a:prstGeom>
        </p:spPr>
      </p:pic>
      <p:pic>
        <p:nvPicPr>
          <p:cNvPr id="3" name="Picture 10" descr="table3">
            <a:extLst>
              <a:ext uri="{FF2B5EF4-FFF2-40B4-BE49-F238E27FC236}">
                <a16:creationId xmlns:a16="http://schemas.microsoft.com/office/drawing/2014/main" id="{25FC55C6-3DA8-9952-5CD1-474B5E11B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09" y="866539"/>
            <a:ext cx="3905762" cy="56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37A672-1FCE-432A-E0C1-540EF18E6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4128" y="2206708"/>
            <a:ext cx="1245384" cy="4917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D08ADE4-8E4D-CB59-845D-A136949297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5555" y="2251567"/>
            <a:ext cx="1175617" cy="54361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8B6C603-BED0-CD22-0FEC-843D3B60E2BC}"/>
              </a:ext>
            </a:extLst>
          </p:cNvPr>
          <p:cNvSpPr txBox="1"/>
          <p:nvPr/>
        </p:nvSpPr>
        <p:spPr>
          <a:xfrm>
            <a:off x="5274754" y="2737200"/>
            <a:ext cx="1482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ea typeface="微软雅黑" panose="020B0503020204020204" pitchFamily="34" charset="-122"/>
                <a:cs typeface="+mn-lt"/>
              </a:rPr>
              <a:t>反归一化：</a:t>
            </a:r>
            <a:endParaRPr lang="zh-CN" altLang="en-US" sz="1600" dirty="0"/>
          </a:p>
        </p:txBody>
      </p:sp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66CD72AF-9CFF-1C9E-8F6E-17B5A1BDD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663575"/>
              </p:ext>
            </p:extLst>
          </p:nvPr>
        </p:nvGraphicFramePr>
        <p:xfrm>
          <a:off x="5462209" y="3533399"/>
          <a:ext cx="1396727" cy="413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60160" imgH="431640" progId="Equation.DSMT4">
                  <p:embed/>
                </p:oleObj>
              </mc:Choice>
              <mc:Fallback>
                <p:oleObj name="Equation" r:id="rId10" imgW="1460160" imgH="431640" progId="Equation.DSMT4">
                  <p:embed/>
                  <p:pic>
                    <p:nvPicPr>
                      <p:cNvPr id="37890" name="Object 2">
                        <a:extLst>
                          <a:ext uri="{FF2B5EF4-FFF2-40B4-BE49-F238E27FC236}">
                            <a16:creationId xmlns:a16="http://schemas.microsoft.com/office/drawing/2014/main" id="{21F951CA-F2B3-FC0C-2352-56449DF36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209" y="3533399"/>
                        <a:ext cx="1396727" cy="413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A052671B-16CE-D36E-1C3A-FDB36EE92F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353831"/>
              </p:ext>
            </p:extLst>
          </p:nvPr>
        </p:nvGraphicFramePr>
        <p:xfrm>
          <a:off x="7311759" y="3533399"/>
          <a:ext cx="1544021" cy="413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31640" progId="Equation.DSMT4">
                  <p:embed/>
                </p:oleObj>
              </mc:Choice>
              <mc:Fallback>
                <p:oleObj name="Equation" r:id="rId12" imgW="1612800" imgH="431640" progId="Equation.DSMT4">
                  <p:embed/>
                  <p:pic>
                    <p:nvPicPr>
                      <p:cNvPr id="37892" name="Object 4">
                        <a:extLst>
                          <a:ext uri="{FF2B5EF4-FFF2-40B4-BE49-F238E27FC236}">
                            <a16:creationId xmlns:a16="http://schemas.microsoft.com/office/drawing/2014/main" id="{3B99E9DC-4349-9FAD-4050-8D78F98B9D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759" y="3533399"/>
                        <a:ext cx="1544021" cy="413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B750F488-03DF-6E5F-66A0-2380E36B9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913328"/>
              </p:ext>
            </p:extLst>
          </p:nvPr>
        </p:nvGraphicFramePr>
        <p:xfrm>
          <a:off x="5497479" y="4356855"/>
          <a:ext cx="1427055" cy="447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57370" imgH="895247" progId="Equation.DSMT4">
                  <p:embed/>
                </p:oleObj>
              </mc:Choice>
              <mc:Fallback>
                <p:oleObj name="Equation" r:id="rId14" imgW="2857370" imgH="89524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97479" y="4356855"/>
                        <a:ext cx="1427055" cy="447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59206BBB-FF78-271E-C57D-83C4A2B78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046845"/>
              </p:ext>
            </p:extLst>
          </p:nvPr>
        </p:nvGraphicFramePr>
        <p:xfrm>
          <a:off x="7311759" y="4356855"/>
          <a:ext cx="1661934" cy="46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71771" imgH="885864" progId="Equation.DSMT4">
                  <p:embed/>
                </p:oleObj>
              </mc:Choice>
              <mc:Fallback>
                <p:oleObj name="Equation" r:id="rId16" imgW="3171771" imgH="8858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311759" y="4356855"/>
                        <a:ext cx="1661934" cy="464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0DFE814A-AD32-2E4A-CBB7-922EF7A743AF}"/>
              </a:ext>
            </a:extLst>
          </p:cNvPr>
          <p:cNvSpPr txBox="1"/>
          <p:nvPr/>
        </p:nvSpPr>
        <p:spPr>
          <a:xfrm>
            <a:off x="5198707" y="3147263"/>
            <a:ext cx="2296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串联支路上的实际元件值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7689AEF-A42E-F5C9-70AE-A522D2FC3ADF}"/>
              </a:ext>
            </a:extLst>
          </p:cNvPr>
          <p:cNvSpPr txBox="1"/>
          <p:nvPr/>
        </p:nvSpPr>
        <p:spPr>
          <a:xfrm>
            <a:off x="5198706" y="4004519"/>
            <a:ext cx="2296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并联支路上的实际元件值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F58CF333-A46F-56CA-BB0B-AAD1C89576BF}"/>
              </a:ext>
            </a:extLst>
          </p:cNvPr>
          <p:cNvSpPr/>
          <p:nvPr/>
        </p:nvSpPr>
        <p:spPr>
          <a:xfrm>
            <a:off x="6924534" y="3680231"/>
            <a:ext cx="288032" cy="1196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5A385BF5-7A57-5259-7E78-39E84A0D231A}"/>
              </a:ext>
            </a:extLst>
          </p:cNvPr>
          <p:cNvSpPr/>
          <p:nvPr/>
        </p:nvSpPr>
        <p:spPr>
          <a:xfrm>
            <a:off x="6956582" y="4516946"/>
            <a:ext cx="288032" cy="1196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54015AE-6D6A-2E0F-CA91-0870D61DB029}"/>
              </a:ext>
            </a:extLst>
          </p:cNvPr>
          <p:cNvSpPr/>
          <p:nvPr/>
        </p:nvSpPr>
        <p:spPr>
          <a:xfrm>
            <a:off x="7311759" y="3455040"/>
            <a:ext cx="1661934" cy="144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9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、频率变换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19118" y="339502"/>
            <a:ext cx="34480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低通原型滤波器 </a:t>
            </a:r>
            <a:r>
              <a:rPr lang="zh-CN" altLang="en-US" dirty="0">
                <a:ea typeface="微软雅黑" panose="020B0503020204020204" pitchFamily="34" charset="-122"/>
                <a:cs typeface="+mn-lt"/>
              </a:rPr>
              <a:t>→ </a:t>
            </a:r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带通滤波器</a:t>
            </a: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3CE937BB-27CD-66BF-58DA-E479BC1C7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0" y="1347614"/>
            <a:ext cx="3204215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1BBF3A-7D38-2B9B-4C01-0A3454A36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1851670"/>
            <a:ext cx="5225663" cy="21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、频率变换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19118" y="339502"/>
            <a:ext cx="34480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低通原型滤波器 </a:t>
            </a:r>
            <a:r>
              <a:rPr lang="zh-CN" altLang="en-US" dirty="0">
                <a:ea typeface="微软雅黑" panose="020B0503020204020204" pitchFamily="34" charset="-122"/>
                <a:cs typeface="+mn-lt"/>
              </a:rPr>
              <a:t>→ </a:t>
            </a:r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带阻滤波器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1C7D61A8-2FD8-FB0E-440D-BBD98A78F6FB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059582"/>
            <a:ext cx="4470400" cy="1703264"/>
            <a:chOff x="187" y="838"/>
            <a:chExt cx="5509" cy="1991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44C4F5F1-CC30-E752-B918-3B918DB3D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" y="838"/>
              <a:ext cx="2835" cy="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7AD0642-C6CC-F978-EC20-142143C6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" y="887"/>
              <a:ext cx="2558" cy="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D6723230-36A6-3A80-D7F5-25A824F81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1734"/>
              <a:ext cx="507" cy="895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9793A55-154F-3818-7E1A-0B7A91EC5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691"/>
              <a:ext cx="3160" cy="1138"/>
            </a:xfrm>
            <a:custGeom>
              <a:avLst/>
              <a:gdLst>
                <a:gd name="T0" fmla="*/ 0 w 2404"/>
                <a:gd name="T1" fmla="*/ 363 h 1217"/>
                <a:gd name="T2" fmla="*/ 680 w 2404"/>
                <a:gd name="T3" fmla="*/ 1043 h 1217"/>
                <a:gd name="T4" fmla="*/ 1814 w 2404"/>
                <a:gd name="T5" fmla="*/ 1043 h 1217"/>
                <a:gd name="T6" fmla="*/ 2404 w 2404"/>
                <a:gd name="T7" fmla="*/ 0 h 1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4"/>
                <a:gd name="T13" fmla="*/ 0 h 1217"/>
                <a:gd name="T14" fmla="*/ 2404 w 2404"/>
                <a:gd name="T15" fmla="*/ 1217 h 1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4" h="1217">
                  <a:moveTo>
                    <a:pt x="0" y="363"/>
                  </a:moveTo>
                  <a:cubicBezTo>
                    <a:pt x="189" y="646"/>
                    <a:pt x="378" y="930"/>
                    <a:pt x="680" y="1043"/>
                  </a:cubicBezTo>
                  <a:cubicBezTo>
                    <a:pt x="982" y="1156"/>
                    <a:pt x="1527" y="1217"/>
                    <a:pt x="1814" y="1043"/>
                  </a:cubicBezTo>
                  <a:cubicBezTo>
                    <a:pt x="2101" y="869"/>
                    <a:pt x="2306" y="174"/>
                    <a:pt x="2404" y="0"/>
                  </a:cubicBezTo>
                </a:path>
              </a:pathLst>
            </a:custGeom>
            <a:noFill/>
            <a:ln w="28575" cmpd="sng">
              <a:solidFill>
                <a:srgbClr val="00CC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4827BDD4-8EA2-1B26-F9A7-091E52EE1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" y="1734"/>
              <a:ext cx="829" cy="397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73E33E5-4C52-3EA1-4A7C-F7DE6D523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" y="1166"/>
              <a:ext cx="1548" cy="605"/>
            </a:xfrm>
            <a:custGeom>
              <a:avLst/>
              <a:gdLst>
                <a:gd name="T0" fmla="*/ 0 w 2041"/>
                <a:gd name="T1" fmla="*/ 642 h 642"/>
                <a:gd name="T2" fmla="*/ 363 w 2041"/>
                <a:gd name="T3" fmla="*/ 98 h 642"/>
                <a:gd name="T4" fmla="*/ 1179 w 2041"/>
                <a:gd name="T5" fmla="*/ 53 h 642"/>
                <a:gd name="T6" fmla="*/ 2041 w 2041"/>
                <a:gd name="T7" fmla="*/ 416 h 6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41"/>
                <a:gd name="T13" fmla="*/ 0 h 642"/>
                <a:gd name="T14" fmla="*/ 2041 w 2041"/>
                <a:gd name="T15" fmla="*/ 642 h 6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41" h="642">
                  <a:moveTo>
                    <a:pt x="0" y="642"/>
                  </a:moveTo>
                  <a:cubicBezTo>
                    <a:pt x="83" y="419"/>
                    <a:pt x="167" y="196"/>
                    <a:pt x="363" y="98"/>
                  </a:cubicBezTo>
                  <a:cubicBezTo>
                    <a:pt x="559" y="0"/>
                    <a:pt x="899" y="0"/>
                    <a:pt x="1179" y="53"/>
                  </a:cubicBezTo>
                  <a:cubicBezTo>
                    <a:pt x="1459" y="106"/>
                    <a:pt x="1897" y="355"/>
                    <a:pt x="2041" y="416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A69AD97-9481-17B2-4132-4C69568013B2}"/>
              </a:ext>
            </a:extLst>
          </p:cNvPr>
          <p:cNvSpPr txBox="1"/>
          <p:nvPr/>
        </p:nvSpPr>
        <p:spPr>
          <a:xfrm>
            <a:off x="179512" y="828002"/>
            <a:ext cx="1482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ea typeface="微软雅黑" panose="020B0503020204020204" pitchFamily="34" charset="-122"/>
                <a:cs typeface="+mn-lt"/>
              </a:rPr>
              <a:t>频率变换</a:t>
            </a:r>
            <a:endParaRPr lang="zh-CN" altLang="en-US" sz="1600" dirty="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BFB37F2-839B-D5A1-2BD4-EDBA05967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308790"/>
              </p:ext>
            </p:extLst>
          </p:nvPr>
        </p:nvGraphicFramePr>
        <p:xfrm>
          <a:off x="6228184" y="861211"/>
          <a:ext cx="18954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5428" imgH="1276144" progId="Equation.DSMT4">
                  <p:embed/>
                </p:oleObj>
              </mc:Choice>
              <mc:Fallback>
                <p:oleObj name="Equation" r:id="rId6" imgW="1895428" imgH="12761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28184" y="861211"/>
                        <a:ext cx="1895475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C79A98DE-982F-09E5-E8D4-5DAB355795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4128" y="2206708"/>
            <a:ext cx="1245384" cy="4917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2ED4FB-6AEF-0933-3B50-C84E298606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5555" y="2251567"/>
            <a:ext cx="1175617" cy="543613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50699706-CA47-39A2-8BEB-69E5CCD35241}"/>
              </a:ext>
            </a:extLst>
          </p:cNvPr>
          <p:cNvSpPr/>
          <p:nvPr/>
        </p:nvSpPr>
        <p:spPr>
          <a:xfrm>
            <a:off x="6228184" y="1075690"/>
            <a:ext cx="308008" cy="279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226E03-972D-38DF-5FA0-70A27B55DF4C}"/>
              </a:ext>
            </a:extLst>
          </p:cNvPr>
          <p:cNvSpPr txBox="1"/>
          <p:nvPr/>
        </p:nvSpPr>
        <p:spPr>
          <a:xfrm>
            <a:off x="4943159" y="1100328"/>
            <a:ext cx="1296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低通原型频率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235AEF11-E822-66D2-F709-73E4F1C1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4" y="2820467"/>
            <a:ext cx="2739604" cy="215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BB287C54-15A1-6CC9-52F3-FF356811B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238784"/>
              </p:ext>
            </p:extLst>
          </p:nvPr>
        </p:nvGraphicFramePr>
        <p:xfrm>
          <a:off x="4283968" y="3477418"/>
          <a:ext cx="1347146" cy="1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41120" imgH="914400" progId="Equation.DSMT4">
                  <p:embed/>
                </p:oleObj>
              </mc:Choice>
              <mc:Fallback>
                <p:oleObj name="Equation" r:id="rId11" imgW="10411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83968" y="3477418"/>
                        <a:ext cx="1347146" cy="1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E4772AC1-9488-289A-4CF3-2DA6831F846E}"/>
              </a:ext>
            </a:extLst>
          </p:cNvPr>
          <p:cNvSpPr txBox="1"/>
          <p:nvPr/>
        </p:nvSpPr>
        <p:spPr>
          <a:xfrm>
            <a:off x="3895030" y="3041784"/>
            <a:ext cx="2296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串联支路上的实际元件值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488021-B5A9-61AB-6916-446D0B24076F}"/>
              </a:ext>
            </a:extLst>
          </p:cNvPr>
          <p:cNvSpPr txBox="1"/>
          <p:nvPr/>
        </p:nvSpPr>
        <p:spPr>
          <a:xfrm>
            <a:off x="6325504" y="3041784"/>
            <a:ext cx="2296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并联支路上的实际元件值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5603A75-7FDC-EC90-81D4-EA6ED56ADF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154842"/>
              </p:ext>
            </p:extLst>
          </p:nvPr>
        </p:nvGraphicFramePr>
        <p:xfrm>
          <a:off x="6782512" y="3424882"/>
          <a:ext cx="1272835" cy="137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14283" imgH="1857221" progId="Equation.DSMT4">
                  <p:embed/>
                </p:oleObj>
              </mc:Choice>
              <mc:Fallback>
                <p:oleObj name="Equation" r:id="rId13" imgW="1714283" imgH="185722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82512" y="3424882"/>
                        <a:ext cx="1272835" cy="137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0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、频率变换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19118" y="339502"/>
            <a:ext cx="34480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低通原型滤波器 </a:t>
            </a:r>
            <a:r>
              <a:rPr lang="zh-CN" altLang="en-US" dirty="0">
                <a:ea typeface="微软雅黑" panose="020B0503020204020204" pitchFamily="34" charset="-122"/>
                <a:cs typeface="+mn-lt"/>
              </a:rPr>
              <a:t>→ </a:t>
            </a:r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带阻滤波器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CB323A-5290-2E81-4941-7CAF395FE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84" y="805369"/>
            <a:ext cx="7573432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2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J/K</a:t>
            </a:r>
            <a:r>
              <a:rPr lang="zh-CN" altLang="en-US" dirty="0">
                <a:sym typeface="+mn-ea"/>
              </a:rPr>
              <a:t>变换器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FD1D27-99D3-B8C3-75C6-CF7ED1BC46CF}"/>
              </a:ext>
            </a:extLst>
          </p:cNvPr>
          <p:cNvSpPr txBox="1"/>
          <p:nvPr/>
        </p:nvSpPr>
        <p:spPr>
          <a:xfrm>
            <a:off x="0" y="847625"/>
            <a:ext cx="5435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itchFamily="18" charset="0"/>
              </a:rPr>
              <a:t>低通原型滤波器梯形电路：</a:t>
            </a:r>
            <a:endParaRPr lang="zh-CN" alt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3A2AC43-9E06-02DF-CA23-C443E0F26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40064"/>
            <a:ext cx="5830490" cy="122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34470C01-B251-5641-E017-706BE86B1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615" y="2416401"/>
            <a:ext cx="1593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rgbClr val="CC0000"/>
                </a:solidFill>
              </a:rPr>
              <a:t>电感输入式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8A3E3EFC-BC33-979A-C2E2-75B4D1B23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81" y="2871220"/>
            <a:ext cx="6015038" cy="124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>
            <a:extLst>
              <a:ext uri="{FF2B5EF4-FFF2-40B4-BE49-F238E27FC236}">
                <a16:creationId xmlns:a16="http://schemas.microsoft.com/office/drawing/2014/main" id="{A9C781DF-7572-61F8-5082-F3EE8933B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997" y="4128520"/>
            <a:ext cx="1593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CC0000"/>
                </a:solidFill>
              </a:rPr>
              <a:t>电容输入式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01E5F97B-75DF-8E23-E4B8-2619FA9FA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296" y="4559526"/>
            <a:ext cx="28813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b="1">
                <a:solidFill>
                  <a:srgbClr val="CC0000"/>
                </a:solidFill>
              </a:rPr>
              <a:t>低通原型滤波器</a:t>
            </a:r>
          </a:p>
        </p:txBody>
      </p:sp>
    </p:spTree>
    <p:extLst>
      <p:ext uri="{BB962C8B-B14F-4D97-AF65-F5344CB8AC3E}">
        <p14:creationId xmlns:p14="http://schemas.microsoft.com/office/powerpoint/2010/main" val="351539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J/K</a:t>
            </a:r>
            <a:r>
              <a:rPr lang="zh-CN" altLang="en-US" dirty="0">
                <a:sym typeface="+mn-ea"/>
              </a:rPr>
              <a:t>变换器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-36512" y="768490"/>
            <a:ext cx="4879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微软雅黑" panose="020B0503020204020204" pitchFamily="34" charset="-122"/>
                <a:cs typeface="+mn-lt"/>
              </a:rPr>
              <a:t>K</a:t>
            </a:r>
            <a:r>
              <a:rPr lang="zh-CN" altLang="en-US" sz="1400" dirty="0">
                <a:ea typeface="微软雅黑" panose="020B0503020204020204" pitchFamily="34" charset="-122"/>
                <a:cs typeface="+mn-lt"/>
              </a:rPr>
              <a:t>变换器</a:t>
            </a:r>
            <a:r>
              <a:rPr lang="en-US" altLang="zh-CN" sz="1400" dirty="0">
                <a:ea typeface="微软雅黑" panose="020B0503020204020204" pitchFamily="34" charset="-122"/>
                <a:cs typeface="+mn-lt"/>
              </a:rPr>
              <a:t>——</a:t>
            </a:r>
            <a:r>
              <a:rPr lang="zh-CN" altLang="en-US" sz="1400" dirty="0">
                <a:ea typeface="微软雅黑" panose="020B0503020204020204" pitchFamily="34" charset="-122"/>
                <a:cs typeface="+mn-lt"/>
              </a:rPr>
              <a:t>阻抗倒置变换器；</a:t>
            </a:r>
            <a:r>
              <a:rPr lang="en-US" altLang="zh-CN" sz="1400" dirty="0">
                <a:ea typeface="微软雅黑" panose="020B0503020204020204" pitchFamily="34" charset="-122"/>
                <a:cs typeface="+mn-lt"/>
              </a:rPr>
              <a:t>J</a:t>
            </a:r>
            <a:r>
              <a:rPr lang="zh-CN" altLang="en-US" sz="1400" dirty="0">
                <a:ea typeface="微软雅黑" panose="020B0503020204020204" pitchFamily="34" charset="-122"/>
                <a:cs typeface="+mn-lt"/>
              </a:rPr>
              <a:t>变换器</a:t>
            </a:r>
            <a:r>
              <a:rPr lang="en-US" altLang="zh-CN" sz="1400" dirty="0">
                <a:ea typeface="微软雅黑" panose="020B0503020204020204" pitchFamily="34" charset="-122"/>
                <a:cs typeface="+mn-lt"/>
              </a:rPr>
              <a:t>——</a:t>
            </a:r>
            <a:r>
              <a:rPr lang="zh-CN" altLang="en-US" sz="1400" dirty="0">
                <a:ea typeface="微软雅黑" panose="020B0503020204020204" pitchFamily="34" charset="-122"/>
                <a:cs typeface="+mn-lt"/>
              </a:rPr>
              <a:t>导纳倒置变换器</a:t>
            </a:r>
          </a:p>
        </p:txBody>
      </p:sp>
      <p:pic>
        <p:nvPicPr>
          <p:cNvPr id="10" name="Picture 13" descr="fig8-2">
            <a:extLst>
              <a:ext uri="{FF2B5EF4-FFF2-40B4-BE49-F238E27FC236}">
                <a16:creationId xmlns:a16="http://schemas.microsoft.com/office/drawing/2014/main" id="{3FB96D3B-8F08-A1F9-7982-072BDB0FA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9" y="1719145"/>
            <a:ext cx="4150862" cy="97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A895C9-3EA4-F738-0DF0-B37FA66A3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06" y="2721358"/>
            <a:ext cx="3214575" cy="8618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91A98C-1993-AD0E-D147-B768EDD66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21" y="3589891"/>
            <a:ext cx="3176768" cy="861879"/>
          </a:xfrm>
          <a:prstGeom prst="rect">
            <a:avLst/>
          </a:prstGeom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6897AEE9-888D-72B6-F116-543DF429E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774105"/>
            <a:ext cx="38660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rgbClr val="CC0000"/>
                </a:solidFill>
              </a:rPr>
              <a:t>分布元件：</a:t>
            </a:r>
            <a:r>
              <a:rPr lang="el-GR" altLang="zh-CN" sz="1800" b="1" dirty="0">
                <a:solidFill>
                  <a:srgbClr val="CC0000"/>
                </a:solidFill>
              </a:rPr>
              <a:t>λ</a:t>
            </a:r>
            <a:r>
              <a:rPr lang="en-US" altLang="zh-CN" sz="1800" b="1" dirty="0">
                <a:solidFill>
                  <a:srgbClr val="CC0000"/>
                </a:solidFill>
              </a:rPr>
              <a:t>/4</a:t>
            </a:r>
            <a:r>
              <a:rPr lang="zh-CN" altLang="en-US" sz="1800" b="1" dirty="0">
                <a:solidFill>
                  <a:srgbClr val="CC0000"/>
                </a:solidFill>
              </a:rPr>
              <a:t>传输线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75F5C01-8CC8-AD6A-76BE-1519AA90B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358161"/>
              </p:ext>
            </p:extLst>
          </p:nvPr>
        </p:nvGraphicFramePr>
        <p:xfrm>
          <a:off x="6228184" y="1275606"/>
          <a:ext cx="1480372" cy="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3587" imgH="1228877" progId="Equation.DSMT4">
                  <p:embed/>
                </p:oleObj>
              </mc:Choice>
              <mc:Fallback>
                <p:oleObj name="Equation" r:id="rId7" imgW="2533587" imgH="122887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8184" y="1275606"/>
                        <a:ext cx="1480372" cy="71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>
            <a:extLst>
              <a:ext uri="{FF2B5EF4-FFF2-40B4-BE49-F238E27FC236}">
                <a16:creationId xmlns:a16="http://schemas.microsoft.com/office/drawing/2014/main" id="{19194F0D-17BC-7613-05A4-A8144488A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806260"/>
            <a:ext cx="38660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rgbClr val="CC0000"/>
                </a:solidFill>
              </a:rPr>
              <a:t>混合元件：传输线</a:t>
            </a:r>
            <a:r>
              <a:rPr lang="en-US" altLang="zh-CN" sz="1800" b="1" dirty="0">
                <a:solidFill>
                  <a:srgbClr val="CC0000"/>
                </a:solidFill>
              </a:rPr>
              <a:t>+</a:t>
            </a:r>
            <a:r>
              <a:rPr lang="zh-CN" altLang="en-US" sz="1800" b="1" dirty="0">
                <a:solidFill>
                  <a:srgbClr val="CC0000"/>
                </a:solidFill>
              </a:rPr>
              <a:t>电抗元件</a:t>
            </a:r>
          </a:p>
        </p:txBody>
      </p:sp>
      <p:pic>
        <p:nvPicPr>
          <p:cNvPr id="7" name="Picture 3" descr="fig8-3">
            <a:extLst>
              <a:ext uri="{FF2B5EF4-FFF2-40B4-BE49-F238E27FC236}">
                <a16:creationId xmlns:a16="http://schemas.microsoft.com/office/drawing/2014/main" id="{8821A1E0-CCA2-4841-88B8-1C22D91EE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52298"/>
            <a:ext cx="392845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>
            <a:extLst>
              <a:ext uri="{FF2B5EF4-FFF2-40B4-BE49-F238E27FC236}">
                <a16:creationId xmlns:a16="http://schemas.microsoft.com/office/drawing/2014/main" id="{801C5759-69CA-9C69-B115-CF28F8B5F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1083108"/>
            <a:ext cx="47753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能够把终端负载阻抗</a:t>
            </a:r>
            <a:r>
              <a:rPr lang="en-US" altLang="zh-CN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在它的输入端倒置过来，即将变换器后的电路转化成其对偶电路。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、变形低通原型滤波器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6850" y="835660"/>
            <a:ext cx="8407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a typeface="微软雅黑" panose="020B0503020204020204" pitchFamily="34" charset="-122"/>
                <a:cs typeface="+mn-lt"/>
              </a:rPr>
              <a:t>利用倒置变换器插入在低通原型的各元件之间，将电路变成只含有一种电抗元件的模型。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91ABAC-9506-A1D7-2346-E91A89A8F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207803"/>
            <a:ext cx="6660232" cy="31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6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、变形低通原型滤波器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E64E8F7-841A-4676-3FCB-C1F5DBF95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1" y="1260764"/>
            <a:ext cx="5508104" cy="139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205C42-72EF-A3EB-0DAC-957150C2FA98}"/>
              </a:ext>
            </a:extLst>
          </p:cNvPr>
          <p:cNvSpPr txBox="1"/>
          <p:nvPr/>
        </p:nvSpPr>
        <p:spPr>
          <a:xfrm>
            <a:off x="35496" y="835660"/>
            <a:ext cx="631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含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变换器的只有一种电感元件的变形低通原型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84584A-13B8-0AC6-CC1F-8C8906D3DE51}"/>
              </a:ext>
            </a:extLst>
          </p:cNvPr>
          <p:cNvSpPr txBox="1"/>
          <p:nvPr/>
        </p:nvSpPr>
        <p:spPr>
          <a:xfrm>
            <a:off x="35496" y="2787774"/>
            <a:ext cx="631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含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变换器的只有一种电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容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元件的变形低通原型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141B9289-38BB-247E-A7FD-4D99E16E7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91830"/>
            <a:ext cx="5452070" cy="124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CD91D75-0F87-0D4A-5880-C9B92E959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099371"/>
              </p:ext>
            </p:extLst>
          </p:nvPr>
        </p:nvGraphicFramePr>
        <p:xfrm>
          <a:off x="5724128" y="843558"/>
          <a:ext cx="3264577" cy="203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72024" imgH="3343275" progId="Equation.DSMT4">
                  <p:embed/>
                </p:oleObj>
              </mc:Choice>
              <mc:Fallback>
                <p:oleObj name="Equation" r:id="rId6" imgW="5372024" imgH="334327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4128" y="843558"/>
                        <a:ext cx="3264577" cy="203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244324B-203A-D249-13C4-CDDF5125E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333694"/>
              </p:ext>
            </p:extLst>
          </p:nvPr>
        </p:nvGraphicFramePr>
        <p:xfrm>
          <a:off x="5801829" y="2883134"/>
          <a:ext cx="3109173" cy="187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62661" imgH="3171825" progId="Equation.DSMT4">
                  <p:embed/>
                </p:oleObj>
              </mc:Choice>
              <mc:Fallback>
                <p:oleObj name="Equation" r:id="rId8" imgW="5262661" imgH="31718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01829" y="2883134"/>
                        <a:ext cx="3109173" cy="1873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81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zh-CN"/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9250" y="1059180"/>
            <a:ext cx="4003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一、射频滤波器理论学习</a:t>
            </a: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619250" y="1563370"/>
            <a:ext cx="4003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二、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ADS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仿真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耦合谐振器带通滤波器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205C42-72EF-A3EB-0DAC-957150C2FA98}"/>
              </a:ext>
            </a:extLst>
          </p:cNvPr>
          <p:cNvSpPr txBox="1"/>
          <p:nvPr/>
        </p:nvSpPr>
        <p:spPr>
          <a:xfrm>
            <a:off x="0" y="835660"/>
            <a:ext cx="39239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利用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K/J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变换器作为谐振器间的耦合元件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69099ABB-1C1C-A10B-1D98-B38A1F43C460}"/>
              </a:ext>
            </a:extLst>
          </p:cNvPr>
          <p:cNvGrpSpPr>
            <a:grpSpLocks/>
          </p:cNvGrpSpPr>
          <p:nvPr/>
        </p:nvGrpSpPr>
        <p:grpSpPr bwMode="auto">
          <a:xfrm>
            <a:off x="5031906" y="835660"/>
            <a:ext cx="2107107" cy="1656458"/>
            <a:chOff x="909" y="1894"/>
            <a:chExt cx="2680" cy="1867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17199232-49D9-54C1-151B-F6B6D136E1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" y="1894"/>
              <a:ext cx="2680" cy="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" name="Object 2">
              <a:extLst>
                <a:ext uri="{FF2B5EF4-FFF2-40B4-BE49-F238E27FC236}">
                  <a16:creationId xmlns:a16="http://schemas.microsoft.com/office/drawing/2014/main" id="{84BFA098-81A7-5AD6-C10C-4ACBDB05E8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0" y="2242"/>
            <a:ext cx="17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7646" imgH="228402" progId="Equation.DSMT4">
                    <p:embed/>
                  </p:oleObj>
                </mc:Choice>
                <mc:Fallback>
                  <p:oleObj name="Equation" r:id="rId5" imgW="177646" imgH="228402" progId="Equation.DSMT4">
                    <p:embed/>
                    <p:pic>
                      <p:nvPicPr>
                        <p:cNvPr id="88072" name="Object 2">
                          <a:extLst>
                            <a:ext uri="{FF2B5EF4-FFF2-40B4-BE49-F238E27FC236}">
                              <a16:creationId xmlns:a16="http://schemas.microsoft.com/office/drawing/2014/main" id="{B09E19D0-3D60-3322-C5C3-9C72C2B3D8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" y="2242"/>
                          <a:ext cx="173" cy="19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">
              <a:extLst>
                <a:ext uri="{FF2B5EF4-FFF2-40B4-BE49-F238E27FC236}">
                  <a16:creationId xmlns:a16="http://schemas.microsoft.com/office/drawing/2014/main" id="{B6169BE3-B602-7C87-18A2-1E2A0649A7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6" y="3091"/>
            <a:ext cx="18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0500" imgH="228600" progId="Equation.DSMT4">
                    <p:embed/>
                  </p:oleObj>
                </mc:Choice>
                <mc:Fallback>
                  <p:oleObj name="Equation" r:id="rId7" imgW="190500" imgH="228600" progId="Equation.DSMT4">
                    <p:embed/>
                    <p:pic>
                      <p:nvPicPr>
                        <p:cNvPr id="88073" name="Object 3">
                          <a:extLst>
                            <a:ext uri="{FF2B5EF4-FFF2-40B4-BE49-F238E27FC236}">
                              <a16:creationId xmlns:a16="http://schemas.microsoft.com/office/drawing/2014/main" id="{F3104342-4D74-CA68-A674-7204E57324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" y="3091"/>
                          <a:ext cx="186" cy="19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6E509AA-6504-78D1-CBDD-7EEECDE9F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143376"/>
              </p:ext>
            </p:extLst>
          </p:nvPr>
        </p:nvGraphicFramePr>
        <p:xfrm>
          <a:off x="7236296" y="1059582"/>
          <a:ext cx="1681348" cy="51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14992" imgH="900112" progId="Equation.DSMT4">
                  <p:embed/>
                </p:oleObj>
              </mc:Choice>
              <mc:Fallback>
                <p:oleObj name="Equation" r:id="rId9" imgW="2914992" imgH="90011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36296" y="1059582"/>
                        <a:ext cx="1681348" cy="51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68D6285-194D-E628-515B-2D8B7014B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868322"/>
              </p:ext>
            </p:extLst>
          </p:nvPr>
        </p:nvGraphicFramePr>
        <p:xfrm>
          <a:off x="7205661" y="1707654"/>
          <a:ext cx="1800200" cy="54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53063" imgH="919264" progId="Equation.DSMT4">
                  <p:embed/>
                </p:oleObj>
              </mc:Choice>
              <mc:Fallback>
                <p:oleObj name="Equation" r:id="rId11" imgW="3053063" imgH="9192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05661" y="1707654"/>
                        <a:ext cx="1800200" cy="542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4">
            <a:extLst>
              <a:ext uri="{FF2B5EF4-FFF2-40B4-BE49-F238E27FC236}">
                <a16:creationId xmlns:a16="http://schemas.microsoft.com/office/drawing/2014/main" id="{07F8F283-F10F-7895-3AD2-D2F80AAAF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28" y="1329076"/>
            <a:ext cx="5046334" cy="132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878DAADA-7262-A5D5-E955-A8926213C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321" y="3245258"/>
            <a:ext cx="6259156" cy="133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344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耦合谐振器任意滤波器设计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205C42-72EF-A3EB-0DAC-957150C2FA98}"/>
              </a:ext>
            </a:extLst>
          </p:cNvPr>
          <p:cNvSpPr txBox="1"/>
          <p:nvPr/>
        </p:nvSpPr>
        <p:spPr>
          <a:xfrm>
            <a:off x="683568" y="1203598"/>
            <a:ext cx="76650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耦合谐振器任意滤波器设计流程：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根据设计指标确定低通原型滤波器及其各元件的归一化元件值。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根据结构实现的方便性，选择合适的变形低通原型滤波器，求得各元件电抗值与倒置变换器的参数。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将变形低通原型滤波器变成任意滤波器，并根据频率变换求得电路各元件参数。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用射频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结构具体实现上述电路的变换器和支路元件，决定结构的具体形状和尺寸。</a:t>
            </a:r>
          </a:p>
        </p:txBody>
      </p:sp>
    </p:spTree>
    <p:extLst>
      <p:ext uri="{BB962C8B-B14F-4D97-AF65-F5344CB8AC3E}">
        <p14:creationId xmlns:p14="http://schemas.microsoft.com/office/powerpoint/2010/main" val="3692916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耦合谐振器任意滤波器设计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205C42-72EF-A3EB-0DAC-957150C2FA98}"/>
              </a:ext>
            </a:extLst>
          </p:cNvPr>
          <p:cNvSpPr txBox="1"/>
          <p:nvPr/>
        </p:nvSpPr>
        <p:spPr>
          <a:xfrm>
            <a:off x="107504" y="915566"/>
            <a:ext cx="76650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耦合谐振器任意滤波器设计流程：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根据设计指标确定低通原型滤波器及其各元件的归一化元件值。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根据结构实现的方便性，选择合适的变形低通原型滤波器，求得各元件电抗值与倒置变换器的参数。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将变形低通原型滤波器变成任意滤波器，并根据频率变换求得电路各元件参数。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用射频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结构具体实现上述电路的变换器和支路元件，决定结构的具体形状和尺寸。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97255D-6716-7195-0046-0FA526319730}"/>
              </a:ext>
            </a:extLst>
          </p:cNvPr>
          <p:cNvSpPr txBox="1"/>
          <p:nvPr/>
        </p:nvSpPr>
        <p:spPr>
          <a:xfrm>
            <a:off x="899592" y="357986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谐振电路实现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181E92-8F20-A745-F3B1-571EA515259B}"/>
              </a:ext>
            </a:extLst>
          </p:cNvPr>
          <p:cNvSpPr txBox="1"/>
          <p:nvPr/>
        </p:nvSpPr>
        <p:spPr>
          <a:xfrm>
            <a:off x="2771800" y="357986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耦合电路</a:t>
            </a:r>
            <a:r>
              <a:rPr lang="en-US" altLang="zh-CN" b="1" dirty="0">
                <a:solidFill>
                  <a:srgbClr val="FF0000"/>
                </a:solidFill>
              </a:rPr>
              <a:t>(K/J</a:t>
            </a:r>
            <a:r>
              <a:rPr lang="zh-CN" altLang="en-US" b="1" dirty="0">
                <a:solidFill>
                  <a:srgbClr val="FF0000"/>
                </a:solidFill>
              </a:rPr>
              <a:t>变换器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34739E-22FD-E27C-01F6-C0175A9386F1}"/>
              </a:ext>
            </a:extLst>
          </p:cNvPr>
          <p:cNvSpPr txBox="1"/>
          <p:nvPr/>
        </p:nvSpPr>
        <p:spPr>
          <a:xfrm>
            <a:off x="8107" y="357986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问题：</a:t>
            </a:r>
          </a:p>
        </p:txBody>
      </p:sp>
    </p:spTree>
    <p:extLst>
      <p:ext uri="{BB962C8B-B14F-4D97-AF65-F5344CB8AC3E}">
        <p14:creationId xmlns:p14="http://schemas.microsoft.com/office/powerpoint/2010/main" val="2189823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耦合谐振器任意滤波器设计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504" y="835660"/>
            <a:ext cx="831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</a:rPr>
              <a:t>串</a:t>
            </a:r>
            <a:r>
              <a:rPr lang="en-US" altLang="zh-CN" sz="1800" b="1" dirty="0">
                <a:latin typeface="Times New Roman" panose="02020603050405020304" pitchFamily="18" charset="0"/>
              </a:rPr>
              <a:t>/</a:t>
            </a:r>
            <a:r>
              <a:rPr lang="zh-CN" altLang="en-US" sz="1800" b="1" dirty="0">
                <a:latin typeface="Times New Roman" panose="02020603050405020304" pitchFamily="18" charset="0"/>
              </a:rPr>
              <a:t>并联谐振电路的实现方案：传输线支节实现</a:t>
            </a:r>
            <a:endParaRPr lang="zh-CN" altLang="en-US" b="1" dirty="0">
              <a:ea typeface="微软雅黑" panose="020B0503020204020204" pitchFamily="34" charset="-122"/>
              <a:cs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918040-E05E-0D31-5739-F6552686E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1433217"/>
            <a:ext cx="4697787" cy="23841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EC2022-EDF4-72BF-D8F6-5A5CECBA5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782" y="1019810"/>
            <a:ext cx="4022036" cy="34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2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耦合谐振器任意滤波器设计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504" y="835660"/>
            <a:ext cx="831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</a:rPr>
              <a:t>耦合电路</a:t>
            </a:r>
            <a:r>
              <a:rPr lang="en-US" altLang="zh-CN" sz="1800" b="1" dirty="0">
                <a:latin typeface="Times New Roman" panose="02020603050405020304" pitchFamily="18" charset="0"/>
              </a:rPr>
              <a:t>(K/J</a:t>
            </a:r>
            <a:r>
              <a:rPr lang="zh-CN" altLang="en-US" sz="1800" b="1" dirty="0">
                <a:latin typeface="Times New Roman" panose="02020603050405020304" pitchFamily="18" charset="0"/>
              </a:rPr>
              <a:t>变换器</a:t>
            </a:r>
            <a:r>
              <a:rPr lang="en-US" altLang="zh-CN" sz="1800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实现</a:t>
            </a:r>
            <a:r>
              <a:rPr lang="zh-CN" altLang="en-US" sz="1800" b="1" dirty="0">
                <a:latin typeface="Times New Roman" panose="02020603050405020304" pitchFamily="18" charset="0"/>
              </a:rPr>
              <a:t>：</a:t>
            </a:r>
            <a:endParaRPr lang="zh-CN" altLang="en-US" b="1" dirty="0"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A07AC-EF3E-F27E-2CA9-F3A6DB898245}"/>
              </a:ext>
            </a:extLst>
          </p:cNvPr>
          <p:cNvSpPr txBox="1"/>
          <p:nvPr/>
        </p:nvSpPr>
        <p:spPr>
          <a:xfrm>
            <a:off x="179512" y="144609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>
                <a:solidFill>
                  <a:srgbClr val="FF0000"/>
                </a:solidFill>
              </a:rPr>
              <a:t>/4</a:t>
            </a:r>
            <a:r>
              <a:rPr lang="zh-CN" altLang="en-US" b="1" dirty="0">
                <a:solidFill>
                  <a:srgbClr val="FF0000"/>
                </a:solidFill>
              </a:rPr>
              <a:t>传输线段</a:t>
            </a:r>
          </a:p>
        </p:txBody>
      </p:sp>
      <p:pic>
        <p:nvPicPr>
          <p:cNvPr id="4" name="Picture 3" descr="fig8-3">
            <a:extLst>
              <a:ext uri="{FF2B5EF4-FFF2-40B4-BE49-F238E27FC236}">
                <a16:creationId xmlns:a16="http://schemas.microsoft.com/office/drawing/2014/main" id="{47DC86A4-5618-E578-7251-FBC50659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1" y="2423592"/>
            <a:ext cx="392845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250218-3D0E-D42D-BA6F-6E3B2AD80438}"/>
              </a:ext>
            </a:extLst>
          </p:cNvPr>
          <p:cNvSpPr txBox="1"/>
          <p:nvPr/>
        </p:nvSpPr>
        <p:spPr>
          <a:xfrm>
            <a:off x="179512" y="203890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、混合元件：传输线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电抗元件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45F404-0CE2-3088-2D17-35222594DAD5}"/>
              </a:ext>
            </a:extLst>
          </p:cNvPr>
          <p:cNvSpPr txBox="1"/>
          <p:nvPr/>
        </p:nvSpPr>
        <p:spPr>
          <a:xfrm>
            <a:off x="179512" y="350785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、平行耦合线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CF3F35-8571-6236-741D-72F1F4FC6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03" y="835524"/>
            <a:ext cx="3509530" cy="20162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B8999D4-32BF-32C2-4206-AC768CCC6191}"/>
              </a:ext>
            </a:extLst>
          </p:cNvPr>
          <p:cNvSpPr/>
          <p:nvPr/>
        </p:nvSpPr>
        <p:spPr>
          <a:xfrm>
            <a:off x="2106810" y="2499742"/>
            <a:ext cx="2105150" cy="931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EA07AB5D-360E-A55A-A4F7-CF864663E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63" y="3076541"/>
            <a:ext cx="2421980" cy="1825024"/>
          </a:xfrm>
          <a:prstGeom prst="rect">
            <a:avLst/>
          </a:prstGeom>
          <a:noFill/>
          <a:ln w="38100" algn="ctr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B208095-FDE6-875B-D413-BFE897B64708}"/>
              </a:ext>
            </a:extLst>
          </p:cNvPr>
          <p:cNvCxnSpPr/>
          <p:nvPr/>
        </p:nvCxnSpPr>
        <p:spPr>
          <a:xfrm flipV="1">
            <a:off x="4313794" y="2169878"/>
            <a:ext cx="216024" cy="409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A0D10D-A2B6-1E7E-B558-F698DBBE4F49}"/>
              </a:ext>
            </a:extLst>
          </p:cNvPr>
          <p:cNvCxnSpPr>
            <a:cxnSpLocks/>
          </p:cNvCxnSpPr>
          <p:nvPr/>
        </p:nvCxnSpPr>
        <p:spPr>
          <a:xfrm>
            <a:off x="4318143" y="3170398"/>
            <a:ext cx="613899" cy="522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206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2350" y="197231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谢谢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、射频滤波器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658B6476-7556-617D-E7E1-D693E0C20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31590"/>
            <a:ext cx="4116150" cy="3142124"/>
          </a:xfrm>
          <a:prstGeom prst="rect">
            <a:avLst/>
          </a:prstGeom>
        </p:spPr>
      </p:pic>
      <p:pic>
        <p:nvPicPr>
          <p:cNvPr id="44" name="Picture 9">
            <a:extLst>
              <a:ext uri="{FF2B5EF4-FFF2-40B4-BE49-F238E27FC236}">
                <a16:creationId xmlns:a16="http://schemas.microsoft.com/office/drawing/2014/main" id="{36A9FE3B-FA6E-E21F-DF28-7737F03C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87574"/>
            <a:ext cx="4599799" cy="3481943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73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、射频滤波器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D7F10A-67AB-33E5-F2F1-BEEA04189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014713"/>
            <a:ext cx="3375699" cy="14488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FD1D27-99D3-B8C3-75C6-CF7ED1BC46CF}"/>
              </a:ext>
            </a:extLst>
          </p:cNvPr>
          <p:cNvSpPr txBox="1"/>
          <p:nvPr/>
        </p:nvSpPr>
        <p:spPr>
          <a:xfrm>
            <a:off x="186278" y="774104"/>
            <a:ext cx="458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itchFamily="18" charset="0"/>
              </a:rPr>
              <a:t>低通原型滤波器</a:t>
            </a:r>
            <a:r>
              <a:rPr lang="en-US" altLang="zh-CN" b="1" dirty="0">
                <a:latin typeface="Times New Roman" pitchFamily="18" charset="0"/>
              </a:rPr>
              <a:t>:</a:t>
            </a:r>
            <a:r>
              <a:rPr lang="zh-CN" altLang="en-US" b="1" dirty="0">
                <a:latin typeface="Times New Roman" pitchFamily="18" charset="0"/>
              </a:rPr>
              <a:t>响应函数→电路结构</a:t>
            </a:r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FE49213-0C01-38A9-B70E-EED931AB6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920" y="182671"/>
          <a:ext cx="1114614" cy="382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14434" imgH="486079" progId="Equation.DSMT4">
                  <p:embed/>
                </p:oleObj>
              </mc:Choice>
              <mc:Fallback>
                <p:oleObj name="Equation" r:id="rId5" imgW="1414434" imgH="486079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FE49213-0C01-38A9-B70E-EED931AB6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1920" y="182671"/>
                        <a:ext cx="1114614" cy="382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6241169-B18F-E4AB-55FD-6EC3F7260B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0072" y="219239"/>
          <a:ext cx="936104" cy="34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0739" imgH="514350" progId="Equation.DSMT4">
                  <p:embed/>
                </p:oleObj>
              </mc:Choice>
              <mc:Fallback>
                <p:oleObj name="Equation" r:id="rId7" imgW="1390739" imgH="51435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6241169-B18F-E4AB-55FD-6EC3F7260B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20072" y="219239"/>
                        <a:ext cx="936104" cy="34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544492CD-90A1-D665-0979-DAC96D297437}"/>
              </a:ext>
            </a:extLst>
          </p:cNvPr>
          <p:cNvSpPr/>
          <p:nvPr/>
        </p:nvSpPr>
        <p:spPr>
          <a:xfrm>
            <a:off x="4693853" y="241935"/>
            <a:ext cx="253538" cy="296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72B2BA9-DBD3-ABC7-2E29-B42E216C39ED}"/>
              </a:ext>
            </a:extLst>
          </p:cNvPr>
          <p:cNvSpPr/>
          <p:nvPr/>
        </p:nvSpPr>
        <p:spPr>
          <a:xfrm>
            <a:off x="5888430" y="250766"/>
            <a:ext cx="312248" cy="3024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5B2256-4118-601B-2535-2E1EECDD44DD}"/>
              </a:ext>
            </a:extLst>
          </p:cNvPr>
          <p:cNvSpPr txBox="1"/>
          <p:nvPr/>
        </p:nvSpPr>
        <p:spPr>
          <a:xfrm>
            <a:off x="4234574" y="538797"/>
            <a:ext cx="98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a typeface="微软雅黑" panose="020B0503020204020204" pitchFamily="34" charset="-122"/>
                <a:cs typeface="+mn-lt"/>
              </a:rPr>
              <a:t>截止频率</a:t>
            </a:r>
            <a:endParaRPr lang="en-US" altLang="zh-CN" sz="1400" dirty="0"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D804CA-FD27-EA34-4D19-5B62FAEE2983}"/>
              </a:ext>
            </a:extLst>
          </p:cNvPr>
          <p:cNvSpPr txBox="1"/>
          <p:nvPr/>
        </p:nvSpPr>
        <p:spPr>
          <a:xfrm>
            <a:off x="5732033" y="527883"/>
            <a:ext cx="98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a typeface="微软雅黑" panose="020B0503020204020204" pitchFamily="34" charset="-122"/>
                <a:cs typeface="+mn-lt"/>
              </a:rPr>
              <a:t>源阻抗</a:t>
            </a:r>
            <a:endParaRPr lang="en-US" altLang="zh-CN" sz="1400" dirty="0"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D06752-ECA8-75E7-B2D8-0317565F1BB2}"/>
              </a:ext>
            </a:extLst>
          </p:cNvPr>
          <p:cNvSpPr txBox="1"/>
          <p:nvPr/>
        </p:nvSpPr>
        <p:spPr>
          <a:xfrm>
            <a:off x="323528" y="1164155"/>
            <a:ext cx="4584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Times New Roman" pitchFamily="18" charset="0"/>
              </a:rPr>
              <a:t>衰减响应函数需满足的性质：</a:t>
            </a:r>
            <a:endParaRPr lang="zh-CN" altLang="en-US" sz="1400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437F7F2-D91C-4254-65C6-F8596D36D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345" y="1108687"/>
          <a:ext cx="1282824" cy="51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33879" imgH="862591" progId="Equation.DSMT4">
                  <p:embed/>
                </p:oleObj>
              </mc:Choice>
              <mc:Fallback>
                <p:oleObj name="Equation" r:id="rId9" imgW="2133879" imgH="862591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437F7F2-D91C-4254-65C6-F8596D36D6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1345" y="1108687"/>
                        <a:ext cx="1282824" cy="518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BFE8966-7738-E993-1A83-461B081A6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5828" y="1164155"/>
          <a:ext cx="2001075" cy="30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04064" imgH="461897" progId="Equation.DSMT4">
                  <p:embed/>
                </p:oleObj>
              </mc:Choice>
              <mc:Fallback>
                <p:oleObj name="Equation" r:id="rId11" imgW="3004064" imgH="461897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BFE8966-7738-E993-1A83-461B081A65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95828" y="1164155"/>
                        <a:ext cx="2001075" cy="307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4">
            <a:extLst>
              <a:ext uri="{FF2B5EF4-FFF2-40B4-BE49-F238E27FC236}">
                <a16:creationId xmlns:a16="http://schemas.microsoft.com/office/drawing/2014/main" id="{90705187-F4BF-2FB0-D4A9-780796761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41" y="1642138"/>
            <a:ext cx="4934742" cy="306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17CE0E9-1EDD-8C06-1BAB-C9050DB10158}"/>
              </a:ext>
            </a:extLst>
          </p:cNvPr>
          <p:cNvSpPr txBox="1"/>
          <p:nvPr/>
        </p:nvSpPr>
        <p:spPr>
          <a:xfrm>
            <a:off x="0" y="2706936"/>
            <a:ext cx="4584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Times New Roman" pitchFamily="18" charset="0"/>
              </a:rPr>
              <a:t>低通滤波器的主要技术指标</a:t>
            </a:r>
            <a:endParaRPr lang="zh-CN" altLang="en-US" sz="1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9A061F2-9938-7F38-728A-BECE1CEF12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1683" y="1666002"/>
            <a:ext cx="3234470" cy="84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7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、射频滤波器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FD1D27-99D3-B8C3-75C6-CF7ED1BC46CF}"/>
              </a:ext>
            </a:extLst>
          </p:cNvPr>
          <p:cNvSpPr txBox="1"/>
          <p:nvPr/>
        </p:nvSpPr>
        <p:spPr>
          <a:xfrm>
            <a:off x="0" y="870732"/>
            <a:ext cx="5435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itchFamily="18" charset="0"/>
              </a:rPr>
              <a:t>低通原型滤波器</a:t>
            </a:r>
            <a:r>
              <a:rPr lang="en-US" altLang="zh-CN" b="1" dirty="0">
                <a:latin typeface="Times New Roman" pitchFamily="18" charset="0"/>
              </a:rPr>
              <a:t>:</a:t>
            </a:r>
            <a:r>
              <a:rPr lang="zh-CN" altLang="en-US" b="1" dirty="0">
                <a:latin typeface="Times New Roman" pitchFamily="18" charset="0"/>
              </a:rPr>
              <a:t>最平坦型滤波器</a:t>
            </a:r>
            <a:r>
              <a:rPr kumimoji="1"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Butterworth</a:t>
            </a: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FE49213-0C01-38A9-B70E-EED931AB6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920" y="182671"/>
          <a:ext cx="1114614" cy="382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14434" imgH="486079" progId="Equation.DSMT4">
                  <p:embed/>
                </p:oleObj>
              </mc:Choice>
              <mc:Fallback>
                <p:oleObj name="Equation" r:id="rId4" imgW="1414434" imgH="486079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FE49213-0C01-38A9-B70E-EED931AB6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1920" y="182671"/>
                        <a:ext cx="1114614" cy="382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6241169-B18F-E4AB-55FD-6EC3F7260B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0072" y="219239"/>
          <a:ext cx="936104" cy="34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0739" imgH="514350" progId="Equation.DSMT4">
                  <p:embed/>
                </p:oleObj>
              </mc:Choice>
              <mc:Fallback>
                <p:oleObj name="Equation" r:id="rId6" imgW="1390739" imgH="51435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6241169-B18F-E4AB-55FD-6EC3F7260B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20072" y="219239"/>
                        <a:ext cx="936104" cy="34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544492CD-90A1-D665-0979-DAC96D297437}"/>
              </a:ext>
            </a:extLst>
          </p:cNvPr>
          <p:cNvSpPr/>
          <p:nvPr/>
        </p:nvSpPr>
        <p:spPr>
          <a:xfrm>
            <a:off x="4693853" y="241935"/>
            <a:ext cx="253538" cy="296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72B2BA9-DBD3-ABC7-2E29-B42E216C39ED}"/>
              </a:ext>
            </a:extLst>
          </p:cNvPr>
          <p:cNvSpPr/>
          <p:nvPr/>
        </p:nvSpPr>
        <p:spPr>
          <a:xfrm>
            <a:off x="5888430" y="250766"/>
            <a:ext cx="312248" cy="3024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5B2256-4118-601B-2535-2E1EECDD44DD}"/>
              </a:ext>
            </a:extLst>
          </p:cNvPr>
          <p:cNvSpPr txBox="1"/>
          <p:nvPr/>
        </p:nvSpPr>
        <p:spPr>
          <a:xfrm>
            <a:off x="4234574" y="538797"/>
            <a:ext cx="98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a typeface="微软雅黑" panose="020B0503020204020204" pitchFamily="34" charset="-122"/>
                <a:cs typeface="+mn-lt"/>
              </a:rPr>
              <a:t>截止频率</a:t>
            </a:r>
            <a:endParaRPr lang="en-US" altLang="zh-CN" sz="1400" dirty="0"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D804CA-FD27-EA34-4D19-5B62FAEE2983}"/>
              </a:ext>
            </a:extLst>
          </p:cNvPr>
          <p:cNvSpPr txBox="1"/>
          <p:nvPr/>
        </p:nvSpPr>
        <p:spPr>
          <a:xfrm>
            <a:off x="5732033" y="527883"/>
            <a:ext cx="98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a typeface="微软雅黑" panose="020B0503020204020204" pitchFamily="34" charset="-122"/>
                <a:cs typeface="+mn-lt"/>
              </a:rPr>
              <a:t>源阻抗</a:t>
            </a:r>
            <a:endParaRPr lang="en-US" altLang="zh-CN" sz="1400" dirty="0">
              <a:ea typeface="微软雅黑" panose="020B0503020204020204" pitchFamily="34" charset="-122"/>
              <a:cs typeface="+mn-lt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1402940-7183-60D6-3927-FD274329E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117" y="1380928"/>
          <a:ext cx="3096344" cy="46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3135" imgH="516619" progId="Equation.DSMT4">
                  <p:embed/>
                </p:oleObj>
              </mc:Choice>
              <mc:Fallback>
                <p:oleObj name="Equation" r:id="rId8" imgW="3423135" imgH="516619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71402940-7183-60D6-3927-FD274329E1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2117" y="1380928"/>
                        <a:ext cx="3096344" cy="466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7112EC6A-8C01-8322-8EE2-AF256AF536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520" y="2024945"/>
            <a:ext cx="3057952" cy="247684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829426C-69C6-8D58-99CA-4CC624D8069C}"/>
              </a:ext>
            </a:extLst>
          </p:cNvPr>
          <p:cNvSpPr txBox="1"/>
          <p:nvPr/>
        </p:nvSpPr>
        <p:spPr>
          <a:xfrm>
            <a:off x="4234574" y="1380928"/>
            <a:ext cx="4873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itchFamily="18" charset="0"/>
              </a:rPr>
              <a:t>①确定衰减响应：</a:t>
            </a:r>
            <a:endParaRPr lang="zh-CN" altLang="en-US" dirty="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6D939F4-973E-D5C5-4CA8-D92C414C4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5941" y="1891124"/>
          <a:ext cx="1512168" cy="32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52873" imgH="448216" progId="Equation.DSMT4">
                  <p:embed/>
                </p:oleObj>
              </mc:Choice>
              <mc:Fallback>
                <p:oleObj name="Equation" r:id="rId11" imgW="2052873" imgH="448216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66D939F4-973E-D5C5-4CA8-D92C414C4D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5941" y="1891124"/>
                        <a:ext cx="1512168" cy="32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423923D-2827-454C-792D-D3B1B0E93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1756" y="1769200"/>
          <a:ext cx="1657278" cy="45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828936" imgH="498618" progId="Equation.DSMT4">
                  <p:embed/>
                </p:oleObj>
              </mc:Choice>
              <mc:Fallback>
                <p:oleObj name="Equation" r:id="rId13" imgW="1828936" imgH="498618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4423923D-2827-454C-792D-D3B1B0E934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41756" y="1769200"/>
                        <a:ext cx="1657278" cy="451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2A87372F-2794-A6A4-195C-FAB4F4D39A9E}"/>
              </a:ext>
            </a:extLst>
          </p:cNvPr>
          <p:cNvSpPr/>
          <p:nvPr/>
        </p:nvSpPr>
        <p:spPr>
          <a:xfrm>
            <a:off x="5888430" y="1995062"/>
            <a:ext cx="555778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6C6D6FD6-A03D-4DE4-FD42-97524AD70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5317" y="2571750"/>
          <a:ext cx="1933366" cy="35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857533" imgH="525979" progId="Equation.DSMT4">
                  <p:embed/>
                </p:oleObj>
              </mc:Choice>
              <mc:Fallback>
                <p:oleObj name="Equation" r:id="rId15" imgW="2857533" imgH="525979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C6D6FD6-A03D-4DE4-FD42-97524AD703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05317" y="2571750"/>
                        <a:ext cx="1933366" cy="35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箭头: 右 23">
            <a:extLst>
              <a:ext uri="{FF2B5EF4-FFF2-40B4-BE49-F238E27FC236}">
                <a16:creationId xmlns:a16="http://schemas.microsoft.com/office/drawing/2014/main" id="{411BCE18-2B7A-E447-6578-0698A7A12D2D}"/>
              </a:ext>
            </a:extLst>
          </p:cNvPr>
          <p:cNvSpPr/>
          <p:nvPr/>
        </p:nvSpPr>
        <p:spPr>
          <a:xfrm>
            <a:off x="5644900" y="2726652"/>
            <a:ext cx="555778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F7305F3-6712-C9C8-42E1-A475169FE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8751" y="2452458"/>
          <a:ext cx="2294517" cy="54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2213" imgH="940354" progId="Equation.DSMT4">
                  <p:embed/>
                </p:oleObj>
              </mc:Choice>
              <mc:Fallback>
                <p:oleObj name="Equation" r:id="rId17" imgW="3932213" imgH="940354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8F7305F3-6712-C9C8-42E1-A475169FE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08751" y="2452458"/>
                        <a:ext cx="2294517" cy="54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ED62EA8D-DAF7-D8C4-380B-4C89BE847026}"/>
              </a:ext>
            </a:extLst>
          </p:cNvPr>
          <p:cNvSpPr txBox="1"/>
          <p:nvPr/>
        </p:nvSpPr>
        <p:spPr>
          <a:xfrm>
            <a:off x="4240674" y="3109837"/>
            <a:ext cx="4873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itchFamily="18" charset="0"/>
              </a:rPr>
              <a:t>②网络综合法得到梯形电路中各级元件的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归一化阻抗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37A3D4B7-3CE8-A3BB-5840-468651DE49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2900" y="3816188"/>
          <a:ext cx="3326552" cy="955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026335" imgH="1443292" progId="Equation.DSMT4">
                  <p:embed/>
                </p:oleObj>
              </mc:Choice>
              <mc:Fallback>
                <p:oleObj name="Equation" r:id="rId19" imgW="5026335" imgH="1443292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37A3D4B7-3CE8-A3BB-5840-468651DE49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92900" y="3816188"/>
                        <a:ext cx="3326552" cy="955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088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、射频滤波器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低通原型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FD1D27-99D3-B8C3-75C6-CF7ED1BC46CF}"/>
              </a:ext>
            </a:extLst>
          </p:cNvPr>
          <p:cNvSpPr txBox="1"/>
          <p:nvPr/>
        </p:nvSpPr>
        <p:spPr>
          <a:xfrm>
            <a:off x="0" y="847625"/>
            <a:ext cx="5435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itchFamily="18" charset="0"/>
              </a:rPr>
              <a:t>梯形电路：</a:t>
            </a:r>
            <a:endParaRPr lang="zh-CN" alt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3A2AC43-9E06-02DF-CA23-C443E0F26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40064"/>
            <a:ext cx="5830490" cy="122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34470C01-B251-5641-E017-706BE86B1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615" y="2416401"/>
            <a:ext cx="1593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rgbClr val="CC0000"/>
                </a:solidFill>
              </a:rPr>
              <a:t>电感输入式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8A3E3EFC-BC33-979A-C2E2-75B4D1B23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81" y="2871220"/>
            <a:ext cx="6015038" cy="124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>
            <a:extLst>
              <a:ext uri="{FF2B5EF4-FFF2-40B4-BE49-F238E27FC236}">
                <a16:creationId xmlns:a16="http://schemas.microsoft.com/office/drawing/2014/main" id="{A9C781DF-7572-61F8-5082-F3EE8933B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997" y="4128520"/>
            <a:ext cx="1593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CC0000"/>
                </a:solidFill>
              </a:rPr>
              <a:t>电容输入式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01E5F97B-75DF-8E23-E4B8-2619FA9FA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296" y="4559526"/>
            <a:ext cx="28813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b="1">
                <a:solidFill>
                  <a:srgbClr val="CC0000"/>
                </a:solidFill>
              </a:rPr>
              <a:t>低通原型滤波器</a:t>
            </a:r>
          </a:p>
        </p:txBody>
      </p:sp>
    </p:spTree>
    <p:extLst>
      <p:ext uri="{BB962C8B-B14F-4D97-AF65-F5344CB8AC3E}">
        <p14:creationId xmlns:p14="http://schemas.microsoft.com/office/powerpoint/2010/main" val="291293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、射频滤波器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低通原型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FD1D27-99D3-B8C3-75C6-CF7ED1BC46CF}"/>
              </a:ext>
            </a:extLst>
          </p:cNvPr>
          <p:cNvSpPr txBox="1"/>
          <p:nvPr/>
        </p:nvSpPr>
        <p:spPr>
          <a:xfrm>
            <a:off x="0" y="870732"/>
            <a:ext cx="5435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itchFamily="18" charset="0"/>
              </a:rPr>
              <a:t>低通原型滤波器</a:t>
            </a:r>
            <a:r>
              <a:rPr lang="en-US" altLang="zh-CN" b="1" dirty="0">
                <a:latin typeface="Times New Roman" pitchFamily="18" charset="0"/>
              </a:rPr>
              <a:t>:</a:t>
            </a:r>
            <a:r>
              <a:rPr lang="zh-CN" altLang="en-US" b="1" dirty="0">
                <a:latin typeface="Times New Roman" pitchFamily="18" charset="0"/>
              </a:rPr>
              <a:t>等波纹型滤波器</a:t>
            </a:r>
            <a:r>
              <a:rPr kumimoji="1"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Chebyshev</a:t>
            </a: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9426C-69C6-8D58-99CA-4CC624D8069C}"/>
              </a:ext>
            </a:extLst>
          </p:cNvPr>
          <p:cNvSpPr txBox="1"/>
          <p:nvPr/>
        </p:nvSpPr>
        <p:spPr>
          <a:xfrm>
            <a:off x="4234574" y="1380928"/>
            <a:ext cx="4873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itchFamily="18" charset="0"/>
              </a:rPr>
              <a:t>①确定衰减响应：</a:t>
            </a:r>
            <a:endParaRPr lang="zh-CN" altLang="en-US" dirty="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6D939F4-973E-D5C5-4CA8-D92C414C4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1215" y="1790374"/>
          <a:ext cx="1332148" cy="2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2873" imgH="448216" progId="Equation.DSMT4">
                  <p:embed/>
                </p:oleObj>
              </mc:Choice>
              <mc:Fallback>
                <p:oleObj name="Equation" r:id="rId4" imgW="2052873" imgH="448216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66D939F4-973E-D5C5-4CA8-D92C414C4D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1215" y="1790374"/>
                        <a:ext cx="1332148" cy="2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423923D-2827-454C-792D-D3B1B0E93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8751" y="1752464"/>
          <a:ext cx="1657278" cy="45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936" imgH="498618" progId="Equation.DSMT4">
                  <p:embed/>
                </p:oleObj>
              </mc:Choice>
              <mc:Fallback>
                <p:oleObj name="Equation" r:id="rId6" imgW="1828936" imgH="498618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4423923D-2827-454C-792D-D3B1B0E934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8751" y="1752464"/>
                        <a:ext cx="1657278" cy="451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2A87372F-2794-A6A4-195C-FAB4F4D39A9E}"/>
              </a:ext>
            </a:extLst>
          </p:cNvPr>
          <p:cNvSpPr/>
          <p:nvPr/>
        </p:nvSpPr>
        <p:spPr>
          <a:xfrm>
            <a:off x="5547731" y="2076738"/>
            <a:ext cx="555778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411BCE18-2B7A-E447-6578-0698A7A12D2D}"/>
              </a:ext>
            </a:extLst>
          </p:cNvPr>
          <p:cNvSpPr/>
          <p:nvPr/>
        </p:nvSpPr>
        <p:spPr>
          <a:xfrm>
            <a:off x="5644900" y="2726652"/>
            <a:ext cx="555778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D62EA8D-DAF7-D8C4-380B-4C89BE847026}"/>
              </a:ext>
            </a:extLst>
          </p:cNvPr>
          <p:cNvSpPr txBox="1"/>
          <p:nvPr/>
        </p:nvSpPr>
        <p:spPr>
          <a:xfrm>
            <a:off x="4240674" y="3109837"/>
            <a:ext cx="4873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itchFamily="18" charset="0"/>
              </a:rPr>
              <a:t>②网络综合法得到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梯形电路</a:t>
            </a:r>
            <a:r>
              <a:rPr lang="zh-CN" altLang="en-US" b="1" dirty="0">
                <a:latin typeface="Times New Roman" pitchFamily="18" charset="0"/>
              </a:rPr>
              <a:t>中各级元件的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归一化阻抗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99107F0-27DF-38CC-96BE-83455BA70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4575" y="1258888"/>
          <a:ext cx="24098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18455" imgH="513738" progId="Equation.DSMT4">
                  <p:embed/>
                </p:oleObj>
              </mc:Choice>
              <mc:Fallback>
                <p:oleObj name="Equation" r:id="rId8" imgW="3418455" imgH="513738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99107F0-27DF-38CC-96BE-83455BA706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44575" y="1258888"/>
                        <a:ext cx="2409825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FB91529-D84D-631A-AE24-285E1E5AC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830388"/>
          <a:ext cx="27003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68371" imgH="1111000" progId="Equation.DSMT4">
                  <p:embed/>
                </p:oleObj>
              </mc:Choice>
              <mc:Fallback>
                <p:oleObj name="Equation" r:id="rId10" imgW="4968371" imgH="11110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EFB91529-D84D-631A-AE24-285E1E5AC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8313" y="1830388"/>
                        <a:ext cx="2700337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902DF3CD-80A4-BB3D-E3C7-FFA5EF1474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552" y="2571750"/>
            <a:ext cx="2715004" cy="1962424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6ED5D1E6-4DAE-4DCE-8D06-06BC0A463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6601" y="2105777"/>
          <a:ext cx="1217129" cy="31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25480" imgH="215640" progId="Equation.DSMT4">
                  <p:embed/>
                </p:oleObj>
              </mc:Choice>
              <mc:Fallback>
                <p:oleObj name="Equation" r:id="rId13" imgW="825480" imgH="215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6ED5D1E6-4DAE-4DCE-8D06-06BC0A4630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46601" y="2105777"/>
                        <a:ext cx="1217129" cy="31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DC29C98-2012-0E19-8DAD-50C5D5CFC8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2318" y="2532130"/>
          <a:ext cx="2179363" cy="571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200433" imgH="1102000" progId="Equation.DSMT4">
                  <p:embed/>
                </p:oleObj>
              </mc:Choice>
              <mc:Fallback>
                <p:oleObj name="Equation" r:id="rId15" imgW="4200433" imgH="11020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5DC29C98-2012-0E19-8DAD-50C5D5CFC8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82318" y="2532130"/>
                        <a:ext cx="2179363" cy="571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260A347-F9E3-4C41-1CA7-14F174407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4576" y="2269706"/>
          <a:ext cx="2392221" cy="83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628711" imgH="1265085" progId="Equation.DSMT4">
                  <p:embed/>
                </p:oleObj>
              </mc:Choice>
              <mc:Fallback>
                <p:oleObj name="Equation" r:id="rId17" imgW="3628711" imgH="1265085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260A347-F9E3-4C41-1CA7-14F174407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94576" y="2269706"/>
                        <a:ext cx="2392221" cy="834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D215B4C6-392F-6D9D-C685-9799C0749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1596" y="3800745"/>
          <a:ext cx="2242426" cy="93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810164" imgH="1586577" progId="Equation.DSMT4">
                  <p:embed/>
                </p:oleObj>
              </mc:Choice>
              <mc:Fallback>
                <p:oleObj name="Equation" r:id="rId19" imgW="3810164" imgH="1586577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D215B4C6-392F-6D9D-C685-9799C0749A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61596" y="3800745"/>
                        <a:ext cx="2242426" cy="93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365700D7-5BBC-DB97-E964-7D8CECEDC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4306" y="3552962"/>
          <a:ext cx="1252760" cy="1428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84993" imgH="2947426" progId="Equation.DSMT4">
                  <p:embed/>
                </p:oleObj>
              </mc:Choice>
              <mc:Fallback>
                <p:oleObj name="Equation" r:id="rId21" imgW="2584993" imgH="2947426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365700D7-5BBC-DB97-E964-7D8CECEDC2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964306" y="3552962"/>
                        <a:ext cx="1252760" cy="1428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39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、频率变换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4407" y="771550"/>
            <a:ext cx="34480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低通原型滤波器 </a:t>
            </a:r>
            <a:r>
              <a:rPr lang="zh-CN" altLang="en-US" dirty="0">
                <a:ea typeface="微软雅黑" panose="020B0503020204020204" pitchFamily="34" charset="-122"/>
                <a:cs typeface="+mn-lt"/>
              </a:rPr>
              <a:t>→ </a:t>
            </a:r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任意滤波器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7EBF75-8B89-644F-CA89-592ACE6AFEDB}"/>
                  </a:ext>
                </a:extLst>
              </p:cNvPr>
              <p:cNvSpPr txBox="1"/>
              <p:nvPr/>
            </p:nvSpPr>
            <p:spPr>
              <a:xfrm>
                <a:off x="179512" y="1139850"/>
                <a:ext cx="795637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ea typeface="微软雅黑" panose="020B0503020204020204" pitchFamily="34" charset="-122"/>
                    <a:cs typeface="+mn-lt"/>
                  </a:rPr>
                  <a:t>步骤：</a:t>
                </a:r>
                <a:endParaRPr lang="en-US" altLang="zh-CN" sz="1400" b="1" dirty="0">
                  <a:ea typeface="微软雅黑" panose="020B0503020204020204" pitchFamily="34" charset="-122"/>
                  <a:cs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400" b="1" dirty="0">
                    <a:ea typeface="微软雅黑" panose="020B0503020204020204" pitchFamily="34" charset="-122"/>
                    <a:cs typeface="+mn-lt"/>
                  </a:rPr>
                  <a:t>频率变换：</a:t>
                </a:r>
                <a:endParaRPr lang="en-US" altLang="zh-CN" sz="1400" b="1" dirty="0">
                  <a:ea typeface="微软雅黑" panose="020B0503020204020204" pitchFamily="34" charset="-122"/>
                  <a:cs typeface="+mn-lt"/>
                </a:endParaRPr>
              </a:p>
              <a:p>
                <a:pPr lvl="1"/>
                <a:r>
                  <a:rPr lang="zh-CN" altLang="en-US" sz="1400" dirty="0">
                    <a:ea typeface="微软雅黑" panose="020B0503020204020204" pitchFamily="34" charset="-122"/>
                    <a:cs typeface="+mn-lt"/>
                  </a:rPr>
                  <a:t>得到低通原型滤波器频率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lt"/>
                          </a:rPr>
                        </m:ctrlPr>
                      </m:sSup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lt"/>
                          </a:rPr>
                          <m:t>𝜔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lt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400" dirty="0">
                    <a:ea typeface="微软雅黑" panose="020B0503020204020204" pitchFamily="34" charset="-122"/>
                    <a:cs typeface="+mn-lt"/>
                  </a:rPr>
                  <a:t>到任意滤波器频率</a:t>
                </a:r>
                <a14:m>
                  <m:oMath xmlns:m="http://schemas.openxmlformats.org/officeDocument/2006/math">
                    <m:r>
                      <a:rPr lang="zh-CN" altLang="en-US" sz="1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lt"/>
                      </a:rPr>
                      <m:t>𝜔</m:t>
                    </m:r>
                  </m:oMath>
                </a14:m>
                <a:r>
                  <a:rPr lang="zh-CN" altLang="en-US" sz="1400" dirty="0">
                    <a:ea typeface="微软雅黑" panose="020B0503020204020204" pitchFamily="34" charset="-122"/>
                    <a:cs typeface="+mn-lt"/>
                  </a:rPr>
                  <a:t>的变换公式</a:t>
                </a:r>
                <a:endParaRPr lang="en-US" altLang="zh-CN" sz="1400" dirty="0">
                  <a:ea typeface="微软雅黑" panose="020B0503020204020204" pitchFamily="34" charset="-122"/>
                  <a:cs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400" b="1" dirty="0">
                    <a:ea typeface="微软雅黑" panose="020B0503020204020204" pitchFamily="34" charset="-122"/>
                    <a:cs typeface="+mn-lt"/>
                  </a:rPr>
                  <a:t>求对应滤波器归一化元件值</a:t>
                </a:r>
                <a:endParaRPr lang="en-US" altLang="zh-CN" sz="1400" b="1" dirty="0">
                  <a:ea typeface="微软雅黑" panose="020B0503020204020204" pitchFamily="34" charset="-122"/>
                  <a:cs typeface="+mn-lt"/>
                </a:endParaRPr>
              </a:p>
              <a:p>
                <a:pPr lvl="1"/>
                <a:r>
                  <a:rPr lang="zh-CN" altLang="en-US" sz="1400" dirty="0">
                    <a:ea typeface="微软雅黑" panose="020B0503020204020204" pitchFamily="34" charset="-122"/>
                    <a:cs typeface="+mn-lt"/>
                  </a:rPr>
                  <a:t>利用</a:t>
                </a:r>
                <a:r>
                  <a:rPr lang="zh-CN" altLang="en-US" sz="1400" b="1" dirty="0">
                    <a:ea typeface="微软雅黑" panose="020B0503020204020204" pitchFamily="34" charset="-122"/>
                    <a:cs typeface="+mn-lt"/>
                  </a:rPr>
                  <a:t>等衰减条件</a:t>
                </a:r>
                <a:r>
                  <a:rPr lang="zh-CN" altLang="en-US" sz="1400" dirty="0">
                    <a:ea typeface="微软雅黑" panose="020B0503020204020204" pitchFamily="34" charset="-122"/>
                    <a:cs typeface="+mn-lt"/>
                  </a:rPr>
                  <a:t>与频率变换式，求得任意滤波器的归一化元件值</a:t>
                </a:r>
                <a:endParaRPr lang="en-US" altLang="zh-CN" sz="1400" dirty="0">
                  <a:ea typeface="微软雅黑" panose="020B0503020204020204" pitchFamily="34" charset="-122"/>
                  <a:cs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400" b="1" dirty="0">
                    <a:ea typeface="微软雅黑" panose="020B0503020204020204" pitchFamily="34" charset="-122"/>
                    <a:cs typeface="+mn-lt"/>
                  </a:rPr>
                  <a:t>反归一化</a:t>
                </a:r>
                <a:endParaRPr lang="en-US" altLang="zh-CN" sz="1400" b="1" dirty="0">
                  <a:ea typeface="微软雅黑" panose="020B0503020204020204" pitchFamily="34" charset="-122"/>
                  <a:cs typeface="+mn-lt"/>
                </a:endParaRPr>
              </a:p>
              <a:p>
                <a:pPr lvl="1"/>
                <a:endParaRPr lang="zh-CN" altLang="en-US" sz="1400" b="1" dirty="0">
                  <a:ea typeface="微软雅黑" panose="020B0503020204020204" pitchFamily="34" charset="-122"/>
                  <a:cs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7EBF75-8B89-644F-CA89-592ACE6AF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39850"/>
                <a:ext cx="7956376" cy="1600438"/>
              </a:xfrm>
              <a:prstGeom prst="rect">
                <a:avLst/>
              </a:prstGeom>
              <a:blipFill>
                <a:blip r:embed="rId4"/>
                <a:stretch>
                  <a:fillRect l="-230" t="-1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55B1F71-2DDB-1379-0B49-9AF2A2F37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668401"/>
              </p:ext>
            </p:extLst>
          </p:nvPr>
        </p:nvGraphicFramePr>
        <p:xfrm>
          <a:off x="5652120" y="3219822"/>
          <a:ext cx="2147195" cy="54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90827" imgH="457808" progId="Equation.DSMT4">
                  <p:embed/>
                </p:oleObj>
              </mc:Choice>
              <mc:Fallback>
                <p:oleObj name="Equation" r:id="rId5" imgW="1790827" imgH="4578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2120" y="3219822"/>
                        <a:ext cx="2147195" cy="548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B3DA0DBE-31A8-A4DD-E967-AABC7DCDB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265" y="2715766"/>
            <a:ext cx="3618620" cy="160043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D5FFF71-2E0F-785B-2C4C-8E9C68E95566}"/>
              </a:ext>
            </a:extLst>
          </p:cNvPr>
          <p:cNvSpPr txBox="1"/>
          <p:nvPr/>
        </p:nvSpPr>
        <p:spPr>
          <a:xfrm>
            <a:off x="1865261" y="4332310"/>
            <a:ext cx="1482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ea typeface="微软雅黑" panose="020B0503020204020204" pitchFamily="34" charset="-122"/>
                <a:cs typeface="+mn-lt"/>
              </a:rPr>
              <a:t>频率变换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545A2C-F0A6-E929-E841-CF01BECC6F1E}"/>
              </a:ext>
            </a:extLst>
          </p:cNvPr>
          <p:cNvSpPr txBox="1"/>
          <p:nvPr/>
        </p:nvSpPr>
        <p:spPr>
          <a:xfrm>
            <a:off x="6012160" y="3768042"/>
            <a:ext cx="151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ea typeface="微软雅黑" panose="020B0503020204020204" pitchFamily="34" charset="-122"/>
                <a:cs typeface="+mn-lt"/>
              </a:rPr>
              <a:t>等衰减条件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07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、频率变换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19118" y="339502"/>
            <a:ext cx="34480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低通原型滤波器 </a:t>
            </a:r>
            <a:r>
              <a:rPr lang="zh-CN" altLang="en-US" dirty="0">
                <a:ea typeface="微软雅黑" panose="020B0503020204020204" pitchFamily="34" charset="-122"/>
                <a:cs typeface="+mn-lt"/>
              </a:rPr>
              <a:t>→ </a:t>
            </a:r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低通滤波器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55B1F71-2DDB-1379-0B49-9AF2A2F37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425070"/>
              </p:ext>
            </p:extLst>
          </p:nvPr>
        </p:nvGraphicFramePr>
        <p:xfrm>
          <a:off x="1547664" y="2697744"/>
          <a:ext cx="1474735" cy="376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827" imgH="457808" progId="Equation.DSMT4">
                  <p:embed/>
                </p:oleObj>
              </mc:Choice>
              <mc:Fallback>
                <p:oleObj name="Equation" r:id="rId4" imgW="1790827" imgH="457808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55B1F71-2DDB-1379-0B49-9AF2A2F379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664" y="2697744"/>
                        <a:ext cx="1474735" cy="376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D5FFF71-2E0F-785B-2C4C-8E9C68E95566}"/>
              </a:ext>
            </a:extLst>
          </p:cNvPr>
          <p:cNvSpPr txBox="1"/>
          <p:nvPr/>
        </p:nvSpPr>
        <p:spPr>
          <a:xfrm>
            <a:off x="179512" y="915566"/>
            <a:ext cx="1482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ea typeface="微软雅黑" panose="020B0503020204020204" pitchFamily="34" charset="-122"/>
                <a:cs typeface="+mn-lt"/>
              </a:rPr>
              <a:t>频率变换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545A2C-F0A6-E929-E841-CF01BECC6F1E}"/>
              </a:ext>
            </a:extLst>
          </p:cNvPr>
          <p:cNvSpPr txBox="1"/>
          <p:nvPr/>
        </p:nvSpPr>
        <p:spPr>
          <a:xfrm>
            <a:off x="2971301" y="2716731"/>
            <a:ext cx="43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ea typeface="微软雅黑" panose="020B0503020204020204" pitchFamily="34" charset="-122"/>
                <a:cs typeface="+mn-lt"/>
              </a:rPr>
              <a:t>即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E0344F-0415-7727-7CF0-75F04F242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861282"/>
            <a:ext cx="2059486" cy="17223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F5FD06-5E4A-07FD-26C8-E26D2CF9EA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3661" y="1491630"/>
            <a:ext cx="2378499" cy="6757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807688-BE88-DC8C-5CF9-68B56439FD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7169" y="1251375"/>
            <a:ext cx="1422097" cy="1041701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F428E9D5-7749-C238-3CBB-2C9C1B51DE56}"/>
              </a:ext>
            </a:extLst>
          </p:cNvPr>
          <p:cNvSpPr/>
          <p:nvPr/>
        </p:nvSpPr>
        <p:spPr>
          <a:xfrm>
            <a:off x="6811129" y="1419622"/>
            <a:ext cx="569183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FBD6E1-6D1C-722A-848B-6BF7D29E07D3}"/>
              </a:ext>
            </a:extLst>
          </p:cNvPr>
          <p:cNvSpPr txBox="1"/>
          <p:nvPr/>
        </p:nvSpPr>
        <p:spPr>
          <a:xfrm>
            <a:off x="6045845" y="1097486"/>
            <a:ext cx="1296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低通原型频率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A5E0F0-0D36-4D7C-DC97-C863C75A498C}"/>
              </a:ext>
            </a:extLst>
          </p:cNvPr>
          <p:cNvSpPr txBox="1"/>
          <p:nvPr/>
        </p:nvSpPr>
        <p:spPr>
          <a:xfrm>
            <a:off x="171345" y="2716731"/>
            <a:ext cx="1482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ea typeface="微软雅黑" panose="020B0503020204020204" pitchFamily="34" charset="-122"/>
                <a:cs typeface="+mn-lt"/>
              </a:rPr>
              <a:t>等衰减条件：</a:t>
            </a:r>
            <a:endParaRPr lang="zh-CN" altLang="en-US" sz="1600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9684CFD-5020-E62F-7595-BC8DBA60E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376859"/>
              </p:ext>
            </p:extLst>
          </p:nvPr>
        </p:nvGraphicFramePr>
        <p:xfrm>
          <a:off x="3352250" y="2716731"/>
          <a:ext cx="2672176" cy="36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77346" imgH="505230" progId="Equation.DSMT4">
                  <p:embed/>
                </p:oleObj>
              </mc:Choice>
              <mc:Fallback>
                <p:oleObj name="Equation" r:id="rId9" imgW="3677346" imgH="50523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2250" y="2716731"/>
                        <a:ext cx="2672176" cy="366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32BA4C4-8C94-D1BD-0223-3E4AA328F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899341"/>
              </p:ext>
            </p:extLst>
          </p:nvPr>
        </p:nvGraphicFramePr>
        <p:xfrm>
          <a:off x="6870526" y="2632672"/>
          <a:ext cx="1716489" cy="620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72276" imgH="857250" progId="Equation.DSMT4">
                  <p:embed/>
                </p:oleObj>
              </mc:Choice>
              <mc:Fallback>
                <p:oleObj name="Equation" r:id="rId11" imgW="2372276" imgH="8572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70526" y="2632672"/>
                        <a:ext cx="1716489" cy="620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箭头: 右 16">
            <a:extLst>
              <a:ext uri="{FF2B5EF4-FFF2-40B4-BE49-F238E27FC236}">
                <a16:creationId xmlns:a16="http://schemas.microsoft.com/office/drawing/2014/main" id="{D97A48FC-8967-2CC9-D3D6-413ED3C8F27E}"/>
              </a:ext>
            </a:extLst>
          </p:cNvPr>
          <p:cNvSpPr/>
          <p:nvPr/>
        </p:nvSpPr>
        <p:spPr>
          <a:xfrm>
            <a:off x="6156176" y="2787774"/>
            <a:ext cx="576064" cy="2675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63B6ED-BADD-E9DF-7DE0-7E30A7D6C2E0}"/>
              </a:ext>
            </a:extLst>
          </p:cNvPr>
          <p:cNvSpPr txBox="1"/>
          <p:nvPr/>
        </p:nvSpPr>
        <p:spPr>
          <a:xfrm>
            <a:off x="179512" y="3261211"/>
            <a:ext cx="1482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ea typeface="微软雅黑" panose="020B0503020204020204" pitchFamily="34" charset="-122"/>
                <a:cs typeface="+mn-lt"/>
              </a:rPr>
              <a:t>反归一化：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CA78A4-B60F-0A41-DC29-EE40123D58D8}"/>
              </a:ext>
            </a:extLst>
          </p:cNvPr>
          <p:cNvSpPr txBox="1"/>
          <p:nvPr/>
        </p:nvSpPr>
        <p:spPr>
          <a:xfrm>
            <a:off x="5584127" y="2449774"/>
            <a:ext cx="2296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低通滤波器归一化元件值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971B0DE-5217-C63E-D024-CA50B99872CB}"/>
              </a:ext>
            </a:extLst>
          </p:cNvPr>
          <p:cNvSpPr/>
          <p:nvPr/>
        </p:nvSpPr>
        <p:spPr>
          <a:xfrm rot="153218">
            <a:off x="6859004" y="2736166"/>
            <a:ext cx="312819" cy="3313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4C8A7D5-A7B8-0707-B011-EEE782C16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222228"/>
              </p:ext>
            </p:extLst>
          </p:nvPr>
        </p:nvGraphicFramePr>
        <p:xfrm>
          <a:off x="1317795" y="3577059"/>
          <a:ext cx="2571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277258" imgH="828979" progId="Equation.DSMT4">
                  <p:embed/>
                </p:oleObj>
              </mc:Choice>
              <mc:Fallback>
                <p:oleObj name="Equation" r:id="rId13" imgW="3277258" imgH="82897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7795" y="3577059"/>
                        <a:ext cx="257175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65425FF-B37B-DBA7-1F12-8EB322422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31109"/>
              </p:ext>
            </p:extLst>
          </p:nvPr>
        </p:nvGraphicFramePr>
        <p:xfrm>
          <a:off x="4821406" y="3163577"/>
          <a:ext cx="1616069" cy="165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724061" imgH="2791534" progId="Equation.DSMT4">
                  <p:embed/>
                </p:oleObj>
              </mc:Choice>
              <mc:Fallback>
                <p:oleObj name="Equation" r:id="rId15" imgW="2724061" imgH="27915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21406" y="3163577"/>
                        <a:ext cx="1616069" cy="1655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箭头: 右 22">
            <a:extLst>
              <a:ext uri="{FF2B5EF4-FFF2-40B4-BE49-F238E27FC236}">
                <a16:creationId xmlns:a16="http://schemas.microsoft.com/office/drawing/2014/main" id="{1ABCD74F-085F-C687-9B33-4903672162DE}"/>
              </a:ext>
            </a:extLst>
          </p:cNvPr>
          <p:cNvSpPr/>
          <p:nvPr/>
        </p:nvSpPr>
        <p:spPr>
          <a:xfrm>
            <a:off x="3995936" y="3723878"/>
            <a:ext cx="576064" cy="2675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3684FF3-FD17-DB87-E059-050133532CDF}"/>
              </a:ext>
            </a:extLst>
          </p:cNvPr>
          <p:cNvSpPr txBox="1"/>
          <p:nvPr/>
        </p:nvSpPr>
        <p:spPr>
          <a:xfrm>
            <a:off x="6372200" y="3738237"/>
            <a:ext cx="2296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低通滤波器实际元件值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44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I3NGYzNzg1NmU0NDRhYmVhY2RhMzllMmY4M2YxYT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海洋系PPT模板+南科大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海洋系PPT模板+南科大logo</Template>
  <TotalTime>1478</TotalTime>
  <Words>768</Words>
  <Application>Microsoft Office PowerPoint</Application>
  <PresentationFormat>全屏显示(16:9)</PresentationFormat>
  <Paragraphs>122</Paragraphs>
  <Slides>25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黑体</vt:lpstr>
      <vt:lpstr>宋体</vt:lpstr>
      <vt:lpstr>微软雅黑</vt:lpstr>
      <vt:lpstr>Arial</vt:lpstr>
      <vt:lpstr>Calibri</vt:lpstr>
      <vt:lpstr>Cambria Math</vt:lpstr>
      <vt:lpstr>Times New Roman</vt:lpstr>
      <vt:lpstr>海洋系PPT模板+南科大logo</vt:lpstr>
      <vt:lpstr>Equation</vt:lpstr>
      <vt:lpstr>MathType 7.0 Equation</vt:lpstr>
      <vt:lpstr>MathType 5.0 Equation</vt:lpstr>
      <vt:lpstr>工作汇报</vt:lpstr>
      <vt:lpstr>目录</vt:lpstr>
      <vt:lpstr>1、射频滤波器</vt:lpstr>
      <vt:lpstr>1、射频滤波器</vt:lpstr>
      <vt:lpstr>1、射频滤波器</vt:lpstr>
      <vt:lpstr>1、射频滤波器-低通原型</vt:lpstr>
      <vt:lpstr>1、射频滤波器-低通原型</vt:lpstr>
      <vt:lpstr>2、频率变换</vt:lpstr>
      <vt:lpstr>2、频率变换</vt:lpstr>
      <vt:lpstr>2、频率变换</vt:lpstr>
      <vt:lpstr>2、频率变换</vt:lpstr>
      <vt:lpstr>2、频率变换</vt:lpstr>
      <vt:lpstr>2、频率变换</vt:lpstr>
      <vt:lpstr>2、频率变换</vt:lpstr>
      <vt:lpstr>2、频率变换</vt:lpstr>
      <vt:lpstr>3、J/K变换器</vt:lpstr>
      <vt:lpstr>3、J/K变换器</vt:lpstr>
      <vt:lpstr>4、变形低通原型滤波器</vt:lpstr>
      <vt:lpstr>4、变形低通原型滤波器</vt:lpstr>
      <vt:lpstr>5、耦合谐振器带通滤波器</vt:lpstr>
      <vt:lpstr>5、耦合谐振器任意滤波器设计</vt:lpstr>
      <vt:lpstr>5、耦合谐振器任意滤波器设计</vt:lpstr>
      <vt:lpstr>5、耦合谐振器任意滤波器设计</vt:lpstr>
      <vt:lpstr>5、耦合谐振器任意滤波器设计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Xiaoqi Yu</cp:lastModifiedBy>
  <cp:revision>363</cp:revision>
  <dcterms:created xsi:type="dcterms:W3CDTF">2018-11-26T02:40:00Z</dcterms:created>
  <dcterms:modified xsi:type="dcterms:W3CDTF">2024-04-10T03:49:44Z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35F923468E5B49CEAFC0DA461859BEAA_12</vt:lpwstr>
  </property>
  <property fmtid="{D5CDD505-2E9C-101B-9397-08002B2CF9AE}" pid="3" name="KSOProductBuildVer">
    <vt:lpwstr>2052-12.1.0.16388</vt:lpwstr>
  </property>
</Properties>
</file>