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83" r:id="rId2"/>
    <p:sldId id="538" r:id="rId3"/>
  </p:sldIdLst>
  <p:sldSz cx="9144000" cy="6858000" type="screen4x3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zhanshi217" initials="z" lastIdx="1" clrIdx="2"/>
  <p:cmAuthor id="4" name="Dengminzhi" initials="D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36F21"/>
    <a:srgbClr val="0D4447"/>
    <a:srgbClr val="EA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8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5CE00-2915-4F94-B202-A818C2ADA303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B68ED-EC73-4AD8-8FF0-01CF64EDCB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877075"/>
            <a:ext cx="9144000" cy="198092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7364" y="-1162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8824222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410AC9-EB9C-47D7-A9D6-B798B2580617}" type="slidenum">
              <a:rPr lang="zh-CN" altLang="en-US" sz="1350" smtClean="0"/>
              <a:t>‹#›</a:t>
            </a:fld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63413" y="1564"/>
            <a:ext cx="1881180" cy="50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505685" y="2199"/>
            <a:ext cx="1757516" cy="432000"/>
          </a:xfrm>
          <a:prstGeom prst="rect">
            <a:avLst/>
          </a:prstGeom>
        </p:spPr>
      </p:pic>
      <p:sp>
        <p:nvSpPr>
          <p:cNvPr id="15" name="任意多边形 5"/>
          <p:cNvSpPr/>
          <p:nvPr userDrawn="1"/>
        </p:nvSpPr>
        <p:spPr>
          <a:xfrm rot="16200000" flipV="1">
            <a:off x="1074" y="118881"/>
            <a:ext cx="71946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任意多边形 6"/>
          <p:cNvSpPr/>
          <p:nvPr userDrawn="1"/>
        </p:nvSpPr>
        <p:spPr>
          <a:xfrm rot="16200000" flipV="1">
            <a:off x="-6772" y="258797"/>
            <a:ext cx="73515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62560" y="911860"/>
            <a:ext cx="8920480" cy="5448300"/>
          </a:xfrm>
          <a:prstGeom prst="roundRect">
            <a:avLst>
              <a:gd name="adj" fmla="val 3604"/>
            </a:avLst>
          </a:prstGeom>
          <a:gradFill flip="none" rotWithShape="1">
            <a:gsLst>
              <a:gs pos="23000">
                <a:srgbClr val="04549C"/>
              </a:gs>
              <a:gs pos="100000">
                <a:srgbClr val="1C70B0">
                  <a:lumMod val="100000"/>
                </a:srgbClr>
              </a:gs>
            </a:gsLst>
            <a:lin ang="15000000" scaled="0"/>
            <a:tileRect/>
          </a:gradFill>
          <a:ln>
            <a:noFill/>
          </a:ln>
          <a:effectLst>
            <a:outerShdw blurRad="431800" dist="292100" dir="5400000" sx="98000" sy="98000" algn="t" rotWithShape="0">
              <a:srgbClr val="0068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102" y="288714"/>
            <a:ext cx="284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24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DPD</a:t>
            </a:r>
            <a:r>
              <a:rPr lang="zh-CN" altLang="en-US" sz="24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2560" y="911860"/>
            <a:ext cx="8981440" cy="1001607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AI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的数字预失真技术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近年来，随着人工神经网络在模式识别、函数逼近以及建模等领域取得长足突破，受到了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建模研究者们的广泛关注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。大量神经网络模型被运用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DPD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技术当中，展现了极其优异的线性化效果与模拟补偿优势。</a:t>
            </a:r>
            <a:endParaRPr lang="zh-CN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fontAlgn="auto">
              <a:lnSpc>
                <a:spcPts val="2300"/>
              </a:lnSpc>
              <a:spcBef>
                <a:spcPts val="600"/>
              </a:spcBef>
            </a:pPr>
            <a:endParaRPr 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fontAlgn="auto">
              <a:spcBef>
                <a:spcPts val="600"/>
              </a:spcBef>
            </a:pPr>
            <a:endParaRPr lang="zh-CN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0BF085-6E3A-4E0F-95FB-AD58AC0E8EA6}"/>
              </a:ext>
            </a:extLst>
          </p:cNvPr>
          <p:cNvSpPr txBox="1"/>
          <p:nvPr/>
        </p:nvSpPr>
        <p:spPr>
          <a:xfrm>
            <a:off x="160280" y="1816626"/>
            <a:ext cx="6047431" cy="1669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研究背景</a:t>
            </a:r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目前大部分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DPD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技术中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建模采用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BP(Back Propagation)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神经网络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架构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I/Q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信号及它们的延时信号作为网络输入，并被命名为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实值时延神经网络模型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。基于该类神经网络模型的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DPD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技术表现出非常优异的线性化性能表现。但该类模型的结构仍较为简单，其算法收敛速度、准确度以及模型复杂度等还有非常大的发展空间。</a:t>
            </a:r>
            <a:endParaRPr lang="zh-CN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fontAlgn="auto">
              <a:lnSpc>
                <a:spcPts val="2300"/>
              </a:lnSpc>
              <a:spcBef>
                <a:spcPts val="600"/>
              </a:spcBef>
            </a:pPr>
            <a:endParaRPr 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fontAlgn="auto">
              <a:spcBef>
                <a:spcPts val="600"/>
              </a:spcBef>
            </a:pPr>
            <a:endParaRPr lang="zh-CN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25FE16-841D-4868-BBF8-CB0EE9EFA341}"/>
              </a:ext>
            </a:extLst>
          </p:cNvPr>
          <p:cNvSpPr txBox="1"/>
          <p:nvPr/>
        </p:nvSpPr>
        <p:spPr>
          <a:xfrm>
            <a:off x="162560" y="3261489"/>
            <a:ext cx="8920480" cy="1001607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所提出的基于深层神经网络模型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行为特征拓展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：在图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所展示的模型输入基础上，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I/Q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信号的包络项作为增广输入，使所提出模型更符合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真实物理特征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；②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从浅层到多层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：将传统的浅层神经网络拓展至多层，可以使得该模型具有更高的建模精度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。③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激活函数的修正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：将常用的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替换为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ELU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，加快深层神经网络训练的收敛速度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fontAlgn="auto">
              <a:lnSpc>
                <a:spcPts val="2300"/>
              </a:lnSpc>
              <a:spcBef>
                <a:spcPts val="600"/>
              </a:spcBef>
            </a:pPr>
            <a:endParaRPr 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fontAlgn="auto">
              <a:spcBef>
                <a:spcPts val="600"/>
              </a:spcBef>
            </a:pPr>
            <a:endParaRPr lang="zh-CN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7F67B6-394B-4260-8799-2DF911B0A8D3}"/>
              </a:ext>
            </a:extLst>
          </p:cNvPr>
          <p:cNvSpPr txBox="1"/>
          <p:nvPr/>
        </p:nvSpPr>
        <p:spPr>
          <a:xfrm>
            <a:off x="6333147" y="3039418"/>
            <a:ext cx="2421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</a:rPr>
              <a:t>1   </a:t>
            </a:r>
            <a:r>
              <a:rPr lang="zh-CN" altLang="en-US" sz="1050" b="1" dirty="0">
                <a:solidFill>
                  <a:schemeClr val="bg1"/>
                </a:solidFill>
              </a:rPr>
              <a:t>传统实值时延神经网络模型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486588-0A97-453A-8C12-F7C0398F0719}"/>
              </a:ext>
            </a:extLst>
          </p:cNvPr>
          <p:cNvSpPr txBox="1"/>
          <p:nvPr/>
        </p:nvSpPr>
        <p:spPr>
          <a:xfrm>
            <a:off x="1238557" y="6095001"/>
            <a:ext cx="26106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</a:rPr>
              <a:t>2  </a:t>
            </a:r>
            <a:r>
              <a:rPr lang="zh-CN" altLang="en-US" sz="1050" b="1" dirty="0">
                <a:solidFill>
                  <a:schemeClr val="bg1"/>
                </a:solidFill>
              </a:rPr>
              <a:t>所提出的增广实值时延深层神经网络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D38007-285E-4FE8-B928-F9B2BC2D6B64}"/>
              </a:ext>
            </a:extLst>
          </p:cNvPr>
          <p:cNvSpPr txBox="1"/>
          <p:nvPr/>
        </p:nvSpPr>
        <p:spPr>
          <a:xfrm>
            <a:off x="5863288" y="6094176"/>
            <a:ext cx="2358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</a:rPr>
              <a:t>3  Sigmoid</a:t>
            </a:r>
            <a:r>
              <a:rPr lang="zh-CN" altLang="en-US" sz="1050" b="1" dirty="0">
                <a:solidFill>
                  <a:schemeClr val="bg1"/>
                </a:solidFill>
              </a:rPr>
              <a:t>函数</a:t>
            </a:r>
            <a:r>
              <a:rPr lang="en-US" altLang="zh-CN" sz="1050" b="1" dirty="0">
                <a:solidFill>
                  <a:schemeClr val="bg1"/>
                </a:solidFill>
              </a:rPr>
              <a:t>(</a:t>
            </a:r>
            <a:r>
              <a:rPr lang="zh-CN" altLang="en-US" sz="1050" b="1" dirty="0">
                <a:solidFill>
                  <a:schemeClr val="bg1"/>
                </a:solidFill>
              </a:rPr>
              <a:t>左</a:t>
            </a:r>
            <a:r>
              <a:rPr lang="en-US" altLang="zh-CN" sz="1050" b="1" dirty="0">
                <a:solidFill>
                  <a:schemeClr val="bg1"/>
                </a:solidFill>
              </a:rPr>
              <a:t>)</a:t>
            </a:r>
            <a:r>
              <a:rPr lang="zh-CN" altLang="en-US" sz="1050" b="1" dirty="0">
                <a:solidFill>
                  <a:schemeClr val="bg1"/>
                </a:solidFill>
              </a:rPr>
              <a:t>与</a:t>
            </a:r>
            <a:r>
              <a:rPr lang="en-US" altLang="zh-CN" sz="1050" b="1" dirty="0">
                <a:solidFill>
                  <a:schemeClr val="bg1"/>
                </a:solidFill>
              </a:rPr>
              <a:t>ELU</a:t>
            </a:r>
            <a:r>
              <a:rPr lang="zh-CN" altLang="en-US" sz="1050" b="1" dirty="0">
                <a:solidFill>
                  <a:schemeClr val="bg1"/>
                </a:solidFill>
              </a:rPr>
              <a:t>函数</a:t>
            </a:r>
            <a:r>
              <a:rPr lang="en-US" altLang="zh-CN" sz="1050" b="1" dirty="0">
                <a:solidFill>
                  <a:schemeClr val="bg1"/>
                </a:solidFill>
              </a:rPr>
              <a:t>(</a:t>
            </a:r>
            <a:r>
              <a:rPr lang="zh-CN" altLang="en-US" sz="1050" b="1" dirty="0">
                <a:solidFill>
                  <a:schemeClr val="bg1"/>
                </a:solidFill>
              </a:rPr>
              <a:t>右</a:t>
            </a:r>
            <a:r>
              <a:rPr lang="en-US" altLang="zh-CN" sz="1050" b="1" dirty="0">
                <a:solidFill>
                  <a:schemeClr val="bg1"/>
                </a:solidFill>
              </a:rPr>
              <a:t>)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0A3DF7-6560-23B7-EEBE-8C5BDA32F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2"/>
          <a:stretch/>
        </p:blipFill>
        <p:spPr>
          <a:xfrm>
            <a:off x="6106320" y="1662134"/>
            <a:ext cx="2875120" cy="1340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FC91B9-4B5E-44F7-6631-F13676859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63" y="4485167"/>
            <a:ext cx="2910417" cy="16466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95AA61-522F-3379-7A5C-9E274A66F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251" y="4586057"/>
            <a:ext cx="1759986" cy="14095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0C38F5-C5C9-8504-B65A-A737B4C34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646" y="4610535"/>
            <a:ext cx="1787381" cy="139590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5C3B3809-B165-189E-BD9B-A346E6CFADC0}"/>
              </a:ext>
            </a:extLst>
          </p:cNvPr>
          <p:cNvSpPr/>
          <p:nvPr/>
        </p:nvSpPr>
        <p:spPr>
          <a:xfrm>
            <a:off x="6565610" y="5132108"/>
            <a:ext cx="452662" cy="25391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152D010-55C3-B911-AB83-2332DAEB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07" y="744251"/>
            <a:ext cx="2012005" cy="1554049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01F6BE61-9DA7-4CFA-B66E-828FCE66F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561" y="2810338"/>
            <a:ext cx="3297664" cy="1150935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C98E32-4493-4320-91B8-AB697614C6D4}"/>
              </a:ext>
            </a:extLst>
          </p:cNvPr>
          <p:cNvSpPr/>
          <p:nvPr/>
        </p:nvSpPr>
        <p:spPr>
          <a:xfrm>
            <a:off x="5685811" y="2810339"/>
            <a:ext cx="3409220" cy="1291102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969" y="945516"/>
            <a:ext cx="2829560" cy="5396865"/>
          </a:xfrm>
          <a:prstGeom prst="roundRect">
            <a:avLst>
              <a:gd name="adj" fmla="val 3604"/>
            </a:avLst>
          </a:prstGeom>
          <a:gradFill flip="none" rotWithShape="1">
            <a:gsLst>
              <a:gs pos="23000">
                <a:srgbClr val="04549C"/>
              </a:gs>
              <a:gs pos="100000">
                <a:srgbClr val="1C70B0">
                  <a:lumMod val="100000"/>
                </a:srgbClr>
              </a:gs>
            </a:gsLst>
            <a:lin ang="15000000" scaled="0"/>
            <a:tileRect/>
          </a:gradFill>
          <a:ln>
            <a:noFill/>
          </a:ln>
          <a:effectLst>
            <a:outerShdw blurRad="431800" dist="292100" dir="5400000" sx="98000" sy="98000" algn="t" rotWithShape="0">
              <a:srgbClr val="0068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45463" y="283876"/>
            <a:ext cx="27185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DPD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研究进展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166" y="3307459"/>
            <a:ext cx="2742707" cy="275308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indent="0" fontAlgn="auto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实验结果：</a:t>
            </a:r>
          </a:p>
          <a:p>
            <a:pPr marL="285750" lvl="1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200MHz</a:t>
            </a: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带宽下对</a:t>
            </a:r>
            <a:r>
              <a:rPr lang="en-US" altLang="zh-CN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256QAM</a:t>
            </a: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信号的结果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：相较于现已有的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DPD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技术，所提出的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DPD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技术，能够在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ACPR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NMSE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上分别实现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4-8.4dB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1.3-4.3dB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的提升，如图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lvl="1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在宽带信号下仍表现出优异的线性化性能表现</a:t>
            </a:r>
            <a:r>
              <a: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：如图</a:t>
            </a:r>
            <a:r>
              <a:rPr lang="en-US" altLang="zh-CN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，与其他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DPD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技术相比较，随着调制带宽的增大，所提出的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DPD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技术仍具有优异的线性化性能。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lvl="1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在表</a:t>
            </a:r>
            <a:r>
              <a:rPr lang="en-US" altLang="zh-CN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中，展示了所提出的</a:t>
            </a:r>
            <a:r>
              <a:rPr lang="en-US" altLang="zh-CN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DPD</a:t>
            </a: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技术与其他</a:t>
            </a:r>
            <a:r>
              <a:rPr lang="en-US" altLang="zh-CN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DPD</a:t>
            </a: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技术的具体参数</a:t>
            </a:r>
            <a:r>
              <a: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0" lvl="1" fontAlgn="auto"/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091" y="945516"/>
            <a:ext cx="2796285" cy="227922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indent="0" fontAlgn="auto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基于所提出模型的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DPD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技术：</a:t>
            </a:r>
          </a:p>
          <a:p>
            <a:pPr marL="285750" lvl="1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模型表现出更复杂的结构，具有更高的建模精度，同时被证明能够补偿</a:t>
            </a:r>
            <a:r>
              <a:rPr lang="en-US" altLang="zh-CN" sz="1200" b="1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I/Q</a:t>
            </a: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失衡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200" b="1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DC-offset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[1]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2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1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所用的深层神经网络模型采用</a:t>
            </a:r>
            <a:r>
              <a:rPr lang="en-US" altLang="zh-CN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ELU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激活函数，不仅能</a:t>
            </a: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加快算法收敛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，同时避免了使用</a:t>
            </a:r>
            <a:r>
              <a:rPr lang="en-US" altLang="zh-CN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Sigmoid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函数时出现的</a:t>
            </a: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梯度消失问题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lvl="1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</a:t>
            </a:r>
            <a:r>
              <a:rPr lang="en-US" altLang="zh-CN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DPD</a:t>
            </a:r>
            <a:r>
              <a: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技术使用间接学习结构，并在</a:t>
            </a:r>
            <a:r>
              <a:rPr lang="en-US" altLang="zh-CN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2.4GHz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频段对一款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SLCG PA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进行了验证。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4E5E280-EE72-4A12-9EDB-B1648DC07C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06"/>
          <a:stretch/>
        </p:blipFill>
        <p:spPr>
          <a:xfrm>
            <a:off x="6949230" y="1019022"/>
            <a:ext cx="2092366" cy="129110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C183EAD-29F6-4C1E-A943-770654B895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06" t="3518" r="86414" b="84697"/>
          <a:stretch/>
        </p:blipFill>
        <p:spPr>
          <a:xfrm>
            <a:off x="6910914" y="1019021"/>
            <a:ext cx="252274" cy="141422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5AA5F625-B491-4ADE-BC8C-E288192757E8}"/>
              </a:ext>
            </a:extLst>
          </p:cNvPr>
          <p:cNvSpPr txBox="1"/>
          <p:nvPr/>
        </p:nvSpPr>
        <p:spPr>
          <a:xfrm>
            <a:off x="7423395" y="2337289"/>
            <a:ext cx="1441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5 </a:t>
            </a:r>
            <a:r>
              <a:rPr lang="zh-CN" altLang="en-US" sz="1050" b="1" dirty="0"/>
              <a:t>间接学习结构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B7F4DD2-A96B-41DE-9F30-04F37A233C34}"/>
              </a:ext>
            </a:extLst>
          </p:cNvPr>
          <p:cNvSpPr txBox="1"/>
          <p:nvPr/>
        </p:nvSpPr>
        <p:spPr>
          <a:xfrm>
            <a:off x="6328306" y="4173869"/>
            <a:ext cx="1963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6 DPD</a:t>
            </a:r>
            <a:r>
              <a:rPr lang="zh-CN" altLang="en-US" sz="1050" b="1" dirty="0"/>
              <a:t>技术验证与测试平台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29BE01-F7D3-EA49-B62A-9B5568500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2197" y="734455"/>
            <a:ext cx="1871299" cy="15638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402C14-4CB8-3B04-9BF6-E3FA9F151BC0}"/>
              </a:ext>
            </a:extLst>
          </p:cNvPr>
          <p:cNvSpPr txBox="1"/>
          <p:nvPr/>
        </p:nvSpPr>
        <p:spPr>
          <a:xfrm>
            <a:off x="2983707" y="2343827"/>
            <a:ext cx="4095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4  </a:t>
            </a:r>
            <a:r>
              <a:rPr lang="zh-CN" altLang="en-US" sz="1050" b="1" dirty="0"/>
              <a:t>基于增广实值时延神经网络</a:t>
            </a:r>
            <a:r>
              <a:rPr lang="en-US" altLang="zh-CN" sz="1050" b="1" dirty="0"/>
              <a:t>DPD</a:t>
            </a:r>
            <a:r>
              <a:rPr lang="zh-CN" altLang="en-US" sz="1050" b="1" dirty="0"/>
              <a:t>技术对模拟缺陷的补偿效果 </a:t>
            </a:r>
            <a:r>
              <a:rPr lang="en-US" altLang="zh-CN" sz="1050" b="1" dirty="0"/>
              <a:t>[1]</a:t>
            </a:r>
            <a:endParaRPr lang="zh-CN" altLang="en-US" sz="105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FA0E33E-3F60-D9F0-F42F-60A9ACCC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274" y="4500213"/>
            <a:ext cx="2183828" cy="175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C5728B30-AF81-796A-7692-ECC5BB7D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609" y="4472591"/>
            <a:ext cx="2395072" cy="179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A6A742-8744-B3AD-8C09-5FF4584D80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639" y="2591205"/>
            <a:ext cx="2632598" cy="158439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DF67979-E681-D270-269D-8F188FE5527A}"/>
              </a:ext>
            </a:extLst>
          </p:cNvPr>
          <p:cNvSpPr txBox="1"/>
          <p:nvPr/>
        </p:nvSpPr>
        <p:spPr>
          <a:xfrm>
            <a:off x="3340061" y="4166534"/>
            <a:ext cx="1963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表</a:t>
            </a:r>
            <a:r>
              <a:rPr lang="en-US" altLang="zh-CN" sz="1050" b="1" dirty="0"/>
              <a:t>1 </a:t>
            </a:r>
            <a:r>
              <a:rPr lang="zh-CN" altLang="en-US" sz="1050" b="1" dirty="0"/>
              <a:t>所提出</a:t>
            </a:r>
            <a:r>
              <a:rPr lang="en-US" altLang="zh-CN" sz="1050" b="1" dirty="0"/>
              <a:t>DPD</a:t>
            </a:r>
            <a:r>
              <a:rPr lang="zh-CN" altLang="en-US" sz="1050" b="1" dirty="0"/>
              <a:t>技术测试结果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911F6B-E0C7-E4FA-A588-BD22BE958F1B}"/>
              </a:ext>
            </a:extLst>
          </p:cNvPr>
          <p:cNvSpPr txBox="1"/>
          <p:nvPr/>
        </p:nvSpPr>
        <p:spPr>
          <a:xfrm>
            <a:off x="3287840" y="6215423"/>
            <a:ext cx="2568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图</a:t>
            </a:r>
            <a:r>
              <a:rPr lang="en-US" altLang="zh-CN" sz="1050" b="1" dirty="0"/>
              <a:t>7 </a:t>
            </a:r>
            <a:r>
              <a:rPr lang="zh-CN" altLang="en-US" sz="1050" b="1" dirty="0"/>
              <a:t>不同</a:t>
            </a:r>
            <a:r>
              <a:rPr lang="en-US" altLang="zh-CN" sz="1050" b="1" dirty="0"/>
              <a:t>DPD</a:t>
            </a:r>
            <a:r>
              <a:rPr lang="zh-CN" altLang="en-US" sz="1050" b="1" dirty="0"/>
              <a:t>技术下</a:t>
            </a:r>
            <a:r>
              <a:rPr lang="en-US" altLang="zh-CN" sz="1050" b="1" dirty="0"/>
              <a:t>PA</a:t>
            </a:r>
            <a:r>
              <a:rPr lang="zh-CN" altLang="en-US" sz="1050" b="1" dirty="0"/>
              <a:t>输出信号频谱图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9E41EFB-2D1C-0B10-D5C1-3CBEC88936BF}"/>
              </a:ext>
            </a:extLst>
          </p:cNvPr>
          <p:cNvSpPr txBox="1"/>
          <p:nvPr/>
        </p:nvSpPr>
        <p:spPr>
          <a:xfrm>
            <a:off x="6082715" y="6204217"/>
            <a:ext cx="2681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图</a:t>
            </a:r>
            <a:r>
              <a:rPr lang="en-US" altLang="zh-CN" sz="1050" b="1" dirty="0"/>
              <a:t>8 </a:t>
            </a:r>
            <a:r>
              <a:rPr lang="zh-CN" altLang="en-US" sz="1050" b="1" dirty="0"/>
              <a:t>在不同调制带宽下各</a:t>
            </a:r>
            <a:r>
              <a:rPr lang="en-US" altLang="zh-CN" sz="1050" b="1" dirty="0"/>
              <a:t>DPD</a:t>
            </a:r>
            <a:r>
              <a:rPr lang="zh-CN" altLang="en-US" sz="1050" b="1" dirty="0"/>
              <a:t>测试结果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BAD90C-E982-BE8B-1500-5EF16A9BA9BA}"/>
              </a:ext>
            </a:extLst>
          </p:cNvPr>
          <p:cNvSpPr txBox="1"/>
          <p:nvPr/>
        </p:nvSpPr>
        <p:spPr>
          <a:xfrm>
            <a:off x="-92090" y="6425098"/>
            <a:ext cx="895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D. Wang, M. Aziz, M. </a:t>
            </a:r>
            <a:r>
              <a:rPr lang="en-US" altLang="zh-CN" sz="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Helaoui</a:t>
            </a:r>
            <a:r>
              <a:rPr lang="en-US" alt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F. M. Ghannouchi, "Augmented Real-Valued Time-Delay Neural Network for Compensation of Distortions and Impairments in Wireless Transmitters," </a:t>
            </a:r>
            <a:r>
              <a:rPr lang="en-US" altLang="zh-CN" sz="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IEEE Transactions on Neural Networks and Learning Systems</a:t>
            </a:r>
            <a:r>
              <a:rPr lang="en-US" alt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vol. 30, no. 1, pp. 242-254, Jan. 2019.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ZlMWYwYTliN2JlMTYwNTU5OTYwYzE5MzUyMGQ2ND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615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昊倪 董</dc:creator>
  <cp:lastModifiedBy>Xiaoqi Yu</cp:lastModifiedBy>
  <cp:revision>478</cp:revision>
  <dcterms:created xsi:type="dcterms:W3CDTF">2023-10-24T06:27:00Z</dcterms:created>
  <dcterms:modified xsi:type="dcterms:W3CDTF">2024-06-24T15:31:09Z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46D3D2EA779249C09E58F0A50455342E_13</vt:lpwstr>
  </property>
  <property fmtid="{D5CDD505-2E9C-101B-9397-08002B2CF9AE}" pid="3" name="KSOProductBuildVer">
    <vt:lpwstr>2052-12.1.0.16729</vt:lpwstr>
  </property>
</Properties>
</file>