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580" r:id="rId2"/>
    <p:sldId id="334" r:id="rId3"/>
    <p:sldId id="564" r:id="rId4"/>
    <p:sldId id="589" r:id="rId5"/>
    <p:sldId id="598" r:id="rId6"/>
    <p:sldId id="617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261" r:id="rId16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1" d="100"/>
          <a:sy n="141" d="100"/>
        </p:scale>
        <p:origin x="546" y="114"/>
      </p:cViewPr>
      <p:guideLst>
        <p:guide orient="horz" pos="1620"/>
        <p:guide pos="29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11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38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1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5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662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6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536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01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9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7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04528" y="2699795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2123728" y="3573016"/>
            <a:ext cx="5472608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850253" y="242247"/>
            <a:ext cx="4842795" cy="59400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2" name="图片 1" descr="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311150" y="276225"/>
            <a:ext cx="517525" cy="485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5100" y="0"/>
            <a:ext cx="485775" cy="58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t="40642" r="23781" b="40486"/>
          <a:stretch>
            <a:fillRect/>
          </a:stretch>
        </p:blipFill>
        <p:spPr bwMode="auto">
          <a:xfrm>
            <a:off x="0" y="4505325"/>
            <a:ext cx="194945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4999038"/>
            <a:ext cx="2411413" cy="1444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2411413" y="4999038"/>
            <a:ext cx="6756400" cy="144462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 descr="4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19925" y="241935"/>
            <a:ext cx="2039620" cy="482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58"/>
          <a:stretch>
            <a:fillRect/>
          </a:stretch>
        </p:blipFill>
        <p:spPr bwMode="auto">
          <a:xfrm>
            <a:off x="0" y="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75556" y="810322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720652" y="1811164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3" b="25092"/>
          <a:stretch>
            <a:fillRect/>
          </a:stretch>
        </p:blipFill>
        <p:spPr bwMode="auto">
          <a:xfrm>
            <a:off x="0" y="-20638"/>
            <a:ext cx="9144000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2"/>
          <p:cNvSpPr/>
          <p:nvPr/>
        </p:nvSpPr>
        <p:spPr>
          <a:xfrm>
            <a:off x="0" y="-20638"/>
            <a:ext cx="9144000" cy="1882776"/>
          </a:xfrm>
          <a:custGeom>
            <a:avLst/>
            <a:gdLst>
              <a:gd name="connsiteX0" fmla="*/ 0 w 12195175"/>
              <a:gd name="connsiteY0" fmla="*/ 0 h 908720"/>
              <a:gd name="connsiteX1" fmla="*/ 12195175 w 12195175"/>
              <a:gd name="connsiteY1" fmla="*/ 0 h 908720"/>
              <a:gd name="connsiteX2" fmla="*/ 12195175 w 12195175"/>
              <a:gd name="connsiteY2" fmla="*/ 908720 h 908720"/>
              <a:gd name="connsiteX3" fmla="*/ 0 w 12195175"/>
              <a:gd name="connsiteY3" fmla="*/ 908720 h 908720"/>
              <a:gd name="connsiteX4" fmla="*/ 0 w 12195175"/>
              <a:gd name="connsiteY4" fmla="*/ 0 h 908720"/>
              <a:gd name="connsiteX0-1" fmla="*/ 0 w 12195175"/>
              <a:gd name="connsiteY0-2" fmla="*/ 0 h 908720"/>
              <a:gd name="connsiteX1-3" fmla="*/ 12195175 w 12195175"/>
              <a:gd name="connsiteY1-4" fmla="*/ 0 h 908720"/>
              <a:gd name="connsiteX2-5" fmla="*/ 12195175 w 12195175"/>
              <a:gd name="connsiteY2-6" fmla="*/ 908720 h 908720"/>
              <a:gd name="connsiteX3-7" fmla="*/ 6096000 w 12195175"/>
              <a:gd name="connsiteY3-8" fmla="*/ 899886 h 908720"/>
              <a:gd name="connsiteX4-9" fmla="*/ 0 w 12195175"/>
              <a:gd name="connsiteY4-10" fmla="*/ 908720 h 908720"/>
              <a:gd name="connsiteX5" fmla="*/ 0 w 12195175"/>
              <a:gd name="connsiteY5" fmla="*/ 0 h 908720"/>
              <a:gd name="connsiteX0-11" fmla="*/ 0 w 12195175"/>
              <a:gd name="connsiteY0-12" fmla="*/ 0 h 2510972"/>
              <a:gd name="connsiteX1-13" fmla="*/ 12195175 w 12195175"/>
              <a:gd name="connsiteY1-14" fmla="*/ 0 h 2510972"/>
              <a:gd name="connsiteX2-15" fmla="*/ 12195175 w 12195175"/>
              <a:gd name="connsiteY2-16" fmla="*/ 908720 h 2510972"/>
              <a:gd name="connsiteX3-17" fmla="*/ 6052458 w 12195175"/>
              <a:gd name="connsiteY3-18" fmla="*/ 2510972 h 2510972"/>
              <a:gd name="connsiteX4-19" fmla="*/ 0 w 12195175"/>
              <a:gd name="connsiteY4-20" fmla="*/ 908720 h 2510972"/>
              <a:gd name="connsiteX5-21" fmla="*/ 0 w 12195175"/>
              <a:gd name="connsiteY5-22" fmla="*/ 0 h 25109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2510972">
                <a:moveTo>
                  <a:pt x="0" y="0"/>
                </a:moveTo>
                <a:lnTo>
                  <a:pt x="12195175" y="0"/>
                </a:lnTo>
                <a:lnTo>
                  <a:pt x="12195175" y="908720"/>
                </a:lnTo>
                <a:lnTo>
                  <a:pt x="6052458" y="2510972"/>
                </a:lnTo>
                <a:lnTo>
                  <a:pt x="0" y="908720"/>
                </a:lnTo>
                <a:lnTo>
                  <a:pt x="0" y="0"/>
                </a:lnTo>
                <a:close/>
              </a:path>
            </a:pathLst>
          </a:custGeom>
          <a:solidFill>
            <a:srgbClr val="1F497D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4"/>
          <p:cNvSpPr/>
          <p:nvPr/>
        </p:nvSpPr>
        <p:spPr>
          <a:xfrm>
            <a:off x="0" y="4516438"/>
            <a:ext cx="9144000" cy="647700"/>
          </a:xfrm>
          <a:custGeom>
            <a:avLst/>
            <a:gdLst>
              <a:gd name="connsiteX0" fmla="*/ 0 w 12195175"/>
              <a:gd name="connsiteY0" fmla="*/ 0 h 404664"/>
              <a:gd name="connsiteX1" fmla="*/ 12195175 w 12195175"/>
              <a:gd name="connsiteY1" fmla="*/ 0 h 404664"/>
              <a:gd name="connsiteX2" fmla="*/ 12195175 w 12195175"/>
              <a:gd name="connsiteY2" fmla="*/ 404664 h 404664"/>
              <a:gd name="connsiteX3" fmla="*/ 0 w 12195175"/>
              <a:gd name="connsiteY3" fmla="*/ 404664 h 404664"/>
              <a:gd name="connsiteX4" fmla="*/ 0 w 12195175"/>
              <a:gd name="connsiteY4" fmla="*/ 0 h 404664"/>
              <a:gd name="connsiteX0-1" fmla="*/ 0 w 12195175"/>
              <a:gd name="connsiteY0-2" fmla="*/ 8993 h 413657"/>
              <a:gd name="connsiteX1-3" fmla="*/ 6096000 w 12195175"/>
              <a:gd name="connsiteY1-4" fmla="*/ 0 h 413657"/>
              <a:gd name="connsiteX2-5" fmla="*/ 12195175 w 12195175"/>
              <a:gd name="connsiteY2-6" fmla="*/ 8993 h 413657"/>
              <a:gd name="connsiteX3-7" fmla="*/ 12195175 w 12195175"/>
              <a:gd name="connsiteY3-8" fmla="*/ 413657 h 413657"/>
              <a:gd name="connsiteX4-9" fmla="*/ 0 w 12195175"/>
              <a:gd name="connsiteY4-10" fmla="*/ 413657 h 413657"/>
              <a:gd name="connsiteX5" fmla="*/ 0 w 12195175"/>
              <a:gd name="connsiteY5" fmla="*/ 8993 h 413657"/>
              <a:gd name="connsiteX0-11" fmla="*/ 0 w 12195175"/>
              <a:gd name="connsiteY0-12" fmla="*/ 458935 h 863599"/>
              <a:gd name="connsiteX1-13" fmla="*/ 6052457 w 12195175"/>
              <a:gd name="connsiteY1-14" fmla="*/ 0 h 863599"/>
              <a:gd name="connsiteX2-15" fmla="*/ 12195175 w 12195175"/>
              <a:gd name="connsiteY2-16" fmla="*/ 458935 h 863599"/>
              <a:gd name="connsiteX3-17" fmla="*/ 12195175 w 12195175"/>
              <a:gd name="connsiteY3-18" fmla="*/ 863599 h 863599"/>
              <a:gd name="connsiteX4-19" fmla="*/ 0 w 12195175"/>
              <a:gd name="connsiteY4-20" fmla="*/ 863599 h 863599"/>
              <a:gd name="connsiteX5-21" fmla="*/ 0 w 12195175"/>
              <a:gd name="connsiteY5-22" fmla="*/ 458935 h 8635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12195175" h="863599">
                <a:moveTo>
                  <a:pt x="0" y="458935"/>
                </a:moveTo>
                <a:lnTo>
                  <a:pt x="6052457" y="0"/>
                </a:lnTo>
                <a:lnTo>
                  <a:pt x="12195175" y="458935"/>
                </a:lnTo>
                <a:lnTo>
                  <a:pt x="12195175" y="863599"/>
                </a:lnTo>
                <a:lnTo>
                  <a:pt x="0" y="863599"/>
                </a:lnTo>
                <a:lnTo>
                  <a:pt x="0" y="458935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9" t="39673" r="23274" b="39980"/>
          <a:stretch>
            <a:fillRect/>
          </a:stretch>
        </p:blipFill>
        <p:spPr bwMode="auto">
          <a:xfrm>
            <a:off x="2800350" y="461963"/>
            <a:ext cx="360045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575556" y="2713239"/>
            <a:ext cx="7992888" cy="9385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="1" baseline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ym typeface="微软雅黑" panose="020B0503020204020204" pitchFamily="34" charset="-122"/>
              </a:rPr>
              <a:t>单击此处编辑母版标题样式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720652" y="3714081"/>
            <a:ext cx="5760640" cy="76693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有源移相器设计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979583" y="3573016"/>
            <a:ext cx="5472608" cy="766936"/>
          </a:xfrm>
        </p:spPr>
        <p:txBody>
          <a:bodyPr/>
          <a:lstStyle/>
          <a:p>
            <a:r>
              <a:rPr lang="zh-CN" altLang="en-US" dirty="0"/>
              <a:t>汇报人：庾小齐</a:t>
            </a:r>
          </a:p>
          <a:p>
            <a:r>
              <a:rPr lang="zh-CN" altLang="en-US" sz="1400" dirty="0"/>
              <a:t>（汇报日期）</a:t>
            </a:r>
            <a:r>
              <a:rPr lang="en-US" altLang="zh-CN" sz="1400" dirty="0"/>
              <a:t>2024</a:t>
            </a:r>
            <a:r>
              <a:rPr lang="zh-CN" altLang="en-US" sz="1400" dirty="0"/>
              <a:t>年</a:t>
            </a:r>
            <a:r>
              <a:rPr lang="en-US" altLang="zh-CN" sz="1400" dirty="0"/>
              <a:t>7</a:t>
            </a:r>
            <a:r>
              <a:rPr lang="zh-CN" altLang="en-US" sz="1400" dirty="0"/>
              <a:t>月</a:t>
            </a:r>
            <a:r>
              <a:rPr lang="en-US" altLang="zh-CN" sz="1400" dirty="0"/>
              <a:t>12</a:t>
            </a:r>
            <a:r>
              <a:rPr lang="zh-CN" altLang="en-US" sz="14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512907-80E7-45B6-9A18-F3575B0ED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919" y="254480"/>
            <a:ext cx="3376768" cy="1699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536940-9250-4A29-B560-465A61F25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35646"/>
            <a:ext cx="5537827" cy="25253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D9DA79-D631-46FB-B701-3CC693911E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651" y="2801896"/>
            <a:ext cx="3281380" cy="16999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AF16A8AE-BCE4-4C9B-97F0-43F5772EEFC2}"/>
              </a:ext>
            </a:extLst>
          </p:cNvPr>
          <p:cNvSpPr/>
          <p:nvPr/>
        </p:nvSpPr>
        <p:spPr>
          <a:xfrm>
            <a:off x="179512" y="3147814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63E09D8-4207-4C3D-8494-E4BE5B6035F0}"/>
              </a:ext>
            </a:extLst>
          </p:cNvPr>
          <p:cNvCxnSpPr>
            <a:stCxn id="8" idx="6"/>
          </p:cNvCxnSpPr>
          <p:nvPr/>
        </p:nvCxnSpPr>
        <p:spPr>
          <a:xfrm>
            <a:off x="323528" y="3219822"/>
            <a:ext cx="5393811" cy="1080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F3650D14-F808-41EB-8F29-2D983CC040E1}"/>
              </a:ext>
            </a:extLst>
          </p:cNvPr>
          <p:cNvSpPr/>
          <p:nvPr/>
        </p:nvSpPr>
        <p:spPr>
          <a:xfrm>
            <a:off x="5148064" y="2116367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2641B9-856C-4D7A-9F01-0B55511FC0A3}"/>
              </a:ext>
            </a:extLst>
          </p:cNvPr>
          <p:cNvCxnSpPr>
            <a:cxnSpLocks/>
          </p:cNvCxnSpPr>
          <p:nvPr/>
        </p:nvCxnSpPr>
        <p:spPr>
          <a:xfrm flipV="1">
            <a:off x="5255415" y="1643429"/>
            <a:ext cx="423504" cy="4832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2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9CDA1-3120-401A-ACA4-A49409DEB073}"/>
              </a:ext>
            </a:extLst>
          </p:cNvPr>
          <p:cNvSpPr txBox="1"/>
          <p:nvPr/>
        </p:nvSpPr>
        <p:spPr>
          <a:xfrm>
            <a:off x="2590021" y="93784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输入阻抗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19CF92-2E49-48D3-8BAF-A11121246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471" y="1233276"/>
            <a:ext cx="2584188" cy="30534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28BEA41-058A-4FEC-B9FB-85612B5029A4}"/>
              </a:ext>
            </a:extLst>
          </p:cNvPr>
          <p:cNvSpPr txBox="1"/>
          <p:nvPr/>
        </p:nvSpPr>
        <p:spPr>
          <a:xfrm>
            <a:off x="7567806" y="10487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输出阻抗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9C363E-4297-4ED4-AB53-92A3B75D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979" y="1233276"/>
            <a:ext cx="2584189" cy="30997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81420BC-2E83-46C7-BE1F-B6E29315B3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2194"/>
          <a:stretch/>
        </p:blipFill>
        <p:spPr>
          <a:xfrm>
            <a:off x="57406" y="1779662"/>
            <a:ext cx="1568682" cy="16999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E53BB2A-20C0-4586-8778-D747344A26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938"/>
          <a:stretch/>
        </p:blipFill>
        <p:spPr>
          <a:xfrm>
            <a:off x="4932040" y="2099875"/>
            <a:ext cx="1487881" cy="16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9CDA1-3120-401A-ACA4-A49409DEB073}"/>
              </a:ext>
            </a:extLst>
          </p:cNvPr>
          <p:cNvSpPr txBox="1"/>
          <p:nvPr/>
        </p:nvSpPr>
        <p:spPr>
          <a:xfrm>
            <a:off x="2267744" y="81045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输入匹配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67F057-AF9E-485C-985C-9AA72D5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2" y="1171076"/>
            <a:ext cx="3290311" cy="1152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F42B6-E573-4795-A793-DA83B95CC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73" y="2427734"/>
            <a:ext cx="2971428" cy="24904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192742B-B93D-4EE9-9A73-A57D0DEA6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1920" y="1638935"/>
            <a:ext cx="4876142" cy="24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A9CDA1-3120-401A-ACA4-A49409DEB073}"/>
              </a:ext>
            </a:extLst>
          </p:cNvPr>
          <p:cNvSpPr txBox="1"/>
          <p:nvPr/>
        </p:nvSpPr>
        <p:spPr>
          <a:xfrm>
            <a:off x="2267744" y="81045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输出匹配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67F057-AF9E-485C-985C-9AA72D56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2" y="1171076"/>
            <a:ext cx="3290311" cy="1152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4A63BF-B687-47A6-B967-862CBD39B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32" y="2394984"/>
            <a:ext cx="2990710" cy="26226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38AEFB-5CAB-445A-AB34-83061FEA1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1507697"/>
            <a:ext cx="5019092" cy="22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568" y="810455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利用仿真工具实现输入输出匹配：</a:t>
            </a:r>
            <a:endParaRPr lang="en-US" altLang="zh-CN" sz="1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5EBBA-9705-45BC-B4B1-C264B865F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6" y="1087454"/>
            <a:ext cx="5344750" cy="3884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3F25AF-12BF-49B6-B0E8-A7E8BA406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1162489"/>
            <a:ext cx="2759757" cy="18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62350" y="1972310"/>
            <a:ext cx="2019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7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谢谢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/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0" y="10591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1、项目背景</a:t>
            </a: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1619250" y="156337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2、研究问题</a:t>
            </a: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619250" y="2124075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、研究进展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19250" y="2684780"/>
            <a:ext cx="4003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、研究结果与讨论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zh-CN" altLang="en-US">
                <a:sym typeface="+mn-ea"/>
              </a:rPr>
              <a:t>1、项目背景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9512" y="835660"/>
            <a:ext cx="8856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移相器（</a:t>
            </a:r>
            <a:r>
              <a:rPr lang="en-US" altLang="zh-CN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phase shifter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）是无线通信、相控阵系统、射频收发机等系统中的关键模块，其用来改变信号的相位。移相器又有数字式、模拟式和数模混合式，目前主流的移相器为</a:t>
            </a:r>
            <a:r>
              <a:rPr lang="zh-CN" altLang="en-US" sz="14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数字式</a:t>
            </a:r>
            <a:r>
              <a:rPr lang="zh-CN" altLang="en-US" sz="1400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，通过开关的切换来选择均匀步进的相位。</a:t>
            </a:r>
            <a:endParaRPr lang="zh-CN" altLang="en-US" sz="1400" dirty="0"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32114-88A9-CCE7-C609-4CB202722493}"/>
              </a:ext>
            </a:extLst>
          </p:cNvPr>
          <p:cNvSpPr txBox="1"/>
          <p:nvPr/>
        </p:nvSpPr>
        <p:spPr>
          <a:xfrm>
            <a:off x="179512" y="1574324"/>
            <a:ext cx="88569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移相器根据其直流功耗是否为零，可以分为</a:t>
            </a:r>
            <a:r>
              <a:rPr lang="zh-CN" altLang="en-US" sz="1400" b="1" dirty="0">
                <a:solidFill>
                  <a:srgbClr val="FF0000"/>
                </a:solidFill>
              </a:rPr>
              <a:t>无源移相器</a:t>
            </a:r>
            <a:r>
              <a:rPr lang="zh-CN" altLang="en-US" sz="1400" dirty="0"/>
              <a:t>和</a:t>
            </a:r>
            <a:r>
              <a:rPr lang="zh-CN" altLang="en-US" sz="1400" b="1" dirty="0">
                <a:solidFill>
                  <a:srgbClr val="FF0000"/>
                </a:solidFill>
              </a:rPr>
              <a:t>有源移相器</a:t>
            </a:r>
            <a:r>
              <a:rPr lang="zh-CN" altLang="en-US" sz="1400" dirty="0"/>
              <a:t>。根据工作原理进行分类， 移相器主要有开关型移相器 </a:t>
            </a:r>
            <a:r>
              <a:rPr lang="en-US" altLang="zh-CN" sz="1400" dirty="0"/>
              <a:t>( switch type phase shifter,</a:t>
            </a:r>
            <a:r>
              <a:rPr lang="zh-CN" altLang="en-US" sz="1400" dirty="0"/>
              <a:t> </a:t>
            </a:r>
            <a:r>
              <a:rPr lang="en-US" altLang="zh-CN" sz="1400" dirty="0"/>
              <a:t>STPS) </a:t>
            </a:r>
            <a:r>
              <a:rPr lang="zh-CN" altLang="en-US" sz="1400" dirty="0"/>
              <a:t>、反射型移相器 </a:t>
            </a:r>
            <a:r>
              <a:rPr lang="en-US" altLang="zh-CN" sz="1400" dirty="0"/>
              <a:t>( reflection type phase shifter, RTPS) </a:t>
            </a:r>
            <a:r>
              <a:rPr lang="zh-CN" altLang="en-US" sz="1400" dirty="0"/>
              <a:t>和矢量合成型移相器 </a:t>
            </a:r>
            <a:r>
              <a:rPr lang="en-US" altLang="zh-CN" sz="1400" dirty="0"/>
              <a:t>( vector-sum phase shifter, VSPS)</a:t>
            </a:r>
            <a:r>
              <a:rPr lang="zh-CN" altLang="en-US" sz="14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7F4E39-721B-A99C-9131-8DC7A82B701B}"/>
              </a:ext>
            </a:extLst>
          </p:cNvPr>
          <p:cNvSpPr txBox="1"/>
          <p:nvPr/>
        </p:nvSpPr>
        <p:spPr>
          <a:xfrm>
            <a:off x="179512" y="2466876"/>
            <a:ext cx="88569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开关型移相器 </a:t>
            </a:r>
            <a:r>
              <a:rPr lang="en-US" altLang="zh-CN" sz="1400" dirty="0"/>
              <a:t>(STPS) </a:t>
            </a:r>
            <a:r>
              <a:rPr lang="zh-CN" altLang="en-US" sz="1400" dirty="0"/>
              <a:t>：结构简单，但级联结构会导致较高的插 入损耗和较大的芯片面积。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反射型移相器</a:t>
            </a:r>
            <a:r>
              <a:rPr lang="en-US" altLang="zh-CN" sz="1400" dirty="0"/>
              <a:t>(RTPS)</a:t>
            </a:r>
            <a:r>
              <a:rPr lang="zh-CN" altLang="en-US" sz="1400" dirty="0"/>
              <a:t>：具有较为紧凑的面积，但是其工作带 宽相对较窄，同时也具有较高的插入损耗。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矢量合成型移相器 </a:t>
            </a:r>
            <a:r>
              <a:rPr lang="en-US" altLang="zh-CN" sz="1400" b="1" dirty="0"/>
              <a:t>(VSPS)</a:t>
            </a:r>
            <a:r>
              <a:rPr lang="zh-CN" altLang="en-US" sz="1400" dirty="0"/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具有高增益、高相位分辨率和中等尺寸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通常介于无源移相器的反射型和开关型之间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的特点。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5026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、项目内容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865293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矢量合成型有源移相器（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VSPS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）主要由三大部分组成：正交信号发生器、矢量合成器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模拟加法器</a:t>
            </a:r>
            <a:r>
              <a:rPr lang="en-US" altLang="zh-CN" sz="1400" b="1" i="0" dirty="0"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zh-CN" altLang="en-US" sz="1400" b="1" i="0" dirty="0">
                <a:effectLst/>
                <a:highlight>
                  <a:srgbClr val="FFFFFF"/>
                </a:highlight>
                <a:latin typeface="-apple-system"/>
              </a:rPr>
              <a:t>、尾电流控制单元等。</a:t>
            </a:r>
            <a:endParaRPr lang="zh-CN" altLang="en-US" sz="1400" b="1" dirty="0">
              <a:ea typeface="微软雅黑" panose="020B0503020204020204" pitchFamily="34" charset="-122"/>
              <a:cs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3ADB8C-4A8F-4103-859D-92787009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324" y="1491630"/>
            <a:ext cx="2680611" cy="29668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43119E4-9CC6-4466-9BB4-AD3DF2B07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191" y="1870866"/>
            <a:ext cx="2874632" cy="18841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99F701-1BB6-4486-872F-A3739CFE7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154" y="3490729"/>
            <a:ext cx="538188" cy="6864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D3CD951-DA16-4F62-A39E-1C7194D66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78" y="3561434"/>
            <a:ext cx="538188" cy="6402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0641F8-BA6B-1AE2-E5FE-3C06DE098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2366" y="1715144"/>
            <a:ext cx="3254283" cy="256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项目进展：</a:t>
            </a:r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学习变压器原理，并学会使用</a:t>
            </a:r>
            <a:r>
              <a:rPr lang="en-US" altLang="zh-CN" sz="1200" b="1" dirty="0"/>
              <a:t>Transformer</a:t>
            </a:r>
            <a:r>
              <a:rPr lang="zh-CN" altLang="en-US" sz="1200" b="1" dirty="0"/>
              <a:t>进行阻抗匹配。</a:t>
            </a:r>
            <a:endParaRPr lang="en-US" altLang="zh-CN" sz="1200" b="1" dirty="0"/>
          </a:p>
          <a:p>
            <a:endParaRPr lang="en-US" altLang="zh-CN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/>
              <a:t>阅读进行宽带匹配的文章，学习传输线变压器及</a:t>
            </a:r>
            <a:r>
              <a:rPr lang="en-US" altLang="zh-CN" sz="1200" b="1" dirty="0"/>
              <a:t>Marchand Balun</a:t>
            </a:r>
            <a:r>
              <a:rPr lang="zh-CN" altLang="en-US" sz="1200" b="1" dirty="0"/>
              <a:t>的原理。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72096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96064" y="841101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矢量合成电路功能复现：采用</a:t>
            </a:r>
            <a:r>
              <a:rPr lang="en-US" altLang="zh-CN" sz="1200" b="1" dirty="0"/>
              <a:t>Type I</a:t>
            </a:r>
            <a:r>
              <a:rPr lang="zh-CN" altLang="en-US" sz="1200" b="1" dirty="0"/>
              <a:t>型多相滤波器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FF0000"/>
                </a:solidFill>
              </a:rPr>
              <a:t>全频段相位精确相差</a:t>
            </a:r>
            <a:r>
              <a:rPr lang="en-US" altLang="zh-CN" sz="1200" b="1" dirty="0">
                <a:solidFill>
                  <a:srgbClr val="FF0000"/>
                </a:solidFill>
              </a:rPr>
              <a:t>90°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BA4EFF-54AE-847F-397A-BC27AFFF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41" y="1096881"/>
            <a:ext cx="7985131" cy="36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6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179512" y="710999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正交信号生成电路</a:t>
            </a:r>
            <a:r>
              <a:rPr lang="en-US" altLang="zh-CN" sz="1200" b="1" dirty="0"/>
              <a:t>+</a:t>
            </a:r>
            <a:r>
              <a:rPr lang="zh-CN" altLang="en-US" sz="1200" b="1" dirty="0"/>
              <a:t>矢量合成电路功能复现：采用</a:t>
            </a:r>
            <a:r>
              <a:rPr lang="en-US" altLang="zh-CN" sz="1200" b="1" dirty="0"/>
              <a:t>Type I</a:t>
            </a:r>
            <a:r>
              <a:rPr lang="zh-CN" altLang="en-US" sz="1200" b="1" dirty="0"/>
              <a:t>型多相滤波器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FF0000"/>
                </a:solidFill>
              </a:rPr>
              <a:t>全频段相位精确相差</a:t>
            </a:r>
            <a:r>
              <a:rPr lang="en-US" altLang="zh-CN" sz="1200" b="1" dirty="0">
                <a:solidFill>
                  <a:srgbClr val="FF0000"/>
                </a:solidFill>
              </a:rPr>
              <a:t>90°</a:t>
            </a:r>
            <a:r>
              <a:rPr lang="zh-CN" altLang="en-US" sz="1200" b="1" dirty="0"/>
              <a:t>。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B098313-47B5-B330-C31E-D41CD00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87998"/>
            <a:ext cx="3059832" cy="1995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6D6569-842E-F019-2932-F18D4FE4F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45"/>
          <a:stretch/>
        </p:blipFill>
        <p:spPr>
          <a:xfrm>
            <a:off x="3243714" y="972887"/>
            <a:ext cx="2984987" cy="20254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D0C105-027C-E159-32B2-8AF6E8F48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636" y="1029608"/>
            <a:ext cx="2875869" cy="19275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617DCF1-F1D6-BD4F-1223-B14475BB1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271" y="3013815"/>
            <a:ext cx="2952328" cy="1934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22758C-EC8A-D12E-E51F-DE70DB7828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207" y="2983198"/>
            <a:ext cx="2952328" cy="19707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239B03F-9C7B-10EF-8ED0-8D4CB533EBAD}"/>
              </a:ext>
            </a:extLst>
          </p:cNvPr>
          <p:cNvSpPr txBox="1"/>
          <p:nvPr/>
        </p:nvSpPr>
        <p:spPr>
          <a:xfrm>
            <a:off x="0" y="3523345"/>
            <a:ext cx="2952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参数扫描过程中控制</a:t>
            </a:r>
            <a:r>
              <a:rPr lang="en-US" altLang="zh-CN" sz="1100" b="1" dirty="0">
                <a:solidFill>
                  <a:srgbClr val="FF0000"/>
                </a:solidFill>
              </a:rPr>
              <a:t>I_I+I_Q=8mA</a:t>
            </a:r>
            <a:r>
              <a:rPr lang="zh-CN" altLang="en-US" sz="1100" b="1" dirty="0"/>
              <a:t>，将</a:t>
            </a:r>
            <a:r>
              <a:rPr lang="en-US" altLang="zh-CN" sz="1100" b="1" dirty="0"/>
              <a:t>I_I</a:t>
            </a:r>
            <a:r>
              <a:rPr lang="zh-CN" altLang="en-US" sz="1100" b="1" dirty="0"/>
              <a:t>从</a:t>
            </a:r>
            <a:r>
              <a:rPr lang="en-US" altLang="zh-CN" sz="1100" b="1" dirty="0"/>
              <a:t>0mA</a:t>
            </a:r>
            <a:r>
              <a:rPr lang="zh-CN" altLang="en-US" sz="1100" b="1" dirty="0"/>
              <a:t>扫描至</a:t>
            </a:r>
            <a:r>
              <a:rPr lang="en-US" altLang="zh-CN" sz="1100" b="1" dirty="0"/>
              <a:t>8mA</a:t>
            </a:r>
            <a:r>
              <a:rPr lang="zh-CN" altLang="en-US" sz="1100" b="1" dirty="0"/>
              <a:t>，每次扫描间隔为</a:t>
            </a:r>
            <a:r>
              <a:rPr lang="en-US" altLang="zh-CN" sz="1100" b="1" dirty="0"/>
              <a:t>0.1mA</a:t>
            </a:r>
            <a:r>
              <a:rPr lang="zh-CN" altLang="en-US" sz="1100" b="1" dirty="0"/>
              <a:t>。</a:t>
            </a:r>
            <a:endParaRPr lang="en-US" altLang="zh-CN" sz="1100" b="1" dirty="0"/>
          </a:p>
        </p:txBody>
      </p:sp>
    </p:spTree>
    <p:extLst>
      <p:ext uri="{BB962C8B-B14F-4D97-AF65-F5344CB8AC3E}">
        <p14:creationId xmlns:p14="http://schemas.microsoft.com/office/powerpoint/2010/main" val="77787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0" y="789686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当前研究问题：</a:t>
            </a:r>
            <a:r>
              <a:rPr lang="en-US" altLang="zh-CN" sz="1200" b="1" dirty="0"/>
              <a:t>Type I</a:t>
            </a:r>
            <a:r>
              <a:rPr lang="zh-CN" altLang="en-US" sz="1200" b="1" dirty="0"/>
              <a:t>型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阶多相滤波器与矢量合成单元级联后，差分输入与差分输出端没有进行匹配。</a:t>
            </a:r>
            <a:endParaRPr lang="en-US" altLang="zh-CN" sz="12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FE7BB9-B9E6-43C9-9D3E-1444D47F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7" y="1167086"/>
            <a:ext cx="2511881" cy="16461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33E3DD-A8C6-49FA-A3E3-A1E8D3495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208" y="2931790"/>
            <a:ext cx="2511881" cy="167677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5EA490-2BA3-4B07-8597-04E93AA3C14E}"/>
              </a:ext>
            </a:extLst>
          </p:cNvPr>
          <p:cNvSpPr txBox="1"/>
          <p:nvPr/>
        </p:nvSpPr>
        <p:spPr>
          <a:xfrm>
            <a:off x="0" y="1162532"/>
            <a:ext cx="630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输入宽带巴伦：</a:t>
            </a:r>
            <a:r>
              <a:rPr lang="en-US" altLang="zh-CN" sz="1200" b="1" dirty="0"/>
              <a:t>Marchand Balun——</a:t>
            </a:r>
            <a:r>
              <a:rPr lang="zh-CN" altLang="en-US" sz="1200" b="1" dirty="0">
                <a:solidFill>
                  <a:srgbClr val="FF0000"/>
                </a:solidFill>
              </a:rPr>
              <a:t>实现匹配的同时，进行单端转差分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44F504-8621-46A9-816D-783B59362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1455538"/>
            <a:ext cx="3006826" cy="117896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7C78972-4B2D-4FE0-A3BA-D63F8CB52239}"/>
              </a:ext>
            </a:extLst>
          </p:cNvPr>
          <p:cNvSpPr txBox="1"/>
          <p:nvPr/>
        </p:nvSpPr>
        <p:spPr>
          <a:xfrm>
            <a:off x="0" y="2620881"/>
            <a:ext cx="488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输出巴伦：由两个</a:t>
            </a:r>
            <a:r>
              <a:rPr lang="en-US" altLang="zh-CN" sz="1200" b="1" dirty="0"/>
              <a:t>NMOS</a:t>
            </a:r>
            <a:r>
              <a:rPr lang="zh-CN" altLang="en-US" sz="1200" b="1" dirty="0"/>
              <a:t>构成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FF0000"/>
                </a:solidFill>
              </a:rPr>
              <a:t>实现匹配的同时，进行差分转单端</a:t>
            </a:r>
            <a:endParaRPr lang="en-US" altLang="zh-CN" sz="12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F53CAEC-098A-4F48-9D47-64C22D2F8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353" y="2276865"/>
            <a:ext cx="1034447" cy="12420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97FE36-3B9B-4BE0-9C56-F141922FBC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53" y="3573745"/>
            <a:ext cx="6300191" cy="140423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8F9FCB44-463D-46A6-B884-7E3BEA9676A1}"/>
              </a:ext>
            </a:extLst>
          </p:cNvPr>
          <p:cNvSpPr/>
          <p:nvPr/>
        </p:nvSpPr>
        <p:spPr>
          <a:xfrm>
            <a:off x="3851920" y="3518894"/>
            <a:ext cx="504056" cy="9581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D8965EC-F251-434C-B2FB-E217E44254D2}"/>
              </a:ext>
            </a:extLst>
          </p:cNvPr>
          <p:cNvCxnSpPr>
            <a:stCxn id="17" idx="0"/>
          </p:cNvCxnSpPr>
          <p:nvPr/>
        </p:nvCxnSpPr>
        <p:spPr>
          <a:xfrm flipV="1">
            <a:off x="4103948" y="3003798"/>
            <a:ext cx="783385" cy="51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825" y="241935"/>
            <a:ext cx="7665085" cy="59372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、研究进展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C0A91C-422F-4045-9155-5F96ADE7BC03}"/>
              </a:ext>
            </a:extLst>
          </p:cNvPr>
          <p:cNvSpPr txBox="1"/>
          <p:nvPr/>
        </p:nvSpPr>
        <p:spPr>
          <a:xfrm>
            <a:off x="0" y="750130"/>
            <a:ext cx="8407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学习巴伦原理与传输线巴伦的设计方法</a:t>
            </a:r>
            <a:endParaRPr lang="en-US" altLang="zh-CN" sz="12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1D9E8B-0445-48B5-8B8F-8171733A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336295"/>
            <a:ext cx="5040180" cy="1751632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9C858790-194D-4F9B-9AC2-0909D8A62D85}"/>
              </a:ext>
            </a:extLst>
          </p:cNvPr>
          <p:cNvSpPr/>
          <p:nvPr/>
        </p:nvSpPr>
        <p:spPr>
          <a:xfrm>
            <a:off x="3420252" y="271763"/>
            <a:ext cx="5400220" cy="1944216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37D23-4196-4D80-9868-85109F4F0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2501762"/>
            <a:ext cx="4680520" cy="2215076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4B5F0AF-FA4C-4086-B07E-D0B2FDB130B0}"/>
              </a:ext>
            </a:extLst>
          </p:cNvPr>
          <p:cNvSpPr/>
          <p:nvPr/>
        </p:nvSpPr>
        <p:spPr>
          <a:xfrm>
            <a:off x="3551456" y="2438147"/>
            <a:ext cx="5125000" cy="2433590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893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I3NGYzNzg1NmU0NDRhYmVhY2RhMzllMmY4M2YxY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海洋系PPT模板+南科大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海洋系PPT模板+南科大logo</Template>
  <TotalTime>14509</TotalTime>
  <Words>558</Words>
  <Application>Microsoft Office PowerPoint</Application>
  <PresentationFormat>全屏显示(16:9)</PresentationFormat>
  <Paragraphs>49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-apple-system</vt:lpstr>
      <vt:lpstr>宋体</vt:lpstr>
      <vt:lpstr>微软雅黑</vt:lpstr>
      <vt:lpstr>Arial</vt:lpstr>
      <vt:lpstr>Calibri</vt:lpstr>
      <vt:lpstr>海洋系PPT模板+南科大logo</vt:lpstr>
      <vt:lpstr>有源移相器设计</vt:lpstr>
      <vt:lpstr>目录</vt:lpstr>
      <vt:lpstr>1、项目背景</vt:lpstr>
      <vt:lpstr>2、项目内容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3、研究进展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Xiaoqi Yu</cp:lastModifiedBy>
  <cp:revision>456</cp:revision>
  <dcterms:created xsi:type="dcterms:W3CDTF">2018-11-26T02:40:00Z</dcterms:created>
  <dcterms:modified xsi:type="dcterms:W3CDTF">2024-08-20T12:42:25Z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35F923468E5B49CEAFC0DA461859BEAA_12</vt:lpwstr>
  </property>
  <property fmtid="{D5CDD505-2E9C-101B-9397-08002B2CF9AE}" pid="3" name="KSOProductBuildVer">
    <vt:lpwstr>2052-12.1.0.16388</vt:lpwstr>
  </property>
</Properties>
</file>