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80" r:id="rId2"/>
    <p:sldId id="334" r:id="rId3"/>
    <p:sldId id="564" r:id="rId4"/>
    <p:sldId id="589" r:id="rId5"/>
    <p:sldId id="617" r:id="rId6"/>
    <p:sldId id="609" r:id="rId7"/>
    <p:sldId id="598" r:id="rId8"/>
    <p:sldId id="618" r:id="rId9"/>
    <p:sldId id="619" r:id="rId10"/>
    <p:sldId id="610" r:id="rId11"/>
    <p:sldId id="611" r:id="rId12"/>
    <p:sldId id="620" r:id="rId13"/>
    <p:sldId id="613" r:id="rId14"/>
    <p:sldId id="621" r:id="rId15"/>
    <p:sldId id="622" r:id="rId16"/>
    <p:sldId id="614" r:id="rId17"/>
    <p:sldId id="615" r:id="rId18"/>
    <p:sldId id="616" r:id="rId19"/>
    <p:sldId id="261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7" autoAdjust="0"/>
  </p:normalViewPr>
  <p:slideViewPr>
    <p:cSldViewPr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01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1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6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4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38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5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6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9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5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50253" y="242247"/>
            <a:ext cx="4842795" cy="59400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8"/>
          <a:stretch>
            <a:fillRect/>
          </a:stretch>
        </p:blipFill>
        <p:spPr bwMode="auto"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556" y="810322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720652" y="1811164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75556" y="2713239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微软雅黑" panose="020B0503020204020204" pitchFamily="34" charset="-122"/>
              </a:rPr>
              <a:t>单击此处编辑母版标题样式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720652" y="3714081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有源移相器设计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79583" y="3573016"/>
            <a:ext cx="5472608" cy="766936"/>
          </a:xfrm>
        </p:spPr>
        <p:txBody>
          <a:bodyPr/>
          <a:lstStyle/>
          <a:p>
            <a:r>
              <a:rPr lang="zh-CN" altLang="en-US" dirty="0"/>
              <a:t>汇报人：庾小齐</a:t>
            </a:r>
          </a:p>
          <a:p>
            <a:r>
              <a:rPr lang="zh-CN" altLang="en-US" sz="1400" dirty="0"/>
              <a:t>（汇报日期）</a:t>
            </a:r>
            <a:r>
              <a:rPr lang="en-US" altLang="zh-CN" sz="1400" dirty="0"/>
              <a:t>2024</a:t>
            </a:r>
            <a:r>
              <a:rPr lang="zh-CN" altLang="en-US" sz="1400" dirty="0"/>
              <a:t>年</a:t>
            </a:r>
            <a:r>
              <a:rPr lang="en-US" altLang="zh-CN" sz="1400" dirty="0"/>
              <a:t>8</a:t>
            </a:r>
            <a:r>
              <a:rPr lang="zh-CN" altLang="en-US" sz="1400" dirty="0"/>
              <a:t>月</a:t>
            </a:r>
            <a:r>
              <a:rPr lang="en-US" altLang="zh-CN" sz="1400" dirty="0"/>
              <a:t>21</a:t>
            </a:r>
            <a:r>
              <a:rPr lang="zh-CN" altLang="en-US" sz="14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0BAA82-8D83-74B0-3317-45D6DE6DE65A}"/>
              </a:ext>
            </a:extLst>
          </p:cNvPr>
          <p:cNvSpPr txBox="1"/>
          <p:nvPr/>
        </p:nvSpPr>
        <p:spPr>
          <a:xfrm>
            <a:off x="179512" y="835660"/>
            <a:ext cx="778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测量差分输入与差分输出端口的阻抗：</a:t>
            </a:r>
            <a:endParaRPr lang="en-US" altLang="zh-CN" sz="1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EB74C5-7113-DF1E-EBBE-BDD241638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76743"/>
            <a:ext cx="3594780" cy="2448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44E993-971A-608B-B38E-F29F3FCEF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67" y="1401187"/>
            <a:ext cx="380100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35496" y="697160"/>
            <a:ext cx="594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利用变压器实现阻抗匹配：</a:t>
            </a:r>
            <a:endParaRPr lang="en-US" altLang="zh-CN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CF295-4701-A424-7B2C-A4DA67D6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25" y="955428"/>
            <a:ext cx="7665085" cy="41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054930" y="98624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在</a:t>
            </a:r>
            <a:r>
              <a:rPr lang="en-US" altLang="zh-CN" sz="1200" b="1" dirty="0"/>
              <a:t>19GHz</a:t>
            </a:r>
            <a:r>
              <a:rPr lang="zh-CN" altLang="en-US" sz="1200" b="1" dirty="0"/>
              <a:t>频点处，变压器巴伦性能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2B35F9-611E-54E3-F137-48E25C7FE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614" y="1263246"/>
            <a:ext cx="2351582" cy="15841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6F844B-3721-EE13-1A9F-425E92B4D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419" y="1281337"/>
            <a:ext cx="2351581" cy="15265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56F60B-0756-C30E-9597-30D3715CB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614" y="2940141"/>
            <a:ext cx="2406714" cy="14904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51389-0C0A-4C00-7894-793A5232E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615" y="2922117"/>
            <a:ext cx="2418916" cy="15265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74243-65B5-EDD8-3DAB-1D6521BD0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032" y="1289395"/>
            <a:ext cx="2221927" cy="14241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39820E-868B-A9D4-EEBC-53F6E0B65EAC}"/>
              </a:ext>
            </a:extLst>
          </p:cNvPr>
          <p:cNvSpPr txBox="1"/>
          <p:nvPr/>
        </p:nvSpPr>
        <p:spPr>
          <a:xfrm>
            <a:off x="5148064" y="98410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在</a:t>
            </a:r>
            <a:r>
              <a:rPr lang="en-US" altLang="zh-CN" sz="1200" b="1" dirty="0"/>
              <a:t>10-31GHz</a:t>
            </a:r>
            <a:r>
              <a:rPr lang="zh-CN" altLang="en-US" sz="1200" b="1" dirty="0"/>
              <a:t>频段，变压器巴伦性能</a:t>
            </a:r>
            <a:endParaRPr lang="en-US" altLang="zh-CN" sz="1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FC5F21-7244-F218-231A-42D83BA73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5338" y="1307028"/>
            <a:ext cx="2138662" cy="14241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2BD0E3-0520-3CC6-CEA7-01155AC15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3592" y="2847422"/>
            <a:ext cx="2361046" cy="15395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1E432E-C5C9-9D48-4A3D-2321F9B5C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0439" y="2893343"/>
            <a:ext cx="2248460" cy="14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0" y="780921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完成匹配后的电路原理图：</a:t>
            </a:r>
            <a:r>
              <a:rPr lang="zh-CN" altLang="en-US" sz="1200" b="1" dirty="0">
                <a:solidFill>
                  <a:srgbClr val="FF0000"/>
                </a:solidFill>
              </a:rPr>
              <a:t>输入巴伦</a:t>
            </a:r>
            <a:r>
              <a:rPr lang="en-US" altLang="zh-CN" sz="1200" b="1" dirty="0">
                <a:solidFill>
                  <a:srgbClr val="FF0000"/>
                </a:solidFill>
              </a:rPr>
              <a:t>+</a:t>
            </a:r>
            <a:r>
              <a:rPr lang="zh-CN" altLang="en-US" sz="1200" b="1" dirty="0">
                <a:solidFill>
                  <a:srgbClr val="FF0000"/>
                </a:solidFill>
              </a:rPr>
              <a:t>正交信号生成单元</a:t>
            </a:r>
            <a:r>
              <a:rPr lang="en-US" altLang="zh-CN" sz="1200" b="1" dirty="0">
                <a:solidFill>
                  <a:srgbClr val="FF0000"/>
                </a:solidFill>
              </a:rPr>
              <a:t>+</a:t>
            </a:r>
            <a:r>
              <a:rPr lang="zh-CN" altLang="en-US" sz="1200" b="1" dirty="0">
                <a:solidFill>
                  <a:srgbClr val="FF0000"/>
                </a:solidFill>
              </a:rPr>
              <a:t>矢量合成单元</a:t>
            </a:r>
            <a:r>
              <a:rPr lang="en-US" altLang="zh-CN" sz="1200" b="1" dirty="0">
                <a:solidFill>
                  <a:srgbClr val="FF0000"/>
                </a:solidFill>
              </a:rPr>
              <a:t>+</a:t>
            </a:r>
            <a:r>
              <a:rPr lang="zh-CN" altLang="en-US" sz="1200" b="1" dirty="0">
                <a:solidFill>
                  <a:srgbClr val="FF0000"/>
                </a:solidFill>
              </a:rPr>
              <a:t>输出巴伦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2E246A-0234-27D5-6ED2-A83D7104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1131590"/>
            <a:ext cx="8568952" cy="34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87515" y="804280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完成匹配后的电路性能：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B630C-F27C-A071-39BD-582AC495B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23" y="1374646"/>
            <a:ext cx="2547552" cy="16561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C053E6-DB7E-EDA1-BBC4-E1D6158D1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1131590"/>
            <a:ext cx="2623081" cy="19373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B45775-CAB6-62EB-FD4B-A9011DA03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316080"/>
            <a:ext cx="2645341" cy="17733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697F3B-50ED-50DA-DA7D-0BAA4EC13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35" y="3190016"/>
            <a:ext cx="2624375" cy="1711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33C21E-4480-9A46-06E4-629E241BC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230" y="3190016"/>
            <a:ext cx="2721199" cy="18181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7FC462-C673-2294-020B-9AFDCD447615}"/>
              </a:ext>
            </a:extLst>
          </p:cNvPr>
          <p:cNvSpPr txBox="1"/>
          <p:nvPr/>
        </p:nvSpPr>
        <p:spPr>
          <a:xfrm>
            <a:off x="1057551" y="112285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Phase(S21)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6C17A-0B2D-E92C-F187-CCB446D0FF77}"/>
              </a:ext>
            </a:extLst>
          </p:cNvPr>
          <p:cNvSpPr txBox="1"/>
          <p:nvPr/>
        </p:nvSpPr>
        <p:spPr>
          <a:xfrm>
            <a:off x="3919933" y="1108247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Phase shifting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8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79512" y="710999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原先利用理想</a:t>
            </a:r>
            <a:r>
              <a:rPr lang="en-US" altLang="zh-CN" sz="1200" b="1" dirty="0"/>
              <a:t>TF</a:t>
            </a:r>
            <a:r>
              <a:rPr lang="zh-CN" altLang="en-US" sz="1200" b="1" dirty="0"/>
              <a:t>作为输入输出巴伦时的移相器性能：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98313-47B5-B330-C31E-D41CD00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87998"/>
            <a:ext cx="3059832" cy="1995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6D6569-842E-F019-2932-F18D4FE4F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45"/>
          <a:stretch/>
        </p:blipFill>
        <p:spPr>
          <a:xfrm>
            <a:off x="3243714" y="972887"/>
            <a:ext cx="2984987" cy="2025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D0C105-027C-E159-32B2-8AF6E8F48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636" y="1029608"/>
            <a:ext cx="2875869" cy="1927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17DCF1-F1D6-BD4F-1223-B14475BB1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271" y="3013815"/>
            <a:ext cx="2952328" cy="1934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2758C-EC8A-D12E-E51F-DE70DB782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207" y="2983198"/>
            <a:ext cx="2952328" cy="197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0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文献阅读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0" y="847662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传输线变压器：</a:t>
            </a:r>
            <a:endParaRPr lang="en-US" altLang="zh-CN" sz="1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60CD9-F2AF-811C-D298-B4364359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10455"/>
            <a:ext cx="4377414" cy="7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9CDA1-3120-401A-ACA4-A49409DEB073}"/>
              </a:ext>
            </a:extLst>
          </p:cNvPr>
          <p:cNvSpPr txBox="1"/>
          <p:nvPr/>
        </p:nvSpPr>
        <p:spPr>
          <a:xfrm>
            <a:off x="2267744" y="81045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输出匹配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67F057-AF9E-485C-985C-9AA72D5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2" y="1171076"/>
            <a:ext cx="3290311" cy="1152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4A63BF-B687-47A6-B967-862CBD39B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2" y="2394984"/>
            <a:ext cx="2990710" cy="26226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38AEFB-5CAB-445A-AB34-83061FEA1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1507697"/>
            <a:ext cx="5019092" cy="22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5EBBA-9705-45BC-B4B1-C264B865F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6" y="1087454"/>
            <a:ext cx="5344750" cy="3884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3F25AF-12BF-49B6-B0E8-A7E8BA406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162489"/>
            <a:ext cx="2759757" cy="18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2350" y="19723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0" y="10591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1、项目背景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619250" y="156337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2、研究问题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619250" y="2124075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、研究进展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19250" y="26847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、研究结果与讨论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>
                <a:sym typeface="+mn-ea"/>
              </a:rPr>
              <a:t>1、项目背景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2" y="835660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移相器（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phase shifter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）是无线通信、相控阵系统、射频收发机等系统中的关键模块，其用来改变信号的相位。移相器又有数字式、模拟式和数模混合式，目前主流的移相器为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数字式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，通过开关的切换来选择均匀步进的相位。</a:t>
            </a:r>
            <a:endParaRPr lang="zh-CN" altLang="en-US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32114-88A9-CCE7-C609-4CB202722493}"/>
              </a:ext>
            </a:extLst>
          </p:cNvPr>
          <p:cNvSpPr txBox="1"/>
          <p:nvPr/>
        </p:nvSpPr>
        <p:spPr>
          <a:xfrm>
            <a:off x="179512" y="1574324"/>
            <a:ext cx="88569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移相器根据其直流功耗是否为零，可以分为</a:t>
            </a:r>
            <a:r>
              <a:rPr lang="zh-CN" altLang="en-US" sz="1400" b="1" dirty="0">
                <a:solidFill>
                  <a:srgbClr val="FF0000"/>
                </a:solidFill>
              </a:rPr>
              <a:t>无源移相器</a:t>
            </a:r>
            <a:r>
              <a:rPr lang="zh-CN" altLang="en-US" sz="1400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有源移相器</a:t>
            </a:r>
            <a:r>
              <a:rPr lang="zh-CN" altLang="en-US" sz="1400" dirty="0"/>
              <a:t>。根据工作原理进行分类， 移相器主要有开关型移相器 </a:t>
            </a:r>
            <a:r>
              <a:rPr lang="en-US" altLang="zh-CN" sz="1400" dirty="0"/>
              <a:t>( switch type phase shifter,</a:t>
            </a:r>
            <a:r>
              <a:rPr lang="zh-CN" altLang="en-US" sz="1400" dirty="0"/>
              <a:t> </a:t>
            </a:r>
            <a:r>
              <a:rPr lang="en-US" altLang="zh-CN" sz="1400" dirty="0"/>
              <a:t>STPS) </a:t>
            </a:r>
            <a:r>
              <a:rPr lang="zh-CN" altLang="en-US" sz="1400" dirty="0"/>
              <a:t>、反射型移相器 </a:t>
            </a:r>
            <a:r>
              <a:rPr lang="en-US" altLang="zh-CN" sz="1400" dirty="0"/>
              <a:t>( reflection type phase shifter, RTPS) </a:t>
            </a:r>
            <a:r>
              <a:rPr lang="zh-CN" altLang="en-US" sz="1400" dirty="0"/>
              <a:t>和矢量合成型移相器 </a:t>
            </a:r>
            <a:r>
              <a:rPr lang="en-US" altLang="zh-CN" sz="1400" dirty="0"/>
              <a:t>( vector-sum phase shifter, VSPS)</a:t>
            </a:r>
            <a:r>
              <a:rPr lang="zh-CN" altLang="en-US" sz="1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F4E39-721B-A99C-9131-8DC7A82B701B}"/>
              </a:ext>
            </a:extLst>
          </p:cNvPr>
          <p:cNvSpPr txBox="1"/>
          <p:nvPr/>
        </p:nvSpPr>
        <p:spPr>
          <a:xfrm>
            <a:off x="179512" y="2466876"/>
            <a:ext cx="88569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开关型移相器 </a:t>
            </a:r>
            <a:r>
              <a:rPr lang="en-US" altLang="zh-CN" sz="1400" dirty="0"/>
              <a:t>(STPS) </a:t>
            </a:r>
            <a:r>
              <a:rPr lang="zh-CN" altLang="en-US" sz="1400" dirty="0"/>
              <a:t>：结构简单，但级联结构会导致较高的插 入损耗和较大的芯片面积。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反射型移相器</a:t>
            </a:r>
            <a:r>
              <a:rPr lang="en-US" altLang="zh-CN" sz="1400" dirty="0"/>
              <a:t>(RTPS)</a:t>
            </a:r>
            <a:r>
              <a:rPr lang="zh-CN" altLang="en-US" sz="1400" dirty="0"/>
              <a:t>：具有较为紧凑的面积，但是其工作带 宽相对较窄，同时也具有较高的插入损耗。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矢量合成型移相器 </a:t>
            </a:r>
            <a:r>
              <a:rPr lang="en-US" altLang="zh-CN" sz="1400" b="1" dirty="0"/>
              <a:t>(VSPS)</a:t>
            </a:r>
            <a:r>
              <a:rPr lang="zh-CN" altLang="en-US" sz="1400" dirty="0"/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具有高增益、高相位分辨率和中等尺寸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通常介于无源移相器的反射型和开关型之间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的特点。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、项目内容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865293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矢量合成型有源移相器（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VSPS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）主要由三大部分组成：正交信号发生器、矢量合成器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模拟加法器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、尾电流控制单元等。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ADB8C-4A8F-4103-859D-92787009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324" y="1491630"/>
            <a:ext cx="2680611" cy="29668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43119E4-9CC6-4466-9BB4-AD3DF2B07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91" y="1870866"/>
            <a:ext cx="2874632" cy="1884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99F701-1BB6-4486-872F-A3739CFE7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154" y="3490729"/>
            <a:ext cx="538188" cy="686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3CD951-DA16-4F62-A39E-1C7194D66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78" y="3561434"/>
            <a:ext cx="538188" cy="640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0641F8-BA6B-1AE2-E5FE-3C06DE09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2366" y="1715144"/>
            <a:ext cx="3254283" cy="25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矢量合成电路功能复现：采用</a:t>
            </a:r>
            <a:r>
              <a:rPr lang="en-US" altLang="zh-CN" sz="1200" b="1" dirty="0"/>
              <a:t>Type I</a:t>
            </a:r>
            <a:r>
              <a:rPr lang="zh-CN" altLang="en-US" sz="1200" b="1" dirty="0"/>
              <a:t>型多相滤波器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FF0000"/>
                </a:solidFill>
              </a:rPr>
              <a:t>全频段相位精确相差</a:t>
            </a:r>
            <a:r>
              <a:rPr lang="en-US" altLang="zh-CN" sz="1200" b="1" dirty="0">
                <a:solidFill>
                  <a:srgbClr val="FF0000"/>
                </a:solidFill>
              </a:rPr>
              <a:t>90°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BA4EFF-54AE-847F-397A-BC27AFFF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1" y="1096881"/>
            <a:ext cx="7985131" cy="3641355"/>
          </a:xfrm>
          <a:prstGeom prst="rect">
            <a:avLst/>
          </a:prstGeom>
        </p:spPr>
      </p:pic>
      <p:sp>
        <p:nvSpPr>
          <p:cNvPr id="10" name="标题 5">
            <a:extLst>
              <a:ext uri="{FF2B5EF4-FFF2-40B4-BE49-F238E27FC236}">
                <a16:creationId xmlns:a16="http://schemas.microsoft.com/office/drawing/2014/main" id="{35FD2E7B-E3AD-1713-1EAA-406F420769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</p:spTree>
    <p:extLst>
      <p:ext uri="{BB962C8B-B14F-4D97-AF65-F5344CB8AC3E}">
        <p14:creationId xmlns:p14="http://schemas.microsoft.com/office/powerpoint/2010/main" val="17684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79512" y="710999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矢量合成电路功能复现：采用</a:t>
            </a:r>
            <a:r>
              <a:rPr lang="en-US" altLang="zh-CN" sz="1200" b="1" dirty="0"/>
              <a:t>Type I</a:t>
            </a:r>
            <a:r>
              <a:rPr lang="zh-CN" altLang="en-US" sz="1200" b="1" dirty="0"/>
              <a:t>型多相滤波器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FF0000"/>
                </a:solidFill>
              </a:rPr>
              <a:t>全频段相位精确相差</a:t>
            </a:r>
            <a:r>
              <a:rPr lang="en-US" altLang="zh-CN" sz="1200" b="1" dirty="0">
                <a:solidFill>
                  <a:srgbClr val="FF0000"/>
                </a:solidFill>
              </a:rPr>
              <a:t>90°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98313-47B5-B330-C31E-D41CD00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87998"/>
            <a:ext cx="3059832" cy="1995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6D6569-842E-F019-2932-F18D4FE4F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45"/>
          <a:stretch/>
        </p:blipFill>
        <p:spPr>
          <a:xfrm>
            <a:off x="3243714" y="972887"/>
            <a:ext cx="2984987" cy="2025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D0C105-027C-E159-32B2-8AF6E8F48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636" y="1029608"/>
            <a:ext cx="2875869" cy="1927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17DCF1-F1D6-BD4F-1223-B14475BB1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271" y="3013815"/>
            <a:ext cx="2952328" cy="1934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2758C-EC8A-D12E-E51F-DE70DB782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207" y="2983198"/>
            <a:ext cx="2952328" cy="19707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39B03F-9C7B-10EF-8ED0-8D4CB533EBAD}"/>
              </a:ext>
            </a:extLst>
          </p:cNvPr>
          <p:cNvSpPr txBox="1"/>
          <p:nvPr/>
        </p:nvSpPr>
        <p:spPr>
          <a:xfrm>
            <a:off x="0" y="3523345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参数扫描过程中控制</a:t>
            </a:r>
            <a:r>
              <a:rPr lang="en-US" altLang="zh-CN" sz="1100" b="1" dirty="0">
                <a:solidFill>
                  <a:srgbClr val="FF0000"/>
                </a:solidFill>
              </a:rPr>
              <a:t>I_I+I_Q=8mA</a:t>
            </a:r>
            <a:r>
              <a:rPr lang="zh-CN" altLang="en-US" sz="1100" b="1" dirty="0"/>
              <a:t>，将</a:t>
            </a:r>
            <a:r>
              <a:rPr lang="en-US" altLang="zh-CN" sz="1100" b="1" dirty="0"/>
              <a:t>I_I</a:t>
            </a:r>
            <a:r>
              <a:rPr lang="zh-CN" altLang="en-US" sz="1100" b="1" dirty="0"/>
              <a:t>从</a:t>
            </a:r>
            <a:r>
              <a:rPr lang="en-US" altLang="zh-CN" sz="1100" b="1" dirty="0"/>
              <a:t>0mA</a:t>
            </a:r>
            <a:r>
              <a:rPr lang="zh-CN" altLang="en-US" sz="1100" b="1" dirty="0"/>
              <a:t>扫描至</a:t>
            </a:r>
            <a:r>
              <a:rPr lang="en-US" altLang="zh-CN" sz="1100" b="1" dirty="0"/>
              <a:t>8mA</a:t>
            </a:r>
            <a:r>
              <a:rPr lang="zh-CN" altLang="en-US" sz="1100" b="1" dirty="0"/>
              <a:t>，每次扫描间隔为</a:t>
            </a:r>
            <a:r>
              <a:rPr lang="en-US" altLang="zh-CN" sz="1100" b="1" dirty="0"/>
              <a:t>0.1mA</a:t>
            </a:r>
            <a:r>
              <a:rPr lang="zh-CN" altLang="en-US" sz="1100" b="1" dirty="0"/>
              <a:t>。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77787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项目进展：</a:t>
            </a: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学习变压器原理，并学会使用</a:t>
            </a:r>
            <a:r>
              <a:rPr lang="en-US" altLang="zh-CN" sz="1200" b="1" dirty="0"/>
              <a:t>Transformer</a:t>
            </a:r>
            <a:r>
              <a:rPr lang="zh-CN" altLang="en-US" sz="1200" b="1" dirty="0"/>
              <a:t>进行阻抗匹配。</a:t>
            </a:r>
            <a:endParaRPr lang="en-US" altLang="zh-CN" sz="1200" b="1" dirty="0"/>
          </a:p>
          <a:p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阅读进行宽带匹配的文章，学习传输线变压器及</a:t>
            </a:r>
            <a:r>
              <a:rPr lang="en-US" altLang="zh-CN" sz="1200" b="1" dirty="0"/>
              <a:t>Marchand Balun</a:t>
            </a:r>
            <a:r>
              <a:rPr lang="zh-CN" altLang="en-US" sz="1200" b="1" dirty="0"/>
              <a:t>的原理。</a:t>
            </a: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利用变压器实现输入巴伦与输出巴伦设计，并实现输入与输出匹配。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7209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778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变压器原理：利用磁耦合原理实现能量和信号传输的多端电路器件。主要的功能有</a:t>
            </a:r>
            <a:r>
              <a:rPr lang="zh-CN" altLang="en-US" sz="1200" b="1" dirty="0">
                <a:solidFill>
                  <a:srgbClr val="FF0000"/>
                </a:solidFill>
              </a:rPr>
              <a:t>变换电压、电流与变换阻抗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9A813-B956-0CA4-DBEC-01A3C173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158849"/>
            <a:ext cx="2665422" cy="16561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00ED52-0EA6-686C-AF72-7E72A849BEB9}"/>
              </a:ext>
            </a:extLst>
          </p:cNvPr>
          <p:cNvSpPr txBox="1"/>
          <p:nvPr/>
        </p:nvSpPr>
        <p:spPr>
          <a:xfrm>
            <a:off x="245801" y="1203598"/>
            <a:ext cx="562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互感：</a:t>
            </a:r>
            <a:r>
              <a:rPr lang="zh-CN" altLang="en-US" sz="1200" dirty="0"/>
              <a:t>每当交流电流流过初级线圈时，次级线圈将在磁场的作用下感应出电压。</a:t>
            </a:r>
            <a:endParaRPr lang="en-US" altLang="zh-CN" sz="1200" dirty="0"/>
          </a:p>
          <a:p>
            <a:r>
              <a:rPr lang="zh-CN" altLang="en-US" sz="1200" b="1" dirty="0"/>
              <a:t>自感：</a:t>
            </a:r>
            <a:r>
              <a:rPr lang="zh-CN" altLang="en-US" sz="1200" dirty="0"/>
              <a:t>当流过线圈自身的电流发生变化时，线圈本身也会产生出感应电动势。</a:t>
            </a:r>
            <a:endParaRPr lang="en-US" altLang="zh-CN" sz="1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AB74A3-C79F-DC54-FC11-B6DCA65B3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751854"/>
            <a:ext cx="657317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7CDF59-EE99-ACC1-5888-68C4F2084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865" y="1742328"/>
            <a:ext cx="695422" cy="695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03F0A4-6B5F-3798-F426-9078AED3E22E}"/>
              </a:ext>
            </a:extLst>
          </p:cNvPr>
          <p:cNvSpPr txBox="1"/>
          <p:nvPr/>
        </p:nvSpPr>
        <p:spPr>
          <a:xfrm>
            <a:off x="386249" y="1940913"/>
            <a:ext cx="1161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自感电动势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7DE547-5EC8-CE6C-E277-495B2F841973}"/>
              </a:ext>
            </a:extLst>
          </p:cNvPr>
          <p:cNvSpPr txBox="1"/>
          <p:nvPr/>
        </p:nvSpPr>
        <p:spPr>
          <a:xfrm>
            <a:off x="2954413" y="1957776"/>
            <a:ext cx="1161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互感电动势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FF1124-A65E-40C1-B586-2D68EDED2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796" y="2999311"/>
            <a:ext cx="2054870" cy="1303088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90C564E6-64CF-EF10-2824-B4031AC308B2}"/>
              </a:ext>
            </a:extLst>
          </p:cNvPr>
          <p:cNvSpPr/>
          <p:nvPr/>
        </p:nvSpPr>
        <p:spPr>
          <a:xfrm>
            <a:off x="3457600" y="3496966"/>
            <a:ext cx="108012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8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215033" y="823311"/>
            <a:ext cx="778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变压器实现阻抗匹配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F38DCD-E776-595F-2706-FE34CFF9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419622"/>
            <a:ext cx="4541491" cy="1871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AF15E-E68B-003F-B42F-0B701E7C7060}"/>
                  </a:ext>
                </a:extLst>
              </p:cNvPr>
              <p:cNvSpPr txBox="1"/>
              <p:nvPr/>
            </p:nvSpPr>
            <p:spPr>
              <a:xfrm>
                <a:off x="5076056" y="1281122"/>
                <a:ext cx="2520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/>
                  <a:t>原边阻抗为：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en-US" sz="1200" b="1" i="1" smtClean="0">
                        <a:latin typeface="Cambria Math" panose="02040503050406030204" pitchFamily="18" charset="0"/>
                      </a:rPr>
                      <m:t>𝝎</m:t>
                    </m:r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2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AF15E-E68B-003F-B42F-0B701E7C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81122"/>
                <a:ext cx="2520280" cy="276999"/>
              </a:xfrm>
              <a:prstGeom prst="rect">
                <a:avLst/>
              </a:prstGeom>
              <a:blipFill>
                <a:blip r:embed="rId5"/>
                <a:stretch>
                  <a:fillRect l="-242"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C4162D-959A-156E-BDFA-1ED9937E4C3E}"/>
                  </a:ext>
                </a:extLst>
              </p:cNvPr>
              <p:cNvSpPr txBox="1"/>
              <p:nvPr/>
            </p:nvSpPr>
            <p:spPr>
              <a:xfrm>
                <a:off x="5076056" y="1582643"/>
                <a:ext cx="3427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/>
                  <a:t>副边阻抗为：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b="1" i="1" smtClean="0">
                        <a:latin typeface="Cambria Math" panose="02040503050406030204" pitchFamily="18" charset="0"/>
                      </a:rPr>
                      <m:t>𝝎</m:t>
                    </m:r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C4162D-959A-156E-BDFA-1ED9937E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82643"/>
                <a:ext cx="3427854" cy="276999"/>
              </a:xfrm>
              <a:prstGeom prst="rect">
                <a:avLst/>
              </a:prstGeom>
              <a:blipFill>
                <a:blip r:embed="rId6"/>
                <a:stretch>
                  <a:fillRect l="-178" t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A2365-44D9-5873-810C-C883BAB45BB7}"/>
                  </a:ext>
                </a:extLst>
              </p:cNvPr>
              <p:cNvSpPr txBox="1"/>
              <p:nvPr/>
            </p:nvSpPr>
            <p:spPr>
              <a:xfrm>
                <a:off x="6151898" y="2355444"/>
                <a:ext cx="27140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A2365-44D9-5873-810C-C883BAB4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98" y="2355444"/>
                <a:ext cx="2714078" cy="64633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9D6AC7B-E493-9CAB-4742-6B57EE141E2E}"/>
              </a:ext>
            </a:extLst>
          </p:cNvPr>
          <p:cNvSpPr txBox="1"/>
          <p:nvPr/>
        </p:nvSpPr>
        <p:spPr>
          <a:xfrm>
            <a:off x="5064671" y="254010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原副线圈</a:t>
            </a:r>
            <a:r>
              <a:rPr lang="en-US" altLang="zh-CN" sz="1200" b="1" dirty="0"/>
              <a:t>KVL</a:t>
            </a:r>
            <a:r>
              <a:rPr lang="zh-CN" altLang="en-US" sz="1200" b="1" dirty="0"/>
              <a:t>方程：</a:t>
            </a:r>
            <a:endParaRPr lang="en-US" altLang="zh-CN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588877-F964-D4EB-89A2-4ED0FA8F91CA}"/>
                  </a:ext>
                </a:extLst>
              </p:cNvPr>
              <p:cNvSpPr txBox="1"/>
              <p:nvPr/>
            </p:nvSpPr>
            <p:spPr>
              <a:xfrm>
                <a:off x="1475656" y="3592789"/>
                <a:ext cx="2714078" cy="899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588877-F964-D4EB-89A2-4ED0FA8F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92789"/>
                <a:ext cx="2714078" cy="8999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3DC092E-75A3-3728-F2FB-E1222CE2B275}"/>
              </a:ext>
            </a:extLst>
          </p:cNvPr>
          <p:cNvSpPr txBox="1"/>
          <p:nvPr/>
        </p:nvSpPr>
        <p:spPr>
          <a:xfrm>
            <a:off x="238225" y="3904252"/>
            <a:ext cx="183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得到初级线圈电流公式</a:t>
            </a:r>
            <a:endParaRPr lang="en-US" altLang="zh-CN" sz="12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8601E64-2272-662B-5650-9B58D5CA4E4C}"/>
              </a:ext>
            </a:extLst>
          </p:cNvPr>
          <p:cNvSpPr/>
          <p:nvPr/>
        </p:nvSpPr>
        <p:spPr>
          <a:xfrm>
            <a:off x="2987824" y="3904252"/>
            <a:ext cx="792088" cy="588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EE857EE-DD47-8DD6-9181-218D449199C5}"/>
                  </a:ext>
                </a:extLst>
              </p:cNvPr>
              <p:cNvSpPr txBox="1"/>
              <p:nvPr/>
            </p:nvSpPr>
            <p:spPr>
              <a:xfrm>
                <a:off x="4256881" y="3884896"/>
                <a:ext cx="3384376" cy="43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/>
                  <a:t>引入阻抗：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altLang="zh-CN" sz="12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12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b="1" i="0" smtClean="0">
                        <a:latin typeface="Cambria Math" panose="02040503050406030204" pitchFamily="18" charset="0"/>
                      </a:rPr>
                      <m:t>𝐣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2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EE857EE-DD47-8DD6-9181-218D44919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81" y="3884896"/>
                <a:ext cx="3384376" cy="4308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649D6240-3F37-DDCD-ED35-F20359CE4C6A}"/>
              </a:ext>
            </a:extLst>
          </p:cNvPr>
          <p:cNvSpPr/>
          <p:nvPr/>
        </p:nvSpPr>
        <p:spPr>
          <a:xfrm>
            <a:off x="6600180" y="3806076"/>
            <a:ext cx="996155" cy="61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701309-B236-9E8A-A407-4F70F7D8A6D0}"/>
              </a:ext>
            </a:extLst>
          </p:cNvPr>
          <p:cNvSpPr/>
          <p:nvPr/>
        </p:nvSpPr>
        <p:spPr>
          <a:xfrm>
            <a:off x="4386487" y="2355444"/>
            <a:ext cx="437035" cy="430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7FEB46-5709-8EC0-49F0-779C70143499}"/>
              </a:ext>
            </a:extLst>
          </p:cNvPr>
          <p:cNvCxnSpPr/>
          <p:nvPr/>
        </p:nvCxnSpPr>
        <p:spPr>
          <a:xfrm>
            <a:off x="4793011" y="2786268"/>
            <a:ext cx="1996972" cy="101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A767171-D875-3721-C38B-FFAE1437FFE9}"/>
              </a:ext>
            </a:extLst>
          </p:cNvPr>
          <p:cNvSpPr txBox="1"/>
          <p:nvPr/>
        </p:nvSpPr>
        <p:spPr>
          <a:xfrm>
            <a:off x="2411760" y="454443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副边等效到原边</a:t>
            </a:r>
            <a:r>
              <a:rPr lang="zh-CN" altLang="en-US" sz="1200" b="1" i="0" dirty="0">
                <a:effectLst/>
                <a:highlight>
                  <a:srgbClr val="FFFFFF"/>
                </a:highlight>
                <a:latin typeface="-apple-system"/>
              </a:rPr>
              <a:t>的引入阻抗会使副边的电抗变性，即感性变容性，容性变感性。这在理论上表示，可以利用变压器副边到原边的关系来匹配阻抗，实现最大功率传输。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262727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3NGYzNzg1NmU0NDRhYmVhY2RhMzllMmY4M2Y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海洋系PPT模板+南科大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海洋系PPT模板+南科大logo</Template>
  <TotalTime>14660</TotalTime>
  <Words>763</Words>
  <Application>Microsoft Office PowerPoint</Application>
  <PresentationFormat>全屏显示(16:9)</PresentationFormat>
  <Paragraphs>70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宋体</vt:lpstr>
      <vt:lpstr>微软雅黑</vt:lpstr>
      <vt:lpstr>Arial</vt:lpstr>
      <vt:lpstr>Calibri</vt:lpstr>
      <vt:lpstr>Cambria Math</vt:lpstr>
      <vt:lpstr>海洋系PPT模板+南科大logo</vt:lpstr>
      <vt:lpstr>有源移相器设计</vt:lpstr>
      <vt:lpstr>目录</vt:lpstr>
      <vt:lpstr>1、项目背景</vt:lpstr>
      <vt:lpstr>2、项目内容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3、研究进展——文献阅读</vt:lpstr>
      <vt:lpstr>3、研究进展</vt:lpstr>
      <vt:lpstr>3、研究进展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Xiaoqi Yu</cp:lastModifiedBy>
  <cp:revision>458</cp:revision>
  <dcterms:created xsi:type="dcterms:W3CDTF">2018-11-26T02:40:00Z</dcterms:created>
  <dcterms:modified xsi:type="dcterms:W3CDTF">2024-08-20T15:17:54Z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35F923468E5B49CEAFC0DA461859BEAA_12</vt:lpwstr>
  </property>
  <property fmtid="{D5CDD505-2E9C-101B-9397-08002B2CF9AE}" pid="3" name="KSOProductBuildVer">
    <vt:lpwstr>2052-12.1.0.16388</vt:lpwstr>
  </property>
</Properties>
</file>