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notesSlides/notesSlide3.xml" ContentType="application/vnd.openxmlformats-officedocument.presentationml.notesSlide+xml"/>
  <Override PartName="/ppt/tags/tag11.xml" ContentType="application/vnd.openxmlformats-officedocument.presentationml.tags+xml"/>
  <Override PartName="/ppt/notesSlides/notesSlide4.xml" ContentType="application/vnd.openxmlformats-officedocument.presentationml.notesSlide+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notesSlides/notesSlide6.xml" ContentType="application/vnd.openxmlformats-officedocument.presentationml.notesSlide+xml"/>
  <Override PartName="/ppt/tags/tag14.xml" ContentType="application/vnd.openxmlformats-officedocument.presentationml.tags+xml"/>
  <Override PartName="/ppt/notesSlides/notesSlide7.xml" ContentType="application/vnd.openxmlformats-officedocument.presentationml.notesSlide+xml"/>
  <Override PartName="/ppt/tags/tag15.xml" ContentType="application/vnd.openxmlformats-officedocument.presentationml.tags+xml"/>
  <Override PartName="/ppt/notesSlides/notesSlide8.xml" ContentType="application/vnd.openxmlformats-officedocument.presentationml.notesSlide+xml"/>
  <Override PartName="/ppt/tags/tag16.xml" ContentType="application/vnd.openxmlformats-officedocument.presentationml.tags+xml"/>
  <Override PartName="/ppt/notesSlides/notesSlide9.xml" ContentType="application/vnd.openxmlformats-officedocument.presentationml.notesSlide+xml"/>
  <Override PartName="/ppt/tags/tag17.xml" ContentType="application/vnd.openxmlformats-officedocument.presentationml.tags+xml"/>
  <Override PartName="/ppt/notesSlides/notesSlide10.xml" ContentType="application/vnd.openxmlformats-officedocument.presentationml.notesSlide+xml"/>
  <Override PartName="/ppt/tags/tag18.xml" ContentType="application/vnd.openxmlformats-officedocument.presentationml.tags+xml"/>
  <Override PartName="/ppt/notesSlides/notesSlide11.xml" ContentType="application/vnd.openxmlformats-officedocument.presentationml.notesSlide+xml"/>
  <Override PartName="/ppt/tags/tag19.xml" ContentType="application/vnd.openxmlformats-officedocument.presentationml.tags+xml"/>
  <Override PartName="/ppt/notesSlides/notesSlide12.xml" ContentType="application/vnd.openxmlformats-officedocument.presentationml.notesSlide+xml"/>
  <Override PartName="/ppt/tags/tag20.xml" ContentType="application/vnd.openxmlformats-officedocument.presentationml.tags+xml"/>
  <Override PartName="/ppt/notesSlides/notesSlide13.xml" ContentType="application/vnd.openxmlformats-officedocument.presentationml.notesSlide+xml"/>
  <Override PartName="/ppt/tags/tag21.xml" ContentType="application/vnd.openxmlformats-officedocument.presentationml.tags+xml"/>
  <Override PartName="/ppt/notesSlides/notesSlide14.xml" ContentType="application/vnd.openxmlformats-officedocument.presentationml.notesSlide+xml"/>
  <Override PartName="/ppt/tags/tag22.xml" ContentType="application/vnd.openxmlformats-officedocument.presentationml.tags+xml"/>
  <Override PartName="/ppt/notesSlides/notesSlide15.xml" ContentType="application/vnd.openxmlformats-officedocument.presentationml.notesSlide+xml"/>
  <Override PartName="/ppt/tags/tag23.xml" ContentType="application/vnd.openxmlformats-officedocument.presentationml.tags+xml"/>
  <Override PartName="/ppt/notesSlides/notesSlide16.xml" ContentType="application/vnd.openxmlformats-officedocument.presentationml.notesSlide+xml"/>
  <Override PartName="/ppt/tags/tag24.xml" ContentType="application/vnd.openxmlformats-officedocument.presentationml.tags+xml"/>
  <Override PartName="/ppt/notesSlides/notesSlide17.xml" ContentType="application/vnd.openxmlformats-officedocument.presentationml.notesSlide+xml"/>
  <Override PartName="/ppt/tags/tag25.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580" r:id="rId2"/>
    <p:sldId id="334" r:id="rId3"/>
    <p:sldId id="675" r:id="rId4"/>
    <p:sldId id="637" r:id="rId5"/>
    <p:sldId id="657" r:id="rId6"/>
    <p:sldId id="676" r:id="rId7"/>
    <p:sldId id="658" r:id="rId8"/>
    <p:sldId id="659" r:id="rId9"/>
    <p:sldId id="663" r:id="rId10"/>
    <p:sldId id="664" r:id="rId11"/>
    <p:sldId id="661" r:id="rId12"/>
    <p:sldId id="665" r:id="rId13"/>
    <p:sldId id="674" r:id="rId14"/>
    <p:sldId id="677" r:id="rId15"/>
    <p:sldId id="666" r:id="rId16"/>
    <p:sldId id="667" r:id="rId17"/>
    <p:sldId id="668" r:id="rId18"/>
    <p:sldId id="678" r:id="rId19"/>
    <p:sldId id="670" r:id="rId20"/>
    <p:sldId id="650" r:id="rId21"/>
    <p:sldId id="671" r:id="rId22"/>
    <p:sldId id="672" r:id="rId23"/>
    <p:sldId id="679" r:id="rId24"/>
    <p:sldId id="656" r:id="rId25"/>
    <p:sldId id="673" r:id="rId26"/>
  </p:sldIdLst>
  <p:sldSz cx="9144000" cy="5143500" type="screen16x9"/>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90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85D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957" autoAdjust="0"/>
  </p:normalViewPr>
  <p:slideViewPr>
    <p:cSldViewPr showGuides="1">
      <p:cViewPr varScale="1">
        <p:scale>
          <a:sx n="143" d="100"/>
          <a:sy n="143" d="100"/>
        </p:scale>
        <p:origin x="486" y="108"/>
      </p:cViewPr>
      <p:guideLst>
        <p:guide orient="horz" pos="1620"/>
        <p:guide pos="2901"/>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2025/1/11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mc:AlternateContent xmlns:mc="http://schemas.openxmlformats.org/markup-compatibility/2006" xmlns:a14="http://schemas.microsoft.com/office/drawing/2010/main">
        <mc:Choice Requires="a14">
          <p:sp>
            <p:nvSpPr>
              <p:cNvPr id="3" name="文本占位符 2"/>
              <p:cNvSpPr>
                <a:spLocks noGrp="1"/>
              </p:cNvSpPr>
              <p:nvPr>
                <p:ph type="body" idx="3"/>
              </p:nvPr>
            </p:nvSpPr>
            <p:spPr/>
            <p:txBody>
              <a:bodyPr/>
              <a:lstStyle/>
              <a:p>
                <a:r>
                  <a:rPr lang="zh-CN" altLang="en-US" dirty="0"/>
                  <a:t>这里展示了上述国内外部分移相器设计的性能对比，下方为本课题研究预计实现的目标。</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其中，</a:t>
                </a:r>
                <a:r>
                  <a:rPr lang="zh-CN" altLang="en-US" sz="1200" dirty="0">
                    <a:latin typeface="Times New Roman" panose="02020603050405020304" pitchFamily="18" charset="0"/>
                    <a:cs typeface="Times New Roman" panose="02020603050405020304" pitchFamily="18" charset="0"/>
                  </a:rPr>
                  <a:t>文献</a:t>
                </a:r>
                <a:r>
                  <a:rPr lang="en-US" altLang="zh-CN" sz="1200" dirty="0">
                    <a:latin typeface="Times New Roman" panose="02020603050405020304" pitchFamily="18" charset="0"/>
                    <a:cs typeface="Times New Roman" panose="02020603050405020304" pitchFamily="18" charset="0"/>
                  </a:rPr>
                  <a:t>[1]</a:t>
                </a:r>
                <a:r>
                  <a:rPr lang="zh-CN" altLang="en-US" sz="1200" dirty="0">
                    <a:latin typeface="Times New Roman" panose="02020603050405020304" pitchFamily="18" charset="0"/>
                    <a:cs typeface="Times New Roman" panose="02020603050405020304" pitchFamily="18" charset="0"/>
                  </a:rPr>
                  <a:t>中的反射型移相器只实现了在</a:t>
                </a:r>
                <a:r>
                  <a:rPr lang="en-US" altLang="zh-CN" sz="1200" dirty="0">
                    <a:latin typeface="Times New Roman" panose="02020603050405020304" pitchFamily="18" charset="0"/>
                    <a:cs typeface="Times New Roman" panose="02020603050405020304" pitchFamily="18" charset="0"/>
                  </a:rPr>
                  <a:t>180</a:t>
                </a:r>
                <a14:m>
                  <m:oMath xmlns:m="http://schemas.openxmlformats.org/officeDocument/2006/math">
                    <m:r>
                      <a:rPr lang="en-US" altLang="zh-CN" sz="12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1200" dirty="0">
                    <a:latin typeface="Times New Roman" panose="02020603050405020304" pitchFamily="18" charset="0"/>
                    <a:cs typeface="Times New Roman" panose="02020603050405020304" pitchFamily="18" charset="0"/>
                  </a:rPr>
                  <a:t>范围内</a:t>
                </a:r>
                <a:r>
                  <a:rPr lang="en-US" altLang="zh-CN" sz="1200" dirty="0">
                    <a:latin typeface="Times New Roman" panose="02020603050405020304" pitchFamily="18" charset="0"/>
                    <a:cs typeface="Times New Roman" panose="02020603050405020304" pitchFamily="18" charset="0"/>
                  </a:rPr>
                  <a:t>5bits</a:t>
                </a:r>
                <a:r>
                  <a:rPr lang="zh-CN" altLang="en-US" sz="1200" dirty="0">
                    <a:latin typeface="Times New Roman" panose="02020603050405020304" pitchFamily="18" charset="0"/>
                    <a:cs typeface="Times New Roman" panose="02020603050405020304" pitchFamily="18" charset="0"/>
                  </a:rPr>
                  <a:t>移相功能。因此，相较于无源移相器，有源移相器相对容易实现</a:t>
                </a:r>
                <a:r>
                  <a:rPr lang="zh-CN" altLang="en-US" sz="1200" b="1" dirty="0">
                    <a:latin typeface="Times New Roman" panose="02020603050405020304" pitchFamily="18" charset="0"/>
                    <a:cs typeface="Times New Roman" panose="02020603050405020304" pitchFamily="18" charset="0"/>
                  </a:rPr>
                  <a:t>更大的移相范围</a:t>
                </a:r>
                <a:r>
                  <a:rPr lang="zh-CN" altLang="en-US" sz="1200" dirty="0">
                    <a:latin typeface="Times New Roman" panose="02020603050405020304" pitchFamily="18" charset="0"/>
                    <a:cs typeface="Times New Roman" panose="02020603050405020304" pitchFamily="18" charset="0"/>
                  </a:rPr>
                  <a:t>与</a:t>
                </a:r>
                <a:r>
                  <a:rPr lang="zh-CN" altLang="en-US" sz="1200" b="1" dirty="0">
                    <a:latin typeface="Times New Roman" panose="02020603050405020304" pitchFamily="18" charset="0"/>
                    <a:cs typeface="Times New Roman" panose="02020603050405020304" pitchFamily="18" charset="0"/>
                  </a:rPr>
                  <a:t>移相精度</a:t>
                </a:r>
                <a:r>
                  <a:rPr lang="zh-CN" altLang="en-US" sz="1200" dirty="0">
                    <a:latin typeface="Times New Roman" panose="02020603050405020304" pitchFamily="18" charset="0"/>
                    <a:cs typeface="Times New Roman" panose="02020603050405020304" pitchFamily="18" charset="0"/>
                  </a:rPr>
                  <a:t>，且</a:t>
                </a:r>
                <a:r>
                  <a:rPr lang="zh-CN" altLang="en-US" sz="1200" b="1" dirty="0">
                    <a:latin typeface="Times New Roman" panose="02020603050405020304" pitchFamily="18" charset="0"/>
                    <a:cs typeface="Times New Roman" panose="02020603050405020304" pitchFamily="18" charset="0"/>
                  </a:rPr>
                  <a:t>插损较低、面积更小。</a:t>
                </a:r>
                <a:endParaRPr lang="en-US" altLang="zh-CN" sz="1200" b="1" dirty="0">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latin typeface="Times New Roman" panose="02020603050405020304" pitchFamily="18" charset="0"/>
                    <a:cs typeface="Times New Roman" panose="02020603050405020304" pitchFamily="18" charset="0"/>
                  </a:rPr>
                  <a:t>同时，从表格中可以看出，实现高精度、低相移误差与增益误差的移相器是研究的重点。</a:t>
                </a:r>
                <a:endParaRPr lang="en-US" altLang="zh-CN" sz="1200" dirty="0">
                  <a:latin typeface="Times New Roman" panose="02020603050405020304" pitchFamily="18" charset="0"/>
                  <a:cs typeface="Times New Roman" panose="02020603050405020304" pitchFamily="18" charset="0"/>
                </a:endParaRPr>
              </a:p>
              <a:p>
                <a:endParaRPr lang="en-US" altLang="zh-CN" dirty="0"/>
              </a:p>
            </p:txBody>
          </p:sp>
        </mc:Choice>
        <mc:Fallback xmlns="">
          <p:sp>
            <p:nvSpPr>
              <p:cNvPr id="3" name="文本占位符 2"/>
              <p:cNvSpPr>
                <a:spLocks noGrp="1"/>
              </p:cNvSpPr>
              <p:nvPr>
                <p:ph type="body" idx="3"/>
              </p:nvPr>
            </p:nvSpPr>
            <p:spPr/>
            <p:txBody>
              <a:bodyPr/>
              <a:lstStyle/>
              <a:p>
                <a:r>
                  <a:rPr lang="zh-CN" altLang="en-US" dirty="0"/>
                  <a:t>这里展示了上述国内外部分移相器设计的性能对比，下方为本课题研究预计实现的目标。</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其中，</a:t>
                </a:r>
                <a:r>
                  <a:rPr lang="zh-CN" altLang="en-US" sz="1200" dirty="0">
                    <a:latin typeface="Times New Roman" panose="02020603050405020304" pitchFamily="18" charset="0"/>
                    <a:cs typeface="Times New Roman" panose="02020603050405020304" pitchFamily="18" charset="0"/>
                  </a:rPr>
                  <a:t>文献</a:t>
                </a:r>
                <a:r>
                  <a:rPr lang="en-US" altLang="zh-CN" sz="1200" dirty="0">
                    <a:latin typeface="Times New Roman" panose="02020603050405020304" pitchFamily="18" charset="0"/>
                    <a:cs typeface="Times New Roman" panose="02020603050405020304" pitchFamily="18" charset="0"/>
                  </a:rPr>
                  <a:t>[1]</a:t>
                </a:r>
                <a:r>
                  <a:rPr lang="zh-CN" altLang="en-US" sz="1200" dirty="0">
                    <a:latin typeface="Times New Roman" panose="02020603050405020304" pitchFamily="18" charset="0"/>
                    <a:cs typeface="Times New Roman" panose="02020603050405020304" pitchFamily="18" charset="0"/>
                  </a:rPr>
                  <a:t>中的反射型移相器只实现了在</a:t>
                </a:r>
                <a:r>
                  <a:rPr lang="en-US" altLang="zh-CN" sz="1200" dirty="0">
                    <a:latin typeface="Times New Roman" panose="02020603050405020304" pitchFamily="18" charset="0"/>
                    <a:cs typeface="Times New Roman" panose="02020603050405020304" pitchFamily="18" charset="0"/>
                  </a:rPr>
                  <a:t>180</a:t>
                </a:r>
                <a:r>
                  <a:rPr lang="en-US" altLang="zh-CN" sz="1200" i="0">
                    <a:latin typeface="Cambria Math" panose="02040503050406030204" pitchFamily="18" charset="0"/>
                    <a:ea typeface="Cambria Math" panose="02040503050406030204" pitchFamily="18" charset="0"/>
                    <a:cs typeface="Times New Roman" panose="02020603050405020304" pitchFamily="18" charset="0"/>
                  </a:rPr>
                  <a:t>°</a:t>
                </a:r>
                <a:r>
                  <a:rPr lang="zh-CN" altLang="en-US" sz="1200" dirty="0">
                    <a:latin typeface="Times New Roman" panose="02020603050405020304" pitchFamily="18" charset="0"/>
                    <a:cs typeface="Times New Roman" panose="02020603050405020304" pitchFamily="18" charset="0"/>
                  </a:rPr>
                  <a:t>范围内</a:t>
                </a:r>
                <a:r>
                  <a:rPr lang="en-US" altLang="zh-CN" sz="1200" dirty="0">
                    <a:latin typeface="Times New Roman" panose="02020603050405020304" pitchFamily="18" charset="0"/>
                    <a:cs typeface="Times New Roman" panose="02020603050405020304" pitchFamily="18" charset="0"/>
                  </a:rPr>
                  <a:t>5bits</a:t>
                </a:r>
                <a:r>
                  <a:rPr lang="zh-CN" altLang="en-US" sz="1200" dirty="0">
                    <a:latin typeface="Times New Roman" panose="02020603050405020304" pitchFamily="18" charset="0"/>
                    <a:cs typeface="Times New Roman" panose="02020603050405020304" pitchFamily="18" charset="0"/>
                  </a:rPr>
                  <a:t>移相功能。因此，相较于无源移相器，有源移相器相对容易实现</a:t>
                </a:r>
                <a:r>
                  <a:rPr lang="zh-CN" altLang="en-US" sz="1200" b="1" dirty="0">
                    <a:latin typeface="Times New Roman" panose="02020603050405020304" pitchFamily="18" charset="0"/>
                    <a:cs typeface="Times New Roman" panose="02020603050405020304" pitchFamily="18" charset="0"/>
                  </a:rPr>
                  <a:t>更大的移相范围</a:t>
                </a:r>
                <a:r>
                  <a:rPr lang="zh-CN" altLang="en-US" sz="1200" dirty="0">
                    <a:latin typeface="Times New Roman" panose="02020603050405020304" pitchFamily="18" charset="0"/>
                    <a:cs typeface="Times New Roman" panose="02020603050405020304" pitchFamily="18" charset="0"/>
                  </a:rPr>
                  <a:t>与</a:t>
                </a:r>
                <a:r>
                  <a:rPr lang="zh-CN" altLang="en-US" sz="1200" b="1" dirty="0">
                    <a:latin typeface="Times New Roman" panose="02020603050405020304" pitchFamily="18" charset="0"/>
                    <a:cs typeface="Times New Roman" panose="02020603050405020304" pitchFamily="18" charset="0"/>
                  </a:rPr>
                  <a:t>移相精度</a:t>
                </a:r>
                <a:r>
                  <a:rPr lang="zh-CN" altLang="en-US" sz="1200" dirty="0">
                    <a:latin typeface="Times New Roman" panose="02020603050405020304" pitchFamily="18" charset="0"/>
                    <a:cs typeface="Times New Roman" panose="02020603050405020304" pitchFamily="18" charset="0"/>
                  </a:rPr>
                  <a:t>，且</a:t>
                </a:r>
                <a:r>
                  <a:rPr lang="zh-CN" altLang="en-US" sz="1200" b="1" dirty="0">
                    <a:latin typeface="Times New Roman" panose="02020603050405020304" pitchFamily="18" charset="0"/>
                    <a:cs typeface="Times New Roman" panose="02020603050405020304" pitchFamily="18" charset="0"/>
                  </a:rPr>
                  <a:t>插损较低、面积更小。</a:t>
                </a:r>
                <a:endParaRPr lang="en-US" altLang="zh-CN" sz="1200" dirty="0">
                  <a:latin typeface="Times New Roman" panose="02020603050405020304" pitchFamily="18" charset="0"/>
                  <a:cs typeface="Times New Roman" panose="02020603050405020304" pitchFamily="18" charset="0"/>
                </a:endParaRPr>
              </a:p>
              <a:p>
                <a:endParaRPr lang="en-US" altLang="zh-CN" dirty="0"/>
              </a:p>
            </p:txBody>
          </p:sp>
        </mc:Fallback>
      </mc:AlternateContent>
    </p:spTree>
    <p:extLst>
      <p:ext uri="{BB962C8B-B14F-4D97-AF65-F5344CB8AC3E}">
        <p14:creationId xmlns:p14="http://schemas.microsoft.com/office/powerpoint/2010/main" val="3548304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下方为整体有源移相器的系统框图。</a:t>
            </a:r>
            <a:endParaRPr lang="en-US" altLang="zh-CN" dirty="0"/>
          </a:p>
          <a:p>
            <a:r>
              <a:rPr lang="zh-CN" altLang="en-US" dirty="0"/>
              <a:t>射频信号经过一个输入巴伦转换为差分信号，再由正交信号生成电路产生</a:t>
            </a:r>
            <a:r>
              <a:rPr lang="en-US" altLang="zh-CN" dirty="0"/>
              <a:t>4</a:t>
            </a:r>
            <a:r>
              <a:rPr lang="zh-CN" altLang="en-US" dirty="0"/>
              <a:t>路正交参考信号，然后矢量调制器对其中的任意两路正交信号分别进行调幅和矢量相加，得到一个目标移相差分信号，最后通过一个输出巴伦和插损补偿电路将其输出。 下面对各模块进行一个简单介绍：</a:t>
            </a:r>
            <a:endParaRPr lang="en-US" altLang="zh-CN" dirty="0"/>
          </a:p>
        </p:txBody>
      </p:sp>
    </p:spTree>
    <p:extLst>
      <p:ext uri="{BB962C8B-B14F-4D97-AF65-F5344CB8AC3E}">
        <p14:creationId xmlns:p14="http://schemas.microsoft.com/office/powerpoint/2010/main" val="1867655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输入巴伦主要有无源与有源两种结构。</a:t>
            </a:r>
            <a:endParaRPr lang="en-US" altLang="zh-CN" dirty="0"/>
          </a:p>
        </p:txBody>
      </p:sp>
    </p:spTree>
    <p:extLst>
      <p:ext uri="{BB962C8B-B14F-4D97-AF65-F5344CB8AC3E}">
        <p14:creationId xmlns:p14="http://schemas.microsoft.com/office/powerpoint/2010/main" val="32503038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这里的输出巴伦展示了一个简单有源巴伦结构，</a:t>
            </a:r>
            <a:r>
              <a:rPr lang="en-US" altLang="zh-CN" dirty="0"/>
              <a:t>M1</a:t>
            </a:r>
            <a:r>
              <a:rPr lang="zh-CN" altLang="en-US" dirty="0"/>
              <a:t>和</a:t>
            </a:r>
            <a:r>
              <a:rPr lang="en-US" altLang="zh-CN" dirty="0"/>
              <a:t>M2</a:t>
            </a:r>
            <a:r>
              <a:rPr lang="zh-CN" altLang="en-US" dirty="0"/>
              <a:t>使用相同的晶体管，通过条件其尺寸使得电路能匹配到</a:t>
            </a:r>
            <a:r>
              <a:rPr lang="en-US" altLang="zh-CN" dirty="0"/>
              <a:t>50</a:t>
            </a:r>
            <a:r>
              <a:rPr lang="zh-CN" altLang="en-US" dirty="0"/>
              <a:t>欧姆。除此之外，可以</a:t>
            </a: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通过增加一级平衡缓冲器，</a:t>
            </a: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以</a:t>
            </a:r>
            <a:r>
              <a:rPr lang="zh-CN" altLang="zh-CN" sz="1200" b="1" dirty="0">
                <a:effectLst/>
                <a:latin typeface="Times New Roman" panose="02020603050405020304" pitchFamily="18" charset="0"/>
                <a:ea typeface="宋体" panose="02010600030101010101" pitchFamily="2" charset="-122"/>
                <a:cs typeface="Times New Roman" panose="02020603050405020304" pitchFamily="18" charset="0"/>
              </a:rPr>
              <a:t>减小</a:t>
            </a: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输出</a:t>
            </a:r>
            <a:r>
              <a:rPr lang="zh-CN" altLang="zh-CN" sz="1200" b="1" dirty="0">
                <a:effectLst/>
                <a:latin typeface="Times New Roman" panose="02020603050405020304" pitchFamily="18" charset="0"/>
                <a:ea typeface="宋体" panose="02010600030101010101" pitchFamily="2" charset="-122"/>
                <a:cs typeface="Times New Roman" panose="02020603050405020304" pitchFamily="18" charset="0"/>
              </a:rPr>
              <a:t>巴伦对</a:t>
            </a:r>
            <a:r>
              <a:rPr lang="en-US" altLang="zh-CN" sz="1200" b="1" dirty="0">
                <a:effectLst/>
                <a:latin typeface="Times New Roman" panose="02020603050405020304" pitchFamily="18" charset="0"/>
                <a:ea typeface="宋体" panose="02010600030101010101" pitchFamily="2" charset="-122"/>
                <a:cs typeface="Times New Roman" panose="02020603050405020304" pitchFamily="18" charset="0"/>
              </a:rPr>
              <a:t>VGA</a:t>
            </a:r>
            <a:r>
              <a:rPr lang="zh-CN" altLang="zh-CN" sz="1200" b="1" dirty="0">
                <a:effectLst/>
                <a:latin typeface="Times New Roman" panose="02020603050405020304" pitchFamily="18" charset="0"/>
                <a:ea typeface="宋体" panose="02010600030101010101" pitchFamily="2" charset="-122"/>
                <a:cs typeface="Times New Roman" panose="02020603050405020304" pitchFamily="18" charset="0"/>
              </a:rPr>
              <a:t>负载的影响，提升电路性能</a:t>
            </a: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p>
        </p:txBody>
      </p:sp>
    </p:spTree>
    <p:extLst>
      <p:ext uri="{BB962C8B-B14F-4D97-AF65-F5344CB8AC3E}">
        <p14:creationId xmlns:p14="http://schemas.microsoft.com/office/powerpoint/2010/main" val="2011807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MARCHAND</a:t>
            </a:r>
            <a:r>
              <a:rPr lang="zh-CN" altLang="en-US" dirty="0"/>
              <a:t> </a:t>
            </a:r>
            <a:r>
              <a:rPr lang="en-US" altLang="zh-CN" dirty="0"/>
              <a:t>Balun</a:t>
            </a:r>
            <a:r>
              <a:rPr lang="zh-CN" altLang="en-US" dirty="0"/>
              <a:t>和高阶多相滤波网络的结构的优势在于能够在宽带范围内实具有很低的幅相误差的正交参考信号，但缺点是会带来较高的插损。</a:t>
            </a:r>
            <a:endParaRPr lang="en-US" altLang="zh-CN" dirty="0"/>
          </a:p>
        </p:txBody>
      </p:sp>
    </p:spTree>
    <p:extLst>
      <p:ext uri="{BB962C8B-B14F-4D97-AF65-F5344CB8AC3E}">
        <p14:creationId xmlns:p14="http://schemas.microsoft.com/office/powerpoint/2010/main" val="855681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其原理是通过底层的增益控制管分别控制流过两个</a:t>
            </a:r>
            <a:r>
              <a:rPr lang="en-US" altLang="zh-CN" dirty="0"/>
              <a:t>VGA</a:t>
            </a:r>
            <a:r>
              <a:rPr lang="zh-CN" altLang="en-US" dirty="0"/>
              <a:t>的电路大小，以调节两组放大管的增益，进而实现任意相位的矢量合成。极性选择管通过开关来控制其导通，进行移相象限的选择。</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根据理论推导出的输出增益公式可知，该矢量合成单元的增益与两个尾部晶体管的电流和相关，因此为了实现</a:t>
            </a: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在不同状态下的</a:t>
            </a:r>
            <a:r>
              <a:rPr lang="zh-CN" altLang="en-US" sz="1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等幅值移相，我们应该保证在各移相状态下，两路</a:t>
            </a:r>
            <a:r>
              <a:rPr lang="en-US" altLang="zh-CN" sz="1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VGA</a:t>
            </a:r>
            <a:r>
              <a:rPr lang="zh-CN" altLang="en-US" sz="1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的电流和相等。</a:t>
            </a:r>
            <a:endParaRPr lang="en-US" altLang="zh-CN" sz="1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以此为设计路线，所设计的矢量合成单元性能如右图所示，在不同的移相状态下，最大增益变化为</a:t>
            </a:r>
            <a:r>
              <a:rPr lang="en-US" altLang="zh-CN" sz="1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0.47</a:t>
            </a:r>
            <a:r>
              <a:rPr lang="zh-CN" altLang="en-US" sz="1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倍。</a:t>
            </a:r>
            <a:endParaRPr lang="en-US" altLang="zh-CN" sz="1200" b="1" dirty="0">
              <a:latin typeface="Times New Roman" panose="02020603050405020304" pitchFamily="18" charset="0"/>
              <a:ea typeface="宋体" panose="02010600030101010101" pitchFamily="2" charset="-122"/>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6151459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23279052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4243174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extLst>
      <p:ext uri="{BB962C8B-B14F-4D97-AF65-F5344CB8AC3E}">
        <p14:creationId xmlns:p14="http://schemas.microsoft.com/office/powerpoint/2010/main" val="2031770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sz="1800" dirty="0"/>
              <a:t>1.</a:t>
            </a:r>
            <a:r>
              <a:rPr lang="zh-CN" altLang="en-US" sz="1800" dirty="0"/>
              <a:t>无线通信技术的快速发展有效地打破了信息在传播过程中受到的时间和空间的限制，且其发展极大程度影响着国防力量和国民生活水平。</a:t>
            </a:r>
            <a:endParaRPr lang="en-US" altLang="zh-CN" sz="1800" dirty="0"/>
          </a:p>
          <a:p>
            <a:endParaRPr lang="en-US" altLang="zh-CN" sz="1800" dirty="0"/>
          </a:p>
          <a:p>
            <a:endParaRPr lang="en-US" altLang="zh-CN" sz="1800" dirty="0"/>
          </a:p>
          <a:p>
            <a:r>
              <a:rPr lang="en-US" altLang="zh-CN" sz="1800" dirty="0"/>
              <a:t>3.</a:t>
            </a:r>
            <a:r>
              <a:rPr lang="zh-CN" altLang="en-US" sz="1800" dirty="0"/>
              <a:t>相控阵系统具有多个阵列天线和收发机组件，有如下功能：</a:t>
            </a:r>
            <a:r>
              <a:rPr lang="en-US" altLang="zh-CN" sz="1800" dirty="0"/>
              <a:t>……..</a:t>
            </a:r>
          </a:p>
          <a:p>
            <a:r>
              <a:rPr lang="en-US" altLang="zh-CN" sz="1800" dirty="0"/>
              <a:t> </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zh-CN" sz="1200" b="1" kern="100" dirty="0">
                <a:effectLst/>
                <a:latin typeface="Times New Roman" panose="02020603050405020304" pitchFamily="18" charset="0"/>
                <a:ea typeface="宋体" panose="02010600030101010101" pitchFamily="2" charset="-122"/>
              </a:rPr>
              <a:t>因此研究移相器在众多通信领域中都具有重要意义。</a:t>
            </a:r>
          </a:p>
        </p:txBody>
      </p:sp>
    </p:spTree>
    <p:extLst>
      <p:ext uri="{BB962C8B-B14F-4D97-AF65-F5344CB8AC3E}">
        <p14:creationId xmlns:p14="http://schemas.microsoft.com/office/powerpoint/2010/main" val="2264738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其中，无源移相器</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多采用分立元件或低集成度设计，其优点在于功耗低且移相精度较高，但也存在芯片面积较大、损耗较高、工作带宽较窄</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这是一个</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2020</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年由国外科研团队研究的反射式无源移相器，该架构采用传输线方式，利用数控开关改变延迟时间的大小，进而控制相位。</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最终，该移相器实现了在</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180°</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范围内的</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5bit</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移相功能，相移误差和增益误差分别小于</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2.8</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0.4</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，但是其插损达到了</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15-17dB</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p>
        </p:txBody>
      </p:sp>
    </p:spTree>
    <p:extLst>
      <p:ext uri="{BB962C8B-B14F-4D97-AF65-F5344CB8AC3E}">
        <p14:creationId xmlns:p14="http://schemas.microsoft.com/office/powerpoint/2010/main" val="23291134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然后，</a:t>
            </a:r>
            <a:r>
              <a:rPr lang="en-US" altLang="zh-CN" dirty="0"/>
              <a:t>2007</a:t>
            </a:r>
            <a:r>
              <a:rPr lang="zh-CN" altLang="en-US" dirty="0"/>
              <a:t>年，国外科研团队提出了一种采用</a:t>
            </a:r>
            <a:r>
              <a:rPr lang="zh-CN" altLang="en-US" sz="1200" b="1" dirty="0">
                <a:solidFill>
                  <a:sysClr val="windowText" lastClr="000000"/>
                </a:solidFill>
                <a:latin typeface="宋体" panose="02010600030101010101" pitchFamily="2" charset="-122"/>
                <a:ea typeface="宋体" panose="02010600030101010101" pitchFamily="2" charset="-122"/>
              </a:rPr>
              <a:t>正交全通滤波网络产生正交信号，并通过</a:t>
            </a:r>
            <a:r>
              <a:rPr lang="zh-CN" altLang="zh-CN" sz="1200" b="1" dirty="0">
                <a:effectLst/>
                <a:latin typeface="Times New Roman" panose="02020603050405020304" pitchFamily="18" charset="0"/>
                <a:ea typeface="宋体" panose="02010600030101010101" pitchFamily="2" charset="-122"/>
                <a:cs typeface="Times New Roman" panose="02020603050405020304" pitchFamily="18" charset="0"/>
              </a:rPr>
              <a:t>控制正交矢量信号幅度的大小实现移相</a:t>
            </a: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，最终在</a:t>
            </a:r>
            <a:r>
              <a:rPr lang="en-US" altLang="zh-CN" sz="1200" b="1" dirty="0">
                <a:effectLst/>
                <a:latin typeface="Times New Roman" panose="02020603050405020304" pitchFamily="18" charset="0"/>
                <a:ea typeface="宋体" panose="02010600030101010101" pitchFamily="2" charset="-122"/>
                <a:cs typeface="Times New Roman" panose="02020603050405020304" pitchFamily="18" charset="0"/>
              </a:rPr>
              <a:t>360°</a:t>
            </a: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移相范围内实现了</a:t>
            </a:r>
            <a:r>
              <a:rPr lang="en-US" altLang="zh-CN" sz="1200" b="1" dirty="0">
                <a:effectLst/>
                <a:latin typeface="Times New Roman" panose="02020603050405020304" pitchFamily="18" charset="0"/>
                <a:ea typeface="宋体" panose="02010600030101010101" pitchFamily="2" charset="-122"/>
                <a:cs typeface="Times New Roman" panose="02020603050405020304" pitchFamily="18" charset="0"/>
              </a:rPr>
              <a:t>4bit</a:t>
            </a: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移相位，相移误差和增益误差分别小于</a:t>
            </a:r>
            <a:r>
              <a:rPr lang="en-US" altLang="zh-CN" sz="1200" b="1" dirty="0">
                <a:effectLst/>
                <a:latin typeface="Times New Roman" panose="02020603050405020304" pitchFamily="18" charset="0"/>
                <a:ea typeface="宋体" panose="02010600030101010101" pitchFamily="2" charset="-122"/>
                <a:cs typeface="Times New Roman" panose="02020603050405020304" pitchFamily="18" charset="0"/>
              </a:rPr>
              <a:t>13°</a:t>
            </a: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200" b="1" dirty="0">
                <a:effectLst/>
                <a:latin typeface="Times New Roman" panose="02020603050405020304" pitchFamily="18" charset="0"/>
                <a:ea typeface="宋体" panose="02010600030101010101" pitchFamily="2" charset="-122"/>
                <a:cs typeface="Times New Roman" panose="02020603050405020304" pitchFamily="18" charset="0"/>
              </a:rPr>
              <a:t>2dB</a:t>
            </a: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，插损只有</a:t>
            </a:r>
            <a:r>
              <a:rPr lang="en-US" altLang="zh-CN" sz="1200" b="1" dirty="0">
                <a:effectLst/>
                <a:latin typeface="Times New Roman" panose="02020603050405020304" pitchFamily="18" charset="0"/>
                <a:ea typeface="宋体" panose="02010600030101010101" pitchFamily="2" charset="-122"/>
                <a:cs typeface="Times New Roman" panose="02020603050405020304" pitchFamily="18" charset="0"/>
              </a:rPr>
              <a:t>3-4.6dB</a:t>
            </a: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200" b="1"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这一种电路拓扑结构在之后被称为矢量调制式移相器，并成为有源移相器的主流结构。</a:t>
            </a:r>
            <a:endParaRPr lang="en-US" altLang="zh-CN" dirty="0"/>
          </a:p>
        </p:txBody>
      </p:sp>
    </p:spTree>
    <p:extLst>
      <p:ext uri="{BB962C8B-B14F-4D97-AF65-F5344CB8AC3E}">
        <p14:creationId xmlns:p14="http://schemas.microsoft.com/office/powerpoint/2010/main" val="1808338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2016</a:t>
            </a:r>
            <a:r>
              <a:rPr lang="zh-CN" altLang="en-US" dirty="0"/>
              <a:t>年，国外另一团队提出了采用有源巴伦与</a:t>
            </a:r>
            <a:r>
              <a:rPr lang="en-US" altLang="zh-CN" dirty="0"/>
              <a:t>RC</a:t>
            </a:r>
            <a:r>
              <a:rPr lang="zh-CN" altLang="en-US" dirty="0"/>
              <a:t>多相滤波网络生成更高精度的正交参考信号，设计了一款工作在</a:t>
            </a:r>
            <a:r>
              <a:rPr lang="en-US" altLang="zh-CN" dirty="0"/>
              <a:t>8-12GHz</a:t>
            </a:r>
            <a:r>
              <a:rPr lang="zh-CN" altLang="en-US" dirty="0"/>
              <a:t>的</a:t>
            </a:r>
            <a:r>
              <a:rPr lang="en-US" altLang="zh-CN" dirty="0"/>
              <a:t>360°</a:t>
            </a:r>
            <a:r>
              <a:rPr lang="zh-CN" altLang="en-US" dirty="0"/>
              <a:t>移相范围的</a:t>
            </a:r>
            <a:r>
              <a:rPr lang="en-US" altLang="zh-CN" dirty="0"/>
              <a:t>6bit</a:t>
            </a:r>
            <a:r>
              <a:rPr lang="zh-CN" altLang="en-US" dirty="0"/>
              <a:t>移相器，该移相器实现了移相误差和增益误差分别小于</a:t>
            </a:r>
            <a:r>
              <a:rPr lang="en-US" altLang="zh-CN" dirty="0"/>
              <a:t>6.4°</a:t>
            </a:r>
            <a:r>
              <a:rPr lang="zh-CN" altLang="en-US" dirty="0"/>
              <a:t>和</a:t>
            </a:r>
            <a:r>
              <a:rPr lang="en-US" altLang="zh-CN" dirty="0"/>
              <a:t>2dB</a:t>
            </a:r>
            <a:r>
              <a:rPr lang="zh-CN" altLang="en-US" dirty="0"/>
              <a:t>，插损仅</a:t>
            </a:r>
            <a:r>
              <a:rPr lang="en-US" altLang="zh-CN" dirty="0"/>
              <a:t>2.5dB</a:t>
            </a:r>
            <a:r>
              <a:rPr lang="zh-CN" altLang="en-US" dirty="0"/>
              <a:t>。</a:t>
            </a:r>
            <a:endParaRPr lang="en-US" altLang="zh-CN" dirty="0"/>
          </a:p>
        </p:txBody>
      </p:sp>
    </p:spTree>
    <p:extLst>
      <p:ext uri="{BB962C8B-B14F-4D97-AF65-F5344CB8AC3E}">
        <p14:creationId xmlns:p14="http://schemas.microsoft.com/office/powerpoint/2010/main" val="35068998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2017</a:t>
            </a:r>
            <a:r>
              <a:rPr lang="zh-CN" altLang="en-US" dirty="0"/>
              <a:t>年，东南大学的姚艳团队在上一结构的基础提出了使用</a:t>
            </a:r>
            <a:r>
              <a:rPr lang="en-US" altLang="zh-CN" dirty="0"/>
              <a:t>Marchand Balun</a:t>
            </a:r>
            <a:r>
              <a:rPr lang="zh-CN" altLang="en-US" dirty="0"/>
              <a:t>和</a:t>
            </a:r>
            <a:r>
              <a:rPr lang="en-US" altLang="zh-CN" dirty="0"/>
              <a:t>RC</a:t>
            </a:r>
            <a:r>
              <a:rPr lang="zh-CN" altLang="en-US" dirty="0"/>
              <a:t>多相滤波器电路产生正交参考信号</a:t>
            </a:r>
            <a:endParaRPr lang="en-US" altLang="zh-CN" dirty="0"/>
          </a:p>
          <a:p>
            <a:r>
              <a:rPr lang="zh-CN" altLang="en-US" dirty="0"/>
              <a:t>该移相器在</a:t>
            </a:r>
            <a:r>
              <a:rPr lang="en-US" altLang="zh-CN" dirty="0"/>
              <a:t>12-18GHz</a:t>
            </a:r>
            <a:r>
              <a:rPr lang="zh-CN" altLang="en-US" dirty="0"/>
              <a:t>频段范围，移相误差和增益误差分别小于</a:t>
            </a:r>
            <a:r>
              <a:rPr lang="en-US" altLang="zh-CN" dirty="0"/>
              <a:t>2.6°</a:t>
            </a:r>
            <a:r>
              <a:rPr lang="zh-CN" altLang="en-US" dirty="0"/>
              <a:t>和</a:t>
            </a:r>
            <a:r>
              <a:rPr lang="en-US" altLang="zh-CN" dirty="0"/>
              <a:t>0.4dB</a:t>
            </a:r>
            <a:r>
              <a:rPr lang="zh-CN" altLang="en-US" dirty="0"/>
              <a:t>，但插损有所增加，达到了</a:t>
            </a:r>
            <a:r>
              <a:rPr lang="en-US" altLang="zh-CN" dirty="0"/>
              <a:t>11-20dB</a:t>
            </a:r>
            <a:r>
              <a:rPr lang="zh-CN" altLang="en-US" dirty="0"/>
              <a:t>。</a:t>
            </a:r>
            <a:endParaRPr lang="en-US" altLang="zh-CN" dirty="0"/>
          </a:p>
        </p:txBody>
      </p:sp>
    </p:spTree>
    <p:extLst>
      <p:ext uri="{BB962C8B-B14F-4D97-AF65-F5344CB8AC3E}">
        <p14:creationId xmlns:p14="http://schemas.microsoft.com/office/powerpoint/2010/main" val="383290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2021</a:t>
            </a:r>
            <a:r>
              <a:rPr lang="zh-CN" altLang="en-US" dirty="0"/>
              <a:t>年，华南理工大学一团队提出了一种改进型的正交全通滤波网络，该网络通过增加一组</a:t>
            </a:r>
            <a:r>
              <a:rPr lang="en-US" altLang="zh-CN" dirty="0"/>
              <a:t>LC</a:t>
            </a:r>
            <a:r>
              <a:rPr lang="zh-CN" altLang="en-US" dirty="0"/>
              <a:t>串联谐振电路来减少后级电路的容性负载对</a:t>
            </a: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输出正交信号精度的影响。</a:t>
            </a:r>
            <a:endParaRPr lang="en-US" altLang="zh-CN" sz="1200" b="1" dirty="0">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该移相器在</a:t>
            </a:r>
            <a:r>
              <a:rPr lang="en-US" altLang="zh-CN" dirty="0"/>
              <a:t>15-38GHz</a:t>
            </a:r>
            <a:r>
              <a:rPr lang="zh-CN" altLang="en-US" dirty="0"/>
              <a:t>频段范围，移相误差和增益误差分别小于</a:t>
            </a:r>
            <a:r>
              <a:rPr lang="en-US" altLang="zh-CN" dirty="0"/>
              <a:t>3.5°</a:t>
            </a:r>
            <a:r>
              <a:rPr lang="zh-CN" altLang="en-US" dirty="0"/>
              <a:t>和</a:t>
            </a:r>
            <a:r>
              <a:rPr lang="en-US" altLang="zh-CN" dirty="0"/>
              <a:t>1dB</a:t>
            </a:r>
            <a:r>
              <a:rPr lang="zh-CN" altLang="en-US" dirty="0"/>
              <a:t>，插损仅小于</a:t>
            </a:r>
            <a:r>
              <a:rPr lang="en-US" altLang="zh-CN" dirty="0"/>
              <a:t>4.7dB</a:t>
            </a:r>
            <a:r>
              <a:rPr lang="zh-CN" altLang="en-US" dirty="0"/>
              <a:t>。</a:t>
            </a:r>
            <a:endParaRPr lang="en-US" altLang="zh-CN" dirty="0"/>
          </a:p>
        </p:txBody>
      </p:sp>
    </p:spTree>
    <p:extLst>
      <p:ext uri="{BB962C8B-B14F-4D97-AF65-F5344CB8AC3E}">
        <p14:creationId xmlns:p14="http://schemas.microsoft.com/office/powerpoint/2010/main" val="1467735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2020</a:t>
            </a:r>
            <a:r>
              <a:rPr lang="zh-CN" altLang="en-US" dirty="0"/>
              <a:t>年，佐治亚理工学院一团队基于耦合线的</a:t>
            </a:r>
            <a:r>
              <a:rPr lang="en-US" altLang="zh-CN" dirty="0"/>
              <a:t>3</a:t>
            </a:r>
            <a:r>
              <a:rPr lang="zh-CN" altLang="en-US" dirty="0"/>
              <a:t>阶多相滤波网络作为正交信号发生器，此结构相较于传统</a:t>
            </a:r>
            <a:r>
              <a:rPr lang="en-US" altLang="zh-CN" dirty="0"/>
              <a:t>RC</a:t>
            </a:r>
            <a:r>
              <a:rPr lang="zh-CN" altLang="en-US" dirty="0"/>
              <a:t>结构，在实现高精度正交信号和高反向隔离的同时，进一步降低了其插损。</a:t>
            </a:r>
            <a:endParaRPr lang="en-US" altLang="zh-CN" dirty="0"/>
          </a:p>
          <a:p>
            <a:r>
              <a:rPr lang="zh-CN" altLang="en-US" dirty="0"/>
              <a:t>最终该电路在</a:t>
            </a:r>
            <a:r>
              <a:rPr lang="en-US" altLang="zh-CN" dirty="0"/>
              <a:t>2-24GHz</a:t>
            </a:r>
            <a:r>
              <a:rPr lang="zh-CN" altLang="en-US" dirty="0"/>
              <a:t>频段范围实现了</a:t>
            </a:r>
            <a:r>
              <a:rPr lang="en-US" altLang="zh-CN" dirty="0"/>
              <a:t>360°</a:t>
            </a:r>
            <a:r>
              <a:rPr lang="zh-CN" altLang="en-US" dirty="0"/>
              <a:t>的</a:t>
            </a:r>
            <a:r>
              <a:rPr lang="en-US" altLang="zh-CN" dirty="0"/>
              <a:t>6bits</a:t>
            </a:r>
            <a:r>
              <a:rPr lang="zh-CN" altLang="en-US" dirty="0"/>
              <a:t>移相位，相移误差和增益误差分别小于</a:t>
            </a:r>
            <a:r>
              <a:rPr lang="en-US" altLang="zh-CN" dirty="0"/>
              <a:t>1.2°</a:t>
            </a:r>
            <a:r>
              <a:rPr lang="zh-CN" altLang="en-US" dirty="0"/>
              <a:t>和</a:t>
            </a:r>
            <a:r>
              <a:rPr lang="en-US" altLang="zh-CN" dirty="0"/>
              <a:t>1.5dB</a:t>
            </a:r>
            <a:r>
              <a:rPr lang="zh-CN" altLang="en-US" dirty="0"/>
              <a:t>。</a:t>
            </a:r>
            <a:endParaRPr lang="en-US" altLang="zh-CN" dirty="0"/>
          </a:p>
        </p:txBody>
      </p:sp>
    </p:spTree>
    <p:extLst>
      <p:ext uri="{BB962C8B-B14F-4D97-AF65-F5344CB8AC3E}">
        <p14:creationId xmlns:p14="http://schemas.microsoft.com/office/powerpoint/2010/main" val="18356734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2.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标题幻灯片">
    <p:spTree>
      <p:nvGrpSpPr>
        <p:cNvPr id="1" name=""/>
        <p:cNvGrpSpPr/>
        <p:nvPr/>
      </p:nvGrpSpPr>
      <p:grpSpPr>
        <a:xfrm>
          <a:off x="0" y="0"/>
          <a:ext cx="0" cy="0"/>
          <a:chOff x="0" y="0"/>
          <a:chExt cx="0" cy="0"/>
        </a:xfrm>
      </p:grpSpPr>
      <p:pic>
        <p:nvPicPr>
          <p:cNvPr id="4" name="图片 1"/>
          <p:cNvPicPr>
            <a:picLocks noChangeAspect="1"/>
          </p:cNvPicPr>
          <p:nvPr/>
        </p:nvPicPr>
        <p:blipFill>
          <a:blip r:embed="rId2">
            <a:extLst>
              <a:ext uri="{28A0092B-C50C-407E-A947-70E740481C1C}">
                <a14:useLocalDpi xmlns:a14="http://schemas.microsoft.com/office/drawing/2010/main" val="0"/>
              </a:ext>
            </a:extLst>
          </a:blip>
          <a:srcRect t="22523" b="25092"/>
          <a:stretch>
            <a:fillRect/>
          </a:stretch>
        </p:blipFill>
        <p:spPr bwMode="auto">
          <a:xfrm>
            <a:off x="0" y="-20638"/>
            <a:ext cx="9144000" cy="2743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2"/>
          <p:cNvSpPr/>
          <p:nvPr/>
        </p:nvSpPr>
        <p:spPr>
          <a:xfrm>
            <a:off x="0" y="-20638"/>
            <a:ext cx="9144000" cy="1882776"/>
          </a:xfrm>
          <a:custGeom>
            <a:avLst/>
            <a:gdLst>
              <a:gd name="connsiteX0" fmla="*/ 0 w 12195175"/>
              <a:gd name="connsiteY0" fmla="*/ 0 h 908720"/>
              <a:gd name="connsiteX1" fmla="*/ 12195175 w 12195175"/>
              <a:gd name="connsiteY1" fmla="*/ 0 h 908720"/>
              <a:gd name="connsiteX2" fmla="*/ 12195175 w 12195175"/>
              <a:gd name="connsiteY2" fmla="*/ 908720 h 908720"/>
              <a:gd name="connsiteX3" fmla="*/ 0 w 12195175"/>
              <a:gd name="connsiteY3" fmla="*/ 908720 h 908720"/>
              <a:gd name="connsiteX4" fmla="*/ 0 w 12195175"/>
              <a:gd name="connsiteY4" fmla="*/ 0 h 908720"/>
              <a:gd name="connsiteX0-1" fmla="*/ 0 w 12195175"/>
              <a:gd name="connsiteY0-2" fmla="*/ 0 h 908720"/>
              <a:gd name="connsiteX1-3" fmla="*/ 12195175 w 12195175"/>
              <a:gd name="connsiteY1-4" fmla="*/ 0 h 908720"/>
              <a:gd name="connsiteX2-5" fmla="*/ 12195175 w 12195175"/>
              <a:gd name="connsiteY2-6" fmla="*/ 908720 h 908720"/>
              <a:gd name="connsiteX3-7" fmla="*/ 6096000 w 12195175"/>
              <a:gd name="connsiteY3-8" fmla="*/ 899886 h 908720"/>
              <a:gd name="connsiteX4-9" fmla="*/ 0 w 12195175"/>
              <a:gd name="connsiteY4-10" fmla="*/ 908720 h 908720"/>
              <a:gd name="connsiteX5" fmla="*/ 0 w 12195175"/>
              <a:gd name="connsiteY5" fmla="*/ 0 h 908720"/>
              <a:gd name="connsiteX0-11" fmla="*/ 0 w 12195175"/>
              <a:gd name="connsiteY0-12" fmla="*/ 0 h 2510972"/>
              <a:gd name="connsiteX1-13" fmla="*/ 12195175 w 12195175"/>
              <a:gd name="connsiteY1-14" fmla="*/ 0 h 2510972"/>
              <a:gd name="connsiteX2-15" fmla="*/ 12195175 w 12195175"/>
              <a:gd name="connsiteY2-16" fmla="*/ 908720 h 2510972"/>
              <a:gd name="connsiteX3-17" fmla="*/ 6052458 w 12195175"/>
              <a:gd name="connsiteY3-18" fmla="*/ 2510972 h 2510972"/>
              <a:gd name="connsiteX4-19" fmla="*/ 0 w 12195175"/>
              <a:gd name="connsiteY4-20" fmla="*/ 908720 h 2510972"/>
              <a:gd name="connsiteX5-21" fmla="*/ 0 w 12195175"/>
              <a:gd name="connsiteY5-22" fmla="*/ 0 h 251097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2195175" h="2510972">
                <a:moveTo>
                  <a:pt x="0" y="0"/>
                </a:moveTo>
                <a:lnTo>
                  <a:pt x="12195175" y="0"/>
                </a:lnTo>
                <a:lnTo>
                  <a:pt x="12195175" y="908720"/>
                </a:lnTo>
                <a:lnTo>
                  <a:pt x="6052458" y="2510972"/>
                </a:lnTo>
                <a:lnTo>
                  <a:pt x="0" y="908720"/>
                </a:lnTo>
                <a:lnTo>
                  <a:pt x="0" y="0"/>
                </a:lnTo>
                <a:close/>
              </a:path>
            </a:pathLst>
          </a:custGeom>
          <a:solidFill>
            <a:srgbClr val="1F497D">
              <a:alpha val="6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anchor="ctr"/>
          <a:lstStyle/>
          <a:p>
            <a:pPr algn="ctr" fontAlgn="auto">
              <a:spcBef>
                <a:spcPts val="0"/>
              </a:spcBef>
              <a:spcAft>
                <a:spcPts val="0"/>
              </a:spcAft>
              <a:defRPr/>
            </a:pPr>
            <a:endParaRPr lang="zh-CN" altLang="en-US"/>
          </a:p>
        </p:txBody>
      </p:sp>
      <p:sp>
        <p:nvSpPr>
          <p:cNvPr id="6" name="矩形 4"/>
          <p:cNvSpPr/>
          <p:nvPr/>
        </p:nvSpPr>
        <p:spPr>
          <a:xfrm>
            <a:off x="0" y="4516438"/>
            <a:ext cx="9144000" cy="647700"/>
          </a:xfrm>
          <a:custGeom>
            <a:avLst/>
            <a:gdLst>
              <a:gd name="connsiteX0" fmla="*/ 0 w 12195175"/>
              <a:gd name="connsiteY0" fmla="*/ 0 h 404664"/>
              <a:gd name="connsiteX1" fmla="*/ 12195175 w 12195175"/>
              <a:gd name="connsiteY1" fmla="*/ 0 h 404664"/>
              <a:gd name="connsiteX2" fmla="*/ 12195175 w 12195175"/>
              <a:gd name="connsiteY2" fmla="*/ 404664 h 404664"/>
              <a:gd name="connsiteX3" fmla="*/ 0 w 12195175"/>
              <a:gd name="connsiteY3" fmla="*/ 404664 h 404664"/>
              <a:gd name="connsiteX4" fmla="*/ 0 w 12195175"/>
              <a:gd name="connsiteY4" fmla="*/ 0 h 404664"/>
              <a:gd name="connsiteX0-1" fmla="*/ 0 w 12195175"/>
              <a:gd name="connsiteY0-2" fmla="*/ 8993 h 413657"/>
              <a:gd name="connsiteX1-3" fmla="*/ 6096000 w 12195175"/>
              <a:gd name="connsiteY1-4" fmla="*/ 0 h 413657"/>
              <a:gd name="connsiteX2-5" fmla="*/ 12195175 w 12195175"/>
              <a:gd name="connsiteY2-6" fmla="*/ 8993 h 413657"/>
              <a:gd name="connsiteX3-7" fmla="*/ 12195175 w 12195175"/>
              <a:gd name="connsiteY3-8" fmla="*/ 413657 h 413657"/>
              <a:gd name="connsiteX4-9" fmla="*/ 0 w 12195175"/>
              <a:gd name="connsiteY4-10" fmla="*/ 413657 h 413657"/>
              <a:gd name="connsiteX5" fmla="*/ 0 w 12195175"/>
              <a:gd name="connsiteY5" fmla="*/ 8993 h 413657"/>
              <a:gd name="connsiteX0-11" fmla="*/ 0 w 12195175"/>
              <a:gd name="connsiteY0-12" fmla="*/ 458935 h 863599"/>
              <a:gd name="connsiteX1-13" fmla="*/ 6052457 w 12195175"/>
              <a:gd name="connsiteY1-14" fmla="*/ 0 h 863599"/>
              <a:gd name="connsiteX2-15" fmla="*/ 12195175 w 12195175"/>
              <a:gd name="connsiteY2-16" fmla="*/ 458935 h 863599"/>
              <a:gd name="connsiteX3-17" fmla="*/ 12195175 w 12195175"/>
              <a:gd name="connsiteY3-18" fmla="*/ 863599 h 863599"/>
              <a:gd name="connsiteX4-19" fmla="*/ 0 w 12195175"/>
              <a:gd name="connsiteY4-20" fmla="*/ 863599 h 863599"/>
              <a:gd name="connsiteX5-21" fmla="*/ 0 w 12195175"/>
              <a:gd name="connsiteY5-22" fmla="*/ 458935 h 86359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2195175" h="863599">
                <a:moveTo>
                  <a:pt x="0" y="458935"/>
                </a:moveTo>
                <a:lnTo>
                  <a:pt x="6052457" y="0"/>
                </a:lnTo>
                <a:lnTo>
                  <a:pt x="12195175" y="458935"/>
                </a:lnTo>
                <a:lnTo>
                  <a:pt x="12195175" y="863599"/>
                </a:lnTo>
                <a:lnTo>
                  <a:pt x="0" y="863599"/>
                </a:lnTo>
                <a:lnTo>
                  <a:pt x="0" y="458935"/>
                </a:lnTo>
                <a:close/>
              </a:path>
            </a:pathLst>
          </a:cu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anchor="ctr"/>
          <a:lstStyle/>
          <a:p>
            <a:pPr algn="ctr" fontAlgn="auto">
              <a:spcBef>
                <a:spcPts val="0"/>
              </a:spcBef>
              <a:spcAft>
                <a:spcPts val="0"/>
              </a:spcAft>
              <a:defRPr/>
            </a:pPr>
            <a:endParaRPr lang="zh-CN" altLang="en-US"/>
          </a:p>
        </p:txBody>
      </p:sp>
      <p:pic>
        <p:nvPicPr>
          <p:cNvPr id="7" name="图片 4"/>
          <p:cNvPicPr>
            <a:picLocks noChangeAspect="1"/>
          </p:cNvPicPr>
          <p:nvPr/>
        </p:nvPicPr>
        <p:blipFill>
          <a:blip r:embed="rId3" cstate="print">
            <a:extLst>
              <a:ext uri="{28A0092B-C50C-407E-A947-70E740481C1C}">
                <a14:useLocalDpi xmlns:a14="http://schemas.microsoft.com/office/drawing/2010/main" val="0"/>
              </a:ext>
            </a:extLst>
          </a:blip>
          <a:srcRect l="23859" t="39673" r="23274" b="39980"/>
          <a:stretch>
            <a:fillRect/>
          </a:stretch>
        </p:blipFill>
        <p:spPr bwMode="auto">
          <a:xfrm>
            <a:off x="2800350" y="461963"/>
            <a:ext cx="3600450"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标题 1"/>
          <p:cNvSpPr>
            <a:spLocks noGrp="1"/>
          </p:cNvSpPr>
          <p:nvPr>
            <p:ph type="ctrTitle"/>
          </p:nvPr>
        </p:nvSpPr>
        <p:spPr>
          <a:xfrm>
            <a:off x="604528" y="2699795"/>
            <a:ext cx="7992888" cy="938535"/>
          </a:xfrm>
          <a:prstGeom prst="rect">
            <a:avLst/>
          </a:prstGeom>
        </p:spPr>
        <p:txBody>
          <a:bodyPr>
            <a:normAutofit/>
          </a:bodyPr>
          <a:lstStyle>
            <a:lvl1pPr>
              <a:defRPr sz="4800" b="1" baseline="0">
                <a:solidFill>
                  <a:schemeClr val="tx2">
                    <a:lumMod val="75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14" name="副标题 2"/>
          <p:cNvSpPr>
            <a:spLocks noGrp="1"/>
          </p:cNvSpPr>
          <p:nvPr>
            <p:ph type="subTitle" idx="1"/>
          </p:nvPr>
        </p:nvSpPr>
        <p:spPr>
          <a:xfrm>
            <a:off x="2123728" y="3573016"/>
            <a:ext cx="5472608" cy="766936"/>
          </a:xfrm>
          <a:prstGeom prst="rect">
            <a:avLst/>
          </a:prstGeom>
        </p:spPr>
        <p:txBody>
          <a:bodyPr/>
          <a:lstStyle>
            <a:lvl1pPr marL="0" indent="0" algn="ctr">
              <a:buNone/>
              <a:defRPr sz="28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a:t>单击此处编辑母版副标题样式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pic>
        <p:nvPicPr>
          <p:cNvPr id="3" name="图片 1"/>
          <p:cNvPicPr>
            <a:picLocks noChangeAspect="1"/>
          </p:cNvPicPr>
          <p:nvPr/>
        </p:nvPicPr>
        <p:blipFill>
          <a:blip r:embed="rId2">
            <a:extLst>
              <a:ext uri="{28A0092B-C50C-407E-A947-70E740481C1C}">
                <a14:useLocalDpi xmlns:a14="http://schemas.microsoft.com/office/drawing/2010/main" val="0"/>
              </a:ext>
            </a:extLst>
          </a:blip>
          <a:srcRect l="23679" t="40642" r="23781" b="40486"/>
          <a:stretch>
            <a:fillRect/>
          </a:stretch>
        </p:blipFill>
        <p:spPr bwMode="auto">
          <a:xfrm>
            <a:off x="0" y="4505325"/>
            <a:ext cx="194945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0" y="4999038"/>
            <a:ext cx="2411413" cy="1444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p:nvSpPr>
        <p:spPr>
          <a:xfrm>
            <a:off x="2411413" y="4999038"/>
            <a:ext cx="6756400" cy="144462"/>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6" name="矩形 5"/>
          <p:cNvSpPr/>
          <p:nvPr/>
        </p:nvSpPr>
        <p:spPr>
          <a:xfrm>
            <a:off x="311150" y="276225"/>
            <a:ext cx="517525" cy="4857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ea typeface="微软雅黑" panose="020B0503020204020204" pitchFamily="34" charset="-122"/>
            </a:endParaRPr>
          </a:p>
        </p:txBody>
      </p:sp>
      <p:sp>
        <p:nvSpPr>
          <p:cNvPr id="7" name="矩形 6"/>
          <p:cNvSpPr/>
          <p:nvPr/>
        </p:nvSpPr>
        <p:spPr>
          <a:xfrm>
            <a:off x="165100" y="0"/>
            <a:ext cx="485775" cy="584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ea typeface="微软雅黑" panose="020B0503020204020204" pitchFamily="34" charset="-122"/>
            </a:endParaRPr>
          </a:p>
        </p:txBody>
      </p:sp>
      <p:sp>
        <p:nvSpPr>
          <p:cNvPr id="25" name="标题 1"/>
          <p:cNvSpPr>
            <a:spLocks noGrp="1"/>
          </p:cNvSpPr>
          <p:nvPr>
            <p:ph type="title"/>
          </p:nvPr>
        </p:nvSpPr>
        <p:spPr>
          <a:xfrm>
            <a:off x="850253" y="242247"/>
            <a:ext cx="4842795" cy="594007"/>
          </a:xfrm>
          <a:prstGeom prst="rect">
            <a:avLst/>
          </a:prstGeom>
        </p:spPr>
        <p:txBody>
          <a:bodyPr/>
          <a:lstStyle>
            <a:lvl1pPr algn="l">
              <a:defRPr sz="28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a:t>单击此处编辑母版标题样式</a:t>
            </a:r>
          </a:p>
        </p:txBody>
      </p:sp>
      <p:pic>
        <p:nvPicPr>
          <p:cNvPr id="2" name="图片 1" descr="4"/>
          <p:cNvPicPr>
            <a:picLocks noChangeAspect="1"/>
          </p:cNvPicPr>
          <p:nvPr userDrawn="1"/>
        </p:nvPicPr>
        <p:blipFill>
          <a:blip r:embed="rId3"/>
          <a:stretch>
            <a:fillRect/>
          </a:stretch>
        </p:blipFill>
        <p:spPr>
          <a:xfrm>
            <a:off x="7019925" y="241935"/>
            <a:ext cx="2039620" cy="4826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节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3">
            <a:extLst>
              <a:ext uri="{28A0092B-C50C-407E-A947-70E740481C1C}">
                <a14:useLocalDpi xmlns:a14="http://schemas.microsoft.com/office/drawing/2010/main" val="0"/>
              </a:ext>
            </a:extLst>
          </a:blip>
          <a:srcRect l="23679" t="40642" r="23781" b="40486"/>
          <a:stretch>
            <a:fillRect/>
          </a:stretch>
        </p:blipFill>
        <p:spPr bwMode="auto">
          <a:xfrm>
            <a:off x="0" y="4505325"/>
            <a:ext cx="194945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0" y="4999038"/>
            <a:ext cx="2411413" cy="1444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
          <p:cNvSpPr/>
          <p:nvPr userDrawn="1"/>
        </p:nvSpPr>
        <p:spPr>
          <a:xfrm>
            <a:off x="2411413" y="4999038"/>
            <a:ext cx="6756400" cy="144462"/>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5" name="矩形 4"/>
          <p:cNvSpPr/>
          <p:nvPr userDrawn="1"/>
        </p:nvSpPr>
        <p:spPr>
          <a:xfrm>
            <a:off x="311150" y="276225"/>
            <a:ext cx="517525" cy="48577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ea typeface="微软雅黑" panose="020B0503020204020204" pitchFamily="34" charset="-122"/>
            </a:endParaRPr>
          </a:p>
        </p:txBody>
      </p:sp>
      <p:sp>
        <p:nvSpPr>
          <p:cNvPr id="6" name="矩形 5"/>
          <p:cNvSpPr/>
          <p:nvPr userDrawn="1"/>
        </p:nvSpPr>
        <p:spPr>
          <a:xfrm>
            <a:off x="165100" y="0"/>
            <a:ext cx="485775" cy="584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ea typeface="微软雅黑" panose="020B0503020204020204" pitchFamily="34" charset="-122"/>
            </a:endParaRPr>
          </a:p>
        </p:txBody>
      </p:sp>
      <p:pic>
        <p:nvPicPr>
          <p:cNvPr id="7" name="图片 6" descr="4"/>
          <p:cNvPicPr>
            <a:picLocks noChangeAspect="1"/>
          </p:cNvPicPr>
          <p:nvPr userDrawn="1">
            <p:custDataLst>
              <p:tags r:id="rId1"/>
            </p:custDataLst>
          </p:nvPr>
        </p:nvPicPr>
        <p:blipFill>
          <a:blip r:embed="rId4"/>
          <a:stretch>
            <a:fillRect/>
          </a:stretch>
        </p:blipFill>
        <p:spPr>
          <a:xfrm>
            <a:off x="7019925" y="241935"/>
            <a:ext cx="2039620" cy="4826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3">
            <a:extLst>
              <a:ext uri="{28A0092B-C50C-407E-A947-70E740481C1C}">
                <a14:useLocalDpi xmlns:a14="http://schemas.microsoft.com/office/drawing/2010/main" val="0"/>
              </a:ext>
            </a:extLst>
          </a:blip>
          <a:srcRect l="23679" t="40642" r="23781" b="40486"/>
          <a:stretch>
            <a:fillRect/>
          </a:stretch>
        </p:blipFill>
        <p:spPr bwMode="auto">
          <a:xfrm>
            <a:off x="0" y="4505325"/>
            <a:ext cx="194945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p:nvPr userDrawn="1"/>
        </p:nvSpPr>
        <p:spPr>
          <a:xfrm>
            <a:off x="0" y="4999038"/>
            <a:ext cx="2411413" cy="14446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4" name="矩形 3"/>
          <p:cNvSpPr/>
          <p:nvPr userDrawn="1"/>
        </p:nvSpPr>
        <p:spPr>
          <a:xfrm>
            <a:off x="2411413" y="4999038"/>
            <a:ext cx="6756400" cy="144462"/>
          </a:xfrm>
          <a:prstGeom prst="rect">
            <a:avLst/>
          </a:prstGeom>
          <a:solidFill>
            <a:srgbClr val="ED6C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 name="图片 4" descr="4"/>
          <p:cNvPicPr>
            <a:picLocks noChangeAspect="1"/>
          </p:cNvPicPr>
          <p:nvPr userDrawn="1">
            <p:custDataLst>
              <p:tags r:id="rId1"/>
            </p:custDataLst>
          </p:nvPr>
        </p:nvPicPr>
        <p:blipFill>
          <a:blip r:embed="rId4"/>
          <a:stretch>
            <a:fillRect/>
          </a:stretch>
        </p:blipFill>
        <p:spPr>
          <a:xfrm>
            <a:off x="7019925" y="241935"/>
            <a:ext cx="2039620" cy="4826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pic>
        <p:nvPicPr>
          <p:cNvPr id="4" name="图片 1"/>
          <p:cNvPicPr>
            <a:picLocks noChangeAspect="1"/>
          </p:cNvPicPr>
          <p:nvPr/>
        </p:nvPicPr>
        <p:blipFill>
          <a:blip r:embed="rId2">
            <a:extLst>
              <a:ext uri="{28A0092B-C50C-407E-A947-70E740481C1C}">
                <a14:useLocalDpi xmlns:a14="http://schemas.microsoft.com/office/drawing/2010/main" val="0"/>
              </a:ext>
            </a:extLst>
          </a:blip>
          <a:srcRect b="12358"/>
          <a:stretch>
            <a:fillRect/>
          </a:stretch>
        </p:blipFill>
        <p:spPr bwMode="auto">
          <a:xfrm>
            <a:off x="0" y="0"/>
            <a:ext cx="9144000" cy="528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标题 1"/>
          <p:cNvSpPr>
            <a:spLocks noGrp="1"/>
          </p:cNvSpPr>
          <p:nvPr>
            <p:ph type="ctrTitle"/>
          </p:nvPr>
        </p:nvSpPr>
        <p:spPr>
          <a:xfrm>
            <a:off x="575556" y="810322"/>
            <a:ext cx="7992888" cy="938535"/>
          </a:xfrm>
          <a:prstGeom prst="rect">
            <a:avLst/>
          </a:prstGeom>
        </p:spPr>
        <p:txBody>
          <a:bodyPr>
            <a:normAutofit/>
          </a:bodyPr>
          <a:lstStyle>
            <a:lvl1pPr>
              <a:defRPr sz="4800" b="1" baseline="0">
                <a:solidFill>
                  <a:schemeClr val="bg1"/>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9" name="副标题 2"/>
          <p:cNvSpPr>
            <a:spLocks noGrp="1"/>
          </p:cNvSpPr>
          <p:nvPr>
            <p:ph type="subTitle" idx="1"/>
          </p:nvPr>
        </p:nvSpPr>
        <p:spPr>
          <a:xfrm>
            <a:off x="1720652" y="1811164"/>
            <a:ext cx="5760640" cy="766936"/>
          </a:xfrm>
          <a:prstGeom prst="rect">
            <a:avLst/>
          </a:prstGeom>
        </p:spPr>
        <p:txBody>
          <a:bodyPr/>
          <a:lstStyle>
            <a:lvl1pPr marL="0" indent="0" algn="ctr">
              <a:buNone/>
              <a:defRPr sz="2400" b="1">
                <a:solidFill>
                  <a:schemeClr val="bg1"/>
                </a:solidFill>
                <a:latin typeface="微软雅黑" panose="020B0503020204020204" pitchFamily="34" charset="-122"/>
                <a:ea typeface="微软雅黑" panose="020B0503020204020204" pitchFamily="34" charset="-122"/>
              </a:defRPr>
            </a:lvl1pPr>
          </a:lstStyle>
          <a:p>
            <a:r>
              <a:rPr lang="zh-CN" altLang="en-US"/>
              <a:t>单击此处编辑母版副标题样式</a:t>
            </a:r>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pic>
        <p:nvPicPr>
          <p:cNvPr id="4" name="图片 1"/>
          <p:cNvPicPr>
            <a:picLocks noChangeAspect="1"/>
          </p:cNvPicPr>
          <p:nvPr/>
        </p:nvPicPr>
        <p:blipFill>
          <a:blip r:embed="rId2">
            <a:extLst>
              <a:ext uri="{28A0092B-C50C-407E-A947-70E740481C1C}">
                <a14:useLocalDpi xmlns:a14="http://schemas.microsoft.com/office/drawing/2010/main" val="0"/>
              </a:ext>
            </a:extLst>
          </a:blip>
          <a:srcRect t="22523" b="25092"/>
          <a:stretch>
            <a:fillRect/>
          </a:stretch>
        </p:blipFill>
        <p:spPr bwMode="auto">
          <a:xfrm>
            <a:off x="0" y="-20638"/>
            <a:ext cx="9144000" cy="2743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2"/>
          <p:cNvSpPr/>
          <p:nvPr/>
        </p:nvSpPr>
        <p:spPr>
          <a:xfrm>
            <a:off x="0" y="-20638"/>
            <a:ext cx="9144000" cy="1882776"/>
          </a:xfrm>
          <a:custGeom>
            <a:avLst/>
            <a:gdLst>
              <a:gd name="connsiteX0" fmla="*/ 0 w 12195175"/>
              <a:gd name="connsiteY0" fmla="*/ 0 h 908720"/>
              <a:gd name="connsiteX1" fmla="*/ 12195175 w 12195175"/>
              <a:gd name="connsiteY1" fmla="*/ 0 h 908720"/>
              <a:gd name="connsiteX2" fmla="*/ 12195175 w 12195175"/>
              <a:gd name="connsiteY2" fmla="*/ 908720 h 908720"/>
              <a:gd name="connsiteX3" fmla="*/ 0 w 12195175"/>
              <a:gd name="connsiteY3" fmla="*/ 908720 h 908720"/>
              <a:gd name="connsiteX4" fmla="*/ 0 w 12195175"/>
              <a:gd name="connsiteY4" fmla="*/ 0 h 908720"/>
              <a:gd name="connsiteX0-1" fmla="*/ 0 w 12195175"/>
              <a:gd name="connsiteY0-2" fmla="*/ 0 h 908720"/>
              <a:gd name="connsiteX1-3" fmla="*/ 12195175 w 12195175"/>
              <a:gd name="connsiteY1-4" fmla="*/ 0 h 908720"/>
              <a:gd name="connsiteX2-5" fmla="*/ 12195175 w 12195175"/>
              <a:gd name="connsiteY2-6" fmla="*/ 908720 h 908720"/>
              <a:gd name="connsiteX3-7" fmla="*/ 6096000 w 12195175"/>
              <a:gd name="connsiteY3-8" fmla="*/ 899886 h 908720"/>
              <a:gd name="connsiteX4-9" fmla="*/ 0 w 12195175"/>
              <a:gd name="connsiteY4-10" fmla="*/ 908720 h 908720"/>
              <a:gd name="connsiteX5" fmla="*/ 0 w 12195175"/>
              <a:gd name="connsiteY5" fmla="*/ 0 h 908720"/>
              <a:gd name="connsiteX0-11" fmla="*/ 0 w 12195175"/>
              <a:gd name="connsiteY0-12" fmla="*/ 0 h 2510972"/>
              <a:gd name="connsiteX1-13" fmla="*/ 12195175 w 12195175"/>
              <a:gd name="connsiteY1-14" fmla="*/ 0 h 2510972"/>
              <a:gd name="connsiteX2-15" fmla="*/ 12195175 w 12195175"/>
              <a:gd name="connsiteY2-16" fmla="*/ 908720 h 2510972"/>
              <a:gd name="connsiteX3-17" fmla="*/ 6052458 w 12195175"/>
              <a:gd name="connsiteY3-18" fmla="*/ 2510972 h 2510972"/>
              <a:gd name="connsiteX4-19" fmla="*/ 0 w 12195175"/>
              <a:gd name="connsiteY4-20" fmla="*/ 908720 h 2510972"/>
              <a:gd name="connsiteX5-21" fmla="*/ 0 w 12195175"/>
              <a:gd name="connsiteY5-22" fmla="*/ 0 h 251097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2195175" h="2510972">
                <a:moveTo>
                  <a:pt x="0" y="0"/>
                </a:moveTo>
                <a:lnTo>
                  <a:pt x="12195175" y="0"/>
                </a:lnTo>
                <a:lnTo>
                  <a:pt x="12195175" y="908720"/>
                </a:lnTo>
                <a:lnTo>
                  <a:pt x="6052458" y="2510972"/>
                </a:lnTo>
                <a:lnTo>
                  <a:pt x="0" y="908720"/>
                </a:lnTo>
                <a:lnTo>
                  <a:pt x="0" y="0"/>
                </a:lnTo>
                <a:close/>
              </a:path>
            </a:pathLst>
          </a:custGeom>
          <a:solidFill>
            <a:srgbClr val="1F497D">
              <a:alpha val="6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anchor="ctr"/>
          <a:lstStyle/>
          <a:p>
            <a:pPr algn="ctr" fontAlgn="auto">
              <a:spcBef>
                <a:spcPts val="0"/>
              </a:spcBef>
              <a:spcAft>
                <a:spcPts val="0"/>
              </a:spcAft>
              <a:defRPr/>
            </a:pPr>
            <a:endParaRPr lang="zh-CN" altLang="en-US"/>
          </a:p>
        </p:txBody>
      </p:sp>
      <p:sp>
        <p:nvSpPr>
          <p:cNvPr id="6" name="矩形 4"/>
          <p:cNvSpPr/>
          <p:nvPr/>
        </p:nvSpPr>
        <p:spPr>
          <a:xfrm>
            <a:off x="0" y="4516438"/>
            <a:ext cx="9144000" cy="647700"/>
          </a:xfrm>
          <a:custGeom>
            <a:avLst/>
            <a:gdLst>
              <a:gd name="connsiteX0" fmla="*/ 0 w 12195175"/>
              <a:gd name="connsiteY0" fmla="*/ 0 h 404664"/>
              <a:gd name="connsiteX1" fmla="*/ 12195175 w 12195175"/>
              <a:gd name="connsiteY1" fmla="*/ 0 h 404664"/>
              <a:gd name="connsiteX2" fmla="*/ 12195175 w 12195175"/>
              <a:gd name="connsiteY2" fmla="*/ 404664 h 404664"/>
              <a:gd name="connsiteX3" fmla="*/ 0 w 12195175"/>
              <a:gd name="connsiteY3" fmla="*/ 404664 h 404664"/>
              <a:gd name="connsiteX4" fmla="*/ 0 w 12195175"/>
              <a:gd name="connsiteY4" fmla="*/ 0 h 404664"/>
              <a:gd name="connsiteX0-1" fmla="*/ 0 w 12195175"/>
              <a:gd name="connsiteY0-2" fmla="*/ 8993 h 413657"/>
              <a:gd name="connsiteX1-3" fmla="*/ 6096000 w 12195175"/>
              <a:gd name="connsiteY1-4" fmla="*/ 0 h 413657"/>
              <a:gd name="connsiteX2-5" fmla="*/ 12195175 w 12195175"/>
              <a:gd name="connsiteY2-6" fmla="*/ 8993 h 413657"/>
              <a:gd name="connsiteX3-7" fmla="*/ 12195175 w 12195175"/>
              <a:gd name="connsiteY3-8" fmla="*/ 413657 h 413657"/>
              <a:gd name="connsiteX4-9" fmla="*/ 0 w 12195175"/>
              <a:gd name="connsiteY4-10" fmla="*/ 413657 h 413657"/>
              <a:gd name="connsiteX5" fmla="*/ 0 w 12195175"/>
              <a:gd name="connsiteY5" fmla="*/ 8993 h 413657"/>
              <a:gd name="connsiteX0-11" fmla="*/ 0 w 12195175"/>
              <a:gd name="connsiteY0-12" fmla="*/ 458935 h 863599"/>
              <a:gd name="connsiteX1-13" fmla="*/ 6052457 w 12195175"/>
              <a:gd name="connsiteY1-14" fmla="*/ 0 h 863599"/>
              <a:gd name="connsiteX2-15" fmla="*/ 12195175 w 12195175"/>
              <a:gd name="connsiteY2-16" fmla="*/ 458935 h 863599"/>
              <a:gd name="connsiteX3-17" fmla="*/ 12195175 w 12195175"/>
              <a:gd name="connsiteY3-18" fmla="*/ 863599 h 863599"/>
              <a:gd name="connsiteX4-19" fmla="*/ 0 w 12195175"/>
              <a:gd name="connsiteY4-20" fmla="*/ 863599 h 863599"/>
              <a:gd name="connsiteX5-21" fmla="*/ 0 w 12195175"/>
              <a:gd name="connsiteY5-22" fmla="*/ 458935 h 86359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12195175" h="863599">
                <a:moveTo>
                  <a:pt x="0" y="458935"/>
                </a:moveTo>
                <a:lnTo>
                  <a:pt x="6052457" y="0"/>
                </a:lnTo>
                <a:lnTo>
                  <a:pt x="12195175" y="458935"/>
                </a:lnTo>
                <a:lnTo>
                  <a:pt x="12195175" y="863599"/>
                </a:lnTo>
                <a:lnTo>
                  <a:pt x="0" y="863599"/>
                </a:lnTo>
                <a:lnTo>
                  <a:pt x="0" y="458935"/>
                </a:lnTo>
                <a:close/>
              </a:path>
            </a:pathLst>
          </a:custGeom>
          <a:solidFill>
            <a:srgbClr val="1F497D"/>
          </a:solidFill>
          <a:ln>
            <a:noFill/>
          </a:ln>
        </p:spPr>
        <p:style>
          <a:lnRef idx="2">
            <a:schemeClr val="accent1">
              <a:shade val="50000"/>
            </a:schemeClr>
          </a:lnRef>
          <a:fillRef idx="1">
            <a:schemeClr val="accent1"/>
          </a:fillRef>
          <a:effectRef idx="0">
            <a:schemeClr val="accent1"/>
          </a:effectRef>
          <a:fontRef idx="minor">
            <a:schemeClr val="lt1"/>
          </a:fontRef>
        </p:style>
        <p:txBody>
          <a:bodyPr lIns="68562" tIns="34281" rIns="68562" bIns="34281" anchor="ctr"/>
          <a:lstStyle/>
          <a:p>
            <a:pPr algn="ctr" fontAlgn="auto">
              <a:spcBef>
                <a:spcPts val="0"/>
              </a:spcBef>
              <a:spcAft>
                <a:spcPts val="0"/>
              </a:spcAft>
              <a:defRPr/>
            </a:pPr>
            <a:endParaRPr lang="zh-CN" altLang="en-US"/>
          </a:p>
        </p:txBody>
      </p:sp>
      <p:pic>
        <p:nvPicPr>
          <p:cNvPr id="9" name="图片 4"/>
          <p:cNvPicPr>
            <a:picLocks noChangeAspect="1"/>
          </p:cNvPicPr>
          <p:nvPr/>
        </p:nvPicPr>
        <p:blipFill>
          <a:blip r:embed="rId3" cstate="print">
            <a:extLst>
              <a:ext uri="{28A0092B-C50C-407E-A947-70E740481C1C}">
                <a14:useLocalDpi xmlns:a14="http://schemas.microsoft.com/office/drawing/2010/main" val="0"/>
              </a:ext>
            </a:extLst>
          </a:blip>
          <a:srcRect l="23859" t="39673" r="23274" b="39980"/>
          <a:stretch>
            <a:fillRect/>
          </a:stretch>
        </p:blipFill>
        <p:spPr bwMode="auto">
          <a:xfrm>
            <a:off x="2800350" y="461963"/>
            <a:ext cx="3600450" cy="97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标题 1"/>
          <p:cNvSpPr>
            <a:spLocks noGrp="1"/>
          </p:cNvSpPr>
          <p:nvPr>
            <p:ph type="ctrTitle"/>
          </p:nvPr>
        </p:nvSpPr>
        <p:spPr>
          <a:xfrm>
            <a:off x="575556" y="2713239"/>
            <a:ext cx="7992888" cy="938535"/>
          </a:xfrm>
          <a:prstGeom prst="rect">
            <a:avLst/>
          </a:prstGeom>
        </p:spPr>
        <p:txBody>
          <a:bodyPr>
            <a:normAutofit/>
          </a:bodyPr>
          <a:lstStyle>
            <a:lvl1pPr>
              <a:defRPr sz="4800" b="1" baseline="0">
                <a:solidFill>
                  <a:schemeClr val="tx2">
                    <a:lumMod val="75000"/>
                  </a:schemeClr>
                </a:solidFill>
                <a:latin typeface="微软雅黑" panose="020B0503020204020204" pitchFamily="34" charset="-122"/>
                <a:ea typeface="微软雅黑" panose="020B0503020204020204" pitchFamily="34" charset="-122"/>
              </a:defRPr>
            </a:lvl1pPr>
          </a:lstStyle>
          <a:p>
            <a:r>
              <a:rPr lang="zh-CN" altLang="en-US">
                <a:sym typeface="微软雅黑" panose="020B0503020204020204" pitchFamily="34" charset="-122"/>
              </a:rPr>
              <a:t>单击此处编辑母版标题样式</a:t>
            </a:r>
            <a:endParaRPr lang="zh-CN" altLang="en-US" dirty="0">
              <a:sym typeface="微软雅黑" panose="020B0503020204020204" pitchFamily="34" charset="-122"/>
            </a:endParaRPr>
          </a:p>
        </p:txBody>
      </p:sp>
      <p:sp>
        <p:nvSpPr>
          <p:cNvPr id="8" name="副标题 2"/>
          <p:cNvSpPr>
            <a:spLocks noGrp="1"/>
          </p:cNvSpPr>
          <p:nvPr>
            <p:ph type="subTitle" idx="1"/>
          </p:nvPr>
        </p:nvSpPr>
        <p:spPr>
          <a:xfrm>
            <a:off x="1720652" y="3714081"/>
            <a:ext cx="5760640" cy="766936"/>
          </a:xfrm>
          <a:prstGeom prst="rect">
            <a:avLst/>
          </a:prstGeom>
        </p:spPr>
        <p:txBody>
          <a:bodyPr/>
          <a:lstStyle>
            <a:lvl1pPr marL="0" indent="0" algn="ctr">
              <a:buNone/>
              <a:defRPr sz="2400" b="0">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a:t>单击此处编辑母版副标题样式</a:t>
            </a:r>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8.xml"/><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notesSlide" Target="../notesSlides/notesSlide13.xml"/><Relationship Id="rId7"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43.png"/><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notesSlide" Target="../notesSlides/notesSlide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slideLayout" Target="../slideLayouts/slideLayout2.xml"/><Relationship Id="rId5" Type="http://schemas.openxmlformats.org/officeDocument/2006/relationships/tags" Target="../tags/tag8.xml"/><Relationship Id="rId4" Type="http://schemas.openxmlformats.org/officeDocument/2006/relationships/tags" Target="../tags/tag7.xml"/></Relationships>
</file>

<file path=ppt/slides/_rels/slide20.xml.rels><?xml version="1.0" encoding="UTF-8" standalone="yes"?>
<Relationships xmlns="http://schemas.openxmlformats.org/package/2006/relationships"><Relationship Id="rId8" Type="http://schemas.openxmlformats.org/officeDocument/2006/relationships/image" Target="../media/image46.png"/><Relationship Id="rId13" Type="http://schemas.openxmlformats.org/officeDocument/2006/relationships/image" Target="../media/image51.png"/><Relationship Id="rId3" Type="http://schemas.openxmlformats.org/officeDocument/2006/relationships/notesSlide" Target="../notesSlides/notesSlide15.xml"/><Relationship Id="rId7" Type="http://schemas.openxmlformats.org/officeDocument/2006/relationships/image" Target="../media/image45.png"/><Relationship Id="rId12" Type="http://schemas.openxmlformats.org/officeDocument/2006/relationships/image" Target="../media/image50.png"/><Relationship Id="rId2" Type="http://schemas.openxmlformats.org/officeDocument/2006/relationships/slideLayout" Target="../slideLayouts/slideLayout2.xml"/><Relationship Id="rId1" Type="http://schemas.openxmlformats.org/officeDocument/2006/relationships/tags" Target="../tags/tag22.xml"/><Relationship Id="rId6" Type="http://schemas.openxmlformats.org/officeDocument/2006/relationships/image" Target="../media/image33.png"/><Relationship Id="rId11" Type="http://schemas.openxmlformats.org/officeDocument/2006/relationships/image" Target="../media/image49.png"/><Relationship Id="rId5" Type="http://schemas.openxmlformats.org/officeDocument/2006/relationships/image" Target="../media/image44.png"/><Relationship Id="rId10" Type="http://schemas.openxmlformats.org/officeDocument/2006/relationships/image" Target="../media/image48.png"/><Relationship Id="rId4" Type="http://schemas.openxmlformats.org/officeDocument/2006/relationships/image" Target="../media/image32.png"/><Relationship Id="rId9" Type="http://schemas.openxmlformats.org/officeDocument/2006/relationships/image" Target="../media/image47.png"/><Relationship Id="rId14" Type="http://schemas.openxmlformats.org/officeDocument/2006/relationships/image" Target="../media/image5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58.png"/><Relationship Id="rId2" Type="http://schemas.openxmlformats.org/officeDocument/2006/relationships/slideLayout" Target="../slideLayouts/slideLayout2.xml"/><Relationship Id="rId1" Type="http://schemas.openxmlformats.org/officeDocument/2006/relationships/tags" Target="../tags/tag24.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notesSlide" Target="../notesSlides/notesSlide3.xml"/><Relationship Id="rId7"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1.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lang="zh-CN" altLang="en-US" sz="3600" dirty="0"/>
              <a:t>基于 </a:t>
            </a:r>
            <a:r>
              <a:rPr lang="en-US" altLang="zh-CN" sz="3600" dirty="0"/>
              <a:t>BiCMOS </a:t>
            </a:r>
            <a:r>
              <a:rPr lang="zh-CN" altLang="en-US" sz="3600" dirty="0"/>
              <a:t>工艺 </a:t>
            </a:r>
            <a:r>
              <a:rPr lang="en-US" altLang="zh-CN" sz="3600" dirty="0"/>
              <a:t>10~31GHz </a:t>
            </a:r>
            <a:r>
              <a:rPr lang="zh-CN" altLang="en-US" sz="3600" dirty="0"/>
              <a:t>宽带</a:t>
            </a:r>
            <a:r>
              <a:rPr lang="en-US" altLang="zh-CN" sz="3600" dirty="0"/>
              <a:t>6</a:t>
            </a:r>
            <a:r>
              <a:rPr lang="zh-CN" altLang="en-US" sz="3600" dirty="0"/>
              <a:t>位</a:t>
            </a:r>
            <a:r>
              <a:rPr lang="en-US" altLang="zh-CN" sz="3600" dirty="0"/>
              <a:t>MMIC</a:t>
            </a:r>
            <a:r>
              <a:rPr lang="zh-CN" altLang="en-US" sz="3600" dirty="0"/>
              <a:t>有源移相器研究</a:t>
            </a:r>
          </a:p>
        </p:txBody>
      </p:sp>
      <p:sp>
        <p:nvSpPr>
          <p:cNvPr id="4" name="副标题 3"/>
          <p:cNvSpPr>
            <a:spLocks noGrp="1"/>
          </p:cNvSpPr>
          <p:nvPr>
            <p:ph type="subTitle" idx="1"/>
          </p:nvPr>
        </p:nvSpPr>
        <p:spPr>
          <a:xfrm>
            <a:off x="6372200" y="3795886"/>
            <a:ext cx="2592289" cy="766936"/>
          </a:xfrm>
        </p:spPr>
        <p:txBody>
          <a:bodyPr/>
          <a:lstStyle/>
          <a:p>
            <a:r>
              <a:rPr lang="zh-CN" altLang="en-US" sz="1600" dirty="0"/>
              <a:t>学生：庾小齐</a:t>
            </a:r>
            <a:endParaRPr lang="en-US" altLang="zh-CN" sz="1600" dirty="0"/>
          </a:p>
          <a:p>
            <a:r>
              <a:rPr lang="zh-CN" altLang="en-US" sz="1600" dirty="0"/>
              <a:t>导师：方小虎</a:t>
            </a:r>
          </a:p>
          <a:p>
            <a:r>
              <a:rPr lang="zh-CN" altLang="en-US" sz="1100" dirty="0"/>
              <a:t>（汇报日期）</a:t>
            </a:r>
            <a:r>
              <a:rPr lang="en-US" altLang="zh-CN" sz="1100" dirty="0"/>
              <a:t>2025</a:t>
            </a:r>
            <a:r>
              <a:rPr lang="zh-CN" altLang="en-US" sz="1100" dirty="0"/>
              <a:t>年</a:t>
            </a:r>
            <a:r>
              <a:rPr lang="en-US" altLang="zh-CN" sz="1100" dirty="0"/>
              <a:t>1</a:t>
            </a:r>
            <a:r>
              <a:rPr lang="zh-CN" altLang="en-US" sz="1100" dirty="0"/>
              <a:t>月</a:t>
            </a:r>
            <a:r>
              <a:rPr lang="en-US" altLang="zh-CN" sz="1100" dirty="0"/>
              <a:t>10</a:t>
            </a:r>
            <a:r>
              <a:rPr lang="zh-CN" altLang="en-US" sz="1100" dirty="0"/>
              <a:t>日</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a:xfrm>
            <a:off x="850265" y="241935"/>
            <a:ext cx="7665085" cy="593725"/>
          </a:xfrm>
        </p:spPr>
        <p:txBody>
          <a:bodyPr/>
          <a:lstStyle/>
          <a:p>
            <a:r>
              <a:rPr lang="en-US" altLang="zh-CN" sz="2000" dirty="0">
                <a:sym typeface="+mn-ea"/>
              </a:rPr>
              <a:t>2</a:t>
            </a:r>
            <a:r>
              <a:rPr lang="zh-CN" altLang="en-US" sz="2000" dirty="0">
                <a:sym typeface="+mn-ea"/>
              </a:rPr>
              <a:t>、</a:t>
            </a: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j-cs"/>
              </a:rPr>
              <a:t>国内外研究现状</a:t>
            </a:r>
            <a:endParaRPr lang="zh-CN" altLang="en-US" sz="2000" dirty="0">
              <a:sym typeface="+mn-ea"/>
            </a:endParaRPr>
          </a:p>
        </p:txBody>
      </p:sp>
      <p:sp>
        <p:nvSpPr>
          <p:cNvPr id="17" name="文本框 16">
            <a:extLst>
              <a:ext uri="{FF2B5EF4-FFF2-40B4-BE49-F238E27FC236}">
                <a16:creationId xmlns:a16="http://schemas.microsoft.com/office/drawing/2014/main" id="{4BB62C6D-25C3-4E51-AA49-453945B4137A}"/>
              </a:ext>
            </a:extLst>
          </p:cNvPr>
          <p:cNvSpPr txBox="1"/>
          <p:nvPr/>
        </p:nvSpPr>
        <p:spPr>
          <a:xfrm>
            <a:off x="164057" y="875064"/>
            <a:ext cx="4564318" cy="276999"/>
          </a:xfrm>
          <a:prstGeom prst="rect">
            <a:avLst/>
          </a:prstGeom>
          <a:noFill/>
        </p:spPr>
        <p:txBody>
          <a:bodyPr wrap="square">
            <a:spAutoFit/>
          </a:bodyPr>
          <a:lstStyle/>
          <a:p>
            <a:r>
              <a:rPr lang="en-US" altLang="zh-CN" sz="1200" b="1" dirty="0">
                <a:latin typeface="Times New Roman" panose="02020603050405020304" pitchFamily="18" charset="0"/>
                <a:cs typeface="Times New Roman" panose="02020603050405020304" pitchFamily="18" charset="0"/>
              </a:rPr>
              <a:t>A 6-bit Active Phase Shifter for Ku-Band Phased Arrays </a:t>
            </a:r>
          </a:p>
        </p:txBody>
      </p:sp>
      <p:sp>
        <p:nvSpPr>
          <p:cNvPr id="21" name="Content Placeholder 2">
            <a:extLst>
              <a:ext uri="{FF2B5EF4-FFF2-40B4-BE49-F238E27FC236}">
                <a16:creationId xmlns:a16="http://schemas.microsoft.com/office/drawing/2014/main" id="{297D6DEE-5D01-43E9-B082-6831877A862C}"/>
              </a:ext>
            </a:extLst>
          </p:cNvPr>
          <p:cNvSpPr txBox="1">
            <a:spLocks/>
          </p:cNvSpPr>
          <p:nvPr/>
        </p:nvSpPr>
        <p:spPr>
          <a:xfrm>
            <a:off x="4793295" y="2607874"/>
            <a:ext cx="4320479" cy="1656184"/>
          </a:xfrm>
          <a:prstGeom prst="rect">
            <a:avLst/>
          </a:prstGeom>
          <a:ln w="19050">
            <a:solidFill>
              <a:srgbClr val="385D8A"/>
            </a:solidFill>
          </a:ln>
        </p:spPr>
        <p:txBody>
          <a:bodyPr>
            <a:noAutofit/>
          </a:bodyPr>
          <a:lstStyle>
            <a:lvl1pPr marL="365760" indent="-256032" algn="l" rtl="0" eaLnBrk="1" latinLnBrk="0" hangingPunct="1">
              <a:spcBef>
                <a:spcPts val="300"/>
              </a:spcBef>
              <a:buClr>
                <a:schemeClr val="accent3"/>
              </a:buClr>
              <a:buFont typeface="Georgia"/>
              <a:buChar char="•"/>
              <a:defRPr kumimoji="0" sz="24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4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lnSpc>
                <a:spcPct val="160000"/>
              </a:lnSpc>
              <a:buClr>
                <a:srgbClr val="A04DA3"/>
              </a:buClr>
              <a:defRPr/>
            </a:pPr>
            <a:r>
              <a:rPr lang="zh-CN" altLang="en-US" sz="1200" b="1" dirty="0">
                <a:solidFill>
                  <a:sysClr val="windowText" lastClr="000000"/>
                </a:solidFill>
                <a:latin typeface="宋体" panose="02010600030101010101" pitchFamily="2" charset="-122"/>
                <a:ea typeface="宋体" panose="02010600030101010101" pitchFamily="2" charset="-122"/>
              </a:rPr>
              <a:t>使用</a:t>
            </a:r>
            <a:r>
              <a:rPr lang="en-US" altLang="zh-CN" sz="1200" b="1" dirty="0">
                <a:solidFill>
                  <a:srgbClr val="FF0000"/>
                </a:solidFill>
                <a:latin typeface="宋体" panose="02010600030101010101" pitchFamily="2" charset="-122"/>
                <a:ea typeface="宋体" panose="02010600030101010101" pitchFamily="2" charset="-122"/>
              </a:rPr>
              <a:t>Marchand Balun</a:t>
            </a:r>
            <a:r>
              <a:rPr lang="zh-CN" altLang="en-US" sz="1200" b="1" dirty="0">
                <a:solidFill>
                  <a:sysClr val="windowText" lastClr="000000"/>
                </a:solidFill>
                <a:latin typeface="宋体" panose="02010600030101010101" pitchFamily="2" charset="-122"/>
                <a:ea typeface="宋体" panose="02010600030101010101" pitchFamily="2" charset="-122"/>
              </a:rPr>
              <a:t>与</a:t>
            </a:r>
            <a:r>
              <a:rPr lang="en-US" altLang="zh-CN" sz="1200" b="1" dirty="0">
                <a:solidFill>
                  <a:srgbClr val="FF0000"/>
                </a:solidFill>
                <a:latin typeface="宋体" panose="02010600030101010101" pitchFamily="2" charset="-122"/>
                <a:ea typeface="宋体" panose="02010600030101010101" pitchFamily="2" charset="-122"/>
              </a:rPr>
              <a:t>RC</a:t>
            </a:r>
            <a:r>
              <a:rPr lang="zh-CN" altLang="en-US" sz="1200" b="1" dirty="0">
                <a:solidFill>
                  <a:srgbClr val="FF0000"/>
                </a:solidFill>
                <a:latin typeface="宋体" panose="02010600030101010101" pitchFamily="2" charset="-122"/>
                <a:ea typeface="宋体" panose="02010600030101010101" pitchFamily="2" charset="-122"/>
              </a:rPr>
              <a:t>多相滤波电路</a:t>
            </a:r>
            <a:r>
              <a:rPr lang="zh-CN" altLang="en-US" sz="1200" b="1" dirty="0">
                <a:solidFill>
                  <a:sysClr val="windowText" lastClr="000000"/>
                </a:solidFill>
                <a:latin typeface="宋体" panose="02010600030101010101" pitchFamily="2" charset="-122"/>
                <a:ea typeface="宋体" panose="02010600030101010101" pitchFamily="2" charset="-122"/>
              </a:rPr>
              <a:t>产生正交参考信号，以实现宽带高精度移相功能。</a:t>
            </a:r>
            <a:endParaRPr lang="en-US" altLang="zh-CN" sz="1200" b="1" dirty="0">
              <a:solidFill>
                <a:sysClr val="windowText" lastClr="000000"/>
              </a:solidFill>
              <a:latin typeface="宋体" panose="02010600030101010101" pitchFamily="2" charset="-122"/>
              <a:ea typeface="宋体" panose="02010600030101010101" pitchFamily="2" charset="-122"/>
            </a:endParaRPr>
          </a:p>
          <a:p>
            <a:pPr>
              <a:lnSpc>
                <a:spcPct val="160000"/>
              </a:lnSpc>
              <a:buClr>
                <a:srgbClr val="A04DA3"/>
              </a:buClr>
              <a:defRPr/>
            </a:pPr>
            <a:r>
              <a:rPr lang="en-US" altLang="zh-CN" sz="1200" b="1" dirty="0">
                <a:solidFill>
                  <a:sysClr val="windowText" lastClr="000000"/>
                </a:solidFill>
                <a:latin typeface="宋体" panose="02010600030101010101" pitchFamily="2" charset="-122"/>
                <a:ea typeface="宋体" panose="02010600030101010101" pitchFamily="2" charset="-122"/>
              </a:rPr>
              <a:t>360°</a:t>
            </a:r>
            <a:r>
              <a:rPr lang="zh-CN" altLang="en-US" sz="1200" b="1" dirty="0">
                <a:solidFill>
                  <a:sysClr val="windowText" lastClr="000000"/>
                </a:solidFill>
                <a:latin typeface="宋体" panose="02010600030101010101" pitchFamily="2" charset="-122"/>
                <a:ea typeface="宋体" panose="02010600030101010101" pitchFamily="2" charset="-122"/>
              </a:rPr>
              <a:t>范围内实现</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6bit</a:t>
            </a:r>
            <a:r>
              <a:rPr lang="zh-CN" altLang="en-US" sz="1200" b="1" dirty="0">
                <a:solidFill>
                  <a:sysClr val="windowText" lastClr="000000"/>
                </a:solidFill>
                <a:latin typeface="宋体" panose="02010600030101010101" pitchFamily="2" charset="-122"/>
                <a:ea typeface="宋体" panose="02010600030101010101" pitchFamily="2" charset="-122"/>
              </a:rPr>
              <a:t>相移，移相精度为</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5.625°</a:t>
            </a:r>
            <a:r>
              <a:rPr lang="zh-CN" altLang="en-US" sz="1200" b="1" dirty="0">
                <a:solidFill>
                  <a:sysClr val="windowText" lastClr="000000"/>
                </a:solidFill>
                <a:latin typeface="宋体" panose="02010600030101010101" pitchFamily="2" charset="-122"/>
                <a:ea typeface="宋体" panose="02010600030101010101" pitchFamily="2" charset="-122"/>
              </a:rPr>
              <a:t>。</a:t>
            </a:r>
            <a:endParaRPr lang="en-US" altLang="zh-CN" sz="1200" b="1" dirty="0">
              <a:solidFill>
                <a:sysClr val="windowText" lastClr="000000"/>
              </a:solidFill>
              <a:latin typeface="宋体" panose="02010600030101010101" pitchFamily="2" charset="-122"/>
              <a:ea typeface="宋体" panose="02010600030101010101" pitchFamily="2" charset="-122"/>
            </a:endParaRPr>
          </a:p>
          <a:p>
            <a:pPr>
              <a:lnSpc>
                <a:spcPct val="160000"/>
              </a:lnSpc>
              <a:buClr>
                <a:srgbClr val="A04DA3"/>
              </a:buClr>
              <a:defRPr/>
            </a:pPr>
            <a:r>
              <a:rPr lang="zh-CN" altLang="en-US" sz="1200" b="1" dirty="0">
                <a:solidFill>
                  <a:sysClr val="windowText" lastClr="000000"/>
                </a:solidFill>
                <a:latin typeface="宋体" panose="02010600030101010101" pitchFamily="2" charset="-122"/>
                <a:ea typeface="宋体" panose="02010600030101010101" pitchFamily="2" charset="-122"/>
              </a:rPr>
              <a:t>移相误差小于</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2.61°</a:t>
            </a:r>
            <a:r>
              <a:rPr lang="zh-CN" altLang="en-US" sz="1200" b="1" dirty="0">
                <a:solidFill>
                  <a:sysClr val="windowText" lastClr="000000"/>
                </a:solidFill>
                <a:latin typeface="宋体" panose="02010600030101010101" pitchFamily="2" charset="-122"/>
                <a:ea typeface="宋体" panose="02010600030101010101" pitchFamily="2" charset="-122"/>
              </a:rPr>
              <a:t>，增益误差小于</a:t>
            </a:r>
            <a:r>
              <a:rPr lang="en-US" altLang="zh-CN" sz="1200" b="1" dirty="0">
                <a:solidFill>
                  <a:sysClr val="windowText" lastClr="000000"/>
                </a:solidFill>
                <a:latin typeface="宋体" panose="02010600030101010101" pitchFamily="2" charset="-122"/>
                <a:ea typeface="宋体" panose="02010600030101010101" pitchFamily="2" charset="-122"/>
              </a:rPr>
              <a:t>0.4</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dB</a:t>
            </a:r>
            <a:r>
              <a:rPr lang="zh-CN" altLang="en-US" sz="1200" b="1" dirty="0">
                <a:solidFill>
                  <a:sysClr val="windowText" lastClr="000000"/>
                </a:solidFill>
                <a:latin typeface="宋体" panose="02010600030101010101" pitchFamily="2" charset="-122"/>
                <a:ea typeface="宋体" panose="02010600030101010101" pitchFamily="2" charset="-122"/>
              </a:rPr>
              <a:t>。</a:t>
            </a:r>
            <a:endParaRPr lang="en-US" altLang="zh-CN" sz="1200" b="1" dirty="0">
              <a:solidFill>
                <a:sysClr val="windowText" lastClr="000000"/>
              </a:solidFill>
              <a:latin typeface="宋体" panose="02010600030101010101" pitchFamily="2" charset="-122"/>
              <a:ea typeface="宋体" panose="02010600030101010101" pitchFamily="2" charset="-122"/>
            </a:endParaRPr>
          </a:p>
          <a:p>
            <a:pPr>
              <a:lnSpc>
                <a:spcPct val="160000"/>
              </a:lnSpc>
              <a:buClr>
                <a:srgbClr val="A04DA3"/>
              </a:buClr>
              <a:defRPr/>
            </a:pPr>
            <a:r>
              <a:rPr lang="zh-CN" altLang="en-US" sz="1200" b="1" dirty="0">
                <a:solidFill>
                  <a:sysClr val="windowText" lastClr="000000"/>
                </a:solidFill>
                <a:latin typeface="宋体" panose="02010600030101010101" pitchFamily="2" charset="-122"/>
                <a:ea typeface="宋体" panose="02010600030101010101" pitchFamily="2" charset="-122"/>
              </a:rPr>
              <a:t>插入损耗：</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11.6dB~20.39dB</a:t>
            </a:r>
          </a:p>
        </p:txBody>
      </p:sp>
      <p:pic>
        <p:nvPicPr>
          <p:cNvPr id="7" name="图片 6">
            <a:extLst>
              <a:ext uri="{FF2B5EF4-FFF2-40B4-BE49-F238E27FC236}">
                <a16:creationId xmlns:a16="http://schemas.microsoft.com/office/drawing/2014/main" id="{C16EAE4C-CC29-4B07-AD19-FB03956ACF4E}"/>
              </a:ext>
            </a:extLst>
          </p:cNvPr>
          <p:cNvPicPr>
            <a:picLocks noChangeAspect="1"/>
          </p:cNvPicPr>
          <p:nvPr/>
        </p:nvPicPr>
        <p:blipFill>
          <a:blip r:embed="rId4"/>
          <a:stretch>
            <a:fillRect/>
          </a:stretch>
        </p:blipFill>
        <p:spPr>
          <a:xfrm>
            <a:off x="4985136" y="1131590"/>
            <a:ext cx="3755975" cy="1287129"/>
          </a:xfrm>
          <a:prstGeom prst="rect">
            <a:avLst/>
          </a:prstGeom>
        </p:spPr>
      </p:pic>
      <p:pic>
        <p:nvPicPr>
          <p:cNvPr id="9" name="图片 8">
            <a:extLst>
              <a:ext uri="{FF2B5EF4-FFF2-40B4-BE49-F238E27FC236}">
                <a16:creationId xmlns:a16="http://schemas.microsoft.com/office/drawing/2014/main" id="{3E227CE7-3CD6-4E9C-9B50-65D963518935}"/>
              </a:ext>
            </a:extLst>
          </p:cNvPr>
          <p:cNvPicPr>
            <a:picLocks noChangeAspect="1"/>
          </p:cNvPicPr>
          <p:nvPr/>
        </p:nvPicPr>
        <p:blipFill>
          <a:blip r:embed="rId5"/>
          <a:stretch>
            <a:fillRect/>
          </a:stretch>
        </p:blipFill>
        <p:spPr>
          <a:xfrm>
            <a:off x="16722" y="1478142"/>
            <a:ext cx="4683840" cy="2395341"/>
          </a:xfrm>
          <a:prstGeom prst="rect">
            <a:avLst/>
          </a:prstGeom>
        </p:spPr>
      </p:pic>
      <p:sp>
        <p:nvSpPr>
          <p:cNvPr id="18" name="文本框 17">
            <a:extLst>
              <a:ext uri="{FF2B5EF4-FFF2-40B4-BE49-F238E27FC236}">
                <a16:creationId xmlns:a16="http://schemas.microsoft.com/office/drawing/2014/main" id="{61C51098-5EBE-4029-AB05-6B0A980E2299}"/>
              </a:ext>
            </a:extLst>
          </p:cNvPr>
          <p:cNvSpPr txBox="1"/>
          <p:nvPr/>
        </p:nvSpPr>
        <p:spPr>
          <a:xfrm>
            <a:off x="2341402" y="4515966"/>
            <a:ext cx="6279064" cy="482953"/>
          </a:xfrm>
          <a:prstGeom prst="rect">
            <a:avLst/>
          </a:prstGeom>
          <a:noFill/>
        </p:spPr>
        <p:txBody>
          <a:bodyPr wrap="square">
            <a:spAutoFit/>
          </a:bodyPr>
          <a:lstStyle/>
          <a:p>
            <a:pPr lvl="0" algn="just">
              <a:lnSpc>
                <a:spcPts val="1600"/>
              </a:lnSpc>
              <a:spcBef>
                <a:spcPts val="300"/>
              </a:spcBef>
              <a:spcAft>
                <a:spcPts val="0"/>
              </a:spcAft>
              <a:buSzPts val="1050"/>
              <a:tabLst>
                <a:tab pos="309880" algn="l"/>
              </a:tabLst>
            </a:pPr>
            <a:r>
              <a:rPr lang="en-US" altLang="zh-CN" sz="900" kern="0" dirty="0">
                <a:effectLst/>
                <a:latin typeface="Times New Roman" panose="02020603050405020304" pitchFamily="18" charset="0"/>
                <a:ea typeface="宋体" panose="02010600030101010101" pitchFamily="2" charset="-122"/>
              </a:rPr>
              <a:t>[4] Y. Yao, Z. Li, G. Cheng and L. Luo. A 6-bit active phase shifter for Ku-band phased arrays[C]. 9</a:t>
            </a:r>
            <a:r>
              <a:rPr lang="en-US" altLang="zh-CN" sz="900" kern="0" baseline="30000" dirty="0">
                <a:effectLst/>
                <a:latin typeface="Times New Roman" panose="02020603050405020304" pitchFamily="18" charset="0"/>
                <a:ea typeface="宋体" panose="02010600030101010101" pitchFamily="2" charset="-122"/>
              </a:rPr>
              <a:t>th</a:t>
            </a:r>
            <a:r>
              <a:rPr lang="en-US" altLang="zh-CN" sz="900" kern="0" dirty="0">
                <a:effectLst/>
                <a:latin typeface="Times New Roman" panose="02020603050405020304" pitchFamily="18" charset="0"/>
                <a:ea typeface="宋体" panose="02010600030101010101" pitchFamily="2" charset="-122"/>
              </a:rPr>
              <a:t> International Conference on Wireless Communications and Signal Processing (WCSP), 2017: 1-5.</a:t>
            </a:r>
            <a:endParaRPr lang="zh-CN" altLang="zh-CN" sz="1050" kern="100" dirty="0">
              <a:effectLst/>
              <a:latin typeface="Times New Roman" panose="02020603050405020304" pitchFamily="18" charset="0"/>
              <a:ea typeface="宋体" panose="02010600030101010101" pitchFamily="2" charset="-122"/>
            </a:endParaRPr>
          </a:p>
        </p:txBody>
      </p:sp>
      <p:sp>
        <p:nvSpPr>
          <p:cNvPr id="8" name="文本框 7">
            <a:extLst>
              <a:ext uri="{FF2B5EF4-FFF2-40B4-BE49-F238E27FC236}">
                <a16:creationId xmlns:a16="http://schemas.microsoft.com/office/drawing/2014/main" id="{0FB49C62-0CAD-4376-9E9A-A3EF04B5AA1A}"/>
              </a:ext>
            </a:extLst>
          </p:cNvPr>
          <p:cNvSpPr txBox="1"/>
          <p:nvPr/>
        </p:nvSpPr>
        <p:spPr>
          <a:xfrm>
            <a:off x="1222080" y="3848392"/>
            <a:ext cx="2629840" cy="276999"/>
          </a:xfrm>
          <a:prstGeom prst="rect">
            <a:avLst/>
          </a:prstGeom>
          <a:noFill/>
        </p:spPr>
        <p:txBody>
          <a:bodyPr wrap="square" rtlCol="0">
            <a:spAutoFit/>
          </a:bodyPr>
          <a:lstStyle/>
          <a:p>
            <a:r>
              <a:rPr lang="en-US" altLang="zh-CN" sz="1200" b="1" dirty="0"/>
              <a:t>2017 </a:t>
            </a:r>
            <a:r>
              <a:rPr lang="zh-CN" altLang="en-US" sz="1200" b="1" dirty="0"/>
              <a:t>矢量合成型移相器 </a:t>
            </a:r>
            <a:r>
              <a:rPr lang="en-US" altLang="zh-CN" sz="1200" b="1" dirty="0">
                <a:latin typeface="Times New Roman" panose="02020603050405020304" pitchFamily="18" charset="0"/>
                <a:cs typeface="Times New Roman" panose="02020603050405020304" pitchFamily="18" charset="0"/>
              </a:rPr>
              <a:t>(12~18GHz)</a:t>
            </a:r>
            <a:endParaRPr lang="zh-CN" altLang="en-US" sz="1200" b="1" dirty="0">
              <a:latin typeface="Times New Roman" panose="02020603050405020304" pitchFamily="18" charset="0"/>
              <a:cs typeface="Times New Roman" panose="02020603050405020304" pitchFamily="18" charset="0"/>
            </a:endParaRPr>
          </a:p>
        </p:txBody>
      </p:sp>
      <p:sp>
        <p:nvSpPr>
          <p:cNvPr id="10" name="矩形: 圆角 9">
            <a:extLst>
              <a:ext uri="{FF2B5EF4-FFF2-40B4-BE49-F238E27FC236}">
                <a16:creationId xmlns:a16="http://schemas.microsoft.com/office/drawing/2014/main" id="{FB5A7116-A581-400F-B48E-ED95DED0FCC9}"/>
              </a:ext>
            </a:extLst>
          </p:cNvPr>
          <p:cNvSpPr/>
          <p:nvPr/>
        </p:nvSpPr>
        <p:spPr>
          <a:xfrm>
            <a:off x="5033207" y="1087567"/>
            <a:ext cx="3707904" cy="1416055"/>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50026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a:xfrm>
            <a:off x="850265" y="241935"/>
            <a:ext cx="7665085" cy="593725"/>
          </a:xfrm>
        </p:spPr>
        <p:txBody>
          <a:bodyPr/>
          <a:lstStyle/>
          <a:p>
            <a:r>
              <a:rPr lang="en-US" altLang="zh-CN" sz="2000" dirty="0">
                <a:sym typeface="+mn-ea"/>
              </a:rPr>
              <a:t>2</a:t>
            </a:r>
            <a:r>
              <a:rPr lang="zh-CN" altLang="en-US" sz="2000" dirty="0">
                <a:sym typeface="+mn-ea"/>
              </a:rPr>
              <a:t>、</a:t>
            </a: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j-cs"/>
              </a:rPr>
              <a:t>国内外研究现状</a:t>
            </a:r>
            <a:endParaRPr lang="zh-CN" altLang="en-US" sz="2000" dirty="0">
              <a:sym typeface="+mn-ea"/>
            </a:endParaRPr>
          </a:p>
        </p:txBody>
      </p:sp>
      <p:sp>
        <p:nvSpPr>
          <p:cNvPr id="17" name="文本框 16">
            <a:extLst>
              <a:ext uri="{FF2B5EF4-FFF2-40B4-BE49-F238E27FC236}">
                <a16:creationId xmlns:a16="http://schemas.microsoft.com/office/drawing/2014/main" id="{4BB62C6D-25C3-4E51-AA49-453945B4137A}"/>
              </a:ext>
            </a:extLst>
          </p:cNvPr>
          <p:cNvSpPr txBox="1"/>
          <p:nvPr/>
        </p:nvSpPr>
        <p:spPr>
          <a:xfrm>
            <a:off x="179512" y="786120"/>
            <a:ext cx="7776864" cy="276999"/>
          </a:xfrm>
          <a:prstGeom prst="rect">
            <a:avLst/>
          </a:prstGeom>
          <a:noFill/>
        </p:spPr>
        <p:txBody>
          <a:bodyPr wrap="square">
            <a:spAutoFit/>
          </a:bodyPr>
          <a:lstStyle/>
          <a:p>
            <a:r>
              <a:rPr lang="en-US" altLang="zh-CN" sz="1200" b="1" dirty="0">
                <a:latin typeface="Times New Roman" panose="02020603050405020304" pitchFamily="18" charset="0"/>
                <a:cs typeface="Times New Roman" panose="02020603050405020304" pitchFamily="18" charset="0"/>
              </a:rPr>
              <a:t>A 15-38 GHz Vector-Summing Phase-Shifter With 360◦ Phase-Shifting Range Using Improved I/Q Generator</a:t>
            </a:r>
          </a:p>
        </p:txBody>
      </p:sp>
      <p:sp>
        <p:nvSpPr>
          <p:cNvPr id="21" name="Content Placeholder 2">
            <a:extLst>
              <a:ext uri="{FF2B5EF4-FFF2-40B4-BE49-F238E27FC236}">
                <a16:creationId xmlns:a16="http://schemas.microsoft.com/office/drawing/2014/main" id="{297D6DEE-5D01-43E9-B082-6831877A862C}"/>
              </a:ext>
            </a:extLst>
          </p:cNvPr>
          <p:cNvSpPr txBox="1">
            <a:spLocks/>
          </p:cNvSpPr>
          <p:nvPr/>
        </p:nvSpPr>
        <p:spPr>
          <a:xfrm>
            <a:off x="4427984" y="2819569"/>
            <a:ext cx="4320479" cy="1656184"/>
          </a:xfrm>
          <a:prstGeom prst="rect">
            <a:avLst/>
          </a:prstGeom>
          <a:ln w="19050">
            <a:solidFill>
              <a:srgbClr val="385D8A"/>
            </a:solidFill>
          </a:ln>
        </p:spPr>
        <p:txBody>
          <a:bodyPr>
            <a:noAutofit/>
          </a:bodyPr>
          <a:lstStyle>
            <a:lvl1pPr marL="365760" indent="-256032" algn="l" rtl="0" eaLnBrk="1" latinLnBrk="0" hangingPunct="1">
              <a:spcBef>
                <a:spcPts val="300"/>
              </a:spcBef>
              <a:buClr>
                <a:schemeClr val="accent3"/>
              </a:buClr>
              <a:buFont typeface="Georgia"/>
              <a:buChar char="•"/>
              <a:defRPr kumimoji="0" sz="24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4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lnSpc>
                <a:spcPct val="160000"/>
              </a:lnSpc>
              <a:buClr>
                <a:srgbClr val="A04DA3"/>
              </a:buClr>
              <a:defRPr/>
            </a:pPr>
            <a:r>
              <a:rPr lang="zh-CN" altLang="en-US" sz="1200" b="1" dirty="0">
                <a:solidFill>
                  <a:sysClr val="windowText" lastClr="000000"/>
                </a:solidFill>
                <a:latin typeface="宋体" panose="02010600030101010101" pitchFamily="2" charset="-122"/>
                <a:ea typeface="宋体" panose="02010600030101010101" pitchFamily="2" charset="-122"/>
              </a:rPr>
              <a:t>提出改进型正交全通滤波网络，</a:t>
            </a: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减少容性负载对输出正交信号精度的影响</a:t>
            </a:r>
            <a:r>
              <a:rPr lang="zh-CN" altLang="en-US" sz="1200" b="1" dirty="0">
                <a:solidFill>
                  <a:sysClr val="windowText" lastClr="000000"/>
                </a:solidFill>
                <a:latin typeface="宋体" panose="02010600030101010101" pitchFamily="2" charset="-122"/>
                <a:ea typeface="宋体" panose="02010600030101010101" pitchFamily="2" charset="-122"/>
              </a:rPr>
              <a:t>。</a:t>
            </a:r>
            <a:endParaRPr lang="en-US" altLang="zh-CN" sz="1200" b="1" dirty="0">
              <a:solidFill>
                <a:sysClr val="windowText" lastClr="000000"/>
              </a:solidFill>
              <a:latin typeface="宋体" panose="02010600030101010101" pitchFamily="2" charset="-122"/>
              <a:ea typeface="宋体" panose="02010600030101010101" pitchFamily="2" charset="-122"/>
            </a:endParaRPr>
          </a:p>
          <a:p>
            <a:pPr>
              <a:lnSpc>
                <a:spcPct val="160000"/>
              </a:lnSpc>
              <a:buClr>
                <a:srgbClr val="A04DA3"/>
              </a:buClr>
              <a:defRPr/>
            </a:pPr>
            <a:r>
              <a:rPr lang="en-US" altLang="zh-CN" sz="1200" b="1" dirty="0">
                <a:solidFill>
                  <a:sysClr val="windowText" lastClr="000000"/>
                </a:solidFill>
                <a:latin typeface="宋体" panose="02010600030101010101" pitchFamily="2" charset="-122"/>
                <a:ea typeface="宋体" panose="02010600030101010101" pitchFamily="2" charset="-122"/>
              </a:rPr>
              <a:t>360°</a:t>
            </a:r>
            <a:r>
              <a:rPr lang="zh-CN" altLang="en-US" sz="1200" b="1" dirty="0">
                <a:solidFill>
                  <a:sysClr val="windowText" lastClr="000000"/>
                </a:solidFill>
                <a:latin typeface="宋体" panose="02010600030101010101" pitchFamily="2" charset="-122"/>
                <a:ea typeface="宋体" panose="02010600030101010101" pitchFamily="2" charset="-122"/>
              </a:rPr>
              <a:t>范围内实现</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6bit</a:t>
            </a:r>
            <a:r>
              <a:rPr lang="zh-CN" altLang="en-US" sz="1200" b="1" dirty="0">
                <a:solidFill>
                  <a:sysClr val="windowText" lastClr="000000"/>
                </a:solidFill>
                <a:latin typeface="宋体" panose="02010600030101010101" pitchFamily="2" charset="-122"/>
                <a:ea typeface="宋体" panose="02010600030101010101" pitchFamily="2" charset="-122"/>
              </a:rPr>
              <a:t>相移，移相精度为</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5.625°</a:t>
            </a:r>
            <a:r>
              <a:rPr lang="zh-CN" altLang="en-US" sz="1200" b="1" dirty="0">
                <a:solidFill>
                  <a:sysClr val="windowText" lastClr="000000"/>
                </a:solidFill>
                <a:latin typeface="宋体" panose="02010600030101010101" pitchFamily="2" charset="-122"/>
                <a:ea typeface="宋体" panose="02010600030101010101" pitchFamily="2" charset="-122"/>
              </a:rPr>
              <a:t>。</a:t>
            </a:r>
            <a:endParaRPr lang="en-US" altLang="zh-CN" sz="1200" b="1" dirty="0">
              <a:solidFill>
                <a:sysClr val="windowText" lastClr="000000"/>
              </a:solidFill>
              <a:latin typeface="宋体" panose="02010600030101010101" pitchFamily="2" charset="-122"/>
              <a:ea typeface="宋体" panose="02010600030101010101" pitchFamily="2" charset="-122"/>
            </a:endParaRPr>
          </a:p>
          <a:p>
            <a:pPr>
              <a:lnSpc>
                <a:spcPct val="160000"/>
              </a:lnSpc>
              <a:buClr>
                <a:srgbClr val="A04DA3"/>
              </a:buClr>
              <a:defRPr/>
            </a:pPr>
            <a:r>
              <a:rPr lang="zh-CN" altLang="en-US" sz="1200" b="1" dirty="0">
                <a:solidFill>
                  <a:sysClr val="windowText" lastClr="000000"/>
                </a:solidFill>
                <a:latin typeface="宋体" panose="02010600030101010101" pitchFamily="2" charset="-122"/>
                <a:ea typeface="宋体" panose="02010600030101010101" pitchFamily="2" charset="-122"/>
              </a:rPr>
              <a:t>移相误差为</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2.23-3.5°</a:t>
            </a:r>
            <a:r>
              <a:rPr lang="zh-CN" altLang="en-US" sz="1200" b="1" dirty="0">
                <a:solidFill>
                  <a:sysClr val="windowText" lastClr="000000"/>
                </a:solidFill>
                <a:latin typeface="宋体" panose="02010600030101010101" pitchFamily="2" charset="-122"/>
                <a:ea typeface="宋体" panose="02010600030101010101" pitchFamily="2" charset="-122"/>
              </a:rPr>
              <a:t>，增益误差为</a:t>
            </a:r>
            <a:r>
              <a:rPr lang="zh-CN" altLang="en-US"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0.7-1dB</a:t>
            </a:r>
            <a:r>
              <a:rPr lang="zh-CN" altLang="en-US" sz="1200" b="1" dirty="0">
                <a:solidFill>
                  <a:sysClr val="windowText" lastClr="000000"/>
                </a:solidFill>
                <a:latin typeface="宋体" panose="02010600030101010101" pitchFamily="2" charset="-122"/>
                <a:ea typeface="宋体" panose="02010600030101010101" pitchFamily="2" charset="-122"/>
              </a:rPr>
              <a:t>。</a:t>
            </a:r>
            <a:endParaRPr lang="en-US" altLang="zh-CN" sz="1200" b="1" dirty="0">
              <a:solidFill>
                <a:sysClr val="windowText" lastClr="000000"/>
              </a:solidFill>
              <a:latin typeface="宋体" panose="02010600030101010101" pitchFamily="2" charset="-122"/>
              <a:ea typeface="宋体" panose="02010600030101010101" pitchFamily="2" charset="-122"/>
            </a:endParaRPr>
          </a:p>
          <a:p>
            <a:pPr>
              <a:lnSpc>
                <a:spcPct val="160000"/>
              </a:lnSpc>
              <a:buClr>
                <a:srgbClr val="A04DA3"/>
              </a:buClr>
              <a:defRPr/>
            </a:pPr>
            <a:r>
              <a:rPr lang="zh-CN" altLang="en-US" sz="1200" b="1" dirty="0">
                <a:solidFill>
                  <a:sysClr val="windowText" lastClr="000000"/>
                </a:solidFill>
                <a:latin typeface="宋体" panose="02010600030101010101" pitchFamily="2" charset="-122"/>
                <a:ea typeface="宋体" panose="02010600030101010101" pitchFamily="2" charset="-122"/>
              </a:rPr>
              <a:t>插入损耗：</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1.7dB~4.7dB</a:t>
            </a:r>
          </a:p>
        </p:txBody>
      </p:sp>
      <p:sp>
        <p:nvSpPr>
          <p:cNvPr id="10" name="文本框 9">
            <a:extLst>
              <a:ext uri="{FF2B5EF4-FFF2-40B4-BE49-F238E27FC236}">
                <a16:creationId xmlns:a16="http://schemas.microsoft.com/office/drawing/2014/main" id="{EB688FB8-0A9D-4910-97AC-C8816F6C1DA9}"/>
              </a:ext>
            </a:extLst>
          </p:cNvPr>
          <p:cNvSpPr txBox="1"/>
          <p:nvPr/>
        </p:nvSpPr>
        <p:spPr>
          <a:xfrm>
            <a:off x="928151" y="4198754"/>
            <a:ext cx="2625916" cy="276999"/>
          </a:xfrm>
          <a:prstGeom prst="rect">
            <a:avLst/>
          </a:prstGeom>
          <a:noFill/>
        </p:spPr>
        <p:txBody>
          <a:bodyPr wrap="square" rtlCol="0">
            <a:spAutoFit/>
          </a:bodyPr>
          <a:lstStyle/>
          <a:p>
            <a:r>
              <a:rPr lang="en-US" altLang="zh-CN" sz="1200" b="1" dirty="0"/>
              <a:t>2021 </a:t>
            </a:r>
            <a:r>
              <a:rPr lang="zh-CN" altLang="en-US" sz="1200" b="1" dirty="0"/>
              <a:t>矢量合成型移相器 </a:t>
            </a:r>
            <a:r>
              <a:rPr lang="en-US" altLang="zh-CN" sz="1200" b="1" dirty="0">
                <a:latin typeface="Times New Roman" panose="02020603050405020304" pitchFamily="18" charset="0"/>
                <a:cs typeface="Times New Roman" panose="02020603050405020304" pitchFamily="18" charset="0"/>
              </a:rPr>
              <a:t>(15~38GHz)</a:t>
            </a:r>
            <a:endParaRPr lang="zh-CN" altLang="en-US" sz="1200"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5E7DD70B-9D65-4457-A17B-B63F22E7DB54}"/>
              </a:ext>
            </a:extLst>
          </p:cNvPr>
          <p:cNvPicPr>
            <a:picLocks noChangeAspect="1"/>
          </p:cNvPicPr>
          <p:nvPr/>
        </p:nvPicPr>
        <p:blipFill>
          <a:blip r:embed="rId4"/>
          <a:stretch>
            <a:fillRect/>
          </a:stretch>
        </p:blipFill>
        <p:spPr>
          <a:xfrm>
            <a:off x="7210881" y="1108879"/>
            <a:ext cx="1748706" cy="1710690"/>
          </a:xfrm>
          <a:prstGeom prst="rect">
            <a:avLst/>
          </a:prstGeom>
        </p:spPr>
      </p:pic>
      <p:pic>
        <p:nvPicPr>
          <p:cNvPr id="4" name="图片 3">
            <a:extLst>
              <a:ext uri="{FF2B5EF4-FFF2-40B4-BE49-F238E27FC236}">
                <a16:creationId xmlns:a16="http://schemas.microsoft.com/office/drawing/2014/main" id="{981215E5-8D63-48D5-B9EC-DD8EFBBBC062}"/>
              </a:ext>
            </a:extLst>
          </p:cNvPr>
          <p:cNvPicPr>
            <a:picLocks noChangeAspect="1"/>
          </p:cNvPicPr>
          <p:nvPr/>
        </p:nvPicPr>
        <p:blipFill rotWithShape="1">
          <a:blip r:embed="rId5"/>
          <a:srcRect b="4"/>
          <a:stretch/>
        </p:blipFill>
        <p:spPr>
          <a:xfrm>
            <a:off x="431074" y="1525180"/>
            <a:ext cx="3451631" cy="2470295"/>
          </a:xfrm>
          <a:prstGeom prst="rect">
            <a:avLst/>
          </a:prstGeom>
        </p:spPr>
      </p:pic>
      <p:sp>
        <p:nvSpPr>
          <p:cNvPr id="11" name="矩形 10">
            <a:extLst>
              <a:ext uri="{FF2B5EF4-FFF2-40B4-BE49-F238E27FC236}">
                <a16:creationId xmlns:a16="http://schemas.microsoft.com/office/drawing/2014/main" id="{46E11917-D437-4445-9BAE-EB07AC754315}"/>
              </a:ext>
            </a:extLst>
          </p:cNvPr>
          <p:cNvSpPr/>
          <p:nvPr/>
        </p:nvSpPr>
        <p:spPr>
          <a:xfrm>
            <a:off x="7884368" y="2098625"/>
            <a:ext cx="529940" cy="473125"/>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92B82EEF-C2D0-4817-854B-AFF171ACF33C}"/>
              </a:ext>
            </a:extLst>
          </p:cNvPr>
          <p:cNvPicPr>
            <a:picLocks noChangeAspect="1"/>
          </p:cNvPicPr>
          <p:nvPr/>
        </p:nvPicPr>
        <p:blipFill>
          <a:blip r:embed="rId6"/>
          <a:stretch>
            <a:fillRect/>
          </a:stretch>
        </p:blipFill>
        <p:spPr>
          <a:xfrm>
            <a:off x="3861608" y="1358177"/>
            <a:ext cx="3012529" cy="1443608"/>
          </a:xfrm>
          <a:prstGeom prst="rect">
            <a:avLst/>
          </a:prstGeom>
        </p:spPr>
      </p:pic>
      <p:sp>
        <p:nvSpPr>
          <p:cNvPr id="5" name="箭头: 右 4">
            <a:extLst>
              <a:ext uri="{FF2B5EF4-FFF2-40B4-BE49-F238E27FC236}">
                <a16:creationId xmlns:a16="http://schemas.microsoft.com/office/drawing/2014/main" id="{9D9B836A-50F9-44D9-B566-71386DAD7FA2}"/>
              </a:ext>
            </a:extLst>
          </p:cNvPr>
          <p:cNvSpPr/>
          <p:nvPr/>
        </p:nvSpPr>
        <p:spPr>
          <a:xfrm>
            <a:off x="6962341" y="1974882"/>
            <a:ext cx="318817" cy="2474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4C5E33B7-F8FA-4818-A094-598C18FE126B}"/>
              </a:ext>
            </a:extLst>
          </p:cNvPr>
          <p:cNvSpPr txBox="1"/>
          <p:nvPr/>
        </p:nvSpPr>
        <p:spPr>
          <a:xfrm>
            <a:off x="2224334" y="4622366"/>
            <a:ext cx="6282031" cy="338554"/>
          </a:xfrm>
          <a:prstGeom prst="rect">
            <a:avLst/>
          </a:prstGeom>
          <a:noFill/>
        </p:spPr>
        <p:txBody>
          <a:bodyPr wrap="square">
            <a:spAutoFit/>
          </a:bodyPr>
          <a:lstStyle/>
          <a:p>
            <a:r>
              <a:rPr lang="en-US" altLang="zh-CN" sz="800" b="0" i="0" dirty="0">
                <a:effectLst/>
                <a:latin typeface="Times New Roman" panose="02020603050405020304" pitchFamily="18" charset="0"/>
                <a:cs typeface="Times New Roman" panose="02020603050405020304" pitchFamily="18" charset="0"/>
              </a:rPr>
              <a:t>[5] F. </a:t>
            </a:r>
            <a:r>
              <a:rPr lang="en-US" altLang="zh-CN" sz="800" b="0" i="0" dirty="0" err="1">
                <a:effectLst/>
                <a:latin typeface="Times New Roman" panose="02020603050405020304" pitchFamily="18" charset="0"/>
                <a:cs typeface="Times New Roman" panose="02020603050405020304" pitchFamily="18" charset="0"/>
              </a:rPr>
              <a:t>Qiu</a:t>
            </a:r>
            <a:r>
              <a:rPr lang="en-US" altLang="zh-CN" sz="800" b="0" i="0" dirty="0">
                <a:effectLst/>
                <a:latin typeface="Times New Roman" panose="02020603050405020304" pitchFamily="18" charset="0"/>
                <a:cs typeface="Times New Roman" panose="02020603050405020304" pitchFamily="18" charset="0"/>
              </a:rPr>
              <a:t>, H. Zhu, L. Wu, W. Che and Q. </a:t>
            </a:r>
            <a:r>
              <a:rPr lang="en-US" altLang="zh-CN" sz="800" b="0" i="0" dirty="0" err="1">
                <a:effectLst/>
                <a:latin typeface="Times New Roman" panose="02020603050405020304" pitchFamily="18" charset="0"/>
                <a:cs typeface="Times New Roman" panose="02020603050405020304" pitchFamily="18" charset="0"/>
              </a:rPr>
              <a:t>Xue</a:t>
            </a:r>
            <a:r>
              <a:rPr lang="en-US" altLang="zh-CN" sz="800" b="0" i="0" dirty="0">
                <a:effectLst/>
                <a:latin typeface="Times New Roman" panose="02020603050405020304" pitchFamily="18" charset="0"/>
                <a:cs typeface="Times New Roman" panose="02020603050405020304" pitchFamily="18" charset="0"/>
              </a:rPr>
              <a:t>, "A 15–38 GHz Vector-Summing Phase-Shifter With 360° Phase-Shifting Range Using Improved I/Q Generator," in </a:t>
            </a:r>
            <a:r>
              <a:rPr lang="en-US" altLang="zh-CN" sz="800" b="0" i="1" dirty="0">
                <a:effectLst/>
                <a:latin typeface="Times New Roman" panose="02020603050405020304" pitchFamily="18" charset="0"/>
                <a:cs typeface="Times New Roman" panose="02020603050405020304" pitchFamily="18" charset="0"/>
              </a:rPr>
              <a:t>IEEE Transactions on Circuits and Systems II: Express Briefs</a:t>
            </a:r>
            <a:r>
              <a:rPr lang="en-US" altLang="zh-CN" sz="800" b="0" i="0" dirty="0">
                <a:effectLst/>
                <a:latin typeface="Times New Roman" panose="02020603050405020304" pitchFamily="18" charset="0"/>
                <a:cs typeface="Times New Roman" panose="02020603050405020304" pitchFamily="18" charset="0"/>
              </a:rPr>
              <a:t>, vol. 68, no. 10, pp. 3199-3203, Oct. 2021</a:t>
            </a:r>
            <a:endParaRPr lang="zh-CN" altLang="en-US" sz="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0748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a:xfrm>
            <a:off x="850265" y="241935"/>
            <a:ext cx="7665085" cy="593725"/>
          </a:xfrm>
        </p:spPr>
        <p:txBody>
          <a:bodyPr/>
          <a:lstStyle/>
          <a:p>
            <a:r>
              <a:rPr lang="en-US" altLang="zh-CN" sz="2000" dirty="0">
                <a:sym typeface="+mn-ea"/>
              </a:rPr>
              <a:t>2</a:t>
            </a:r>
            <a:r>
              <a:rPr lang="zh-CN" altLang="en-US" sz="2000" dirty="0">
                <a:sym typeface="+mn-ea"/>
              </a:rPr>
              <a:t>、</a:t>
            </a: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j-cs"/>
              </a:rPr>
              <a:t>国内外研究现状</a:t>
            </a:r>
            <a:endParaRPr lang="zh-CN" altLang="en-US" sz="2000" dirty="0">
              <a:sym typeface="+mn-ea"/>
            </a:endParaRPr>
          </a:p>
        </p:txBody>
      </p:sp>
      <p:sp>
        <p:nvSpPr>
          <p:cNvPr id="17" name="文本框 16">
            <a:extLst>
              <a:ext uri="{FF2B5EF4-FFF2-40B4-BE49-F238E27FC236}">
                <a16:creationId xmlns:a16="http://schemas.microsoft.com/office/drawing/2014/main" id="{4BB62C6D-25C3-4E51-AA49-453945B4137A}"/>
              </a:ext>
            </a:extLst>
          </p:cNvPr>
          <p:cNvSpPr txBox="1"/>
          <p:nvPr/>
        </p:nvSpPr>
        <p:spPr>
          <a:xfrm>
            <a:off x="179511" y="786120"/>
            <a:ext cx="8856985" cy="276999"/>
          </a:xfrm>
          <a:prstGeom prst="rect">
            <a:avLst/>
          </a:prstGeom>
          <a:noFill/>
        </p:spPr>
        <p:txBody>
          <a:bodyPr wrap="square">
            <a:spAutoFit/>
          </a:bodyPr>
          <a:lstStyle/>
          <a:p>
            <a:r>
              <a:rPr lang="en-US" altLang="zh-CN" sz="1200" b="1" dirty="0">
                <a:latin typeface="Times New Roman" panose="02020603050405020304" pitchFamily="18" charset="0"/>
                <a:cs typeface="Times New Roman" panose="02020603050405020304" pitchFamily="18" charset="0"/>
              </a:rPr>
              <a:t>A 2–24-GHz 360◦ Full-Span Differential Vector Modulator Phase Rotator With Transformer-Based Poly-Phase Quadrature Network</a:t>
            </a:r>
          </a:p>
        </p:txBody>
      </p:sp>
      <p:sp>
        <p:nvSpPr>
          <p:cNvPr id="21" name="Content Placeholder 2">
            <a:extLst>
              <a:ext uri="{FF2B5EF4-FFF2-40B4-BE49-F238E27FC236}">
                <a16:creationId xmlns:a16="http://schemas.microsoft.com/office/drawing/2014/main" id="{297D6DEE-5D01-43E9-B082-6831877A862C}"/>
              </a:ext>
            </a:extLst>
          </p:cNvPr>
          <p:cNvSpPr txBox="1">
            <a:spLocks/>
          </p:cNvSpPr>
          <p:nvPr/>
        </p:nvSpPr>
        <p:spPr>
          <a:xfrm>
            <a:off x="5474241" y="1782301"/>
            <a:ext cx="3473473" cy="1885121"/>
          </a:xfrm>
          <a:prstGeom prst="rect">
            <a:avLst/>
          </a:prstGeom>
          <a:ln w="19050">
            <a:solidFill>
              <a:srgbClr val="385D8A"/>
            </a:solidFill>
          </a:ln>
        </p:spPr>
        <p:txBody>
          <a:bodyPr>
            <a:noAutofit/>
          </a:bodyPr>
          <a:lstStyle>
            <a:lvl1pPr marL="365760" indent="-256032" algn="l" rtl="0" eaLnBrk="1" latinLnBrk="0" hangingPunct="1">
              <a:spcBef>
                <a:spcPts val="300"/>
              </a:spcBef>
              <a:buClr>
                <a:schemeClr val="accent3"/>
              </a:buClr>
              <a:buFont typeface="Georgia"/>
              <a:buChar char="•"/>
              <a:defRPr kumimoji="0" sz="24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4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lnSpc>
                <a:spcPct val="160000"/>
              </a:lnSpc>
              <a:buClr>
                <a:srgbClr val="A04DA3"/>
              </a:buClr>
              <a:defRPr/>
            </a:pPr>
            <a:r>
              <a:rPr lang="zh-CN" altLang="zh-CN" sz="1200" b="1" dirty="0">
                <a:effectLst/>
                <a:latin typeface="Times New Roman" panose="02020603050405020304" pitchFamily="18" charset="0"/>
                <a:ea typeface="宋体" panose="02010600030101010101" pitchFamily="2" charset="-122"/>
                <a:cs typeface="Times New Roman" panose="02020603050405020304" pitchFamily="18" charset="0"/>
              </a:rPr>
              <a:t>提出一种新型基于折叠正交耦合器的三级多相网络作为正交信号发生器</a:t>
            </a: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200" b="1" dirty="0">
                <a:effectLst/>
                <a:latin typeface="Times New Roman" panose="02020603050405020304" pitchFamily="18" charset="0"/>
                <a:ea typeface="宋体" panose="02010600030101010101" pitchFamily="2" charset="-122"/>
                <a:cs typeface="Times New Roman" panose="02020603050405020304" pitchFamily="18" charset="0"/>
              </a:rPr>
              <a:t>此结构插入损耗小于</a:t>
            </a:r>
            <a:r>
              <a:rPr lang="en-US" altLang="zh-CN" sz="1200" b="1" dirty="0">
                <a:effectLst/>
                <a:latin typeface="Times New Roman" panose="02020603050405020304" pitchFamily="18" charset="0"/>
                <a:ea typeface="宋体" panose="02010600030101010101" pitchFamily="2" charset="-122"/>
              </a:rPr>
              <a:t>2dB</a:t>
            </a: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0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60000"/>
              </a:lnSpc>
              <a:buClr>
                <a:srgbClr val="A04DA3"/>
              </a:buClr>
              <a:defRPr/>
            </a:pPr>
            <a:r>
              <a:rPr lang="en-US" altLang="zh-CN" sz="1200" b="1" dirty="0">
                <a:solidFill>
                  <a:sysClr val="windowText" lastClr="000000"/>
                </a:solidFill>
                <a:latin typeface="宋体" panose="02010600030101010101" pitchFamily="2" charset="-122"/>
                <a:ea typeface="宋体" panose="02010600030101010101" pitchFamily="2" charset="-122"/>
              </a:rPr>
              <a:t>360°</a:t>
            </a:r>
            <a:r>
              <a:rPr lang="zh-CN" altLang="en-US" sz="1200" b="1" dirty="0">
                <a:solidFill>
                  <a:sysClr val="windowText" lastClr="000000"/>
                </a:solidFill>
                <a:latin typeface="宋体" panose="02010600030101010101" pitchFamily="2" charset="-122"/>
                <a:ea typeface="宋体" panose="02010600030101010101" pitchFamily="2" charset="-122"/>
              </a:rPr>
              <a:t>范围内实现</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6bit</a:t>
            </a:r>
            <a:r>
              <a:rPr lang="zh-CN" altLang="en-US" sz="1200" b="1" dirty="0">
                <a:solidFill>
                  <a:sysClr val="windowText" lastClr="000000"/>
                </a:solidFill>
                <a:latin typeface="宋体" panose="02010600030101010101" pitchFamily="2" charset="-122"/>
                <a:ea typeface="宋体" panose="02010600030101010101" pitchFamily="2" charset="-122"/>
              </a:rPr>
              <a:t>相移，移相精度为</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5.625°</a:t>
            </a:r>
            <a:r>
              <a:rPr lang="zh-CN" altLang="en-US" sz="1200" b="1" dirty="0">
                <a:solidFill>
                  <a:sysClr val="windowText" lastClr="000000"/>
                </a:solidFill>
                <a:latin typeface="宋体" panose="02010600030101010101" pitchFamily="2" charset="-122"/>
                <a:ea typeface="宋体" panose="02010600030101010101" pitchFamily="2" charset="-122"/>
              </a:rPr>
              <a:t>。</a:t>
            </a:r>
            <a:endParaRPr lang="en-US" altLang="zh-CN" sz="1200" b="1" dirty="0">
              <a:solidFill>
                <a:sysClr val="windowText" lastClr="000000"/>
              </a:solidFill>
              <a:latin typeface="宋体" panose="02010600030101010101" pitchFamily="2" charset="-122"/>
              <a:ea typeface="宋体" panose="02010600030101010101" pitchFamily="2" charset="-122"/>
            </a:endParaRPr>
          </a:p>
          <a:p>
            <a:pPr>
              <a:lnSpc>
                <a:spcPct val="160000"/>
              </a:lnSpc>
              <a:buClr>
                <a:srgbClr val="A04DA3"/>
              </a:buClr>
              <a:defRPr/>
            </a:pPr>
            <a:r>
              <a:rPr lang="zh-CN" altLang="en-US" sz="1200" b="1" dirty="0">
                <a:solidFill>
                  <a:sysClr val="windowText" lastClr="000000"/>
                </a:solidFill>
                <a:latin typeface="宋体" panose="02010600030101010101" pitchFamily="2" charset="-122"/>
                <a:ea typeface="宋体" panose="02010600030101010101" pitchFamily="2" charset="-122"/>
              </a:rPr>
              <a:t>移相误差小于</a:t>
            </a:r>
            <a:r>
              <a:rPr lang="en-US" altLang="zh-CN" sz="1200" b="1" dirty="0">
                <a:solidFill>
                  <a:sysClr val="windowText" lastClr="000000"/>
                </a:solidFill>
                <a:latin typeface="宋体" panose="02010600030101010101" pitchFamily="2" charset="-122"/>
                <a:ea typeface="宋体" panose="02010600030101010101" pitchFamily="2" charset="-122"/>
              </a:rPr>
              <a:t>1.22</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1200" b="1" dirty="0">
                <a:solidFill>
                  <a:sysClr val="windowText" lastClr="000000"/>
                </a:solidFill>
                <a:latin typeface="宋体" panose="02010600030101010101" pitchFamily="2" charset="-122"/>
                <a:ea typeface="宋体" panose="02010600030101010101" pitchFamily="2" charset="-122"/>
              </a:rPr>
              <a:t>，增益误差小于</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1.5dB</a:t>
            </a:r>
            <a:r>
              <a:rPr lang="zh-CN" altLang="en-US" sz="1200" b="1" dirty="0">
                <a:solidFill>
                  <a:sysClr val="windowText" lastClr="000000"/>
                </a:solidFill>
                <a:latin typeface="宋体" panose="02010600030101010101" pitchFamily="2" charset="-122"/>
                <a:ea typeface="宋体" panose="02010600030101010101" pitchFamily="2" charset="-122"/>
              </a:rPr>
              <a:t>。</a:t>
            </a:r>
            <a:endParaRPr lang="en-US" altLang="zh-CN" sz="1200" b="1" dirty="0">
              <a:solidFill>
                <a:sysClr val="windowText" lastClr="000000"/>
              </a:solidFill>
              <a:latin typeface="宋体" panose="02010600030101010101" pitchFamily="2" charset="-122"/>
              <a:ea typeface="宋体" panose="02010600030101010101" pitchFamily="2" charset="-122"/>
            </a:endParaRPr>
          </a:p>
        </p:txBody>
      </p:sp>
      <p:sp>
        <p:nvSpPr>
          <p:cNvPr id="12" name="文本框 11">
            <a:extLst>
              <a:ext uri="{FF2B5EF4-FFF2-40B4-BE49-F238E27FC236}">
                <a16:creationId xmlns:a16="http://schemas.microsoft.com/office/drawing/2014/main" id="{4C5E33B7-F8FA-4818-A094-598C18FE126B}"/>
              </a:ext>
            </a:extLst>
          </p:cNvPr>
          <p:cNvSpPr txBox="1"/>
          <p:nvPr/>
        </p:nvSpPr>
        <p:spPr>
          <a:xfrm>
            <a:off x="2224334" y="4622366"/>
            <a:ext cx="6282031" cy="338554"/>
          </a:xfrm>
          <a:prstGeom prst="rect">
            <a:avLst/>
          </a:prstGeom>
          <a:noFill/>
        </p:spPr>
        <p:txBody>
          <a:bodyPr wrap="square">
            <a:spAutoFit/>
          </a:bodyPr>
          <a:lstStyle/>
          <a:p>
            <a:r>
              <a:rPr lang="en-US" altLang="zh-CN" sz="800" b="0" i="0" dirty="0">
                <a:solidFill>
                  <a:srgbClr val="333333"/>
                </a:solidFill>
                <a:effectLst/>
                <a:latin typeface="Times New Roman" panose="02020603050405020304" pitchFamily="18" charset="0"/>
                <a:cs typeface="Times New Roman" panose="02020603050405020304" pitchFamily="18" charset="0"/>
              </a:rPr>
              <a:t>[6] T. -W. Li, J. S. Park and H. Wang, "A 2–24-GHz 360° Full-Span Differential Vector Modulator Phase Rotator With Transformer-Based Poly-Phase Quadrature Network," in </a:t>
            </a:r>
            <a:r>
              <a:rPr lang="en-US" altLang="zh-CN" sz="800" b="0" i="1" dirty="0">
                <a:solidFill>
                  <a:srgbClr val="333333"/>
                </a:solidFill>
                <a:effectLst/>
                <a:latin typeface="Times New Roman" panose="02020603050405020304" pitchFamily="18" charset="0"/>
                <a:cs typeface="Times New Roman" panose="02020603050405020304" pitchFamily="18" charset="0"/>
              </a:rPr>
              <a:t>IEEE Transactions on Very Large Scale Integration (VLSI) Systems</a:t>
            </a:r>
            <a:r>
              <a:rPr lang="en-US" altLang="zh-CN" sz="800" b="0" i="0" dirty="0">
                <a:solidFill>
                  <a:srgbClr val="333333"/>
                </a:solidFill>
                <a:effectLst/>
                <a:latin typeface="Times New Roman" panose="02020603050405020304" pitchFamily="18" charset="0"/>
                <a:cs typeface="Times New Roman" panose="02020603050405020304" pitchFamily="18" charset="0"/>
              </a:rPr>
              <a:t>, vol. 28, no. 12, pp. 2623-2635, Dec. 2020.</a:t>
            </a:r>
            <a:endParaRPr lang="zh-CN" altLang="en-US" sz="8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65F2D9DD-F9A8-4181-8D2C-7CC840C64CB7}"/>
              </a:ext>
            </a:extLst>
          </p:cNvPr>
          <p:cNvPicPr>
            <a:picLocks noChangeAspect="1"/>
          </p:cNvPicPr>
          <p:nvPr/>
        </p:nvPicPr>
        <p:blipFill rotWithShape="1">
          <a:blip r:embed="rId4"/>
          <a:srcRect l="3993"/>
          <a:stretch/>
        </p:blipFill>
        <p:spPr>
          <a:xfrm>
            <a:off x="164238" y="1491630"/>
            <a:ext cx="5113829" cy="2466465"/>
          </a:xfrm>
          <a:prstGeom prst="rect">
            <a:avLst/>
          </a:prstGeom>
        </p:spPr>
      </p:pic>
      <p:sp>
        <p:nvSpPr>
          <p:cNvPr id="8" name="文本框 7">
            <a:extLst>
              <a:ext uri="{FF2B5EF4-FFF2-40B4-BE49-F238E27FC236}">
                <a16:creationId xmlns:a16="http://schemas.microsoft.com/office/drawing/2014/main" id="{4FD3FCC4-DE60-4AD0-8EFF-21DB66EB4DBE}"/>
              </a:ext>
            </a:extLst>
          </p:cNvPr>
          <p:cNvSpPr txBox="1"/>
          <p:nvPr/>
        </p:nvSpPr>
        <p:spPr>
          <a:xfrm>
            <a:off x="1763688" y="3910033"/>
            <a:ext cx="2520280" cy="276999"/>
          </a:xfrm>
          <a:prstGeom prst="rect">
            <a:avLst/>
          </a:prstGeom>
          <a:noFill/>
        </p:spPr>
        <p:txBody>
          <a:bodyPr wrap="square" rtlCol="0">
            <a:spAutoFit/>
          </a:bodyPr>
          <a:lstStyle/>
          <a:p>
            <a:r>
              <a:rPr lang="en-US" altLang="zh-CN" sz="1200" b="1" dirty="0"/>
              <a:t>2020 </a:t>
            </a:r>
            <a:r>
              <a:rPr lang="zh-CN" altLang="en-US" sz="1200" b="1" dirty="0"/>
              <a:t>矢量合成型移相器 </a:t>
            </a:r>
            <a:r>
              <a:rPr lang="en-US" altLang="zh-CN" sz="1200" b="1" dirty="0">
                <a:latin typeface="Times New Roman" panose="02020603050405020304" pitchFamily="18" charset="0"/>
                <a:cs typeface="Times New Roman" panose="02020603050405020304" pitchFamily="18" charset="0"/>
              </a:rPr>
              <a:t>(2~24GHz)</a:t>
            </a:r>
            <a:endParaRPr lang="zh-CN" altLang="en-US" sz="1200" b="1" dirty="0">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DD0E3512-A3D4-4032-9ECA-B48FA326FC28}"/>
              </a:ext>
            </a:extLst>
          </p:cNvPr>
          <p:cNvSpPr/>
          <p:nvPr/>
        </p:nvSpPr>
        <p:spPr>
          <a:xfrm>
            <a:off x="175546" y="1607304"/>
            <a:ext cx="2380230" cy="2350791"/>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77883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a:xfrm>
            <a:off x="850265" y="241935"/>
            <a:ext cx="2785631" cy="593725"/>
          </a:xfrm>
        </p:spPr>
        <p:txBody>
          <a:bodyPr/>
          <a:lstStyle/>
          <a:p>
            <a:r>
              <a:rPr lang="en-US" altLang="zh-CN" sz="2000" dirty="0">
                <a:sym typeface="+mn-ea"/>
              </a:rPr>
              <a:t>2</a:t>
            </a:r>
            <a:r>
              <a:rPr lang="zh-CN" altLang="en-US" sz="2000" dirty="0">
                <a:sym typeface="+mn-ea"/>
              </a:rPr>
              <a:t>、</a:t>
            </a: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j-cs"/>
              </a:rPr>
              <a:t>国内外研究现状</a:t>
            </a:r>
            <a:endParaRPr lang="zh-CN" altLang="en-US" sz="2000" dirty="0">
              <a:sym typeface="+mn-ea"/>
            </a:endParaRPr>
          </a:p>
        </p:txBody>
      </p:sp>
      <p:sp>
        <p:nvSpPr>
          <p:cNvPr id="12" name="文本框 11">
            <a:extLst>
              <a:ext uri="{FF2B5EF4-FFF2-40B4-BE49-F238E27FC236}">
                <a16:creationId xmlns:a16="http://schemas.microsoft.com/office/drawing/2014/main" id="{4C5E33B7-F8FA-4818-A094-598C18FE126B}"/>
              </a:ext>
            </a:extLst>
          </p:cNvPr>
          <p:cNvSpPr txBox="1"/>
          <p:nvPr/>
        </p:nvSpPr>
        <p:spPr>
          <a:xfrm>
            <a:off x="5248325" y="2223501"/>
            <a:ext cx="3774838" cy="2877711"/>
          </a:xfrm>
          <a:prstGeom prst="rect">
            <a:avLst/>
          </a:prstGeom>
          <a:noFill/>
        </p:spPr>
        <p:txBody>
          <a:bodyPr wrap="square">
            <a:spAutoFit/>
          </a:bodyPr>
          <a:lstStyle/>
          <a:p>
            <a:r>
              <a:rPr lang="en-US" altLang="zh-CN" sz="800" b="0" i="0" dirty="0">
                <a:effectLst/>
                <a:latin typeface="Times New Roman" panose="02020603050405020304" pitchFamily="18" charset="0"/>
                <a:cs typeface="Times New Roman" panose="02020603050405020304" pitchFamily="18" charset="0"/>
              </a:rPr>
              <a:t>[1] </a:t>
            </a:r>
            <a:r>
              <a:rPr lang="zh-CN" altLang="en-US" sz="800" dirty="0">
                <a:latin typeface="Times New Roman" panose="02020603050405020304" pitchFamily="18" charset="0"/>
                <a:cs typeface="Times New Roman" panose="02020603050405020304" pitchFamily="18" charset="0"/>
              </a:rPr>
              <a:t>Kadam M, Kumar A, Aniruddhan S. A 28GHz reflective-type transmission-line-based phase shifter[J]. IEEE Transactions on Circuits and Systems I: Regular Papers, 2020, 67(12): 4641-4650.</a:t>
            </a:r>
            <a:endParaRPr lang="en-US" altLang="zh-CN" sz="800" b="0" i="0" dirty="0">
              <a:effectLst/>
              <a:latin typeface="Times New Roman" panose="02020603050405020304" pitchFamily="18" charset="0"/>
              <a:cs typeface="Times New Roman" panose="02020603050405020304" pitchFamily="18" charset="0"/>
            </a:endParaRPr>
          </a:p>
          <a:p>
            <a:r>
              <a:rPr lang="en-US" altLang="zh-CN" sz="800" dirty="0">
                <a:latin typeface="Times New Roman" panose="02020603050405020304" pitchFamily="18" charset="0"/>
                <a:cs typeface="Times New Roman" panose="02020603050405020304" pitchFamily="18" charset="0"/>
              </a:rPr>
              <a:t>[2] </a:t>
            </a:r>
            <a:r>
              <a:rPr kumimoji="0" lang="zh-CN" altLang="zh-CN" sz="800" b="0" i="0" u="none" strike="noStrike" cap="none" normalizeH="0" baseline="0" dirty="0">
                <a:ln>
                  <a:noFill/>
                </a:ln>
                <a:effectLst/>
                <a:latin typeface="Times New Roman" panose="02020603050405020304" pitchFamily="18" charset="0"/>
                <a:ea typeface="HelveticaNeue Regular"/>
                <a:cs typeface="Times New Roman" panose="02020603050405020304" pitchFamily="18" charset="0"/>
              </a:rPr>
              <a:t>K. -J. Koh and G. M. Rebeiz, "0.13-</a:t>
            </a:r>
            <a:r>
              <a:rPr kumimoji="0" lang="zh-CN" altLang="zh-CN" sz="1100" b="0" i="0" u="none" strike="noStrike" cap="none" normalizeH="0" baseline="0" dirty="0">
                <a:ln>
                  <a:noFill/>
                </a:ln>
                <a:effectLst/>
                <a:latin typeface="Times New Roman" panose="02020603050405020304" pitchFamily="18" charset="0"/>
                <a:ea typeface="MathJax_Math-italic"/>
                <a:cs typeface="Times New Roman" panose="02020603050405020304" pitchFamily="18" charset="0"/>
              </a:rPr>
              <a:t>μ</a:t>
            </a:r>
            <a:r>
              <a:rPr kumimoji="0" lang="zh-CN" altLang="zh-CN" sz="800" b="0" i="0" u="none" strike="noStrike" cap="none" normalizeH="0" baseline="0" dirty="0">
                <a:ln>
                  <a:noFill/>
                </a:ln>
                <a:effectLst/>
                <a:latin typeface="Times New Roman" panose="02020603050405020304" pitchFamily="18" charset="0"/>
                <a:ea typeface="HelveticaNeue Regular"/>
                <a:cs typeface="Times New Roman" panose="02020603050405020304" pitchFamily="18" charset="0"/>
              </a:rPr>
              <a:t>m CMOS Phase Shifters for X-, Ku-, and K-Band Phased Arrays," in </a:t>
            </a:r>
            <a:r>
              <a:rPr kumimoji="0" lang="zh-CN" altLang="zh-CN" sz="800" b="0" i="1" u="none" strike="noStrike" cap="none" normalizeH="0" baseline="0" dirty="0">
                <a:ln>
                  <a:noFill/>
                </a:ln>
                <a:effectLst/>
                <a:latin typeface="Times New Roman" panose="02020603050405020304" pitchFamily="18" charset="0"/>
                <a:ea typeface="HelveticaNeue Regular"/>
                <a:cs typeface="Times New Roman" panose="02020603050405020304" pitchFamily="18" charset="0"/>
              </a:rPr>
              <a:t>IEEE Journal of Solid-State Circuits</a:t>
            </a:r>
            <a:r>
              <a:rPr kumimoji="0" lang="zh-CN" altLang="zh-CN" sz="800" b="0" i="0" u="none" strike="noStrike" cap="none" normalizeH="0" baseline="0" dirty="0">
                <a:ln>
                  <a:noFill/>
                </a:ln>
                <a:effectLst/>
                <a:latin typeface="Times New Roman" panose="02020603050405020304" pitchFamily="18" charset="0"/>
                <a:ea typeface="HelveticaNeue Regular"/>
                <a:cs typeface="Times New Roman" panose="02020603050405020304" pitchFamily="18" charset="0"/>
              </a:rPr>
              <a:t>, vol. 42, no. 11, pp. 2535-2546, Nov. 200</a:t>
            </a:r>
            <a:r>
              <a:rPr kumimoji="0" lang="en-US" altLang="zh-CN" sz="800" b="0" i="0" u="none" strike="noStrike" cap="none" normalizeH="0" baseline="0" dirty="0">
                <a:ln>
                  <a:noFill/>
                </a:ln>
                <a:effectLst/>
                <a:latin typeface="Times New Roman" panose="02020603050405020304" pitchFamily="18" charset="0"/>
                <a:ea typeface="HelveticaNeue Regular"/>
                <a:cs typeface="Times New Roman" panose="02020603050405020304" pitchFamily="18" charset="0"/>
              </a:rPr>
              <a:t>7</a:t>
            </a:r>
            <a:r>
              <a:rPr lang="en-US" altLang="zh-CN" sz="800" b="0" i="0" dirty="0">
                <a:effectLst/>
                <a:latin typeface="Times New Roman" panose="02020603050405020304" pitchFamily="18" charset="0"/>
                <a:cs typeface="Times New Roman" panose="02020603050405020304" pitchFamily="18" charset="0"/>
              </a:rPr>
              <a:t>.</a:t>
            </a:r>
          </a:p>
          <a:p>
            <a:r>
              <a:rPr lang="en-US" altLang="zh-CN" sz="800" dirty="0">
                <a:latin typeface="Times New Roman" panose="02020603050405020304" pitchFamily="18" charset="0"/>
                <a:cs typeface="Times New Roman" panose="02020603050405020304" pitchFamily="18" charset="0"/>
              </a:rPr>
              <a:t>[3] </a:t>
            </a:r>
            <a:r>
              <a:rPr lang="en-US" altLang="zh-CN" sz="800" b="0" i="0" dirty="0">
                <a:effectLst/>
                <a:latin typeface="Times New Roman" panose="02020603050405020304" pitchFamily="18" charset="0"/>
                <a:cs typeface="Times New Roman" panose="02020603050405020304" pitchFamily="18" charset="0"/>
              </a:rPr>
              <a:t>B. </a:t>
            </a:r>
            <a:r>
              <a:rPr lang="en-US" altLang="zh-CN" sz="800" b="0" i="0" dirty="0" err="1">
                <a:effectLst/>
                <a:latin typeface="Times New Roman" panose="02020603050405020304" pitchFamily="18" charset="0"/>
                <a:cs typeface="Times New Roman" panose="02020603050405020304" pitchFamily="18" charset="0"/>
              </a:rPr>
              <a:t>Cetindogan</a:t>
            </a:r>
            <a:r>
              <a:rPr lang="en-US" altLang="zh-CN" sz="800" b="0" i="0" dirty="0">
                <a:effectLst/>
                <a:latin typeface="Times New Roman" panose="02020603050405020304" pitchFamily="18" charset="0"/>
                <a:cs typeface="Times New Roman" panose="02020603050405020304" pitchFamily="18" charset="0"/>
              </a:rPr>
              <a:t>, E. </a:t>
            </a:r>
            <a:r>
              <a:rPr lang="en-US" altLang="zh-CN" sz="800" b="0" i="0" dirty="0" err="1">
                <a:effectLst/>
                <a:latin typeface="Times New Roman" panose="02020603050405020304" pitchFamily="18" charset="0"/>
                <a:cs typeface="Times New Roman" panose="02020603050405020304" pitchFamily="18" charset="0"/>
              </a:rPr>
              <a:t>Ozeren</a:t>
            </a:r>
            <a:r>
              <a:rPr lang="en-US" altLang="zh-CN" sz="800" b="0" i="0" dirty="0">
                <a:effectLst/>
                <a:latin typeface="Times New Roman" panose="02020603050405020304" pitchFamily="18" charset="0"/>
                <a:cs typeface="Times New Roman" panose="02020603050405020304" pitchFamily="18" charset="0"/>
              </a:rPr>
              <a:t>, B. </a:t>
            </a:r>
            <a:r>
              <a:rPr lang="en-US" altLang="zh-CN" sz="800" b="0" i="0" dirty="0" err="1">
                <a:effectLst/>
                <a:latin typeface="Times New Roman" panose="02020603050405020304" pitchFamily="18" charset="0"/>
                <a:cs typeface="Times New Roman" panose="02020603050405020304" pitchFamily="18" charset="0"/>
              </a:rPr>
              <a:t>Ustundag</a:t>
            </a:r>
            <a:r>
              <a:rPr lang="en-US" altLang="zh-CN" sz="800" b="0" i="0" dirty="0">
                <a:effectLst/>
                <a:latin typeface="Times New Roman" panose="02020603050405020304" pitchFamily="18" charset="0"/>
                <a:cs typeface="Times New Roman" panose="02020603050405020304" pitchFamily="18" charset="0"/>
              </a:rPr>
              <a:t>, M. </a:t>
            </a:r>
            <a:r>
              <a:rPr lang="en-US" altLang="zh-CN" sz="800" b="0" i="0" dirty="0" err="1">
                <a:effectLst/>
                <a:latin typeface="Times New Roman" panose="02020603050405020304" pitchFamily="18" charset="0"/>
                <a:cs typeface="Times New Roman" panose="02020603050405020304" pitchFamily="18" charset="0"/>
              </a:rPr>
              <a:t>Kaynak</a:t>
            </a:r>
            <a:r>
              <a:rPr lang="en-US" altLang="zh-CN" sz="800" b="0" i="0" dirty="0">
                <a:effectLst/>
                <a:latin typeface="Times New Roman" panose="02020603050405020304" pitchFamily="18" charset="0"/>
                <a:cs typeface="Times New Roman" panose="02020603050405020304" pitchFamily="18" charset="0"/>
              </a:rPr>
              <a:t> and Y. </a:t>
            </a:r>
            <a:r>
              <a:rPr lang="en-US" altLang="zh-CN" sz="800" b="0" i="0" dirty="0" err="1">
                <a:effectLst/>
                <a:latin typeface="Times New Roman" panose="02020603050405020304" pitchFamily="18" charset="0"/>
                <a:cs typeface="Times New Roman" panose="02020603050405020304" pitchFamily="18" charset="0"/>
              </a:rPr>
              <a:t>Gurbuz</a:t>
            </a:r>
            <a:r>
              <a:rPr lang="en-US" altLang="zh-CN" sz="800" b="0" i="0" dirty="0">
                <a:effectLst/>
                <a:latin typeface="Times New Roman" panose="02020603050405020304" pitchFamily="18" charset="0"/>
                <a:cs typeface="Times New Roman" panose="02020603050405020304" pitchFamily="18" charset="0"/>
              </a:rPr>
              <a:t>, “A 6 Bit Vector-Sum Phase Shifter With a Decoder Based Control Circuit for X-Band Phased-Arrays,” in </a:t>
            </a:r>
            <a:r>
              <a:rPr lang="en-US" altLang="zh-CN" sz="800" b="0" i="1" dirty="0">
                <a:effectLst/>
                <a:latin typeface="Times New Roman" panose="02020603050405020304" pitchFamily="18" charset="0"/>
                <a:cs typeface="Times New Roman" panose="02020603050405020304" pitchFamily="18" charset="0"/>
              </a:rPr>
              <a:t>IEEE Microwave and Wireless Components Letters</a:t>
            </a:r>
            <a:r>
              <a:rPr lang="en-US" altLang="zh-CN" sz="800" b="0" i="0" dirty="0">
                <a:effectLst/>
                <a:latin typeface="Times New Roman" panose="02020603050405020304" pitchFamily="18" charset="0"/>
                <a:cs typeface="Times New Roman" panose="02020603050405020304" pitchFamily="18" charset="0"/>
              </a:rPr>
              <a:t>, vol. 26, no. 1, pp. 64-66, Jan. 2016</a:t>
            </a:r>
            <a:r>
              <a:rPr lang="en-US" altLang="zh-CN" sz="800" dirty="0">
                <a:latin typeface="Times New Roman" panose="02020603050405020304" pitchFamily="18" charset="0"/>
                <a:cs typeface="Times New Roman" panose="02020603050405020304" pitchFamily="18" charset="0"/>
              </a:rPr>
              <a:t>.</a:t>
            </a:r>
            <a:endParaRPr lang="zh-CN" altLang="en-US" sz="800" dirty="0">
              <a:latin typeface="Times New Roman" panose="02020603050405020304" pitchFamily="18" charset="0"/>
              <a:cs typeface="Times New Roman" panose="02020603050405020304" pitchFamily="18" charset="0"/>
            </a:endParaRPr>
          </a:p>
          <a:p>
            <a:r>
              <a:rPr lang="en-US" altLang="zh-CN" sz="800" dirty="0">
                <a:latin typeface="Times New Roman" panose="02020603050405020304" pitchFamily="18" charset="0"/>
                <a:cs typeface="Times New Roman" panose="02020603050405020304" pitchFamily="18" charset="0"/>
              </a:rPr>
              <a:t>[4] </a:t>
            </a:r>
            <a:r>
              <a:rPr lang="en-US" altLang="zh-CN" sz="800" kern="0" dirty="0">
                <a:effectLst/>
                <a:latin typeface="Times New Roman" panose="02020603050405020304" pitchFamily="18" charset="0"/>
                <a:ea typeface="宋体" panose="02010600030101010101" pitchFamily="2" charset="-122"/>
              </a:rPr>
              <a:t>Y. Yao, Z. Li, G. Cheng and L. Luo. A 6-bit active phase shifter for Ku-band phased arrays[C]. 9</a:t>
            </a:r>
            <a:r>
              <a:rPr lang="en-US" altLang="zh-CN" sz="800" kern="0" baseline="30000" dirty="0">
                <a:effectLst/>
                <a:latin typeface="Times New Roman" panose="02020603050405020304" pitchFamily="18" charset="0"/>
                <a:ea typeface="宋体" panose="02010600030101010101" pitchFamily="2" charset="-122"/>
              </a:rPr>
              <a:t>th</a:t>
            </a:r>
            <a:r>
              <a:rPr lang="en-US" altLang="zh-CN" sz="800" kern="0" dirty="0">
                <a:effectLst/>
                <a:latin typeface="Times New Roman" panose="02020603050405020304" pitchFamily="18" charset="0"/>
                <a:ea typeface="宋体" panose="02010600030101010101" pitchFamily="2" charset="-122"/>
              </a:rPr>
              <a:t> International Conference on Wireless Communications and Signal Processing (WCSP), 2017: 1-5.</a:t>
            </a:r>
          </a:p>
          <a:p>
            <a:r>
              <a:rPr lang="en-US" altLang="zh-CN" sz="800" kern="0" dirty="0">
                <a:latin typeface="Times New Roman" panose="02020603050405020304" pitchFamily="18" charset="0"/>
                <a:ea typeface="宋体" panose="02010600030101010101" pitchFamily="2" charset="-122"/>
              </a:rPr>
              <a:t>[5] </a:t>
            </a:r>
            <a:r>
              <a:rPr lang="en-US" altLang="zh-CN" sz="800" b="0" i="0" dirty="0">
                <a:effectLst/>
                <a:latin typeface="Times New Roman" panose="02020603050405020304" pitchFamily="18" charset="0"/>
                <a:cs typeface="Times New Roman" panose="02020603050405020304" pitchFamily="18" charset="0"/>
              </a:rPr>
              <a:t>F. </a:t>
            </a:r>
            <a:r>
              <a:rPr lang="en-US" altLang="zh-CN" sz="800" b="0" i="0" dirty="0" err="1">
                <a:effectLst/>
                <a:latin typeface="Times New Roman" panose="02020603050405020304" pitchFamily="18" charset="0"/>
                <a:cs typeface="Times New Roman" panose="02020603050405020304" pitchFamily="18" charset="0"/>
              </a:rPr>
              <a:t>Qiu</a:t>
            </a:r>
            <a:r>
              <a:rPr lang="en-US" altLang="zh-CN" sz="800" b="0" i="0" dirty="0">
                <a:effectLst/>
                <a:latin typeface="Times New Roman" panose="02020603050405020304" pitchFamily="18" charset="0"/>
                <a:cs typeface="Times New Roman" panose="02020603050405020304" pitchFamily="18" charset="0"/>
              </a:rPr>
              <a:t>, H. Zhu, L. Wu, W. Che and Q. </a:t>
            </a:r>
            <a:r>
              <a:rPr lang="en-US" altLang="zh-CN" sz="800" b="0" i="0" dirty="0" err="1">
                <a:effectLst/>
                <a:latin typeface="Times New Roman" panose="02020603050405020304" pitchFamily="18" charset="0"/>
                <a:cs typeface="Times New Roman" panose="02020603050405020304" pitchFamily="18" charset="0"/>
              </a:rPr>
              <a:t>Xue</a:t>
            </a:r>
            <a:r>
              <a:rPr lang="en-US" altLang="zh-CN" sz="800" b="0" i="0" dirty="0">
                <a:effectLst/>
                <a:latin typeface="Times New Roman" panose="02020603050405020304" pitchFamily="18" charset="0"/>
                <a:cs typeface="Times New Roman" panose="02020603050405020304" pitchFamily="18" charset="0"/>
              </a:rPr>
              <a:t>, "A 15–38 GHz Vector-Summing Phase-Shifter With 360° Phase-Shifting Range Using Improved I/Q Generator," in </a:t>
            </a:r>
            <a:r>
              <a:rPr lang="en-US" altLang="zh-CN" sz="800" b="0" i="1" dirty="0">
                <a:effectLst/>
                <a:latin typeface="Times New Roman" panose="02020603050405020304" pitchFamily="18" charset="0"/>
                <a:cs typeface="Times New Roman" panose="02020603050405020304" pitchFamily="18" charset="0"/>
              </a:rPr>
              <a:t>IEEE Transactions on Circuits and Systems II: Express Briefs</a:t>
            </a:r>
            <a:r>
              <a:rPr lang="en-US" altLang="zh-CN" sz="800" b="0" i="0" dirty="0">
                <a:effectLst/>
                <a:latin typeface="Times New Roman" panose="02020603050405020304" pitchFamily="18" charset="0"/>
                <a:cs typeface="Times New Roman" panose="02020603050405020304" pitchFamily="18" charset="0"/>
              </a:rPr>
              <a:t>, vol. 68, no. 10, pp. 3199-3203, Oct. 2021</a:t>
            </a:r>
            <a:endParaRPr lang="zh-CN" altLang="en-US" sz="1000" dirty="0">
              <a:latin typeface="Times New Roman" panose="02020603050405020304" pitchFamily="18" charset="0"/>
              <a:cs typeface="Times New Roman" panose="02020603050405020304" pitchFamily="18" charset="0"/>
            </a:endParaRPr>
          </a:p>
          <a:p>
            <a:r>
              <a:rPr lang="en-US" altLang="zh-CN" sz="800" kern="100" dirty="0">
                <a:effectLst/>
                <a:latin typeface="Times New Roman" panose="02020603050405020304" pitchFamily="18" charset="0"/>
                <a:ea typeface="宋体" panose="02010600030101010101" pitchFamily="2" charset="-122"/>
                <a:cs typeface="Times New Roman" panose="02020603050405020304" pitchFamily="18" charset="0"/>
              </a:rPr>
              <a:t>[6] </a:t>
            </a:r>
            <a:r>
              <a:rPr lang="en-US" altLang="zh-CN" sz="800" b="0" i="0" dirty="0">
                <a:solidFill>
                  <a:srgbClr val="333333"/>
                </a:solidFill>
                <a:effectLst/>
                <a:latin typeface="Times New Roman" panose="02020603050405020304" pitchFamily="18" charset="0"/>
                <a:cs typeface="Times New Roman" panose="02020603050405020304" pitchFamily="18" charset="0"/>
              </a:rPr>
              <a:t>T. -W. Li, J. S. Park and H. Wang, “A 2–24-GHz 360° Full-Span Differential Vector Modulator Phase Rotator With Transformer-Based Poly-Phase Quadrature Network,” in </a:t>
            </a:r>
            <a:r>
              <a:rPr lang="en-US" altLang="zh-CN" sz="800" b="0" i="1" dirty="0">
                <a:solidFill>
                  <a:srgbClr val="333333"/>
                </a:solidFill>
                <a:effectLst/>
                <a:latin typeface="Times New Roman" panose="02020603050405020304" pitchFamily="18" charset="0"/>
                <a:cs typeface="Times New Roman" panose="02020603050405020304" pitchFamily="18" charset="0"/>
              </a:rPr>
              <a:t>IEEE Transactions on Very Large Scale Integration (VLSI) Systems</a:t>
            </a:r>
            <a:r>
              <a:rPr lang="en-US" altLang="zh-CN" sz="800" b="0" i="0" dirty="0">
                <a:solidFill>
                  <a:srgbClr val="333333"/>
                </a:solidFill>
                <a:effectLst/>
                <a:latin typeface="Times New Roman" panose="02020603050405020304" pitchFamily="18" charset="0"/>
                <a:cs typeface="Times New Roman" panose="02020603050405020304" pitchFamily="18" charset="0"/>
              </a:rPr>
              <a:t>, vol. 28, no. 12, pp. 2623-2635, Dec. 2020</a:t>
            </a:r>
            <a:r>
              <a:rPr lang="en-US" altLang="zh-CN" sz="800" dirty="0">
                <a:solidFill>
                  <a:srgbClr val="333333"/>
                </a:solidFill>
                <a:latin typeface="Times New Roman" panose="02020603050405020304" pitchFamily="18" charset="0"/>
                <a:cs typeface="Times New Roman" panose="02020603050405020304" pitchFamily="18" charset="0"/>
              </a:rPr>
              <a:t>.</a:t>
            </a:r>
            <a:endParaRPr lang="zh-CN" altLang="en-US" sz="800" dirty="0">
              <a:latin typeface="Times New Roman" panose="02020603050405020304" pitchFamily="18" charset="0"/>
              <a:cs typeface="Times New Roman" panose="02020603050405020304" pitchFamily="18" charset="0"/>
            </a:endParaRPr>
          </a:p>
          <a:p>
            <a:endParaRPr lang="zh-CN" altLang="zh-CN" sz="1000" kern="100" dirty="0">
              <a:effectLst/>
              <a:latin typeface="Times New Roman" panose="02020603050405020304" pitchFamily="18" charset="0"/>
              <a:ea typeface="宋体" panose="02010600030101010101" pitchFamily="2" charset="-122"/>
            </a:endParaRPr>
          </a:p>
        </p:txBody>
      </p:sp>
      <p:sp>
        <p:nvSpPr>
          <p:cNvPr id="2" name="矩形 1">
            <a:extLst>
              <a:ext uri="{FF2B5EF4-FFF2-40B4-BE49-F238E27FC236}">
                <a16:creationId xmlns:a16="http://schemas.microsoft.com/office/drawing/2014/main" id="{FDA35552-6D97-4C3B-9BA3-6020D2FE1DAF}"/>
              </a:ext>
            </a:extLst>
          </p:cNvPr>
          <p:cNvSpPr/>
          <p:nvPr/>
        </p:nvSpPr>
        <p:spPr>
          <a:xfrm>
            <a:off x="5220074" y="2223501"/>
            <a:ext cx="3831340" cy="2675179"/>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 name="表格 4">
            <a:extLst>
              <a:ext uri="{FF2B5EF4-FFF2-40B4-BE49-F238E27FC236}">
                <a16:creationId xmlns:a16="http://schemas.microsoft.com/office/drawing/2014/main" id="{9DB2C21B-D1E8-4F87-A67C-29042DB7F372}"/>
              </a:ext>
            </a:extLst>
          </p:cNvPr>
          <p:cNvGraphicFramePr>
            <a:graphicFrameLocks noGrp="1"/>
          </p:cNvGraphicFramePr>
          <p:nvPr>
            <p:extLst>
              <p:ext uri="{D42A27DB-BD31-4B8C-83A1-F6EECF244321}">
                <p14:modId xmlns:p14="http://schemas.microsoft.com/office/powerpoint/2010/main" val="1729289855"/>
              </p:ext>
            </p:extLst>
          </p:nvPr>
        </p:nvGraphicFramePr>
        <p:xfrm>
          <a:off x="35496" y="1048623"/>
          <a:ext cx="5127483" cy="3357880"/>
        </p:xfrm>
        <a:graphic>
          <a:graphicData uri="http://schemas.openxmlformats.org/drawingml/2006/table">
            <a:tbl>
              <a:tblPr firstRow="1" bandRow="1">
                <a:tableStyleId>{5C22544A-7EE6-4342-B048-85BDC9FD1C3A}</a:tableStyleId>
              </a:tblPr>
              <a:tblGrid>
                <a:gridCol w="473455">
                  <a:extLst>
                    <a:ext uri="{9D8B030D-6E8A-4147-A177-3AD203B41FA5}">
                      <a16:colId xmlns:a16="http://schemas.microsoft.com/office/drawing/2014/main" val="1584285695"/>
                    </a:ext>
                  </a:extLst>
                </a:gridCol>
                <a:gridCol w="473455">
                  <a:extLst>
                    <a:ext uri="{9D8B030D-6E8A-4147-A177-3AD203B41FA5}">
                      <a16:colId xmlns:a16="http://schemas.microsoft.com/office/drawing/2014/main" val="378887201"/>
                    </a:ext>
                  </a:extLst>
                </a:gridCol>
                <a:gridCol w="539429">
                  <a:extLst>
                    <a:ext uri="{9D8B030D-6E8A-4147-A177-3AD203B41FA5}">
                      <a16:colId xmlns:a16="http://schemas.microsoft.com/office/drawing/2014/main" val="3930408286"/>
                    </a:ext>
                  </a:extLst>
                </a:gridCol>
                <a:gridCol w="889925">
                  <a:extLst>
                    <a:ext uri="{9D8B030D-6E8A-4147-A177-3AD203B41FA5}">
                      <a16:colId xmlns:a16="http://schemas.microsoft.com/office/drawing/2014/main" val="3140191067"/>
                    </a:ext>
                  </a:extLst>
                </a:gridCol>
                <a:gridCol w="458647">
                  <a:extLst>
                    <a:ext uri="{9D8B030D-6E8A-4147-A177-3AD203B41FA5}">
                      <a16:colId xmlns:a16="http://schemas.microsoft.com/office/drawing/2014/main" val="45101750"/>
                    </a:ext>
                  </a:extLst>
                </a:gridCol>
                <a:gridCol w="744944">
                  <a:extLst>
                    <a:ext uri="{9D8B030D-6E8A-4147-A177-3AD203B41FA5}">
                      <a16:colId xmlns:a16="http://schemas.microsoft.com/office/drawing/2014/main" val="2886221068"/>
                    </a:ext>
                  </a:extLst>
                </a:gridCol>
                <a:gridCol w="741714">
                  <a:extLst>
                    <a:ext uri="{9D8B030D-6E8A-4147-A177-3AD203B41FA5}">
                      <a16:colId xmlns:a16="http://schemas.microsoft.com/office/drawing/2014/main" val="524873498"/>
                    </a:ext>
                  </a:extLst>
                </a:gridCol>
                <a:gridCol w="805914">
                  <a:extLst>
                    <a:ext uri="{9D8B030D-6E8A-4147-A177-3AD203B41FA5}">
                      <a16:colId xmlns:a16="http://schemas.microsoft.com/office/drawing/2014/main" val="1059833548"/>
                    </a:ext>
                  </a:extLst>
                </a:gridCol>
              </a:tblGrid>
              <a:tr h="370840">
                <a:tc>
                  <a:txBody>
                    <a:bodyPr/>
                    <a:lstStyle/>
                    <a:p>
                      <a:pPr algn="ctr"/>
                      <a:r>
                        <a:rPr lang="zh-CN" altLang="en-US" sz="1100" dirty="0">
                          <a:latin typeface="Times New Roman" panose="02020603050405020304" pitchFamily="18" charset="0"/>
                          <a:cs typeface="Times New Roman" panose="02020603050405020304" pitchFamily="18" charset="0"/>
                        </a:rPr>
                        <a:t>文献</a:t>
                      </a:r>
                    </a:p>
                  </a:txBody>
                  <a:tcPr anchor="ctr"/>
                </a:tc>
                <a:tc>
                  <a:txBody>
                    <a:bodyPr/>
                    <a:lstStyle/>
                    <a:p>
                      <a:pPr algn="ctr"/>
                      <a:r>
                        <a:rPr lang="zh-CN" altLang="en-US" sz="1100" dirty="0">
                          <a:latin typeface="Times New Roman" panose="02020603050405020304" pitchFamily="18" charset="0"/>
                          <a:cs typeface="Times New Roman" panose="02020603050405020304" pitchFamily="18" charset="0"/>
                        </a:rPr>
                        <a:t>年份</a:t>
                      </a:r>
                    </a:p>
                  </a:txBody>
                  <a:tcPr anchor="ctr"/>
                </a:tc>
                <a:tc>
                  <a:txBody>
                    <a:bodyPr/>
                    <a:lstStyle/>
                    <a:p>
                      <a:pPr algn="ctr"/>
                      <a:r>
                        <a:rPr lang="zh-CN" altLang="en-US" sz="1100" dirty="0">
                          <a:latin typeface="Times New Roman" panose="02020603050405020304" pitchFamily="18" charset="0"/>
                          <a:cs typeface="Times New Roman" panose="02020603050405020304" pitchFamily="18" charset="0"/>
                        </a:rPr>
                        <a:t>频段</a:t>
                      </a:r>
                      <a:r>
                        <a:rPr lang="en-US" altLang="zh-CN" sz="1100" dirty="0">
                          <a:latin typeface="Times New Roman" panose="02020603050405020304" pitchFamily="18" charset="0"/>
                          <a:cs typeface="Times New Roman" panose="02020603050405020304" pitchFamily="18" charset="0"/>
                        </a:rPr>
                        <a:t>/GHz</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100" dirty="0">
                          <a:latin typeface="Times New Roman" panose="02020603050405020304" pitchFamily="18" charset="0"/>
                          <a:cs typeface="Times New Roman" panose="02020603050405020304" pitchFamily="18" charset="0"/>
                        </a:rPr>
                        <a:t>拓扑结构</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dirty="0">
                          <a:latin typeface="Times New Roman" panose="02020603050405020304" pitchFamily="18" charset="0"/>
                          <a:cs typeface="Times New Roman" panose="02020603050405020304" pitchFamily="18" charset="0"/>
                        </a:rPr>
                        <a:t>精度</a:t>
                      </a:r>
                      <a:r>
                        <a:rPr lang="en-US" altLang="zh-CN" sz="1100" dirty="0">
                          <a:latin typeface="Times New Roman" panose="02020603050405020304" pitchFamily="18" charset="0"/>
                          <a:cs typeface="Times New Roman" panose="02020603050405020304" pitchFamily="18" charset="0"/>
                        </a:rPr>
                        <a:t>/bits</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100" dirty="0">
                          <a:latin typeface="Times New Roman" panose="02020603050405020304" pitchFamily="18" charset="0"/>
                          <a:cs typeface="Times New Roman" panose="02020603050405020304" pitchFamily="18" charset="0"/>
                        </a:rPr>
                        <a:t>RMS</a:t>
                      </a:r>
                      <a:r>
                        <a:rPr lang="zh-CN" altLang="en-US" sz="1100" dirty="0">
                          <a:latin typeface="Times New Roman" panose="02020603050405020304" pitchFamily="18" charset="0"/>
                          <a:cs typeface="Times New Roman" panose="02020603050405020304" pitchFamily="18" charset="0"/>
                        </a:rPr>
                        <a:t>相移误差</a:t>
                      </a:r>
                      <a:r>
                        <a:rPr lang="en-US" altLang="zh-CN" sz="1100" dirty="0">
                          <a:latin typeface="Times New Roman" panose="02020603050405020304" pitchFamily="18" charset="0"/>
                          <a:cs typeface="Times New Roman" panose="02020603050405020304" pitchFamily="18" charset="0"/>
                        </a:rPr>
                        <a:t>/°</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RMS</a:t>
                      </a:r>
                      <a:r>
                        <a:rPr lang="zh-CN" altLang="en-US" sz="1100" dirty="0">
                          <a:latin typeface="Times New Roman" panose="02020603050405020304" pitchFamily="18" charset="0"/>
                          <a:cs typeface="Times New Roman" panose="02020603050405020304" pitchFamily="18" charset="0"/>
                        </a:rPr>
                        <a:t>增益误差</a:t>
                      </a:r>
                      <a:r>
                        <a:rPr lang="en-US" altLang="zh-CN" sz="1100" dirty="0">
                          <a:latin typeface="Times New Roman" panose="02020603050405020304" pitchFamily="18" charset="0"/>
                          <a:cs typeface="Times New Roman" panose="02020603050405020304" pitchFamily="18" charset="0"/>
                        </a:rPr>
                        <a:t>/dB</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S21/dB</a:t>
                      </a:r>
                      <a:endParaRPr lang="zh-CN" altLang="en-US" sz="11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163671184"/>
                  </a:ext>
                </a:extLst>
              </a:tr>
              <a:tr h="370840">
                <a:tc>
                  <a:txBody>
                    <a:bodyPr/>
                    <a:lstStyle/>
                    <a:p>
                      <a:pPr algn="ctr"/>
                      <a:r>
                        <a:rPr lang="en-US" altLang="zh-CN" sz="1100" dirty="0">
                          <a:latin typeface="Times New Roman" panose="02020603050405020304" pitchFamily="18" charset="0"/>
                          <a:cs typeface="Times New Roman" panose="02020603050405020304" pitchFamily="18" charset="0"/>
                        </a:rPr>
                        <a:t>[1]</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2020</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26~30</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100" dirty="0">
                          <a:latin typeface="Times New Roman" panose="02020603050405020304" pitchFamily="18" charset="0"/>
                          <a:cs typeface="Times New Roman" panose="02020603050405020304" pitchFamily="18" charset="0"/>
                        </a:rPr>
                        <a:t>反射型</a:t>
                      </a: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5</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&lt;2.8</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&lt;0.4</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-17.5~-15.5</a:t>
                      </a:r>
                      <a:endParaRPr lang="zh-CN" altLang="en-US" sz="11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060713745"/>
                  </a:ext>
                </a:extLst>
              </a:tr>
              <a:tr h="370840">
                <a:tc>
                  <a:txBody>
                    <a:bodyPr/>
                    <a:lstStyle/>
                    <a:p>
                      <a:pPr algn="ctr"/>
                      <a:r>
                        <a:rPr lang="en-US" altLang="zh-CN" sz="1100" dirty="0">
                          <a:latin typeface="Times New Roman" panose="02020603050405020304" pitchFamily="18" charset="0"/>
                          <a:cs typeface="Times New Roman" panose="02020603050405020304" pitchFamily="18" charset="0"/>
                        </a:rPr>
                        <a:t>[2]</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2007</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8~26</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zh-CN" altLang="en-US" sz="1100" dirty="0">
                          <a:latin typeface="Times New Roman" panose="02020603050405020304" pitchFamily="18" charset="0"/>
                          <a:cs typeface="Times New Roman" panose="02020603050405020304" pitchFamily="18" charset="0"/>
                        </a:rPr>
                        <a:t>矢量合成型</a:t>
                      </a: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4</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&lt;13</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&lt;2</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-4.6~-3</a:t>
                      </a:r>
                      <a:endParaRPr lang="zh-CN" altLang="en-US" sz="11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594075196"/>
                  </a:ext>
                </a:extLst>
              </a:tr>
              <a:tr h="370840">
                <a:tc>
                  <a:txBody>
                    <a:bodyPr/>
                    <a:lstStyle/>
                    <a:p>
                      <a:pPr algn="ctr"/>
                      <a:r>
                        <a:rPr lang="en-US" altLang="zh-CN" sz="1100" dirty="0">
                          <a:latin typeface="Times New Roman" panose="02020603050405020304" pitchFamily="18" charset="0"/>
                          <a:cs typeface="Times New Roman" panose="02020603050405020304" pitchFamily="18" charset="0"/>
                        </a:rPr>
                        <a:t>[3]</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2016</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8~12</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dirty="0">
                          <a:latin typeface="Times New Roman" panose="02020603050405020304" pitchFamily="18" charset="0"/>
                          <a:cs typeface="Times New Roman" panose="02020603050405020304" pitchFamily="18" charset="0"/>
                        </a:rPr>
                        <a:t>矢量合成型</a:t>
                      </a: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6</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&lt;6.4</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&lt;2</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&gt;-2.5</a:t>
                      </a:r>
                      <a:endParaRPr lang="zh-CN" altLang="en-US" sz="11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498766966"/>
                  </a:ext>
                </a:extLst>
              </a:tr>
              <a:tr h="370840">
                <a:tc>
                  <a:txBody>
                    <a:bodyPr/>
                    <a:lstStyle/>
                    <a:p>
                      <a:pPr algn="ctr"/>
                      <a:r>
                        <a:rPr lang="en-US" altLang="zh-CN" sz="1100" dirty="0">
                          <a:latin typeface="Times New Roman" panose="02020603050405020304" pitchFamily="18" charset="0"/>
                          <a:cs typeface="Times New Roman" panose="02020603050405020304" pitchFamily="18" charset="0"/>
                        </a:rPr>
                        <a:t>[4]</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2017</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12~18</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dirty="0">
                          <a:latin typeface="Times New Roman" panose="02020603050405020304" pitchFamily="18" charset="0"/>
                          <a:cs typeface="Times New Roman" panose="02020603050405020304" pitchFamily="18" charset="0"/>
                        </a:rPr>
                        <a:t>矢量合成型</a:t>
                      </a: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6</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&lt;2.61</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&lt;0.4</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-20.4~-11.6</a:t>
                      </a:r>
                      <a:endParaRPr lang="zh-CN" altLang="en-US" sz="11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798721101"/>
                  </a:ext>
                </a:extLst>
              </a:tr>
              <a:tr h="370840">
                <a:tc>
                  <a:txBody>
                    <a:bodyPr/>
                    <a:lstStyle/>
                    <a:p>
                      <a:pPr algn="ctr"/>
                      <a:r>
                        <a:rPr lang="en-US" altLang="zh-CN" sz="1100" dirty="0">
                          <a:latin typeface="Times New Roman" panose="02020603050405020304" pitchFamily="18" charset="0"/>
                          <a:cs typeface="Times New Roman" panose="02020603050405020304" pitchFamily="18" charset="0"/>
                        </a:rPr>
                        <a:t>[5]</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2021</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15-38</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dirty="0">
                          <a:latin typeface="Times New Roman" panose="02020603050405020304" pitchFamily="18" charset="0"/>
                          <a:cs typeface="Times New Roman" panose="02020603050405020304" pitchFamily="18" charset="0"/>
                        </a:rPr>
                        <a:t>矢量合成型</a:t>
                      </a: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6</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&lt;3.5</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&lt;1</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-4.7~-1.7</a:t>
                      </a:r>
                      <a:endParaRPr lang="zh-CN" altLang="en-US" sz="11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11688637"/>
                  </a:ext>
                </a:extLst>
              </a:tr>
              <a:tr h="370840">
                <a:tc>
                  <a:txBody>
                    <a:bodyPr/>
                    <a:lstStyle/>
                    <a:p>
                      <a:pPr algn="ctr"/>
                      <a:r>
                        <a:rPr lang="en-US" altLang="zh-CN" sz="1100" dirty="0">
                          <a:latin typeface="Times New Roman" panose="02020603050405020304" pitchFamily="18" charset="0"/>
                          <a:cs typeface="Times New Roman" panose="02020603050405020304" pitchFamily="18" charset="0"/>
                        </a:rPr>
                        <a:t>[6]</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2021</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2~24</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dirty="0">
                          <a:latin typeface="Times New Roman" panose="02020603050405020304" pitchFamily="18" charset="0"/>
                          <a:cs typeface="Times New Roman" panose="02020603050405020304" pitchFamily="18" charset="0"/>
                        </a:rPr>
                        <a:t>矢量合成型</a:t>
                      </a: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6</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&lt;1.2</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&lt;1.5</a:t>
                      </a:r>
                      <a:endParaRPr lang="zh-CN" altLang="en-US" sz="1100" dirty="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dirty="0">
                          <a:latin typeface="Times New Roman" panose="02020603050405020304" pitchFamily="18" charset="0"/>
                          <a:cs typeface="Times New Roman" panose="02020603050405020304" pitchFamily="18" charset="0"/>
                        </a:rPr>
                        <a:t>N/</a:t>
                      </a:r>
                      <a:endParaRPr lang="zh-CN" altLang="en-US" sz="11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96711654"/>
                  </a:ext>
                </a:extLst>
              </a:tr>
              <a:tr h="370840">
                <a:tc>
                  <a:txBody>
                    <a:bodyPr/>
                    <a:lstStyle/>
                    <a:p>
                      <a:pPr algn="ctr"/>
                      <a:r>
                        <a:rPr lang="en-US" altLang="zh-CN" sz="1100" dirty="0">
                          <a:solidFill>
                            <a:srgbClr val="FF0000"/>
                          </a:solidFill>
                          <a:latin typeface="Times New Roman" panose="02020603050405020304" pitchFamily="18" charset="0"/>
                          <a:cs typeface="Times New Roman" panose="02020603050405020304" pitchFamily="18" charset="0"/>
                        </a:rPr>
                        <a:t>This work</a:t>
                      </a:r>
                    </a:p>
                  </a:txBody>
                  <a:tcPr anchor="ctr"/>
                </a:tc>
                <a:tc>
                  <a:txBody>
                    <a:bodyPr/>
                    <a:lstStyle/>
                    <a:p>
                      <a:pPr algn="ctr"/>
                      <a:r>
                        <a:rPr lang="en-US" altLang="zh-CN" sz="1100" dirty="0">
                          <a:solidFill>
                            <a:srgbClr val="FF0000"/>
                          </a:solidFill>
                          <a:latin typeface="Times New Roman" panose="02020603050405020304" pitchFamily="18" charset="0"/>
                          <a:cs typeface="Times New Roman" panose="02020603050405020304" pitchFamily="18" charset="0"/>
                        </a:rPr>
                        <a:t>N/</a:t>
                      </a:r>
                      <a:endParaRPr lang="zh-CN" altLang="en-US" sz="1100"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b="1" dirty="0">
                          <a:solidFill>
                            <a:srgbClr val="FF0000"/>
                          </a:solidFill>
                          <a:latin typeface="Times New Roman" panose="02020603050405020304" pitchFamily="18" charset="0"/>
                          <a:cs typeface="Times New Roman" panose="02020603050405020304" pitchFamily="18" charset="0"/>
                        </a:rPr>
                        <a:t>10~31</a:t>
                      </a:r>
                      <a:endParaRPr lang="zh-CN" altLang="en-US" sz="1100" b="1"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100" dirty="0">
                          <a:solidFill>
                            <a:srgbClr val="FF0000"/>
                          </a:solidFill>
                          <a:latin typeface="Times New Roman" panose="02020603050405020304" pitchFamily="18" charset="0"/>
                          <a:cs typeface="Times New Roman" panose="02020603050405020304" pitchFamily="18" charset="0"/>
                        </a:rPr>
                        <a:t>矢量合成型</a:t>
                      </a:r>
                    </a:p>
                  </a:txBody>
                  <a:tcPr anchor="ctr"/>
                </a:tc>
                <a:tc>
                  <a:txBody>
                    <a:bodyPr/>
                    <a:lstStyle/>
                    <a:p>
                      <a:pPr algn="ctr"/>
                      <a:r>
                        <a:rPr lang="en-US" altLang="zh-CN" sz="1100" b="1" dirty="0">
                          <a:solidFill>
                            <a:srgbClr val="FF0000"/>
                          </a:solidFill>
                          <a:latin typeface="Times New Roman" panose="02020603050405020304" pitchFamily="18" charset="0"/>
                          <a:cs typeface="Times New Roman" panose="02020603050405020304" pitchFamily="18" charset="0"/>
                        </a:rPr>
                        <a:t>6</a:t>
                      </a:r>
                      <a:endParaRPr lang="zh-CN" altLang="en-US" sz="1100" b="1"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b="1" dirty="0">
                          <a:solidFill>
                            <a:srgbClr val="FF0000"/>
                          </a:solidFill>
                          <a:latin typeface="Times New Roman" panose="02020603050405020304" pitchFamily="18" charset="0"/>
                          <a:cs typeface="Times New Roman" panose="02020603050405020304" pitchFamily="18" charset="0"/>
                        </a:rPr>
                        <a:t>&lt;1</a:t>
                      </a:r>
                      <a:endParaRPr lang="zh-CN" altLang="en-US" sz="1100" b="1"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b="1" dirty="0">
                          <a:solidFill>
                            <a:srgbClr val="FF0000"/>
                          </a:solidFill>
                          <a:latin typeface="Times New Roman" panose="02020603050405020304" pitchFamily="18" charset="0"/>
                          <a:cs typeface="Times New Roman" panose="02020603050405020304" pitchFamily="18" charset="0"/>
                        </a:rPr>
                        <a:t>&lt;0.25</a:t>
                      </a:r>
                      <a:endParaRPr lang="zh-CN" altLang="en-US" sz="1100" b="1" dirty="0">
                        <a:solidFill>
                          <a:srgbClr val="FF0000"/>
                        </a:solidFill>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100" b="1" dirty="0">
                          <a:solidFill>
                            <a:srgbClr val="FF0000"/>
                          </a:solidFill>
                          <a:latin typeface="Times New Roman" panose="02020603050405020304" pitchFamily="18" charset="0"/>
                          <a:cs typeface="Times New Roman" panose="02020603050405020304" pitchFamily="18" charset="0"/>
                        </a:rPr>
                        <a:t>&gt;0</a:t>
                      </a:r>
                      <a:endParaRPr lang="zh-CN" altLang="en-US" sz="1100" b="1" dirty="0">
                        <a:solidFill>
                          <a:srgbClr val="FF0000"/>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189285428"/>
                  </a:ext>
                </a:extLst>
              </a:tr>
            </a:tbl>
          </a:graphicData>
        </a:graphic>
      </p:graphicFrame>
      <p:sp>
        <p:nvSpPr>
          <p:cNvPr id="14" name="文本框 13">
            <a:extLst>
              <a:ext uri="{FF2B5EF4-FFF2-40B4-BE49-F238E27FC236}">
                <a16:creationId xmlns:a16="http://schemas.microsoft.com/office/drawing/2014/main" id="{F7E042AA-87BB-4C99-AFCB-2225543C119D}"/>
              </a:ext>
            </a:extLst>
          </p:cNvPr>
          <p:cNvSpPr txBox="1"/>
          <p:nvPr/>
        </p:nvSpPr>
        <p:spPr>
          <a:xfrm>
            <a:off x="1187624" y="740846"/>
            <a:ext cx="2736304" cy="307777"/>
          </a:xfrm>
          <a:prstGeom prst="rect">
            <a:avLst/>
          </a:prstGeom>
          <a:noFill/>
        </p:spPr>
        <p:txBody>
          <a:bodyPr wrap="square">
            <a:spAutoFit/>
          </a:bodyPr>
          <a:lstStyle/>
          <a:p>
            <a:r>
              <a:rPr lang="zh-CN" altLang="en-US" sz="1400" b="1" dirty="0">
                <a:latin typeface="Times New Roman" panose="02020603050405020304" pitchFamily="18" charset="0"/>
                <a:cs typeface="Times New Roman" panose="02020603050405020304" pitchFamily="18" charset="0"/>
              </a:rPr>
              <a:t>国内外部分移相器设计性能对比</a:t>
            </a:r>
            <a:endParaRPr lang="en-US" altLang="zh-CN" sz="1400" b="1" dirty="0">
              <a:latin typeface="Times New Roman" panose="02020603050405020304" pitchFamily="18" charset="0"/>
              <a:cs typeface="Times New Roman" panose="02020603050405020304" pitchFamily="18" charset="0"/>
            </a:endParaRPr>
          </a:p>
        </p:txBody>
      </p:sp>
      <p:sp>
        <p:nvSpPr>
          <p:cNvPr id="15" name="矩形 14">
            <a:extLst>
              <a:ext uri="{FF2B5EF4-FFF2-40B4-BE49-F238E27FC236}">
                <a16:creationId xmlns:a16="http://schemas.microsoft.com/office/drawing/2014/main" id="{711B9CB9-BAB0-4D4A-947A-AED1C2523216}"/>
              </a:ext>
            </a:extLst>
          </p:cNvPr>
          <p:cNvSpPr/>
          <p:nvPr/>
        </p:nvSpPr>
        <p:spPr>
          <a:xfrm>
            <a:off x="5220074" y="765167"/>
            <a:ext cx="3831340" cy="1368152"/>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8BCE2480-A0FE-4A6F-91E4-51814D151AA2}"/>
                  </a:ext>
                </a:extLst>
              </p:cNvPr>
              <p:cNvSpPr txBox="1"/>
              <p:nvPr/>
            </p:nvSpPr>
            <p:spPr>
              <a:xfrm>
                <a:off x="5292080" y="803848"/>
                <a:ext cx="3831340" cy="1361911"/>
              </a:xfrm>
              <a:prstGeom prst="rect">
                <a:avLst/>
              </a:prstGeom>
              <a:noFill/>
            </p:spPr>
            <p:txBody>
              <a:bodyPr wrap="square">
                <a:spAutoFit/>
              </a:bodyPr>
              <a:lstStyle/>
              <a:p>
                <a:pPr>
                  <a:lnSpc>
                    <a:spcPct val="150000"/>
                  </a:lnSpc>
                </a:pPr>
                <a:r>
                  <a:rPr lang="zh-CN" altLang="en-US" sz="1200" dirty="0">
                    <a:latin typeface="Times New Roman" panose="02020603050405020304" pitchFamily="18" charset="0"/>
                    <a:cs typeface="Times New Roman" panose="02020603050405020304" pitchFamily="18" charset="0"/>
                  </a:rPr>
                  <a:t>文献</a:t>
                </a:r>
                <a:r>
                  <a:rPr lang="en-US" altLang="zh-CN" sz="1200" dirty="0">
                    <a:latin typeface="Times New Roman" panose="02020603050405020304" pitchFamily="18" charset="0"/>
                    <a:cs typeface="Times New Roman" panose="02020603050405020304" pitchFamily="18" charset="0"/>
                  </a:rPr>
                  <a:t>[1]</a:t>
                </a:r>
                <a:r>
                  <a:rPr lang="zh-CN" altLang="en-US" sz="1200" dirty="0">
                    <a:latin typeface="Times New Roman" panose="02020603050405020304" pitchFamily="18" charset="0"/>
                    <a:cs typeface="Times New Roman" panose="02020603050405020304" pitchFamily="18" charset="0"/>
                  </a:rPr>
                  <a:t>中的反射型移相器只实现了在</a:t>
                </a:r>
                <a:r>
                  <a:rPr lang="en-US" altLang="zh-CN" sz="1200" dirty="0">
                    <a:latin typeface="Times New Roman" panose="02020603050405020304" pitchFamily="18" charset="0"/>
                    <a:cs typeface="Times New Roman" panose="02020603050405020304" pitchFamily="18" charset="0"/>
                  </a:rPr>
                  <a:t>180</a:t>
                </a:r>
                <a14:m>
                  <m:oMath xmlns:m="http://schemas.openxmlformats.org/officeDocument/2006/math">
                    <m:r>
                      <a:rPr lang="en-US" altLang="zh-CN" sz="120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zh-CN" altLang="en-US" sz="1200" dirty="0">
                    <a:latin typeface="Times New Roman" panose="02020603050405020304" pitchFamily="18" charset="0"/>
                    <a:cs typeface="Times New Roman" panose="02020603050405020304" pitchFamily="18" charset="0"/>
                  </a:rPr>
                  <a:t>范围内</a:t>
                </a:r>
                <a:r>
                  <a:rPr lang="en-US" altLang="zh-CN" sz="1200" dirty="0">
                    <a:latin typeface="Times New Roman" panose="02020603050405020304" pitchFamily="18" charset="0"/>
                    <a:cs typeface="Times New Roman" panose="02020603050405020304" pitchFamily="18" charset="0"/>
                  </a:rPr>
                  <a:t>5bits</a:t>
                </a:r>
                <a:r>
                  <a:rPr lang="zh-CN" altLang="en-US" sz="1200" dirty="0">
                    <a:latin typeface="Times New Roman" panose="02020603050405020304" pitchFamily="18" charset="0"/>
                    <a:cs typeface="Times New Roman" panose="02020603050405020304" pitchFamily="18" charset="0"/>
                  </a:rPr>
                  <a:t>移相功能。</a:t>
                </a:r>
                <a:endParaRPr lang="en-US" altLang="zh-CN" sz="1200" dirty="0">
                  <a:latin typeface="Times New Roman" panose="02020603050405020304" pitchFamily="18" charset="0"/>
                  <a:cs typeface="Times New Roman" panose="02020603050405020304" pitchFamily="18" charset="0"/>
                </a:endParaRPr>
              </a:p>
              <a:p>
                <a:pPr>
                  <a:lnSpc>
                    <a:spcPct val="150000"/>
                  </a:lnSpc>
                </a:pPr>
                <a:r>
                  <a:rPr lang="zh-CN" altLang="en-US" sz="1200" dirty="0">
                    <a:latin typeface="Times New Roman" panose="02020603050405020304" pitchFamily="18" charset="0"/>
                    <a:cs typeface="Times New Roman" panose="02020603050405020304" pitchFamily="18" charset="0"/>
                  </a:rPr>
                  <a:t>相较于无源移相器，有源移相器容易实现</a:t>
                </a:r>
                <a:r>
                  <a:rPr lang="zh-CN" altLang="en-US" sz="1200" b="1" dirty="0">
                    <a:latin typeface="Times New Roman" panose="02020603050405020304" pitchFamily="18" charset="0"/>
                    <a:cs typeface="Times New Roman" panose="02020603050405020304" pitchFamily="18" charset="0"/>
                  </a:rPr>
                  <a:t>更大的移相范围</a:t>
                </a:r>
                <a:r>
                  <a:rPr lang="zh-CN" altLang="en-US" sz="1200" dirty="0">
                    <a:latin typeface="Times New Roman" panose="02020603050405020304" pitchFamily="18" charset="0"/>
                    <a:cs typeface="Times New Roman" panose="02020603050405020304" pitchFamily="18" charset="0"/>
                  </a:rPr>
                  <a:t>与</a:t>
                </a:r>
                <a:r>
                  <a:rPr lang="zh-CN" altLang="en-US" sz="1200" b="1" dirty="0">
                    <a:latin typeface="Times New Roman" panose="02020603050405020304" pitchFamily="18" charset="0"/>
                    <a:cs typeface="Times New Roman" panose="02020603050405020304" pitchFamily="18" charset="0"/>
                  </a:rPr>
                  <a:t>移相精度</a:t>
                </a:r>
                <a:r>
                  <a:rPr lang="zh-CN" altLang="en-US" sz="1200" dirty="0">
                    <a:latin typeface="Times New Roman" panose="02020603050405020304" pitchFamily="18" charset="0"/>
                    <a:cs typeface="Times New Roman" panose="02020603050405020304" pitchFamily="18" charset="0"/>
                  </a:rPr>
                  <a:t>，且</a:t>
                </a:r>
                <a:r>
                  <a:rPr lang="zh-CN" altLang="en-US" sz="1200" b="1" dirty="0">
                    <a:latin typeface="Times New Roman" panose="02020603050405020304" pitchFamily="18" charset="0"/>
                    <a:cs typeface="Times New Roman" panose="02020603050405020304" pitchFamily="18" charset="0"/>
                  </a:rPr>
                  <a:t>插损较低、面积更小。</a:t>
                </a:r>
                <a:endParaRPr lang="en-US" altLang="zh-CN" sz="1200" b="1" dirty="0">
                  <a:latin typeface="Times New Roman" panose="02020603050405020304" pitchFamily="18" charset="0"/>
                  <a:cs typeface="Times New Roman" panose="02020603050405020304" pitchFamily="18" charset="0"/>
                </a:endParaRPr>
              </a:p>
              <a:p>
                <a:endParaRPr lang="en-US" altLang="zh-CN" sz="1050" b="1" dirty="0">
                  <a:latin typeface="Times New Roman" panose="02020603050405020304" pitchFamily="18" charset="0"/>
                  <a:cs typeface="Times New Roman" panose="02020603050405020304" pitchFamily="18" charset="0"/>
                </a:endParaRPr>
              </a:p>
            </p:txBody>
          </p:sp>
        </mc:Choice>
        <mc:Fallback xmlns="">
          <p:sp>
            <p:nvSpPr>
              <p:cNvPr id="16" name="文本框 15">
                <a:extLst>
                  <a:ext uri="{FF2B5EF4-FFF2-40B4-BE49-F238E27FC236}">
                    <a16:creationId xmlns:a16="http://schemas.microsoft.com/office/drawing/2014/main" id="{8BCE2480-A0FE-4A6F-91E4-51814D151AA2}"/>
                  </a:ext>
                </a:extLst>
              </p:cNvPr>
              <p:cNvSpPr txBox="1">
                <a:spLocks noRot="1" noChangeAspect="1" noMove="1" noResize="1" noEditPoints="1" noAdjustHandles="1" noChangeArrowheads="1" noChangeShapeType="1" noTextEdit="1"/>
              </p:cNvSpPr>
              <p:nvPr/>
            </p:nvSpPr>
            <p:spPr>
              <a:xfrm>
                <a:off x="5292080" y="803848"/>
                <a:ext cx="3831340" cy="1361911"/>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9862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99692" y="3075806"/>
            <a:ext cx="5544616" cy="938535"/>
          </a:xfrm>
        </p:spPr>
        <p:txBody>
          <a:bodyPr>
            <a:normAutofit/>
          </a:bodyPr>
          <a:lstStyle/>
          <a:p>
            <a:r>
              <a:rPr lang="en-US" altLang="zh-CN" sz="3600" b="1" dirty="0">
                <a:solidFill>
                  <a:schemeClr val="bg1">
                    <a:lumMod val="50000"/>
                  </a:schemeClr>
                </a:solidFill>
                <a:latin typeface="微软雅黑" panose="020B0503020204020204" pitchFamily="34" charset="-122"/>
                <a:ea typeface="微软雅黑" panose="020B0503020204020204" pitchFamily="34" charset="-122"/>
                <a:cs typeface="+mj-cs"/>
              </a:rPr>
              <a:t>3</a:t>
            </a:r>
            <a:r>
              <a:rPr lang="zh-CN" altLang="en-US" sz="3600" b="1" dirty="0">
                <a:solidFill>
                  <a:schemeClr val="bg1">
                    <a:lumMod val="50000"/>
                  </a:schemeClr>
                </a:solidFill>
                <a:latin typeface="微软雅黑" panose="020B0503020204020204" pitchFamily="34" charset="-122"/>
                <a:ea typeface="微软雅黑" panose="020B0503020204020204" pitchFamily="34" charset="-122"/>
                <a:cs typeface="+mj-cs"/>
              </a:rPr>
              <a:t>、研究内容</a:t>
            </a:r>
          </a:p>
        </p:txBody>
      </p:sp>
    </p:spTree>
    <p:extLst>
      <p:ext uri="{BB962C8B-B14F-4D97-AF65-F5344CB8AC3E}">
        <p14:creationId xmlns:p14="http://schemas.microsoft.com/office/powerpoint/2010/main" val="5450308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a:xfrm>
            <a:off x="850265" y="241935"/>
            <a:ext cx="7665085" cy="593725"/>
          </a:xfrm>
        </p:spPr>
        <p:txBody>
          <a:bodyPr/>
          <a:lstStyle/>
          <a:p>
            <a:r>
              <a:rPr lang="en-US" altLang="zh-CN" sz="2000" dirty="0">
                <a:sym typeface="+mn-ea"/>
              </a:rPr>
              <a:t>3</a:t>
            </a:r>
            <a:r>
              <a:rPr lang="zh-CN" altLang="en-US" sz="2000" dirty="0">
                <a:sym typeface="+mn-ea"/>
              </a:rPr>
              <a:t>、</a:t>
            </a: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j-cs"/>
              </a:rPr>
              <a:t>研究内容</a:t>
            </a:r>
            <a:endParaRPr lang="zh-CN" altLang="en-US" sz="2000" dirty="0">
              <a:sym typeface="+mn-ea"/>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4BB62C6D-25C3-4E51-AA49-453945B4137A}"/>
                  </a:ext>
                </a:extLst>
              </p:cNvPr>
              <p:cNvSpPr txBox="1"/>
              <p:nvPr/>
            </p:nvSpPr>
            <p:spPr>
              <a:xfrm>
                <a:off x="395537" y="778374"/>
                <a:ext cx="8536000" cy="611258"/>
              </a:xfrm>
              <a:prstGeom prst="rect">
                <a:avLst/>
              </a:prstGeom>
              <a:noFill/>
            </p:spPr>
            <p:txBody>
              <a:bodyPr wrap="square">
                <a:spAutoFit/>
              </a:bodyPr>
              <a:lstStyle/>
              <a:p>
                <a:pPr>
                  <a:lnSpc>
                    <a:spcPct val="150000"/>
                  </a:lnSpc>
                </a:pPr>
                <a:r>
                  <a:rPr lang="zh-CN" altLang="zh-CN" sz="1200" b="1" dirty="0">
                    <a:effectLst/>
                    <a:latin typeface="Times New Roman" panose="02020603050405020304" pitchFamily="18" charset="0"/>
                    <a:ea typeface="宋体" panose="02010600030101010101" pitchFamily="2" charset="-122"/>
                    <a:cs typeface="Times New Roman" panose="02020603050405020304" pitchFamily="18" charset="0"/>
                  </a:rPr>
                  <a:t>本课题以相控阵雷达系统</a:t>
                </a: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的</a:t>
                </a:r>
                <a:r>
                  <a:rPr lang="zh-CN" altLang="zh-CN" sz="1200" b="1" dirty="0">
                    <a:effectLst/>
                    <a:latin typeface="Times New Roman" panose="02020603050405020304" pitchFamily="18" charset="0"/>
                    <a:ea typeface="宋体" panose="02010600030101010101" pitchFamily="2" charset="-122"/>
                    <a:cs typeface="Times New Roman" panose="02020603050405020304" pitchFamily="18" charset="0"/>
                  </a:rPr>
                  <a:t>需求为背景，旨在基于</a:t>
                </a:r>
                <a:r>
                  <a:rPr lang="en-US" altLang="zh-CN" sz="1200" b="1" dirty="0">
                    <a:effectLst/>
                    <a:latin typeface="Times New Roman" panose="02020603050405020304" pitchFamily="18" charset="0"/>
                    <a:ea typeface="宋体" panose="02010600030101010101" pitchFamily="2" charset="-122"/>
                  </a:rPr>
                  <a:t>0.13</a:t>
                </a:r>
                <a14:m>
                  <m:oMath xmlns:m="http://schemas.openxmlformats.org/officeDocument/2006/math">
                    <m:r>
                      <a:rPr lang="en-US" altLang="zh-CN" sz="1200" b="1" i="1">
                        <a:effectLst/>
                        <a:latin typeface="Cambria Math" panose="02040503050406030204" pitchFamily="18" charset="0"/>
                        <a:ea typeface="宋体" panose="02010600030101010101" pitchFamily="2" charset="-122"/>
                        <a:cs typeface="Times New Roman" panose="02020603050405020304" pitchFamily="18" charset="0"/>
                      </a:rPr>
                      <m:t>𝝁</m:t>
                    </m:r>
                    <m:r>
                      <a:rPr lang="en-US" altLang="zh-CN" sz="1200" b="1" i="1">
                        <a:effectLst/>
                        <a:latin typeface="Cambria Math" panose="02040503050406030204" pitchFamily="18" charset="0"/>
                        <a:ea typeface="宋体" panose="02010600030101010101" pitchFamily="2" charset="-122"/>
                        <a:cs typeface="Times New Roman" panose="02020603050405020304" pitchFamily="18" charset="0"/>
                      </a:rPr>
                      <m:t>𝒎</m:t>
                    </m:r>
                  </m:oMath>
                </a14:m>
                <a:r>
                  <a:rPr lang="en-US" altLang="zh-CN" sz="1200" b="1" dirty="0">
                    <a:effectLst/>
                    <a:latin typeface="Times New Roman" panose="02020603050405020304" pitchFamily="18" charset="0"/>
                    <a:ea typeface="宋体" panose="02010600030101010101" pitchFamily="2" charset="-122"/>
                  </a:rPr>
                  <a:t> </a:t>
                </a:r>
                <a:r>
                  <a:rPr lang="en-US" altLang="zh-CN" sz="1200" b="1" dirty="0" err="1">
                    <a:effectLst/>
                    <a:latin typeface="Times New Roman" panose="02020603050405020304" pitchFamily="18" charset="0"/>
                    <a:ea typeface="宋体" panose="02010600030101010101" pitchFamily="2" charset="-122"/>
                  </a:rPr>
                  <a:t>SiGe</a:t>
                </a:r>
                <a:r>
                  <a:rPr lang="en-US" altLang="zh-CN" sz="1200" b="1" dirty="0">
                    <a:effectLst/>
                    <a:latin typeface="Times New Roman" panose="02020603050405020304" pitchFamily="18" charset="0"/>
                    <a:ea typeface="宋体" panose="02010600030101010101" pitchFamily="2" charset="-122"/>
                  </a:rPr>
                  <a:t> BiCMOS</a:t>
                </a:r>
                <a:r>
                  <a:rPr lang="zh-CN" altLang="zh-CN" sz="1200" b="1" dirty="0">
                    <a:effectLst/>
                    <a:latin typeface="Times New Roman" panose="02020603050405020304" pitchFamily="18" charset="0"/>
                    <a:ea typeface="宋体" panose="02010600030101010101" pitchFamily="2" charset="-122"/>
                    <a:cs typeface="Times New Roman" panose="02020603050405020304" pitchFamily="18" charset="0"/>
                  </a:rPr>
                  <a:t>工艺开展</a:t>
                </a:r>
                <a:r>
                  <a:rPr lang="en-US" altLang="zh-CN" sz="1200" b="1" dirty="0">
                    <a:effectLst/>
                    <a:latin typeface="Times New Roman" panose="02020603050405020304" pitchFamily="18" charset="0"/>
                    <a:ea typeface="宋体" panose="02010600030101010101" pitchFamily="2" charset="-122"/>
                  </a:rPr>
                  <a:t>10~31GHz</a:t>
                </a:r>
                <a:r>
                  <a:rPr lang="zh-CN" altLang="zh-CN" sz="1200" b="1" dirty="0">
                    <a:effectLst/>
                    <a:latin typeface="Times New Roman" panose="02020603050405020304" pitchFamily="18" charset="0"/>
                    <a:ea typeface="宋体" panose="02010600030101010101" pitchFamily="2" charset="-122"/>
                    <a:cs typeface="Times New Roman" panose="02020603050405020304" pitchFamily="18" charset="0"/>
                  </a:rPr>
                  <a:t>宽带、低插损、高精度有源移相器芯片的设计和研究</a:t>
                </a: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，并完成流片和测试</a:t>
                </a:r>
                <a:r>
                  <a:rPr lang="zh-CN" altLang="zh-CN" sz="1200" b="1"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000" b="1" dirty="0">
                  <a:latin typeface="Times New Roman" panose="02020603050405020304" pitchFamily="18" charset="0"/>
                  <a:cs typeface="Times New Roman" panose="02020603050405020304" pitchFamily="18" charset="0"/>
                </a:endParaRPr>
              </a:p>
            </p:txBody>
          </p:sp>
        </mc:Choice>
        <mc:Fallback xmlns="">
          <p:sp>
            <p:nvSpPr>
              <p:cNvPr id="17" name="文本框 16">
                <a:extLst>
                  <a:ext uri="{FF2B5EF4-FFF2-40B4-BE49-F238E27FC236}">
                    <a16:creationId xmlns:a16="http://schemas.microsoft.com/office/drawing/2014/main" id="{4BB62C6D-25C3-4E51-AA49-453945B4137A}"/>
                  </a:ext>
                </a:extLst>
              </p:cNvPr>
              <p:cNvSpPr txBox="1">
                <a:spLocks noRot="1" noChangeAspect="1" noMove="1" noResize="1" noEditPoints="1" noAdjustHandles="1" noChangeArrowheads="1" noChangeShapeType="1" noTextEdit="1"/>
              </p:cNvSpPr>
              <p:nvPr/>
            </p:nvSpPr>
            <p:spPr>
              <a:xfrm>
                <a:off x="395537" y="778374"/>
                <a:ext cx="8536000" cy="611258"/>
              </a:xfrm>
              <a:prstGeom prst="rect">
                <a:avLst/>
              </a:prstGeom>
              <a:blipFill>
                <a:blip r:embed="rId4"/>
                <a:stretch>
                  <a:fillRect l="-71" b="-7000"/>
                </a:stretch>
              </a:blipFill>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832D368E-DA32-47E9-818C-B16E492DD559}"/>
              </a:ext>
            </a:extLst>
          </p:cNvPr>
          <p:cNvPicPr>
            <a:picLocks noChangeAspect="1"/>
          </p:cNvPicPr>
          <p:nvPr/>
        </p:nvPicPr>
        <p:blipFill>
          <a:blip r:embed="rId5"/>
          <a:stretch>
            <a:fillRect/>
          </a:stretch>
        </p:blipFill>
        <p:spPr>
          <a:xfrm>
            <a:off x="44017" y="1354075"/>
            <a:ext cx="4436934" cy="2435349"/>
          </a:xfrm>
          <a:prstGeom prst="rect">
            <a:avLst/>
          </a:prstGeom>
        </p:spPr>
      </p:pic>
      <p:sp>
        <p:nvSpPr>
          <p:cNvPr id="9" name="矩形: 圆角 8">
            <a:extLst>
              <a:ext uri="{FF2B5EF4-FFF2-40B4-BE49-F238E27FC236}">
                <a16:creationId xmlns:a16="http://schemas.microsoft.com/office/drawing/2014/main" id="{E2E06911-78DA-4D13-8E84-93603E702F8F}"/>
              </a:ext>
            </a:extLst>
          </p:cNvPr>
          <p:cNvSpPr/>
          <p:nvPr/>
        </p:nvSpPr>
        <p:spPr>
          <a:xfrm>
            <a:off x="54675" y="1384370"/>
            <a:ext cx="4426276" cy="277155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Content Placeholder 2">
            <a:extLst>
              <a:ext uri="{FF2B5EF4-FFF2-40B4-BE49-F238E27FC236}">
                <a16:creationId xmlns:a16="http://schemas.microsoft.com/office/drawing/2014/main" id="{885E1B7C-EE35-409F-8EB9-95C82CCFDA98}"/>
              </a:ext>
            </a:extLst>
          </p:cNvPr>
          <p:cNvSpPr txBox="1">
            <a:spLocks/>
          </p:cNvSpPr>
          <p:nvPr/>
        </p:nvSpPr>
        <p:spPr>
          <a:xfrm>
            <a:off x="5391216" y="1382808"/>
            <a:ext cx="2918084" cy="2053038"/>
          </a:xfrm>
          <a:prstGeom prst="rect">
            <a:avLst/>
          </a:prstGeom>
          <a:ln w="19050">
            <a:solidFill>
              <a:srgbClr val="385D8A"/>
            </a:solidFill>
          </a:ln>
        </p:spPr>
        <p:txBody>
          <a:bodyPr>
            <a:noAutofit/>
          </a:bodyPr>
          <a:lstStyle>
            <a:lvl1pPr marL="365760" indent="-256032" algn="l" rtl="0" eaLnBrk="1" latinLnBrk="0" hangingPunct="1">
              <a:spcBef>
                <a:spcPts val="300"/>
              </a:spcBef>
              <a:buClr>
                <a:schemeClr val="accent3"/>
              </a:buClr>
              <a:buFont typeface="Georgia"/>
              <a:buChar char="•"/>
              <a:defRPr kumimoji="0" sz="24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4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lnSpc>
                <a:spcPct val="150000"/>
              </a:lnSpc>
              <a:buNone/>
            </a:pP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宽带有源移相器预期达到的性能指标：</a:t>
            </a:r>
            <a:endParaRPr lang="en-US" altLang="zh-CN" sz="1200" b="1" dirty="0">
              <a:effectLst/>
              <a:latin typeface="Times New Roman" panose="02020603050405020304" pitchFamily="18" charset="0"/>
              <a:ea typeface="宋体" panose="02010600030101010101" pitchFamily="2" charset="-122"/>
              <a:cs typeface="Times New Roman" panose="02020603050405020304" pitchFamily="18" charset="0"/>
            </a:endParaRPr>
          </a:p>
          <a:p>
            <a:pPr marL="171450" indent="-171450">
              <a:lnSpc>
                <a:spcPct val="150000"/>
              </a:lnSpc>
              <a:buFont typeface="Arial" panose="020B0604020202020204" pitchFamily="34" charset="0"/>
              <a:buChar char="•"/>
            </a:pP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工作带宽：</a:t>
            </a:r>
            <a:r>
              <a:rPr lang="en-US" altLang="zh-CN" sz="1200" b="1" dirty="0">
                <a:latin typeface="Times New Roman" panose="02020603050405020304" pitchFamily="18" charset="0"/>
                <a:ea typeface="宋体" panose="02010600030101010101" pitchFamily="2" charset="-122"/>
                <a:cs typeface="Times New Roman" panose="02020603050405020304" pitchFamily="18" charset="0"/>
              </a:rPr>
              <a:t>10~31GHz</a:t>
            </a:r>
          </a:p>
          <a:p>
            <a:pPr marL="171450" indent="-171450">
              <a:lnSpc>
                <a:spcPct val="150000"/>
              </a:lnSpc>
              <a:buFont typeface="Arial" panose="020B0604020202020204" pitchFamily="34" charset="0"/>
              <a:buChar char="•"/>
            </a:pP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移相精度：</a:t>
            </a:r>
            <a:r>
              <a:rPr lang="en-US" altLang="zh-CN" sz="1200" b="1" dirty="0">
                <a:latin typeface="Times New Roman" panose="02020603050405020304" pitchFamily="18" charset="0"/>
                <a:ea typeface="宋体" panose="02010600030101010101" pitchFamily="2" charset="-122"/>
                <a:cs typeface="Times New Roman" panose="02020603050405020304" pitchFamily="18" charset="0"/>
              </a:rPr>
              <a:t>5.625°(6-Bit)</a:t>
            </a:r>
          </a:p>
          <a:p>
            <a:pPr marL="171450" indent="-171450">
              <a:lnSpc>
                <a:spcPct val="150000"/>
              </a:lnSpc>
              <a:buFont typeface="Arial" panose="020B0604020202020204" pitchFamily="34" charset="0"/>
              <a:buChar char="•"/>
            </a:pP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相移误差：</a:t>
            </a:r>
            <a:r>
              <a:rPr lang="en-US" altLang="zh-CN" sz="1200" b="1" dirty="0">
                <a:latin typeface="Times New Roman" panose="02020603050405020304" pitchFamily="18" charset="0"/>
                <a:ea typeface="宋体" panose="02010600030101010101" pitchFamily="2" charset="-122"/>
                <a:cs typeface="Times New Roman" panose="02020603050405020304" pitchFamily="18" charset="0"/>
              </a:rPr>
              <a:t>&lt;1°</a:t>
            </a:r>
          </a:p>
          <a:p>
            <a:pPr marL="171450" indent="-171450">
              <a:lnSpc>
                <a:spcPct val="150000"/>
              </a:lnSpc>
              <a:buFont typeface="Arial" panose="020B0604020202020204" pitchFamily="34" charset="0"/>
              <a:buChar char="•"/>
            </a:pP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增益误差：</a:t>
            </a:r>
            <a:r>
              <a:rPr lang="en-US" altLang="zh-CN" sz="1200" b="1" dirty="0">
                <a:latin typeface="Times New Roman" panose="02020603050405020304" pitchFamily="18" charset="0"/>
                <a:ea typeface="宋体" panose="02010600030101010101" pitchFamily="2" charset="-122"/>
                <a:cs typeface="Times New Roman" panose="02020603050405020304" pitchFamily="18" charset="0"/>
              </a:rPr>
              <a:t>&lt;0.25dB</a:t>
            </a:r>
          </a:p>
          <a:p>
            <a:pPr marL="171450" indent="-171450">
              <a:lnSpc>
                <a:spcPct val="150000"/>
              </a:lnSpc>
              <a:buFont typeface="Arial" panose="020B0604020202020204" pitchFamily="34" charset="0"/>
              <a:buChar char="•"/>
            </a:pP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插入损耗：</a:t>
            </a:r>
            <a:r>
              <a:rPr lang="en-US" altLang="zh-CN" sz="1200" b="1" dirty="0">
                <a:latin typeface="Times New Roman" panose="02020603050405020304" pitchFamily="18" charset="0"/>
                <a:ea typeface="宋体" panose="02010600030101010101" pitchFamily="2" charset="-122"/>
                <a:cs typeface="Times New Roman" panose="02020603050405020304" pitchFamily="18" charset="0"/>
              </a:rPr>
              <a:t>&lt;0dB</a:t>
            </a:r>
            <a:endParaRPr lang="en-US" altLang="zh-CN" sz="1200" b="1" dirty="0">
              <a:solidFill>
                <a:sysClr val="windowText" lastClr="000000"/>
              </a:solidFill>
              <a:latin typeface="宋体" panose="02010600030101010101" pitchFamily="2" charset="-122"/>
              <a:ea typeface="宋体" panose="02010600030101010101" pitchFamily="2" charset="-122"/>
            </a:endParaRPr>
          </a:p>
        </p:txBody>
      </p:sp>
      <p:sp>
        <p:nvSpPr>
          <p:cNvPr id="14" name="文本框 13">
            <a:extLst>
              <a:ext uri="{FF2B5EF4-FFF2-40B4-BE49-F238E27FC236}">
                <a16:creationId xmlns:a16="http://schemas.microsoft.com/office/drawing/2014/main" id="{4D3E01F4-EA49-49B8-B2AB-F38272F77ADB}"/>
              </a:ext>
            </a:extLst>
          </p:cNvPr>
          <p:cNvSpPr txBox="1"/>
          <p:nvPr/>
        </p:nvSpPr>
        <p:spPr>
          <a:xfrm>
            <a:off x="4682807" y="3789424"/>
            <a:ext cx="4268485" cy="891719"/>
          </a:xfrm>
          <a:prstGeom prst="rect">
            <a:avLst/>
          </a:prstGeom>
          <a:noFill/>
        </p:spPr>
        <p:txBody>
          <a:bodyPr wrap="square">
            <a:spAutoFit/>
          </a:bodyPr>
          <a:lstStyle/>
          <a:p>
            <a:pPr>
              <a:lnSpc>
                <a:spcPct val="150000"/>
              </a:lnSpc>
            </a:pPr>
            <a:r>
              <a:rPr lang="zh-CN" altLang="zh-CN" sz="1200" b="1" dirty="0"/>
              <a:t>采用矢量调制式的有源移相器结构，分</a:t>
            </a:r>
            <a:r>
              <a:rPr lang="zh-CN" altLang="en-US" sz="1200" b="1" dirty="0"/>
              <a:t>模块研究、设计</a:t>
            </a:r>
            <a:r>
              <a:rPr lang="zh-CN" altLang="zh-CN" sz="1200" b="1" dirty="0"/>
              <a:t>输入</a:t>
            </a:r>
            <a:r>
              <a:rPr lang="en-US" altLang="zh-CN" sz="1200" b="1" dirty="0"/>
              <a:t>/</a:t>
            </a:r>
            <a:r>
              <a:rPr lang="zh-CN" altLang="zh-CN" sz="1200" b="1" dirty="0"/>
              <a:t>输出巴伦、正交信号发生器、矢量合成模块、插损补偿电路及</a:t>
            </a:r>
            <a:r>
              <a:rPr lang="en-US" altLang="zh-CN" sz="1200" b="1" dirty="0"/>
              <a:t>DAC</a:t>
            </a:r>
            <a:r>
              <a:rPr lang="zh-CN" altLang="zh-CN" sz="1200" b="1" dirty="0"/>
              <a:t>数模转换电路等关键模块</a:t>
            </a:r>
            <a:r>
              <a:rPr lang="zh-CN" altLang="en-US" sz="1200" b="1" dirty="0"/>
              <a:t>。</a:t>
            </a:r>
            <a:endParaRPr lang="en-US" altLang="zh-CN" sz="700" b="1" dirty="0">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9E40D352-36BE-4811-8494-4573DF2301F4}"/>
              </a:ext>
            </a:extLst>
          </p:cNvPr>
          <p:cNvSpPr txBox="1"/>
          <p:nvPr/>
        </p:nvSpPr>
        <p:spPr>
          <a:xfrm>
            <a:off x="1527865" y="3835063"/>
            <a:ext cx="1469238" cy="246221"/>
          </a:xfrm>
          <a:prstGeom prst="rect">
            <a:avLst/>
          </a:prstGeom>
          <a:noFill/>
        </p:spPr>
        <p:txBody>
          <a:bodyPr wrap="square" rtlCol="0">
            <a:spAutoFit/>
          </a:bodyPr>
          <a:lstStyle/>
          <a:p>
            <a:r>
              <a:rPr lang="zh-CN" altLang="en-US" sz="1000" b="1" dirty="0">
                <a:solidFill>
                  <a:srgbClr val="0070C0"/>
                </a:solidFill>
                <a:latin typeface="宋体" panose="02010600030101010101" pitchFamily="2" charset="-122"/>
                <a:ea typeface="宋体" panose="02010600030101010101" pitchFamily="2" charset="-122"/>
                <a:cs typeface="+mn-lt"/>
              </a:rPr>
              <a:t>有源移相器系统框图</a:t>
            </a:r>
            <a:endParaRPr lang="zh-CN" altLang="en-US" sz="1050" b="1" dirty="0">
              <a:solidFill>
                <a:srgbClr val="0070C0"/>
              </a:solidFill>
              <a:latin typeface="宋体" panose="02010600030101010101" pitchFamily="2" charset="-122"/>
              <a:ea typeface="宋体" panose="02010600030101010101" pitchFamily="2" charset="-122"/>
              <a:cs typeface="+mn-lt"/>
            </a:endParaRPr>
          </a:p>
        </p:txBody>
      </p:sp>
      <p:sp>
        <p:nvSpPr>
          <p:cNvPr id="7" name="矩形 6">
            <a:extLst>
              <a:ext uri="{FF2B5EF4-FFF2-40B4-BE49-F238E27FC236}">
                <a16:creationId xmlns:a16="http://schemas.microsoft.com/office/drawing/2014/main" id="{387F39A4-0AF9-43B6-A162-6375490D8617}"/>
              </a:ext>
            </a:extLst>
          </p:cNvPr>
          <p:cNvSpPr/>
          <p:nvPr/>
        </p:nvSpPr>
        <p:spPr>
          <a:xfrm>
            <a:off x="3419872" y="1908047"/>
            <a:ext cx="432048" cy="3036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EA9882F8-1640-477D-B967-970D6E092E9E}"/>
              </a:ext>
            </a:extLst>
          </p:cNvPr>
          <p:cNvSpPr txBox="1"/>
          <p:nvPr/>
        </p:nvSpPr>
        <p:spPr>
          <a:xfrm>
            <a:off x="3338378" y="1920391"/>
            <a:ext cx="595035" cy="215444"/>
          </a:xfrm>
          <a:prstGeom prst="rect">
            <a:avLst/>
          </a:prstGeom>
          <a:noFill/>
        </p:spPr>
        <p:txBody>
          <a:bodyPr wrap="none" rtlCol="0">
            <a:spAutoFit/>
          </a:bodyPr>
          <a:lstStyle/>
          <a:p>
            <a:r>
              <a:rPr lang="zh-CN" altLang="en-US" sz="800" dirty="0">
                <a:latin typeface="+mj-ea"/>
                <a:ea typeface="+mj-ea"/>
              </a:rPr>
              <a:t>输出巴伦</a:t>
            </a:r>
          </a:p>
        </p:txBody>
      </p:sp>
    </p:spTree>
    <p:extLst>
      <p:ext uri="{BB962C8B-B14F-4D97-AF65-F5344CB8AC3E}">
        <p14:creationId xmlns:p14="http://schemas.microsoft.com/office/powerpoint/2010/main" val="9102961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a:xfrm>
            <a:off x="850265" y="241935"/>
            <a:ext cx="7665085" cy="593725"/>
          </a:xfrm>
        </p:spPr>
        <p:txBody>
          <a:bodyPr/>
          <a:lstStyle/>
          <a:p>
            <a:r>
              <a:rPr lang="en-US" altLang="zh-CN" sz="2000" dirty="0">
                <a:sym typeface="+mn-ea"/>
              </a:rPr>
              <a:t>3</a:t>
            </a:r>
            <a:r>
              <a:rPr lang="zh-CN" altLang="en-US" sz="2000" dirty="0">
                <a:sym typeface="+mn-ea"/>
              </a:rPr>
              <a:t>、</a:t>
            </a: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j-cs"/>
              </a:rPr>
              <a:t>研究内容</a:t>
            </a:r>
            <a:endParaRPr lang="zh-CN" altLang="en-US" sz="2000" dirty="0">
              <a:sym typeface="+mn-ea"/>
            </a:endParaRPr>
          </a:p>
        </p:txBody>
      </p:sp>
      <p:sp>
        <p:nvSpPr>
          <p:cNvPr id="17" name="文本框 16">
            <a:extLst>
              <a:ext uri="{FF2B5EF4-FFF2-40B4-BE49-F238E27FC236}">
                <a16:creationId xmlns:a16="http://schemas.microsoft.com/office/drawing/2014/main" id="{4BB62C6D-25C3-4E51-AA49-453945B4137A}"/>
              </a:ext>
            </a:extLst>
          </p:cNvPr>
          <p:cNvSpPr txBox="1"/>
          <p:nvPr/>
        </p:nvSpPr>
        <p:spPr>
          <a:xfrm>
            <a:off x="1745086" y="668530"/>
            <a:ext cx="936103" cy="334259"/>
          </a:xfrm>
          <a:prstGeom prst="rect">
            <a:avLst/>
          </a:prstGeom>
          <a:noFill/>
        </p:spPr>
        <p:txBody>
          <a:bodyPr wrap="square">
            <a:spAutoFit/>
          </a:bodyPr>
          <a:lstStyle/>
          <a:p>
            <a:pPr>
              <a:lnSpc>
                <a:spcPct val="150000"/>
              </a:lnSpc>
            </a:pP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输入巴伦</a:t>
            </a:r>
            <a:endParaRPr lang="en-US" altLang="zh-CN" sz="1000" b="1" dirty="0">
              <a:latin typeface="Times New Roman" panose="02020603050405020304" pitchFamily="18" charset="0"/>
              <a:cs typeface="Times New Roman" panose="02020603050405020304" pitchFamily="18" charset="0"/>
            </a:endParaRPr>
          </a:p>
        </p:txBody>
      </p:sp>
      <p:sp>
        <p:nvSpPr>
          <p:cNvPr id="9" name="矩形: 圆角 8">
            <a:extLst>
              <a:ext uri="{FF2B5EF4-FFF2-40B4-BE49-F238E27FC236}">
                <a16:creationId xmlns:a16="http://schemas.microsoft.com/office/drawing/2014/main" id="{E2E06911-78DA-4D13-8E84-93603E702F8F}"/>
              </a:ext>
            </a:extLst>
          </p:cNvPr>
          <p:cNvSpPr/>
          <p:nvPr/>
        </p:nvSpPr>
        <p:spPr>
          <a:xfrm>
            <a:off x="113994" y="1033031"/>
            <a:ext cx="4100818" cy="25455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4D3E01F4-EA49-49B8-B2AB-F38272F77ADB}"/>
              </a:ext>
            </a:extLst>
          </p:cNvPr>
          <p:cNvSpPr txBox="1"/>
          <p:nvPr/>
        </p:nvSpPr>
        <p:spPr>
          <a:xfrm>
            <a:off x="113993" y="3694697"/>
            <a:ext cx="3912090" cy="611258"/>
          </a:xfrm>
          <a:prstGeom prst="rect">
            <a:avLst/>
          </a:prstGeom>
          <a:noFill/>
        </p:spPr>
        <p:txBody>
          <a:bodyPr wrap="square">
            <a:spAutoFit/>
          </a:bodyPr>
          <a:lstStyle/>
          <a:p>
            <a:pPr marL="171450" indent="-171450">
              <a:lnSpc>
                <a:spcPct val="150000"/>
              </a:lnSpc>
              <a:buFont typeface="Arial" panose="020B0604020202020204" pitchFamily="34" charset="0"/>
              <a:buChar char="•"/>
            </a:pPr>
            <a:r>
              <a:rPr lang="en-US" altLang="zh-CN" sz="1200" b="1" dirty="0">
                <a:latin typeface="Times New Roman" panose="02020603050405020304" pitchFamily="18" charset="0"/>
                <a:cs typeface="Times New Roman" panose="02020603050405020304" pitchFamily="18" charset="0"/>
              </a:rPr>
              <a:t>Marchand Balun</a:t>
            </a:r>
            <a:r>
              <a:rPr lang="zh-CN" altLang="en-US" sz="1200" b="1" dirty="0"/>
              <a:t>：带宽大，幅相误差小，但插损大；</a:t>
            </a:r>
            <a:endParaRPr lang="en-US" altLang="zh-CN" sz="1200" b="1" dirty="0"/>
          </a:p>
          <a:p>
            <a:pPr marL="171450" indent="-171450">
              <a:lnSpc>
                <a:spcPct val="150000"/>
              </a:lnSpc>
              <a:buFont typeface="Arial" panose="020B0604020202020204" pitchFamily="34" charset="0"/>
              <a:buChar char="•"/>
            </a:pPr>
            <a:r>
              <a:rPr lang="zh-CN" altLang="en-US" sz="1200" b="1" dirty="0">
                <a:latin typeface="Times New Roman" panose="02020603050405020304" pitchFamily="18" charset="0"/>
                <a:cs typeface="Times New Roman" panose="02020603050405020304" pitchFamily="18" charset="0"/>
              </a:rPr>
              <a:t>有源巴伦：插损低，面积小，但带宽窄；</a:t>
            </a:r>
            <a:endParaRPr lang="en-US" altLang="zh-CN" sz="700" b="1" dirty="0">
              <a:latin typeface="Times New Roman" panose="02020603050405020304" pitchFamily="18" charset="0"/>
              <a:cs typeface="Times New Roman" panose="02020603050405020304" pitchFamily="18" charset="0"/>
            </a:endParaRPr>
          </a:p>
        </p:txBody>
      </p:sp>
      <p:sp>
        <p:nvSpPr>
          <p:cNvPr id="8" name="矩形: 圆角 7">
            <a:extLst>
              <a:ext uri="{FF2B5EF4-FFF2-40B4-BE49-F238E27FC236}">
                <a16:creationId xmlns:a16="http://schemas.microsoft.com/office/drawing/2014/main" id="{C9F5F994-5EA8-4089-83CC-E55BD2C11D1A}"/>
              </a:ext>
            </a:extLst>
          </p:cNvPr>
          <p:cNvSpPr/>
          <p:nvPr/>
        </p:nvSpPr>
        <p:spPr>
          <a:xfrm>
            <a:off x="4365396" y="1015335"/>
            <a:ext cx="4608639" cy="25455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0AF1E5C0-059F-44C7-9AF7-CE8CFBEE093D}"/>
              </a:ext>
            </a:extLst>
          </p:cNvPr>
          <p:cNvSpPr txBox="1"/>
          <p:nvPr/>
        </p:nvSpPr>
        <p:spPr>
          <a:xfrm>
            <a:off x="6156176" y="681076"/>
            <a:ext cx="1637579" cy="334259"/>
          </a:xfrm>
          <a:prstGeom prst="rect">
            <a:avLst/>
          </a:prstGeom>
          <a:noFill/>
        </p:spPr>
        <p:txBody>
          <a:bodyPr wrap="square">
            <a:spAutoFit/>
          </a:bodyPr>
          <a:lstStyle/>
          <a:p>
            <a:pPr>
              <a:lnSpc>
                <a:spcPct val="150000"/>
              </a:lnSpc>
            </a:pP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正交信号生成电路</a:t>
            </a:r>
            <a:endParaRPr lang="en-US" altLang="zh-CN" sz="1000" b="1"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8E466FFA-B4B4-4AF4-8347-06C18BA39718}"/>
              </a:ext>
            </a:extLst>
          </p:cNvPr>
          <p:cNvPicPr>
            <a:picLocks noChangeAspect="1"/>
          </p:cNvPicPr>
          <p:nvPr/>
        </p:nvPicPr>
        <p:blipFill>
          <a:blip r:embed="rId4"/>
          <a:stretch>
            <a:fillRect/>
          </a:stretch>
        </p:blipFill>
        <p:spPr>
          <a:xfrm>
            <a:off x="388968" y="1160064"/>
            <a:ext cx="3637115" cy="902476"/>
          </a:xfrm>
          <a:prstGeom prst="rect">
            <a:avLst/>
          </a:prstGeom>
        </p:spPr>
      </p:pic>
      <p:pic>
        <p:nvPicPr>
          <p:cNvPr id="4" name="图片 3">
            <a:extLst>
              <a:ext uri="{FF2B5EF4-FFF2-40B4-BE49-F238E27FC236}">
                <a16:creationId xmlns:a16="http://schemas.microsoft.com/office/drawing/2014/main" id="{AA210801-9942-41A2-B47A-DB0C10D9EEE6}"/>
              </a:ext>
            </a:extLst>
          </p:cNvPr>
          <p:cNvPicPr>
            <a:picLocks noChangeAspect="1"/>
          </p:cNvPicPr>
          <p:nvPr/>
        </p:nvPicPr>
        <p:blipFill>
          <a:blip r:embed="rId5"/>
          <a:stretch>
            <a:fillRect/>
          </a:stretch>
        </p:blipFill>
        <p:spPr>
          <a:xfrm>
            <a:off x="539551" y="2032051"/>
            <a:ext cx="3060973" cy="1454785"/>
          </a:xfrm>
          <a:prstGeom prst="rect">
            <a:avLst/>
          </a:prstGeom>
        </p:spPr>
      </p:pic>
      <p:sp>
        <p:nvSpPr>
          <p:cNvPr id="16" name="文本框 15">
            <a:extLst>
              <a:ext uri="{FF2B5EF4-FFF2-40B4-BE49-F238E27FC236}">
                <a16:creationId xmlns:a16="http://schemas.microsoft.com/office/drawing/2014/main" id="{30314FC2-60F7-4548-9189-AF349AEC0F1F}"/>
              </a:ext>
            </a:extLst>
          </p:cNvPr>
          <p:cNvSpPr txBox="1"/>
          <p:nvPr/>
        </p:nvSpPr>
        <p:spPr>
          <a:xfrm>
            <a:off x="4529038" y="3694697"/>
            <a:ext cx="4572000" cy="888256"/>
          </a:xfrm>
          <a:prstGeom prst="rect">
            <a:avLst/>
          </a:prstGeom>
          <a:noFill/>
        </p:spPr>
        <p:txBody>
          <a:bodyPr wrap="square">
            <a:spAutoFit/>
          </a:bodyPr>
          <a:lstStyle/>
          <a:p>
            <a:pPr marL="171450" indent="-171450">
              <a:lnSpc>
                <a:spcPct val="150000"/>
              </a:lnSpc>
              <a:buFont typeface="Arial" panose="020B0604020202020204" pitchFamily="34" charset="0"/>
              <a:buChar char="•"/>
            </a:pP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1200" b="1" dirty="0">
                <a:latin typeface="Times New Roman" panose="02020603050405020304" pitchFamily="18" charset="0"/>
                <a:ea typeface="宋体" panose="02010600030101010101" pitchFamily="2" charset="-122"/>
                <a:cs typeface="Times New Roman" panose="02020603050405020304" pitchFamily="18" charset="0"/>
              </a:rPr>
              <a:t>LRC</a:t>
            </a: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的</a:t>
            </a: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全通滤波网络：</a:t>
            </a: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低插损、频带宽，但对</a:t>
            </a:r>
            <a:r>
              <a:rPr lang="zh-CN" altLang="en-US" sz="1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负载敏感</a:t>
            </a: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200" b="1" dirty="0">
              <a:latin typeface="Times New Roman" panose="02020603050405020304" pitchFamily="18" charset="0"/>
              <a:ea typeface="宋体" panose="02010600030101010101" pitchFamily="2" charset="-122"/>
              <a:cs typeface="Times New Roman" panose="02020603050405020304" pitchFamily="18" charset="0"/>
            </a:endParaRPr>
          </a:p>
          <a:p>
            <a:pPr marL="171450" indent="-171450">
              <a:lnSpc>
                <a:spcPct val="150000"/>
              </a:lnSpc>
              <a:buFont typeface="Arial" panose="020B0604020202020204" pitchFamily="34" charset="0"/>
              <a:buChar char="•"/>
            </a:pPr>
            <a:r>
              <a:rPr lang="en-US" altLang="zh-CN" sz="1200" b="1" dirty="0">
                <a:latin typeface="Times New Roman" panose="02020603050405020304" pitchFamily="18" charset="0"/>
                <a:ea typeface="宋体" panose="02010600030101010101" pitchFamily="2" charset="-122"/>
                <a:cs typeface="Times New Roman" panose="02020603050405020304" pitchFamily="18" charset="0"/>
              </a:rPr>
              <a:t>RC</a:t>
            </a: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多相滤波网络：对负载不敏感，带宽、精度与插损都随级联级数增加而增大；</a:t>
            </a:r>
            <a:endParaRPr lang="en-US" altLang="zh-CN" sz="400" b="1" dirty="0">
              <a:latin typeface="Times New Roman" panose="02020603050405020304" pitchFamily="18" charset="0"/>
              <a:cs typeface="Times New Roman" panose="02020603050405020304" pitchFamily="18" charset="0"/>
            </a:endParaRPr>
          </a:p>
        </p:txBody>
      </p:sp>
      <p:pic>
        <p:nvPicPr>
          <p:cNvPr id="21" name="图片 20">
            <a:extLst>
              <a:ext uri="{FF2B5EF4-FFF2-40B4-BE49-F238E27FC236}">
                <a16:creationId xmlns:a16="http://schemas.microsoft.com/office/drawing/2014/main" id="{DBBCAE9A-F6DE-4222-ABE3-226FE651EE6D}"/>
              </a:ext>
            </a:extLst>
          </p:cNvPr>
          <p:cNvPicPr>
            <a:picLocks noChangeAspect="1"/>
          </p:cNvPicPr>
          <p:nvPr/>
        </p:nvPicPr>
        <p:blipFill>
          <a:blip r:embed="rId6"/>
          <a:stretch>
            <a:fillRect/>
          </a:stretch>
        </p:blipFill>
        <p:spPr>
          <a:xfrm>
            <a:off x="6453173" y="1114544"/>
            <a:ext cx="2291431" cy="2221505"/>
          </a:xfrm>
          <a:prstGeom prst="rect">
            <a:avLst/>
          </a:prstGeom>
        </p:spPr>
      </p:pic>
      <p:pic>
        <p:nvPicPr>
          <p:cNvPr id="22" name="图片 21">
            <a:extLst>
              <a:ext uri="{FF2B5EF4-FFF2-40B4-BE49-F238E27FC236}">
                <a16:creationId xmlns:a16="http://schemas.microsoft.com/office/drawing/2014/main" id="{1659D623-C8B4-4887-A89B-F606669FEB5C}"/>
              </a:ext>
            </a:extLst>
          </p:cNvPr>
          <p:cNvPicPr>
            <a:picLocks noChangeAspect="1"/>
          </p:cNvPicPr>
          <p:nvPr/>
        </p:nvPicPr>
        <p:blipFill>
          <a:blip r:embed="rId7"/>
          <a:stretch>
            <a:fillRect/>
          </a:stretch>
        </p:blipFill>
        <p:spPr>
          <a:xfrm>
            <a:off x="4451641" y="1274801"/>
            <a:ext cx="1969699" cy="1926879"/>
          </a:xfrm>
          <a:prstGeom prst="rect">
            <a:avLst/>
          </a:prstGeom>
        </p:spPr>
      </p:pic>
    </p:spTree>
    <p:extLst>
      <p:ext uri="{BB962C8B-B14F-4D97-AF65-F5344CB8AC3E}">
        <p14:creationId xmlns:p14="http://schemas.microsoft.com/office/powerpoint/2010/main" val="734600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a:xfrm>
            <a:off x="850265" y="241935"/>
            <a:ext cx="7665085" cy="593725"/>
          </a:xfrm>
        </p:spPr>
        <p:txBody>
          <a:bodyPr/>
          <a:lstStyle/>
          <a:p>
            <a:r>
              <a:rPr lang="en-US" altLang="zh-CN" sz="2000" dirty="0">
                <a:sym typeface="+mn-ea"/>
              </a:rPr>
              <a:t>3</a:t>
            </a:r>
            <a:r>
              <a:rPr lang="zh-CN" altLang="en-US" sz="2000" dirty="0">
                <a:sym typeface="+mn-ea"/>
              </a:rPr>
              <a:t>、</a:t>
            </a: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j-cs"/>
              </a:rPr>
              <a:t>研究内容</a:t>
            </a:r>
            <a:endParaRPr lang="zh-CN" altLang="en-US" sz="2000" dirty="0">
              <a:sym typeface="+mn-ea"/>
            </a:endParaRPr>
          </a:p>
        </p:txBody>
      </p:sp>
      <p:sp>
        <p:nvSpPr>
          <p:cNvPr id="8" name="矩形: 圆角 7">
            <a:extLst>
              <a:ext uri="{FF2B5EF4-FFF2-40B4-BE49-F238E27FC236}">
                <a16:creationId xmlns:a16="http://schemas.microsoft.com/office/drawing/2014/main" id="{C9F5F994-5EA8-4089-83CC-E55BD2C11D1A}"/>
              </a:ext>
            </a:extLst>
          </p:cNvPr>
          <p:cNvSpPr/>
          <p:nvPr/>
        </p:nvSpPr>
        <p:spPr>
          <a:xfrm>
            <a:off x="91122" y="880998"/>
            <a:ext cx="6648977" cy="25455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0AF1E5C0-059F-44C7-9AF7-CE8CFBEE093D}"/>
              </a:ext>
            </a:extLst>
          </p:cNvPr>
          <p:cNvSpPr txBox="1"/>
          <p:nvPr/>
        </p:nvSpPr>
        <p:spPr>
          <a:xfrm>
            <a:off x="3071173" y="551946"/>
            <a:ext cx="1224135" cy="334259"/>
          </a:xfrm>
          <a:prstGeom prst="rect">
            <a:avLst/>
          </a:prstGeom>
          <a:noFill/>
        </p:spPr>
        <p:txBody>
          <a:bodyPr wrap="square">
            <a:spAutoFit/>
          </a:bodyPr>
          <a:lstStyle/>
          <a:p>
            <a:pPr>
              <a:lnSpc>
                <a:spcPct val="150000"/>
              </a:lnSpc>
            </a:pP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矢量合成单元</a:t>
            </a:r>
            <a:endParaRPr lang="en-US" altLang="zh-CN" sz="1000" b="1" dirty="0">
              <a:latin typeface="Times New Roman" panose="02020603050405020304" pitchFamily="18" charset="0"/>
              <a:cs typeface="Times New Roman" panose="02020603050405020304" pitchFamily="18" charset="0"/>
            </a:endParaRPr>
          </a:p>
        </p:txBody>
      </p:sp>
      <p:pic>
        <p:nvPicPr>
          <p:cNvPr id="15" name="图片 14">
            <a:extLst>
              <a:ext uri="{FF2B5EF4-FFF2-40B4-BE49-F238E27FC236}">
                <a16:creationId xmlns:a16="http://schemas.microsoft.com/office/drawing/2014/main" id="{21E8582B-5BB7-492D-AC4F-B14BF010B34C}"/>
              </a:ext>
            </a:extLst>
          </p:cNvPr>
          <p:cNvPicPr/>
          <p:nvPr/>
        </p:nvPicPr>
        <p:blipFill>
          <a:blip r:embed="rId4">
            <a:extLst>
              <a:ext uri="{28A0092B-C50C-407E-A947-70E740481C1C}">
                <a14:useLocalDpi xmlns:a14="http://schemas.microsoft.com/office/drawing/2010/main" val="0"/>
              </a:ext>
            </a:extLst>
          </a:blip>
          <a:stretch>
            <a:fillRect/>
          </a:stretch>
        </p:blipFill>
        <p:spPr>
          <a:xfrm>
            <a:off x="281879" y="988360"/>
            <a:ext cx="3816424" cy="2330807"/>
          </a:xfrm>
          <a:prstGeom prst="rect">
            <a:avLst/>
          </a:prstGeom>
        </p:spPr>
      </p:pic>
      <p:sp>
        <p:nvSpPr>
          <p:cNvPr id="16" name="文本框 15">
            <a:extLst>
              <a:ext uri="{FF2B5EF4-FFF2-40B4-BE49-F238E27FC236}">
                <a16:creationId xmlns:a16="http://schemas.microsoft.com/office/drawing/2014/main" id="{30314FC2-60F7-4548-9189-AF349AEC0F1F}"/>
              </a:ext>
            </a:extLst>
          </p:cNvPr>
          <p:cNvSpPr txBox="1"/>
          <p:nvPr/>
        </p:nvSpPr>
        <p:spPr>
          <a:xfrm>
            <a:off x="701373" y="3403399"/>
            <a:ext cx="5633005" cy="1165255"/>
          </a:xfrm>
          <a:prstGeom prst="rect">
            <a:avLst/>
          </a:prstGeom>
          <a:noFill/>
        </p:spPr>
        <p:txBody>
          <a:bodyPr wrap="square">
            <a:spAutoFit/>
          </a:bodyPr>
          <a:lstStyle/>
          <a:p>
            <a:pPr marL="171450" indent="-171450">
              <a:lnSpc>
                <a:spcPct val="150000"/>
              </a:lnSpc>
              <a:buFont typeface="Arial" panose="020B0604020202020204" pitchFamily="34" charset="0"/>
              <a:buChar char="•"/>
            </a:pPr>
            <a:r>
              <a:rPr lang="zh-CN" altLang="en-US" sz="1200" b="1" dirty="0">
                <a:latin typeface="Times New Roman" panose="02020603050405020304" pitchFamily="18" charset="0"/>
                <a:cs typeface="Times New Roman" panose="02020603050405020304" pitchFamily="18" charset="0"/>
              </a:rPr>
              <a:t>矢量合成单元由两个独立的</a:t>
            </a:r>
            <a:r>
              <a:rPr lang="en-US" altLang="zh-CN" sz="1200" b="1" dirty="0">
                <a:latin typeface="Times New Roman" panose="02020603050405020304" pitchFamily="18" charset="0"/>
                <a:cs typeface="Times New Roman" panose="02020603050405020304" pitchFamily="18" charset="0"/>
              </a:rPr>
              <a:t>VGA</a:t>
            </a:r>
            <a:r>
              <a:rPr lang="zh-CN" altLang="en-US" sz="1200" b="1" dirty="0">
                <a:latin typeface="Times New Roman" panose="02020603050405020304" pitchFamily="18" charset="0"/>
                <a:cs typeface="Times New Roman" panose="02020603050405020304" pitchFamily="18" charset="0"/>
              </a:rPr>
              <a:t>构成，分别对两个正交信号进行放大，以得到不同的矢量和信号。</a:t>
            </a:r>
            <a:endParaRPr lang="en-US" altLang="zh-CN" sz="1200" b="1" dirty="0">
              <a:latin typeface="Times New Roman" panose="02020603050405020304" pitchFamily="18" charset="0"/>
              <a:cs typeface="Times New Roman" panose="02020603050405020304" pitchFamily="18" charset="0"/>
            </a:endParaRPr>
          </a:p>
          <a:p>
            <a:pPr marL="171450" indent="-171450">
              <a:lnSpc>
                <a:spcPct val="150000"/>
              </a:lnSpc>
              <a:buFont typeface="Arial" panose="020B0604020202020204" pitchFamily="34" charset="0"/>
              <a:buChar char="•"/>
            </a:pPr>
            <a:r>
              <a:rPr lang="zh-CN" altLang="zh-CN" sz="1200" b="1" dirty="0">
                <a:effectLst/>
                <a:latin typeface="Times New Roman" panose="02020603050405020304" pitchFamily="18" charset="0"/>
                <a:ea typeface="宋体" panose="02010600030101010101" pitchFamily="2" charset="-122"/>
                <a:cs typeface="Times New Roman" panose="02020603050405020304" pitchFamily="18" charset="0"/>
              </a:rPr>
              <a:t>整体结构上该单元需要三层</a:t>
            </a:r>
            <a:r>
              <a:rPr lang="zh-CN" altLang="zh-CN" sz="1200" b="1" dirty="0">
                <a:effectLst/>
                <a:ea typeface="Times New Roman" panose="02020603050405020304" pitchFamily="18" charset="0"/>
              </a:rPr>
              <a:t>MOS</a:t>
            </a:r>
            <a:r>
              <a:rPr lang="zh-CN" altLang="zh-CN" sz="1200" b="1" dirty="0">
                <a:effectLst/>
                <a:latin typeface="Times New Roman" panose="02020603050405020304" pitchFamily="18" charset="0"/>
                <a:ea typeface="宋体" panose="02010600030101010101" pitchFamily="2" charset="-122"/>
                <a:cs typeface="Times New Roman" panose="02020603050405020304" pitchFamily="18" charset="0"/>
              </a:rPr>
              <a:t>管设计，分别用于矢量相加、极性</a:t>
            </a:r>
            <a:r>
              <a:rPr lang="en-US" altLang="zh-CN" sz="1200" b="1"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象限</a:t>
            </a:r>
            <a:r>
              <a:rPr lang="en-US" altLang="zh-CN" sz="1200" b="1"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200" b="1" dirty="0">
                <a:effectLst/>
                <a:latin typeface="Times New Roman" panose="02020603050405020304" pitchFamily="18" charset="0"/>
                <a:ea typeface="宋体" panose="02010600030101010101" pitchFamily="2" charset="-122"/>
                <a:cs typeface="Times New Roman" panose="02020603050405020304" pitchFamily="18" charset="0"/>
              </a:rPr>
              <a:t>选择和增益控制</a:t>
            </a: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700" b="1" dirty="0">
              <a:latin typeface="Times New Roman" panose="02020603050405020304" pitchFamily="18" charset="0"/>
              <a:cs typeface="Times New Roman" panose="02020603050405020304" pitchFamily="18" charset="0"/>
            </a:endParaRPr>
          </a:p>
        </p:txBody>
      </p:sp>
      <p:sp>
        <p:nvSpPr>
          <p:cNvPr id="12" name="矩形: 圆角 11">
            <a:extLst>
              <a:ext uri="{FF2B5EF4-FFF2-40B4-BE49-F238E27FC236}">
                <a16:creationId xmlns:a16="http://schemas.microsoft.com/office/drawing/2014/main" id="{F96B5305-3575-4DA1-ABA2-190EE78D9EEC}"/>
              </a:ext>
            </a:extLst>
          </p:cNvPr>
          <p:cNvSpPr/>
          <p:nvPr/>
        </p:nvSpPr>
        <p:spPr>
          <a:xfrm>
            <a:off x="7026572" y="880998"/>
            <a:ext cx="2072442" cy="254553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CF1DDBAA-7316-484F-9CF3-1018ECFBE43B}"/>
              </a:ext>
            </a:extLst>
          </p:cNvPr>
          <p:cNvSpPr txBox="1"/>
          <p:nvPr/>
        </p:nvSpPr>
        <p:spPr>
          <a:xfrm>
            <a:off x="7740352" y="551946"/>
            <a:ext cx="859729" cy="334259"/>
          </a:xfrm>
          <a:prstGeom prst="rect">
            <a:avLst/>
          </a:prstGeom>
          <a:noFill/>
        </p:spPr>
        <p:txBody>
          <a:bodyPr wrap="square">
            <a:spAutoFit/>
          </a:bodyPr>
          <a:lstStyle/>
          <a:p>
            <a:pPr>
              <a:lnSpc>
                <a:spcPct val="150000"/>
              </a:lnSpc>
            </a:pP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输出巴伦</a:t>
            </a:r>
            <a:endParaRPr lang="en-US" altLang="zh-CN" sz="1000" b="1" dirty="0">
              <a:latin typeface="Times New Roman" panose="02020603050405020304" pitchFamily="18" charset="0"/>
              <a:cs typeface="Times New Roman" panose="02020603050405020304" pitchFamily="18" charset="0"/>
            </a:endParaRPr>
          </a:p>
        </p:txBody>
      </p:sp>
      <p:sp>
        <p:nvSpPr>
          <p:cNvPr id="18" name="文本框 17">
            <a:extLst>
              <a:ext uri="{FF2B5EF4-FFF2-40B4-BE49-F238E27FC236}">
                <a16:creationId xmlns:a16="http://schemas.microsoft.com/office/drawing/2014/main" id="{9580399B-5C05-43D0-AA39-87F6E67CB0D2}"/>
              </a:ext>
            </a:extLst>
          </p:cNvPr>
          <p:cNvSpPr txBox="1"/>
          <p:nvPr/>
        </p:nvSpPr>
        <p:spPr>
          <a:xfrm>
            <a:off x="6867723" y="3512145"/>
            <a:ext cx="2276277" cy="888256"/>
          </a:xfrm>
          <a:prstGeom prst="rect">
            <a:avLst/>
          </a:prstGeom>
          <a:noFill/>
        </p:spPr>
        <p:txBody>
          <a:bodyPr wrap="square">
            <a:spAutoFit/>
          </a:bodyPr>
          <a:lstStyle/>
          <a:p>
            <a:pPr marL="171450" indent="-171450">
              <a:lnSpc>
                <a:spcPct val="150000"/>
              </a:lnSpc>
              <a:buFont typeface="Arial" panose="020B0604020202020204" pitchFamily="34" charset="0"/>
              <a:buChar char="•"/>
            </a:pP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可以通过增加一级平衡缓冲器，</a:t>
            </a: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以</a:t>
            </a:r>
            <a:r>
              <a:rPr lang="zh-CN" altLang="zh-CN" sz="1200" b="1" dirty="0">
                <a:effectLst/>
                <a:latin typeface="Times New Roman" panose="02020603050405020304" pitchFamily="18" charset="0"/>
                <a:ea typeface="宋体" panose="02010600030101010101" pitchFamily="2" charset="-122"/>
                <a:cs typeface="Times New Roman" panose="02020603050405020304" pitchFamily="18" charset="0"/>
              </a:rPr>
              <a:t>减小</a:t>
            </a: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输出</a:t>
            </a:r>
            <a:r>
              <a:rPr lang="zh-CN" altLang="zh-CN" sz="1200" b="1" dirty="0">
                <a:effectLst/>
                <a:latin typeface="Times New Roman" panose="02020603050405020304" pitchFamily="18" charset="0"/>
                <a:ea typeface="宋体" panose="02010600030101010101" pitchFamily="2" charset="-122"/>
                <a:cs typeface="Times New Roman" panose="02020603050405020304" pitchFamily="18" charset="0"/>
              </a:rPr>
              <a:t>巴伦对</a:t>
            </a:r>
            <a:r>
              <a:rPr lang="en-US" altLang="zh-CN" sz="1200" b="1" dirty="0">
                <a:effectLst/>
                <a:latin typeface="Times New Roman" panose="02020603050405020304" pitchFamily="18" charset="0"/>
                <a:ea typeface="宋体" panose="02010600030101010101" pitchFamily="2" charset="-122"/>
                <a:cs typeface="Times New Roman" panose="02020603050405020304" pitchFamily="18" charset="0"/>
              </a:rPr>
              <a:t>VGA</a:t>
            </a:r>
            <a:r>
              <a:rPr lang="zh-CN" altLang="zh-CN" sz="1200" b="1" dirty="0">
                <a:effectLst/>
                <a:latin typeface="Times New Roman" panose="02020603050405020304" pitchFamily="18" charset="0"/>
                <a:ea typeface="宋体" panose="02010600030101010101" pitchFamily="2" charset="-122"/>
                <a:cs typeface="Times New Roman" panose="02020603050405020304" pitchFamily="18" charset="0"/>
              </a:rPr>
              <a:t>负载的影响，提升电路性能。</a:t>
            </a:r>
            <a:endParaRPr lang="en-US" altLang="zh-CN" sz="400" b="1"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F6B20392-2A64-4B9F-957B-676D2E3EA89F}"/>
              </a:ext>
            </a:extLst>
          </p:cNvPr>
          <p:cNvPicPr>
            <a:picLocks noChangeAspect="1"/>
          </p:cNvPicPr>
          <p:nvPr/>
        </p:nvPicPr>
        <p:blipFill>
          <a:blip r:embed="rId5"/>
          <a:stretch>
            <a:fillRect/>
          </a:stretch>
        </p:blipFill>
        <p:spPr>
          <a:xfrm>
            <a:off x="4535065" y="1263061"/>
            <a:ext cx="1742678" cy="1781404"/>
          </a:xfrm>
          <a:prstGeom prst="rect">
            <a:avLst/>
          </a:prstGeom>
        </p:spPr>
      </p:pic>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CFC84A7D-450C-40CB-9FEC-B401DF45C4DB}"/>
                  </a:ext>
                </a:extLst>
              </p:cNvPr>
              <p:cNvSpPr txBox="1"/>
              <p:nvPr/>
            </p:nvSpPr>
            <p:spPr>
              <a:xfrm>
                <a:off x="6132528" y="1978733"/>
                <a:ext cx="403700"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100" b="1" i="1" smtClean="0">
                              <a:latin typeface="Cambria Math" panose="02040503050406030204" pitchFamily="18" charset="0"/>
                            </a:rPr>
                          </m:ctrlPr>
                        </m:sSubPr>
                        <m:e>
                          <m:r>
                            <a:rPr lang="en-US" altLang="zh-CN" sz="1100" b="1" i="1" smtClean="0">
                              <a:latin typeface="Cambria Math" panose="02040503050406030204" pitchFamily="18" charset="0"/>
                            </a:rPr>
                            <m:t>𝑰</m:t>
                          </m:r>
                        </m:e>
                        <m:sub>
                          <m:r>
                            <a:rPr lang="en-US" altLang="zh-CN" sz="1100" b="1" i="1" smtClean="0">
                              <a:latin typeface="Cambria Math" panose="02040503050406030204" pitchFamily="18" charset="0"/>
                            </a:rPr>
                            <m:t>𝑰</m:t>
                          </m:r>
                          <m:r>
                            <a:rPr lang="en-US" altLang="zh-CN" sz="1100" b="1" i="1" smtClean="0">
                              <a:latin typeface="Cambria Math" panose="02040503050406030204" pitchFamily="18" charset="0"/>
                            </a:rPr>
                            <m:t>+</m:t>
                          </m:r>
                        </m:sub>
                      </m:sSub>
                    </m:oMath>
                  </m:oMathPara>
                </a14:m>
                <a:endParaRPr lang="zh-CN" altLang="en-US" sz="1100" b="1" dirty="0"/>
              </a:p>
            </p:txBody>
          </p:sp>
        </mc:Choice>
        <mc:Fallback xmlns="">
          <p:sp>
            <p:nvSpPr>
              <p:cNvPr id="5" name="文本框 4">
                <a:extLst>
                  <a:ext uri="{FF2B5EF4-FFF2-40B4-BE49-F238E27FC236}">
                    <a16:creationId xmlns:a16="http://schemas.microsoft.com/office/drawing/2014/main" id="{CFC84A7D-450C-40CB-9FEC-B401DF45C4DB}"/>
                  </a:ext>
                </a:extLst>
              </p:cNvPr>
              <p:cNvSpPr txBox="1">
                <a:spLocks noRot="1" noChangeAspect="1" noMove="1" noResize="1" noEditPoints="1" noAdjustHandles="1" noChangeArrowheads="1" noChangeShapeType="1" noTextEdit="1"/>
              </p:cNvSpPr>
              <p:nvPr/>
            </p:nvSpPr>
            <p:spPr>
              <a:xfrm>
                <a:off x="6132528" y="1978733"/>
                <a:ext cx="403700" cy="26161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022B7572-D63F-433A-BACC-D2E08AB926F7}"/>
                  </a:ext>
                </a:extLst>
              </p:cNvPr>
              <p:cNvSpPr txBox="1"/>
              <p:nvPr/>
            </p:nvSpPr>
            <p:spPr>
              <a:xfrm>
                <a:off x="4340202" y="1985176"/>
                <a:ext cx="403700" cy="2616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100" b="1" i="1" smtClean="0">
                              <a:latin typeface="Cambria Math" panose="02040503050406030204" pitchFamily="18" charset="0"/>
                            </a:rPr>
                          </m:ctrlPr>
                        </m:sSubPr>
                        <m:e>
                          <m:r>
                            <a:rPr lang="en-US" altLang="zh-CN" sz="1100" b="1" i="1" smtClean="0">
                              <a:latin typeface="Cambria Math" panose="02040503050406030204" pitchFamily="18" charset="0"/>
                            </a:rPr>
                            <m:t>𝑰</m:t>
                          </m:r>
                        </m:e>
                        <m:sub>
                          <m:r>
                            <a:rPr lang="en-US" altLang="zh-CN" sz="1100" b="1" i="1" smtClean="0">
                              <a:latin typeface="Cambria Math" panose="02040503050406030204" pitchFamily="18" charset="0"/>
                            </a:rPr>
                            <m:t>𝑰</m:t>
                          </m:r>
                          <m:r>
                            <a:rPr lang="en-US" altLang="zh-CN" sz="1100" b="1" i="1" smtClean="0">
                              <a:latin typeface="Cambria Math" panose="02040503050406030204" pitchFamily="18" charset="0"/>
                            </a:rPr>
                            <m:t>−</m:t>
                          </m:r>
                        </m:sub>
                      </m:sSub>
                    </m:oMath>
                  </m:oMathPara>
                </a14:m>
                <a:endParaRPr lang="zh-CN" altLang="en-US" sz="1100" b="1" dirty="0"/>
              </a:p>
            </p:txBody>
          </p:sp>
        </mc:Choice>
        <mc:Fallback xmlns="">
          <p:sp>
            <p:nvSpPr>
              <p:cNvPr id="20" name="文本框 19">
                <a:extLst>
                  <a:ext uri="{FF2B5EF4-FFF2-40B4-BE49-F238E27FC236}">
                    <a16:creationId xmlns:a16="http://schemas.microsoft.com/office/drawing/2014/main" id="{022B7572-D63F-433A-BACC-D2E08AB926F7}"/>
                  </a:ext>
                </a:extLst>
              </p:cNvPr>
              <p:cNvSpPr txBox="1">
                <a:spLocks noRot="1" noChangeAspect="1" noMove="1" noResize="1" noEditPoints="1" noAdjustHandles="1" noChangeArrowheads="1" noChangeShapeType="1" noTextEdit="1"/>
              </p:cNvSpPr>
              <p:nvPr/>
            </p:nvSpPr>
            <p:spPr>
              <a:xfrm>
                <a:off x="4340202" y="1985176"/>
                <a:ext cx="403700" cy="26161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AA45AA34-5EA1-4757-96CE-1A1814502E3B}"/>
                  </a:ext>
                </a:extLst>
              </p:cNvPr>
              <p:cNvSpPr txBox="1"/>
              <p:nvPr/>
            </p:nvSpPr>
            <p:spPr>
              <a:xfrm>
                <a:off x="5277259" y="1114391"/>
                <a:ext cx="434158" cy="2743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100" b="1" i="1" smtClean="0">
                              <a:latin typeface="Cambria Math" panose="02040503050406030204" pitchFamily="18" charset="0"/>
                            </a:rPr>
                          </m:ctrlPr>
                        </m:sSubPr>
                        <m:e>
                          <m:r>
                            <a:rPr lang="en-US" altLang="zh-CN" sz="1100" b="1" i="1" smtClean="0">
                              <a:latin typeface="Cambria Math" panose="02040503050406030204" pitchFamily="18" charset="0"/>
                            </a:rPr>
                            <m:t>𝑰</m:t>
                          </m:r>
                        </m:e>
                        <m:sub>
                          <m:r>
                            <a:rPr lang="en-US" altLang="zh-CN" sz="1100" b="1" i="1" smtClean="0">
                              <a:latin typeface="Cambria Math" panose="02040503050406030204" pitchFamily="18" charset="0"/>
                            </a:rPr>
                            <m:t>𝑸</m:t>
                          </m:r>
                          <m:r>
                            <a:rPr lang="en-US" altLang="zh-CN" sz="1100" b="1" i="1" smtClean="0">
                              <a:latin typeface="Cambria Math" panose="02040503050406030204" pitchFamily="18" charset="0"/>
                            </a:rPr>
                            <m:t>+</m:t>
                          </m:r>
                        </m:sub>
                      </m:sSub>
                    </m:oMath>
                  </m:oMathPara>
                </a14:m>
                <a:endParaRPr lang="zh-CN" altLang="en-US" sz="1100" b="1" dirty="0"/>
              </a:p>
            </p:txBody>
          </p:sp>
        </mc:Choice>
        <mc:Fallback xmlns="">
          <p:sp>
            <p:nvSpPr>
              <p:cNvPr id="21" name="文本框 20">
                <a:extLst>
                  <a:ext uri="{FF2B5EF4-FFF2-40B4-BE49-F238E27FC236}">
                    <a16:creationId xmlns:a16="http://schemas.microsoft.com/office/drawing/2014/main" id="{AA45AA34-5EA1-4757-96CE-1A1814502E3B}"/>
                  </a:ext>
                </a:extLst>
              </p:cNvPr>
              <p:cNvSpPr txBox="1">
                <a:spLocks noRot="1" noChangeAspect="1" noMove="1" noResize="1" noEditPoints="1" noAdjustHandles="1" noChangeArrowheads="1" noChangeShapeType="1" noTextEdit="1"/>
              </p:cNvSpPr>
              <p:nvPr/>
            </p:nvSpPr>
            <p:spPr>
              <a:xfrm>
                <a:off x="5277259" y="1114391"/>
                <a:ext cx="434158" cy="274370"/>
              </a:xfrm>
              <a:prstGeom prst="rect">
                <a:avLst/>
              </a:prstGeom>
              <a:blipFill>
                <a:blip r:embed="rId8"/>
                <a:stretch>
                  <a:fillRect b="-2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43C9C469-036D-4BAF-B91C-771E6087BE07}"/>
                  </a:ext>
                </a:extLst>
              </p:cNvPr>
              <p:cNvSpPr txBox="1"/>
              <p:nvPr/>
            </p:nvSpPr>
            <p:spPr>
              <a:xfrm>
                <a:off x="5246801" y="2903799"/>
                <a:ext cx="434158" cy="2743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100" b="1" i="1" smtClean="0">
                              <a:latin typeface="Cambria Math" panose="02040503050406030204" pitchFamily="18" charset="0"/>
                            </a:rPr>
                          </m:ctrlPr>
                        </m:sSubPr>
                        <m:e>
                          <m:r>
                            <a:rPr lang="en-US" altLang="zh-CN" sz="1100" b="1" i="1" smtClean="0">
                              <a:latin typeface="Cambria Math" panose="02040503050406030204" pitchFamily="18" charset="0"/>
                            </a:rPr>
                            <m:t>𝑰</m:t>
                          </m:r>
                        </m:e>
                        <m:sub>
                          <m:r>
                            <a:rPr lang="en-US" altLang="zh-CN" sz="1100" b="1" i="1" smtClean="0">
                              <a:latin typeface="Cambria Math" panose="02040503050406030204" pitchFamily="18" charset="0"/>
                            </a:rPr>
                            <m:t>𝑸</m:t>
                          </m:r>
                          <m:r>
                            <a:rPr lang="en-US" altLang="zh-CN" sz="1100" b="1" i="1" smtClean="0">
                              <a:latin typeface="Cambria Math" panose="02040503050406030204" pitchFamily="18" charset="0"/>
                            </a:rPr>
                            <m:t>−</m:t>
                          </m:r>
                        </m:sub>
                      </m:sSub>
                    </m:oMath>
                  </m:oMathPara>
                </a14:m>
                <a:endParaRPr lang="zh-CN" altLang="en-US" sz="1100" b="1" dirty="0"/>
              </a:p>
            </p:txBody>
          </p:sp>
        </mc:Choice>
        <mc:Fallback xmlns="">
          <p:sp>
            <p:nvSpPr>
              <p:cNvPr id="22" name="文本框 21">
                <a:extLst>
                  <a:ext uri="{FF2B5EF4-FFF2-40B4-BE49-F238E27FC236}">
                    <a16:creationId xmlns:a16="http://schemas.microsoft.com/office/drawing/2014/main" id="{43C9C469-036D-4BAF-B91C-771E6087BE07}"/>
                  </a:ext>
                </a:extLst>
              </p:cNvPr>
              <p:cNvSpPr txBox="1">
                <a:spLocks noRot="1" noChangeAspect="1" noMove="1" noResize="1" noEditPoints="1" noAdjustHandles="1" noChangeArrowheads="1" noChangeShapeType="1" noTextEdit="1"/>
              </p:cNvSpPr>
              <p:nvPr/>
            </p:nvSpPr>
            <p:spPr>
              <a:xfrm>
                <a:off x="5246801" y="2903799"/>
                <a:ext cx="434158" cy="274370"/>
              </a:xfrm>
              <a:prstGeom prst="rect">
                <a:avLst/>
              </a:prstGeom>
              <a:blipFill>
                <a:blip r:embed="rId9"/>
                <a:stretch>
                  <a:fillRect b="-4444"/>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5824F51A-3334-452D-B665-0F9C6E55F86B}"/>
              </a:ext>
            </a:extLst>
          </p:cNvPr>
          <p:cNvPicPr>
            <a:picLocks noChangeAspect="1"/>
          </p:cNvPicPr>
          <p:nvPr/>
        </p:nvPicPr>
        <p:blipFill>
          <a:blip r:embed="rId10"/>
          <a:stretch>
            <a:fillRect/>
          </a:stretch>
        </p:blipFill>
        <p:spPr>
          <a:xfrm>
            <a:off x="7342020" y="933745"/>
            <a:ext cx="1327681" cy="1642492"/>
          </a:xfrm>
          <a:prstGeom prst="rect">
            <a:avLst/>
          </a:prstGeom>
        </p:spPr>
      </p:pic>
      <p:pic>
        <p:nvPicPr>
          <p:cNvPr id="11" name="图片 10">
            <a:extLst>
              <a:ext uri="{FF2B5EF4-FFF2-40B4-BE49-F238E27FC236}">
                <a16:creationId xmlns:a16="http://schemas.microsoft.com/office/drawing/2014/main" id="{D87DE005-2F28-4C49-9B70-B2BC099CD3F5}"/>
              </a:ext>
            </a:extLst>
          </p:cNvPr>
          <p:cNvPicPr>
            <a:picLocks noChangeAspect="1"/>
          </p:cNvPicPr>
          <p:nvPr/>
        </p:nvPicPr>
        <p:blipFill>
          <a:blip r:embed="rId11"/>
          <a:stretch>
            <a:fillRect/>
          </a:stretch>
        </p:blipFill>
        <p:spPr>
          <a:xfrm>
            <a:off x="7461379" y="2590504"/>
            <a:ext cx="1162050" cy="728663"/>
          </a:xfrm>
          <a:prstGeom prst="rect">
            <a:avLst/>
          </a:prstGeom>
        </p:spPr>
      </p:pic>
      <p:cxnSp>
        <p:nvCxnSpPr>
          <p:cNvPr id="24" name="直接箭头连接符 23">
            <a:extLst>
              <a:ext uri="{FF2B5EF4-FFF2-40B4-BE49-F238E27FC236}">
                <a16:creationId xmlns:a16="http://schemas.microsoft.com/office/drawing/2014/main" id="{B8BC3F01-357F-4FDB-B8E1-C6C26ABECE67}"/>
              </a:ext>
            </a:extLst>
          </p:cNvPr>
          <p:cNvCxnSpPr>
            <a:cxnSpLocks/>
          </p:cNvCxnSpPr>
          <p:nvPr/>
        </p:nvCxnSpPr>
        <p:spPr>
          <a:xfrm>
            <a:off x="5436096" y="2139702"/>
            <a:ext cx="504056" cy="944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1083419A-8ADA-4AFF-97C6-14D4EEBEDE04}"/>
              </a:ext>
            </a:extLst>
          </p:cNvPr>
          <p:cNvCxnSpPr>
            <a:cxnSpLocks/>
          </p:cNvCxnSpPr>
          <p:nvPr/>
        </p:nvCxnSpPr>
        <p:spPr>
          <a:xfrm flipV="1">
            <a:off x="5437283" y="1851670"/>
            <a:ext cx="494174" cy="28803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7331CD93-F976-4AA9-8989-DBFE3BEE5271}"/>
              </a:ext>
            </a:extLst>
          </p:cNvPr>
          <p:cNvCxnSpPr>
            <a:cxnSpLocks/>
          </p:cNvCxnSpPr>
          <p:nvPr/>
        </p:nvCxnSpPr>
        <p:spPr>
          <a:xfrm flipV="1">
            <a:off x="5436096" y="1797688"/>
            <a:ext cx="0" cy="33569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154CB8B1-1684-4B48-BA57-9B7C7B25B10F}"/>
              </a:ext>
            </a:extLst>
          </p:cNvPr>
          <p:cNvSpPr/>
          <p:nvPr/>
        </p:nvSpPr>
        <p:spPr>
          <a:xfrm>
            <a:off x="717592" y="1561125"/>
            <a:ext cx="1291943" cy="1658697"/>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C0E8B8D5-B479-490B-B41E-10D454051B84}"/>
              </a:ext>
            </a:extLst>
          </p:cNvPr>
          <p:cNvSpPr/>
          <p:nvPr/>
        </p:nvSpPr>
        <p:spPr>
          <a:xfrm>
            <a:off x="2353929" y="1571580"/>
            <a:ext cx="1292892" cy="1606589"/>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9704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99692" y="3075806"/>
            <a:ext cx="5544616" cy="938535"/>
          </a:xfrm>
        </p:spPr>
        <p:txBody>
          <a:bodyPr>
            <a:normAutofit/>
          </a:bodyPr>
          <a:lstStyle/>
          <a:p>
            <a:r>
              <a:rPr lang="en-US" altLang="zh-CN" sz="3600" b="1" dirty="0">
                <a:solidFill>
                  <a:schemeClr val="bg1">
                    <a:lumMod val="50000"/>
                  </a:schemeClr>
                </a:solidFill>
                <a:latin typeface="微软雅黑" panose="020B0503020204020204" pitchFamily="34" charset="-122"/>
                <a:ea typeface="微软雅黑" panose="020B0503020204020204" pitchFamily="34" charset="-122"/>
                <a:cs typeface="+mj-cs"/>
              </a:rPr>
              <a:t>4</a:t>
            </a:r>
            <a:r>
              <a:rPr lang="zh-CN" altLang="en-US" sz="3600" b="1" dirty="0">
                <a:solidFill>
                  <a:schemeClr val="bg1">
                    <a:lumMod val="50000"/>
                  </a:schemeClr>
                </a:solidFill>
                <a:latin typeface="微软雅黑" panose="020B0503020204020204" pitchFamily="34" charset="-122"/>
                <a:ea typeface="微软雅黑" panose="020B0503020204020204" pitchFamily="34" charset="-122"/>
                <a:cs typeface="+mj-cs"/>
              </a:rPr>
              <a:t>、已完成的内容</a:t>
            </a:r>
          </a:p>
        </p:txBody>
      </p:sp>
    </p:spTree>
    <p:extLst>
      <p:ext uri="{BB962C8B-B14F-4D97-AF65-F5344CB8AC3E}">
        <p14:creationId xmlns:p14="http://schemas.microsoft.com/office/powerpoint/2010/main" val="4206742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98582BC-0770-4D9A-BA81-2D9DBEE85A1C}"/>
              </a:ext>
            </a:extLst>
          </p:cNvPr>
          <p:cNvSpPr/>
          <p:nvPr/>
        </p:nvSpPr>
        <p:spPr>
          <a:xfrm>
            <a:off x="257897" y="1173730"/>
            <a:ext cx="4040308" cy="131092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5"/>
          <p:cNvSpPr>
            <a:spLocks noGrp="1"/>
          </p:cNvSpPr>
          <p:nvPr>
            <p:ph type="title"/>
            <p:custDataLst>
              <p:tags r:id="rId1"/>
            </p:custDataLst>
          </p:nvPr>
        </p:nvSpPr>
        <p:spPr>
          <a:xfrm>
            <a:off x="850265" y="241935"/>
            <a:ext cx="7665085" cy="593725"/>
          </a:xfrm>
        </p:spPr>
        <p:txBody>
          <a:bodyPr/>
          <a:lstStyle/>
          <a:p>
            <a:r>
              <a:rPr lang="en-US" altLang="zh-CN" sz="2000" dirty="0">
                <a:sym typeface="+mn-ea"/>
              </a:rPr>
              <a:t>4</a:t>
            </a:r>
            <a:r>
              <a:rPr lang="zh-CN" altLang="en-US" sz="2000" dirty="0">
                <a:sym typeface="+mn-ea"/>
              </a:rPr>
              <a:t>、</a:t>
            </a: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j-cs"/>
              </a:rPr>
              <a:t>已完成的工作</a:t>
            </a:r>
            <a:endParaRPr lang="zh-CN" altLang="en-US" sz="2000" dirty="0">
              <a:sym typeface="+mn-ea"/>
            </a:endParaRPr>
          </a:p>
        </p:txBody>
      </p:sp>
      <p:sp>
        <p:nvSpPr>
          <p:cNvPr id="18" name="文本框 17">
            <a:extLst>
              <a:ext uri="{FF2B5EF4-FFF2-40B4-BE49-F238E27FC236}">
                <a16:creationId xmlns:a16="http://schemas.microsoft.com/office/drawing/2014/main" id="{9580399B-5C05-43D0-AA39-87F6E67CB0D2}"/>
              </a:ext>
            </a:extLst>
          </p:cNvPr>
          <p:cNvSpPr txBox="1"/>
          <p:nvPr/>
        </p:nvSpPr>
        <p:spPr>
          <a:xfrm>
            <a:off x="171652" y="770847"/>
            <a:ext cx="8208912" cy="334259"/>
          </a:xfrm>
          <a:prstGeom prst="rect">
            <a:avLst/>
          </a:prstGeom>
          <a:noFill/>
        </p:spPr>
        <p:txBody>
          <a:bodyPr wrap="square">
            <a:spAutoFit/>
          </a:bodyPr>
          <a:lstStyle/>
          <a:p>
            <a:pPr marL="171450" indent="-171450">
              <a:lnSpc>
                <a:spcPct val="150000"/>
              </a:lnSpc>
              <a:buFont typeface="Arial" panose="020B0604020202020204" pitchFamily="34" charset="0"/>
              <a:buChar char="•"/>
            </a:pP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采用</a:t>
            </a:r>
            <a:r>
              <a:rPr lang="en-US" altLang="zh-CN" sz="1200" b="1" dirty="0">
                <a:latin typeface="Times New Roman" panose="02020603050405020304" pitchFamily="18" charset="0"/>
                <a:ea typeface="宋体" panose="02010600030101010101" pitchFamily="2" charset="-122"/>
                <a:cs typeface="Times New Roman" panose="02020603050405020304" pitchFamily="18" charset="0"/>
              </a:rPr>
              <a:t>Marchand Balun+4</a:t>
            </a: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阶多相滤波器作为输入模块，以在</a:t>
            </a:r>
            <a:r>
              <a:rPr lang="en-US" altLang="zh-CN" sz="1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10~31GHz</a:t>
            </a: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宽带范围内生成</a:t>
            </a:r>
            <a:r>
              <a:rPr lang="zh-CN" altLang="en-US" sz="12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低幅相误差</a:t>
            </a: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正交信号：</a:t>
            </a:r>
            <a:endParaRPr lang="en-US" altLang="zh-CN" sz="400" b="1" dirty="0">
              <a:latin typeface="Times New Roman" panose="02020603050405020304" pitchFamily="18" charset="0"/>
              <a:cs typeface="Times New Roman" panose="02020603050405020304" pitchFamily="18" charset="0"/>
            </a:endParaRPr>
          </a:p>
        </p:txBody>
      </p:sp>
      <p:pic>
        <p:nvPicPr>
          <p:cNvPr id="9" name="图片 8">
            <a:extLst>
              <a:ext uri="{FF2B5EF4-FFF2-40B4-BE49-F238E27FC236}">
                <a16:creationId xmlns:a16="http://schemas.microsoft.com/office/drawing/2014/main" id="{61FAFB3A-CADB-4624-8185-A157F7D30354}"/>
              </a:ext>
            </a:extLst>
          </p:cNvPr>
          <p:cNvPicPr>
            <a:picLocks noChangeAspect="1"/>
          </p:cNvPicPr>
          <p:nvPr/>
        </p:nvPicPr>
        <p:blipFill>
          <a:blip r:embed="rId4"/>
          <a:stretch>
            <a:fillRect/>
          </a:stretch>
        </p:blipFill>
        <p:spPr>
          <a:xfrm>
            <a:off x="830873" y="1201143"/>
            <a:ext cx="2986668" cy="1253093"/>
          </a:xfrm>
          <a:prstGeom prst="rect">
            <a:avLst/>
          </a:prstGeom>
        </p:spPr>
      </p:pic>
      <p:sp>
        <p:nvSpPr>
          <p:cNvPr id="28" name="Content Placeholder 2">
            <a:extLst>
              <a:ext uri="{FF2B5EF4-FFF2-40B4-BE49-F238E27FC236}">
                <a16:creationId xmlns:a16="http://schemas.microsoft.com/office/drawing/2014/main" id="{A453A5D8-9AD4-4E95-9E2D-DF0438155DBC}"/>
              </a:ext>
            </a:extLst>
          </p:cNvPr>
          <p:cNvSpPr txBox="1">
            <a:spLocks/>
          </p:cNvSpPr>
          <p:nvPr/>
        </p:nvSpPr>
        <p:spPr>
          <a:xfrm>
            <a:off x="4572000" y="1173729"/>
            <a:ext cx="3916485" cy="1326013"/>
          </a:xfrm>
          <a:prstGeom prst="rect">
            <a:avLst/>
          </a:prstGeom>
          <a:ln w="19050">
            <a:solidFill>
              <a:srgbClr val="385D8A"/>
            </a:solidFill>
          </a:ln>
        </p:spPr>
        <p:txBody>
          <a:bodyPr>
            <a:noAutofit/>
          </a:bodyPr>
          <a:lstStyle>
            <a:lvl1pPr marL="365760" indent="-256032" algn="l" rtl="0" eaLnBrk="1" latinLnBrk="0" hangingPunct="1">
              <a:spcBef>
                <a:spcPts val="300"/>
              </a:spcBef>
              <a:buClr>
                <a:schemeClr val="accent3"/>
              </a:buClr>
              <a:buFont typeface="Georgia"/>
              <a:buChar char="•"/>
              <a:defRPr kumimoji="0" sz="24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4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lnSpc>
                <a:spcPct val="150000"/>
              </a:lnSpc>
            </a:pP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优势：采用</a:t>
            </a:r>
            <a:r>
              <a:rPr lang="en-US" altLang="zh-CN" sz="1200" b="1" dirty="0">
                <a:latin typeface="Times New Roman" panose="02020603050405020304" pitchFamily="18" charset="0"/>
                <a:ea typeface="宋体" panose="02010600030101010101" pitchFamily="2" charset="-122"/>
                <a:cs typeface="Times New Roman" panose="02020603050405020304" pitchFamily="18" charset="0"/>
              </a:rPr>
              <a:t>Marchand Balun</a:t>
            </a: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与</a:t>
            </a:r>
            <a:r>
              <a:rPr lang="en-US" altLang="zh-CN" sz="1200" b="1" dirty="0">
                <a:latin typeface="Times New Roman" panose="02020603050405020304" pitchFamily="18" charset="0"/>
                <a:ea typeface="宋体" panose="02010600030101010101" pitchFamily="2" charset="-122"/>
                <a:cs typeface="Times New Roman" panose="02020603050405020304" pitchFamily="18" charset="0"/>
              </a:rPr>
              <a:t>4</a:t>
            </a: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阶多相滤波器网络可拓展电路带宽，以生成宽带范围内低幅相误差的正交信号。</a:t>
            </a:r>
            <a:endParaRPr lang="en-US" altLang="zh-CN" sz="12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劣势：无源巴伦与高阶</a:t>
            </a:r>
            <a:r>
              <a:rPr lang="en-US" altLang="zh-CN" sz="1200" b="1" dirty="0">
                <a:latin typeface="Times New Roman" panose="02020603050405020304" pitchFamily="18" charset="0"/>
                <a:ea typeface="宋体" panose="02010600030101010101" pitchFamily="2" charset="-122"/>
                <a:cs typeface="Times New Roman" panose="02020603050405020304" pitchFamily="18" charset="0"/>
              </a:rPr>
              <a:t>RC</a:t>
            </a:r>
            <a:r>
              <a:rPr lang="zh-CN" altLang="en-US" sz="1200" b="1" dirty="0">
                <a:latin typeface="Times New Roman" panose="02020603050405020304" pitchFamily="18" charset="0"/>
                <a:ea typeface="宋体" panose="02010600030101010101" pitchFamily="2" charset="-122"/>
                <a:cs typeface="Times New Roman" panose="02020603050405020304" pitchFamily="18" charset="0"/>
              </a:rPr>
              <a:t>网络会带来较大插损。</a:t>
            </a:r>
            <a:endParaRPr lang="en-US" altLang="zh-CN" sz="1200" b="1"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1" name="图片 30">
            <a:extLst>
              <a:ext uri="{FF2B5EF4-FFF2-40B4-BE49-F238E27FC236}">
                <a16:creationId xmlns:a16="http://schemas.microsoft.com/office/drawing/2014/main" id="{D8053A28-21A5-46BB-9DDB-18A0A5C8E845}"/>
              </a:ext>
            </a:extLst>
          </p:cNvPr>
          <p:cNvPicPr>
            <a:picLocks noChangeAspect="1"/>
          </p:cNvPicPr>
          <p:nvPr/>
        </p:nvPicPr>
        <p:blipFill>
          <a:blip r:embed="rId5"/>
          <a:stretch>
            <a:fillRect/>
          </a:stretch>
        </p:blipFill>
        <p:spPr>
          <a:xfrm>
            <a:off x="3175048" y="2933849"/>
            <a:ext cx="2882290" cy="1908468"/>
          </a:xfrm>
          <a:prstGeom prst="rect">
            <a:avLst/>
          </a:prstGeom>
        </p:spPr>
      </p:pic>
      <p:pic>
        <p:nvPicPr>
          <p:cNvPr id="32" name="图片 31">
            <a:extLst>
              <a:ext uri="{FF2B5EF4-FFF2-40B4-BE49-F238E27FC236}">
                <a16:creationId xmlns:a16="http://schemas.microsoft.com/office/drawing/2014/main" id="{3CB9189E-7808-4D17-A19A-3CC67C2A4DBA}"/>
              </a:ext>
            </a:extLst>
          </p:cNvPr>
          <p:cNvPicPr>
            <a:picLocks noChangeAspect="1"/>
          </p:cNvPicPr>
          <p:nvPr/>
        </p:nvPicPr>
        <p:blipFill>
          <a:blip r:embed="rId6"/>
          <a:stretch>
            <a:fillRect/>
          </a:stretch>
        </p:blipFill>
        <p:spPr>
          <a:xfrm>
            <a:off x="6076309" y="3041782"/>
            <a:ext cx="2882290" cy="1692601"/>
          </a:xfrm>
          <a:prstGeom prst="rect">
            <a:avLst/>
          </a:prstGeom>
        </p:spPr>
      </p:pic>
      <p:sp>
        <p:nvSpPr>
          <p:cNvPr id="2" name="矩形 1">
            <a:extLst>
              <a:ext uri="{FF2B5EF4-FFF2-40B4-BE49-F238E27FC236}">
                <a16:creationId xmlns:a16="http://schemas.microsoft.com/office/drawing/2014/main" id="{9D3A296E-8326-4700-B90F-14DE652539DE}"/>
              </a:ext>
            </a:extLst>
          </p:cNvPr>
          <p:cNvSpPr/>
          <p:nvPr/>
        </p:nvSpPr>
        <p:spPr>
          <a:xfrm>
            <a:off x="53876" y="4397305"/>
            <a:ext cx="2160240" cy="5760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BD30020F-5854-4E8E-A007-5B556EA4F3E2}"/>
              </a:ext>
            </a:extLst>
          </p:cNvPr>
          <p:cNvSpPr/>
          <p:nvPr/>
        </p:nvSpPr>
        <p:spPr>
          <a:xfrm>
            <a:off x="35496" y="2933849"/>
            <a:ext cx="8984957" cy="1908468"/>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0" name="图片 29">
            <a:extLst>
              <a:ext uri="{FF2B5EF4-FFF2-40B4-BE49-F238E27FC236}">
                <a16:creationId xmlns:a16="http://schemas.microsoft.com/office/drawing/2014/main" id="{2A3153ED-07E9-4E6E-B981-7640D08FFE8A}"/>
              </a:ext>
            </a:extLst>
          </p:cNvPr>
          <p:cNvPicPr>
            <a:picLocks noChangeAspect="1"/>
          </p:cNvPicPr>
          <p:nvPr/>
        </p:nvPicPr>
        <p:blipFill>
          <a:blip r:embed="rId7"/>
          <a:stretch>
            <a:fillRect/>
          </a:stretch>
        </p:blipFill>
        <p:spPr>
          <a:xfrm>
            <a:off x="104029" y="3017762"/>
            <a:ext cx="2967797" cy="1802078"/>
          </a:xfrm>
          <a:prstGeom prst="rect">
            <a:avLst/>
          </a:prstGeom>
        </p:spPr>
      </p:pic>
    </p:spTree>
    <p:extLst>
      <p:ext uri="{BB962C8B-B14F-4D97-AF65-F5344CB8AC3E}">
        <p14:creationId xmlns:p14="http://schemas.microsoft.com/office/powerpoint/2010/main" val="4276059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a:xfrm>
            <a:off x="850265" y="241935"/>
            <a:ext cx="7665085" cy="593725"/>
          </a:xfrm>
        </p:spPr>
        <p:txBody>
          <a:bodyPr/>
          <a:lstStyle/>
          <a:p>
            <a:r>
              <a:rPr lang="zh-CN"/>
              <a:t>目录</a:t>
            </a:r>
          </a:p>
        </p:txBody>
      </p:sp>
      <p:sp>
        <p:nvSpPr>
          <p:cNvPr id="5" name="文本框 4"/>
          <p:cNvSpPr txBox="1"/>
          <p:nvPr/>
        </p:nvSpPr>
        <p:spPr>
          <a:xfrm>
            <a:off x="1619250" y="1059180"/>
            <a:ext cx="4003040" cy="398780"/>
          </a:xfrm>
          <a:prstGeom prst="rect">
            <a:avLst/>
          </a:prstGeom>
          <a:noFill/>
        </p:spPr>
        <p:txBody>
          <a:bodyPr wrap="square" rtlCol="0">
            <a:spAutoFit/>
          </a:bodyPr>
          <a:lstStyle/>
          <a:p>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j-cs"/>
              </a:rPr>
              <a:t>1、课题背景及研究的目的与意义</a:t>
            </a:r>
          </a:p>
        </p:txBody>
      </p:sp>
      <p:sp>
        <p:nvSpPr>
          <p:cNvPr id="14" name="文本框 13"/>
          <p:cNvSpPr txBox="1"/>
          <p:nvPr>
            <p:custDataLst>
              <p:tags r:id="rId2"/>
            </p:custDataLst>
          </p:nvPr>
        </p:nvSpPr>
        <p:spPr>
          <a:xfrm>
            <a:off x="1619250" y="1563370"/>
            <a:ext cx="4003040" cy="398780"/>
          </a:xfrm>
          <a:prstGeom prst="rect">
            <a:avLst/>
          </a:prstGeom>
          <a:noFill/>
        </p:spPr>
        <p:txBody>
          <a:bodyPr wrap="square" rtlCol="0">
            <a:spAutoFit/>
          </a:bodyPr>
          <a:lstStyle/>
          <a:p>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j-cs"/>
              </a:rPr>
              <a:t>2、国内外研现状</a:t>
            </a:r>
          </a:p>
        </p:txBody>
      </p:sp>
      <p:sp>
        <p:nvSpPr>
          <p:cNvPr id="3" name="文本框 2"/>
          <p:cNvSpPr txBox="1"/>
          <p:nvPr>
            <p:custDataLst>
              <p:tags r:id="rId3"/>
            </p:custDataLst>
          </p:nvPr>
        </p:nvSpPr>
        <p:spPr>
          <a:xfrm>
            <a:off x="1619250" y="2124075"/>
            <a:ext cx="4003040" cy="398780"/>
          </a:xfrm>
          <a:prstGeom prst="rect">
            <a:avLst/>
          </a:prstGeom>
          <a:noFill/>
        </p:spPr>
        <p:txBody>
          <a:bodyPr wrap="square" rtlCol="0">
            <a:spAutoFit/>
          </a:bodyPr>
          <a:lstStyle/>
          <a:p>
            <a:r>
              <a:rPr lang="en-US" altLang="zh-CN" sz="2000" b="1" dirty="0">
                <a:solidFill>
                  <a:schemeClr val="bg1">
                    <a:lumMod val="50000"/>
                  </a:schemeClr>
                </a:solidFill>
                <a:latin typeface="微软雅黑" panose="020B0503020204020204" pitchFamily="34" charset="-122"/>
                <a:ea typeface="微软雅黑" panose="020B0503020204020204" pitchFamily="34" charset="-122"/>
                <a:cs typeface="+mj-cs"/>
              </a:rPr>
              <a:t>3</a:t>
            </a: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j-cs"/>
              </a:rPr>
              <a:t>、研究内容</a:t>
            </a:r>
          </a:p>
        </p:txBody>
      </p:sp>
      <p:sp>
        <p:nvSpPr>
          <p:cNvPr id="2" name="文本框 1"/>
          <p:cNvSpPr txBox="1"/>
          <p:nvPr>
            <p:custDataLst>
              <p:tags r:id="rId4"/>
            </p:custDataLst>
          </p:nvPr>
        </p:nvSpPr>
        <p:spPr>
          <a:xfrm>
            <a:off x="1619250" y="2684780"/>
            <a:ext cx="4003040" cy="398780"/>
          </a:xfrm>
          <a:prstGeom prst="rect">
            <a:avLst/>
          </a:prstGeom>
          <a:noFill/>
        </p:spPr>
        <p:txBody>
          <a:bodyPr wrap="square" rtlCol="0">
            <a:spAutoFit/>
          </a:bodyPr>
          <a:lstStyle/>
          <a:p>
            <a:r>
              <a:rPr lang="en-US" altLang="zh-CN" sz="2000" b="1" dirty="0">
                <a:solidFill>
                  <a:schemeClr val="bg1">
                    <a:lumMod val="50000"/>
                  </a:schemeClr>
                </a:solidFill>
                <a:latin typeface="微软雅黑" panose="020B0503020204020204" pitchFamily="34" charset="-122"/>
                <a:ea typeface="微软雅黑" panose="020B0503020204020204" pitchFamily="34" charset="-122"/>
                <a:cs typeface="+mj-cs"/>
              </a:rPr>
              <a:t>4</a:t>
            </a: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j-cs"/>
              </a:rPr>
              <a:t>、已完成的研究工作</a:t>
            </a:r>
          </a:p>
        </p:txBody>
      </p:sp>
      <p:sp>
        <p:nvSpPr>
          <p:cNvPr id="7" name="文本框 6">
            <a:extLst>
              <a:ext uri="{FF2B5EF4-FFF2-40B4-BE49-F238E27FC236}">
                <a16:creationId xmlns:a16="http://schemas.microsoft.com/office/drawing/2014/main" id="{385A3B10-5A6C-48B8-953A-A8B002E7F04D}"/>
              </a:ext>
            </a:extLst>
          </p:cNvPr>
          <p:cNvSpPr txBox="1"/>
          <p:nvPr>
            <p:custDataLst>
              <p:tags r:id="rId5"/>
            </p:custDataLst>
          </p:nvPr>
        </p:nvSpPr>
        <p:spPr>
          <a:xfrm>
            <a:off x="1619250" y="3245485"/>
            <a:ext cx="4003040" cy="398780"/>
          </a:xfrm>
          <a:prstGeom prst="rect">
            <a:avLst/>
          </a:prstGeom>
          <a:noFill/>
        </p:spPr>
        <p:txBody>
          <a:bodyPr wrap="square" rtlCol="0">
            <a:spAutoFit/>
          </a:bodyPr>
          <a:lstStyle/>
          <a:p>
            <a:r>
              <a:rPr lang="en-US" altLang="zh-CN" sz="2000" b="1" dirty="0">
                <a:solidFill>
                  <a:schemeClr val="bg1">
                    <a:lumMod val="50000"/>
                  </a:schemeClr>
                </a:solidFill>
                <a:latin typeface="微软雅黑" panose="020B0503020204020204" pitchFamily="34" charset="-122"/>
                <a:ea typeface="微软雅黑" panose="020B0503020204020204" pitchFamily="34" charset="-122"/>
                <a:cs typeface="+mj-cs"/>
              </a:rPr>
              <a:t>5</a:t>
            </a: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j-cs"/>
              </a:rPr>
              <a:t>、下阶段研究工作</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矩形 40">
            <a:extLst>
              <a:ext uri="{FF2B5EF4-FFF2-40B4-BE49-F238E27FC236}">
                <a16:creationId xmlns:a16="http://schemas.microsoft.com/office/drawing/2014/main" id="{664C92A0-F73B-4F56-98E1-7BF4D9965C8F}"/>
              </a:ext>
            </a:extLst>
          </p:cNvPr>
          <p:cNvSpPr/>
          <p:nvPr/>
        </p:nvSpPr>
        <p:spPr>
          <a:xfrm>
            <a:off x="2733106" y="3478048"/>
            <a:ext cx="2596402" cy="14699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80577A90-9C10-400C-B16F-5FF66A0E7635}"/>
              </a:ext>
            </a:extLst>
          </p:cNvPr>
          <p:cNvSpPr/>
          <p:nvPr/>
        </p:nvSpPr>
        <p:spPr>
          <a:xfrm>
            <a:off x="21031" y="1022342"/>
            <a:ext cx="5308477" cy="21001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5185ED8B-C80E-4253-88C2-3EFA2ADDCF12}"/>
              </a:ext>
            </a:extLst>
          </p:cNvPr>
          <p:cNvSpPr txBox="1"/>
          <p:nvPr/>
        </p:nvSpPr>
        <p:spPr>
          <a:xfrm>
            <a:off x="97241" y="746018"/>
            <a:ext cx="8856984" cy="492443"/>
          </a:xfrm>
          <a:prstGeom prst="rect">
            <a:avLst/>
          </a:prstGeom>
          <a:noFill/>
        </p:spPr>
        <p:txBody>
          <a:bodyPr wrap="square" rtlCol="0">
            <a:spAutoFit/>
          </a:bodyPr>
          <a:lstStyle/>
          <a:p>
            <a:r>
              <a:rPr lang="zh-CN" altLang="en-US" sz="1200" b="1" dirty="0">
                <a:latin typeface="+mn-ea"/>
                <a:cs typeface="+mn-lt"/>
              </a:rPr>
              <a:t>矢量合成单元</a:t>
            </a:r>
            <a:r>
              <a:rPr lang="zh-CN" altLang="en-US" sz="1100" b="1" dirty="0">
                <a:ea typeface="微软雅黑" panose="020B0503020204020204" pitchFamily="34" charset="-122"/>
                <a:cs typeface="+mn-lt"/>
              </a:rPr>
              <a:t>：</a:t>
            </a:r>
            <a:r>
              <a:rPr lang="zh-CN" altLang="en-US" sz="1100" b="1" dirty="0">
                <a:latin typeface="Times New Roman" panose="02020603050405020304" pitchFamily="18" charset="0"/>
                <a:cs typeface="Times New Roman" panose="02020603050405020304" pitchFamily="18" charset="0"/>
              </a:rPr>
              <a:t>由两个独立的</a:t>
            </a:r>
            <a:r>
              <a:rPr lang="en-US" altLang="zh-CN" sz="1100" b="1" dirty="0">
                <a:latin typeface="Times New Roman" panose="02020603050405020304" pitchFamily="18" charset="0"/>
                <a:cs typeface="Times New Roman" panose="02020603050405020304" pitchFamily="18" charset="0"/>
              </a:rPr>
              <a:t>VGA</a:t>
            </a:r>
            <a:r>
              <a:rPr lang="zh-CN" altLang="en-US" sz="1100" b="1" dirty="0">
                <a:latin typeface="Times New Roman" panose="02020603050405020304" pitchFamily="18" charset="0"/>
                <a:cs typeface="Times New Roman" panose="02020603050405020304" pitchFamily="18" charset="0"/>
              </a:rPr>
              <a:t>构成，分别对两路正交信号进行放大，以形成不同的矢量和信号</a:t>
            </a:r>
            <a:r>
              <a:rPr lang="zh-CN" altLang="en-US" sz="1100" b="1"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300" b="1" dirty="0">
              <a:latin typeface="Times New Roman" panose="02020603050405020304" pitchFamily="18" charset="0"/>
              <a:cs typeface="Times New Roman" panose="02020603050405020304" pitchFamily="18" charset="0"/>
            </a:endParaRPr>
          </a:p>
          <a:p>
            <a:endParaRPr lang="zh-CN" altLang="en-US" sz="1400" b="1" dirty="0">
              <a:ea typeface="微软雅黑" panose="020B0503020204020204" pitchFamily="34" charset="-122"/>
              <a:cs typeface="+mn-lt"/>
            </a:endParaRPr>
          </a:p>
        </p:txBody>
      </p:sp>
      <p:pic>
        <p:nvPicPr>
          <p:cNvPr id="10" name="图片 9">
            <a:extLst>
              <a:ext uri="{FF2B5EF4-FFF2-40B4-BE49-F238E27FC236}">
                <a16:creationId xmlns:a16="http://schemas.microsoft.com/office/drawing/2014/main" id="{168291F5-F3D0-4C60-8E9C-F6D02B23DE15}"/>
              </a:ext>
            </a:extLst>
          </p:cNvPr>
          <p:cNvPicPr/>
          <p:nvPr/>
        </p:nvPicPr>
        <p:blipFill>
          <a:blip r:embed="rId4">
            <a:extLst>
              <a:ext uri="{28A0092B-C50C-407E-A947-70E740481C1C}">
                <a14:useLocalDpi xmlns:a14="http://schemas.microsoft.com/office/drawing/2010/main" val="0"/>
              </a:ext>
            </a:extLst>
          </a:blip>
          <a:stretch>
            <a:fillRect/>
          </a:stretch>
        </p:blipFill>
        <p:spPr>
          <a:xfrm>
            <a:off x="98076" y="1059582"/>
            <a:ext cx="3531530" cy="2013441"/>
          </a:xfrm>
          <a:prstGeom prst="rect">
            <a:avLst/>
          </a:prstGeom>
        </p:spPr>
      </p:pic>
      <p:sp>
        <p:nvSpPr>
          <p:cNvPr id="11" name="标题 5">
            <a:extLst>
              <a:ext uri="{FF2B5EF4-FFF2-40B4-BE49-F238E27FC236}">
                <a16:creationId xmlns:a16="http://schemas.microsoft.com/office/drawing/2014/main" id="{1632A696-6325-44E2-AF17-ECEF7616FC9C}"/>
              </a:ext>
            </a:extLst>
          </p:cNvPr>
          <p:cNvSpPr>
            <a:spLocks noGrp="1"/>
          </p:cNvSpPr>
          <p:nvPr>
            <p:ph type="title"/>
            <p:custDataLst>
              <p:tags r:id="rId1"/>
            </p:custDataLst>
          </p:nvPr>
        </p:nvSpPr>
        <p:spPr>
          <a:xfrm>
            <a:off x="850265" y="241935"/>
            <a:ext cx="7665085" cy="593725"/>
          </a:xfrm>
        </p:spPr>
        <p:txBody>
          <a:bodyPr/>
          <a:lstStyle/>
          <a:p>
            <a:r>
              <a:rPr lang="en-US" altLang="zh-CN" sz="2000" dirty="0">
                <a:sym typeface="+mn-ea"/>
              </a:rPr>
              <a:t>4</a:t>
            </a:r>
            <a:r>
              <a:rPr lang="zh-CN" altLang="en-US" sz="2000" dirty="0">
                <a:sym typeface="+mn-ea"/>
              </a:rPr>
              <a:t>、</a:t>
            </a: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j-cs"/>
              </a:rPr>
              <a:t>已完成的工作</a:t>
            </a:r>
            <a:endParaRPr lang="zh-CN" altLang="en-US" sz="2000" dirty="0">
              <a:sym typeface="+mn-ea"/>
            </a:endParaRPr>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ED01E45A-20B9-4919-9201-28CFDFCC6033}"/>
                  </a:ext>
                </a:extLst>
              </p:cNvPr>
              <p:cNvSpPr txBox="1">
                <a:spLocks/>
              </p:cNvSpPr>
              <p:nvPr/>
            </p:nvSpPr>
            <p:spPr>
              <a:xfrm>
                <a:off x="5421860" y="1046348"/>
                <a:ext cx="3591023" cy="1392391"/>
              </a:xfrm>
              <a:prstGeom prst="rect">
                <a:avLst/>
              </a:prstGeom>
              <a:ln w="19050">
                <a:solidFill>
                  <a:srgbClr val="385D8A"/>
                </a:solidFill>
              </a:ln>
            </p:spPr>
            <p:txBody>
              <a:bodyPr>
                <a:noAutofit/>
              </a:bodyPr>
              <a:lstStyle>
                <a:lvl1pPr marL="365760" indent="-256032" algn="l" rtl="0" eaLnBrk="1" latinLnBrk="0" hangingPunct="1">
                  <a:spcBef>
                    <a:spcPts val="300"/>
                  </a:spcBef>
                  <a:buClr>
                    <a:schemeClr val="accent3"/>
                  </a:buClr>
                  <a:buFont typeface="Georgia"/>
                  <a:buChar char="•"/>
                  <a:defRPr kumimoji="0" sz="24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4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lnSpc>
                    <a:spcPct val="150000"/>
                  </a:lnSpc>
                </a:pPr>
                <a:r>
                  <a:rPr lang="zh-CN" altLang="en-US" sz="1100" b="1" dirty="0">
                    <a:latin typeface="Times New Roman" panose="02020603050405020304" pitchFamily="18" charset="0"/>
                    <a:ea typeface="宋体" panose="02010600030101010101" pitchFamily="2" charset="-122"/>
                    <a:cs typeface="Times New Roman" panose="02020603050405020304" pitchFamily="18" charset="0"/>
                  </a:rPr>
                  <a:t>原理：一组</a:t>
                </a:r>
                <a:r>
                  <a:rPr lang="en-US" altLang="zh-CN" sz="1100" b="1" dirty="0">
                    <a:latin typeface="Times New Roman" panose="02020603050405020304" pitchFamily="18" charset="0"/>
                    <a:ea typeface="宋体" panose="02010600030101010101" pitchFamily="2" charset="-122"/>
                    <a:cs typeface="Times New Roman" panose="02020603050405020304" pitchFamily="18" charset="0"/>
                  </a:rPr>
                  <a:t>VGA</a:t>
                </a:r>
                <a:r>
                  <a:rPr lang="zh-CN" altLang="en-US" sz="1100" b="1" dirty="0">
                    <a:latin typeface="Times New Roman" panose="02020603050405020304" pitchFamily="18" charset="0"/>
                    <a:ea typeface="宋体" panose="02010600030101010101" pitchFamily="2" charset="-122"/>
                    <a:cs typeface="Times New Roman" panose="02020603050405020304" pitchFamily="18" charset="0"/>
                  </a:rPr>
                  <a:t>电路由输入管</a:t>
                </a:r>
                <a:r>
                  <a:rPr lang="en-US" altLang="zh-CN" sz="1100" b="1" dirty="0">
                    <a:latin typeface="Times New Roman" panose="02020603050405020304" pitchFamily="18" charset="0"/>
                    <a:ea typeface="宋体" panose="02010600030101010101" pitchFamily="2" charset="-122"/>
                    <a:cs typeface="Times New Roman" panose="02020603050405020304" pitchFamily="18" charset="0"/>
                  </a:rPr>
                  <a:t>M1</a:t>
                </a:r>
                <a:r>
                  <a:rPr lang="zh-CN" altLang="en-US" sz="11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100" b="1" dirty="0">
                    <a:latin typeface="Times New Roman" panose="02020603050405020304" pitchFamily="18" charset="0"/>
                    <a:ea typeface="宋体" panose="02010600030101010101" pitchFamily="2" charset="-122"/>
                    <a:cs typeface="Times New Roman" panose="02020603050405020304" pitchFamily="18" charset="0"/>
                  </a:rPr>
                  <a:t>M2</a:t>
                </a:r>
                <a:r>
                  <a:rPr lang="zh-CN" altLang="en-US" sz="11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100" b="1" dirty="0">
                    <a:latin typeface="Times New Roman" panose="02020603050405020304" pitchFamily="18" charset="0"/>
                    <a:ea typeface="宋体" panose="02010600030101010101" pitchFamily="2" charset="-122"/>
                    <a:cs typeface="Times New Roman" panose="02020603050405020304" pitchFamily="18" charset="0"/>
                  </a:rPr>
                  <a:t>M3</a:t>
                </a:r>
                <a:r>
                  <a:rPr lang="zh-CN" altLang="en-US" sz="1100" b="1"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1100" b="1" dirty="0">
                    <a:latin typeface="Times New Roman" panose="02020603050405020304" pitchFamily="18" charset="0"/>
                    <a:ea typeface="宋体" panose="02010600030101010101" pitchFamily="2" charset="-122"/>
                    <a:cs typeface="Times New Roman" panose="02020603050405020304" pitchFamily="18" charset="0"/>
                  </a:rPr>
                  <a:t>M4</a:t>
                </a:r>
                <a:r>
                  <a:rPr lang="zh-CN" altLang="en-US" sz="1100" b="1" dirty="0">
                    <a:latin typeface="Times New Roman" panose="02020603050405020304" pitchFamily="18" charset="0"/>
                    <a:ea typeface="宋体" panose="02010600030101010101" pitchFamily="2" charset="-122"/>
                    <a:cs typeface="Times New Roman" panose="02020603050405020304" pitchFamily="18" charset="0"/>
                  </a:rPr>
                  <a:t>构成，</a:t>
                </a:r>
                <a14:m>
                  <m:oMath xmlns:m="http://schemas.openxmlformats.org/officeDocument/2006/math">
                    <m:sSub>
                      <m:sSubPr>
                        <m:ctrlPr>
                          <a:rPr lang="en-US" altLang="zh-CN" sz="1100" b="1" i="1" dirty="0"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1100" b="1" i="1" dirty="0" smtClean="0">
                            <a:latin typeface="Cambria Math" panose="02040503050406030204" pitchFamily="18" charset="0"/>
                            <a:ea typeface="宋体" panose="02010600030101010101" pitchFamily="2" charset="-122"/>
                            <a:cs typeface="Times New Roman" panose="02020603050405020304" pitchFamily="18" charset="0"/>
                          </a:rPr>
                          <m:t>𝑺</m:t>
                        </m:r>
                      </m:e>
                      <m:sub>
                        <m:r>
                          <a:rPr lang="en-US" altLang="zh-CN" sz="1100" b="1" i="1" dirty="0" smtClean="0">
                            <a:latin typeface="Cambria Math" panose="02040503050406030204" pitchFamily="18" charset="0"/>
                            <a:ea typeface="宋体" panose="02010600030101010101" pitchFamily="2" charset="-122"/>
                            <a:cs typeface="Times New Roman" panose="02020603050405020304" pitchFamily="18" charset="0"/>
                          </a:rPr>
                          <m:t>𝑰</m:t>
                        </m:r>
                      </m:sub>
                    </m:sSub>
                  </m:oMath>
                </a14:m>
                <a:r>
                  <a:rPr lang="zh-CN" altLang="en-US" sz="1100" b="1" dirty="0">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sSub>
                      <m:sSubPr>
                        <m:ctrlPr>
                          <a:rPr lang="en-US" altLang="zh-CN" sz="1100" b="1" i="1" dirty="0">
                            <a:latin typeface="Cambria Math" panose="02040503050406030204" pitchFamily="18" charset="0"/>
                            <a:cs typeface="Times New Roman" panose="02020603050405020304" pitchFamily="18" charset="0"/>
                          </a:rPr>
                        </m:ctrlPr>
                      </m:sSubPr>
                      <m:e>
                        <m:r>
                          <a:rPr lang="en-US" altLang="zh-CN" sz="1100" b="1" i="1" dirty="0">
                            <a:latin typeface="Cambria Math" panose="02040503050406030204" pitchFamily="18" charset="0"/>
                            <a:cs typeface="Times New Roman" panose="02020603050405020304" pitchFamily="18" charset="0"/>
                          </a:rPr>
                          <m:t>𝑺</m:t>
                        </m:r>
                      </m:e>
                      <m:sub>
                        <m:r>
                          <a:rPr lang="en-US" altLang="zh-CN" sz="1100" b="1" i="1" dirty="0">
                            <a:latin typeface="Cambria Math" panose="02040503050406030204" pitchFamily="18" charset="0"/>
                            <a:cs typeface="Times New Roman" panose="02020603050405020304" pitchFamily="18" charset="0"/>
                          </a:rPr>
                          <m:t>𝑰</m:t>
                        </m:r>
                        <m:r>
                          <a:rPr lang="en-US" altLang="zh-CN" sz="1100" b="1" i="1" dirty="0" smtClean="0">
                            <a:latin typeface="Cambria Math" panose="02040503050406030204" pitchFamily="18" charset="0"/>
                            <a:cs typeface="Times New Roman" panose="02020603050405020304" pitchFamily="18" charset="0"/>
                          </a:rPr>
                          <m:t>𝑩</m:t>
                        </m:r>
                      </m:sub>
                    </m:sSub>
                  </m:oMath>
                </a14:m>
                <a:r>
                  <a:rPr lang="zh-CN" altLang="en-US" sz="1100" b="1" dirty="0">
                    <a:latin typeface="Times New Roman" panose="02020603050405020304" pitchFamily="18" charset="0"/>
                    <a:ea typeface="宋体" panose="02010600030101010101" pitchFamily="2" charset="-122"/>
                    <a:cs typeface="Times New Roman" panose="02020603050405020304" pitchFamily="18" charset="0"/>
                  </a:rPr>
                  <a:t>构成开关控制单元，保证</a:t>
                </a:r>
                <a14:m>
                  <m:oMath xmlns:m="http://schemas.openxmlformats.org/officeDocument/2006/math">
                    <m:sSub>
                      <m:sSubPr>
                        <m:ctrlPr>
                          <a:rPr lang="en-US" altLang="zh-CN" sz="1100" b="1" i="1" dirty="0">
                            <a:latin typeface="Cambria Math" panose="02040503050406030204" pitchFamily="18" charset="0"/>
                            <a:cs typeface="Times New Roman" panose="02020603050405020304" pitchFamily="18" charset="0"/>
                          </a:rPr>
                        </m:ctrlPr>
                      </m:sSubPr>
                      <m:e>
                        <m:r>
                          <a:rPr lang="en-US" altLang="zh-CN" sz="1100" b="1" i="1" dirty="0">
                            <a:latin typeface="Cambria Math" panose="02040503050406030204" pitchFamily="18" charset="0"/>
                            <a:cs typeface="Times New Roman" panose="02020603050405020304" pitchFamily="18" charset="0"/>
                          </a:rPr>
                          <m:t>𝑺</m:t>
                        </m:r>
                      </m:e>
                      <m:sub>
                        <m:r>
                          <a:rPr lang="en-US" altLang="zh-CN" sz="1100" b="1" i="1" dirty="0">
                            <a:latin typeface="Cambria Math" panose="02040503050406030204" pitchFamily="18" charset="0"/>
                            <a:cs typeface="Times New Roman" panose="02020603050405020304" pitchFamily="18" charset="0"/>
                          </a:rPr>
                          <m:t>𝑰</m:t>
                        </m:r>
                      </m:sub>
                    </m:sSub>
                  </m:oMath>
                </a14:m>
                <a:r>
                  <a:rPr lang="zh-CN" altLang="en-US" sz="1100" b="1" dirty="0">
                    <a:latin typeface="Times New Roman" panose="02020603050405020304" pitchFamily="18" charset="0"/>
                    <a:cs typeface="Times New Roman" panose="02020603050405020304" pitchFamily="18" charset="0"/>
                  </a:rPr>
                  <a:t>和</a:t>
                </a:r>
                <a14:m>
                  <m:oMath xmlns:m="http://schemas.openxmlformats.org/officeDocument/2006/math">
                    <m:sSub>
                      <m:sSubPr>
                        <m:ctrlPr>
                          <a:rPr lang="en-US" altLang="zh-CN" sz="1100" b="1" i="1" dirty="0">
                            <a:latin typeface="Cambria Math" panose="02040503050406030204" pitchFamily="18" charset="0"/>
                            <a:cs typeface="Times New Roman" panose="02020603050405020304" pitchFamily="18" charset="0"/>
                          </a:rPr>
                        </m:ctrlPr>
                      </m:sSubPr>
                      <m:e>
                        <m:r>
                          <a:rPr lang="en-US" altLang="zh-CN" sz="1100" b="1" i="1" dirty="0">
                            <a:latin typeface="Cambria Math" panose="02040503050406030204" pitchFamily="18" charset="0"/>
                            <a:cs typeface="Times New Roman" panose="02020603050405020304" pitchFamily="18" charset="0"/>
                          </a:rPr>
                          <m:t>𝑺</m:t>
                        </m:r>
                      </m:e>
                      <m:sub>
                        <m:r>
                          <a:rPr lang="en-US" altLang="zh-CN" sz="1100" b="1" i="1" dirty="0">
                            <a:latin typeface="Cambria Math" panose="02040503050406030204" pitchFamily="18" charset="0"/>
                            <a:cs typeface="Times New Roman" panose="02020603050405020304" pitchFamily="18" charset="0"/>
                          </a:rPr>
                          <m:t>𝑰𝑩</m:t>
                        </m:r>
                      </m:sub>
                    </m:sSub>
                  </m:oMath>
                </a14:m>
                <a:r>
                  <a:rPr lang="zh-CN" altLang="en-US" sz="1100" b="1" dirty="0">
                    <a:latin typeface="Times New Roman" panose="02020603050405020304" pitchFamily="18" charset="0"/>
                    <a:ea typeface="宋体" panose="02010600030101010101" pitchFamily="2" charset="-122"/>
                    <a:cs typeface="Times New Roman" panose="02020603050405020304" pitchFamily="18" charset="0"/>
                  </a:rPr>
                  <a:t>开关任意时刻一个开启另一个断开。两路</a:t>
                </a:r>
                <a:r>
                  <a:rPr lang="en-US" altLang="zh-CN" sz="1100" b="1" dirty="0">
                    <a:latin typeface="Times New Roman" panose="02020603050405020304" pitchFamily="18" charset="0"/>
                    <a:ea typeface="宋体" panose="02010600030101010101" pitchFamily="2" charset="-122"/>
                    <a:cs typeface="Times New Roman" panose="02020603050405020304" pitchFamily="18" charset="0"/>
                  </a:rPr>
                  <a:t>VGA</a:t>
                </a:r>
                <a:r>
                  <a:rPr lang="zh-CN" altLang="en-US" sz="1100" b="1" dirty="0">
                    <a:latin typeface="Times New Roman" panose="02020603050405020304" pitchFamily="18" charset="0"/>
                    <a:ea typeface="宋体" panose="02010600030101010101" pitchFamily="2" charset="-122"/>
                    <a:cs typeface="Times New Roman" panose="02020603050405020304" pitchFamily="18" charset="0"/>
                  </a:rPr>
                  <a:t>对</a:t>
                </a:r>
                <a:r>
                  <a:rPr lang="en-US" altLang="zh-CN" sz="1100" b="1" dirty="0">
                    <a:latin typeface="Times New Roman" panose="02020603050405020304" pitchFamily="18" charset="0"/>
                    <a:ea typeface="宋体" panose="02010600030101010101" pitchFamily="2" charset="-122"/>
                    <a:cs typeface="Times New Roman" panose="02020603050405020304" pitchFamily="18" charset="0"/>
                  </a:rPr>
                  <a:t>I/Q</a:t>
                </a:r>
                <a:r>
                  <a:rPr lang="zh-CN" altLang="en-US" sz="1100" b="1" dirty="0">
                    <a:latin typeface="Times New Roman" panose="02020603050405020304" pitchFamily="18" charset="0"/>
                    <a:ea typeface="宋体" panose="02010600030101010101" pitchFamily="2" charset="-122"/>
                    <a:cs typeface="Times New Roman" panose="02020603050405020304" pitchFamily="18" charset="0"/>
                  </a:rPr>
                  <a:t>信号进行调幅，以实现任意角度的相移。</a:t>
                </a:r>
                <a:endParaRPr lang="en-US" altLang="zh-CN" sz="11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en-US" sz="1100" b="1" dirty="0">
                    <a:latin typeface="Times New Roman" panose="02020603050405020304" pitchFamily="18" charset="0"/>
                    <a:ea typeface="宋体" panose="02010600030101010101" pitchFamily="2" charset="-122"/>
                    <a:cs typeface="Times New Roman" panose="02020603050405020304" pitchFamily="18" charset="0"/>
                  </a:rPr>
                  <a:t>期望性能：在不同状态下，实现</a:t>
                </a:r>
                <a:r>
                  <a:rPr lang="zh-CN" altLang="en-US" sz="11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等幅值移相</a:t>
                </a:r>
                <a:r>
                  <a:rPr lang="zh-CN" altLang="en-US" sz="1100" b="1"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11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endParaRPr lang="en-US" altLang="zh-CN" sz="1200" b="1"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2" name="Content Placeholder 2">
                <a:extLst>
                  <a:ext uri="{FF2B5EF4-FFF2-40B4-BE49-F238E27FC236}">
                    <a16:creationId xmlns:a16="http://schemas.microsoft.com/office/drawing/2014/main" id="{ED01E45A-20B9-4919-9201-28CFDFCC6033}"/>
                  </a:ext>
                </a:extLst>
              </p:cNvPr>
              <p:cNvSpPr txBox="1">
                <a:spLocks noRot="1" noChangeAspect="1" noMove="1" noResize="1" noEditPoints="1" noAdjustHandles="1" noChangeArrowheads="1" noChangeShapeType="1" noTextEdit="1"/>
              </p:cNvSpPr>
              <p:nvPr/>
            </p:nvSpPr>
            <p:spPr>
              <a:xfrm>
                <a:off x="5421860" y="1046348"/>
                <a:ext cx="3591023" cy="1392391"/>
              </a:xfrm>
              <a:prstGeom prst="rect">
                <a:avLst/>
              </a:prstGeom>
              <a:blipFill>
                <a:blip r:embed="rId5"/>
                <a:stretch>
                  <a:fillRect/>
                </a:stretch>
              </a:blipFill>
              <a:ln w="19050">
                <a:solidFill>
                  <a:srgbClr val="385D8A"/>
                </a:solidFill>
              </a:ln>
            </p:spPr>
            <p:txBody>
              <a:bodyPr/>
              <a:lstStyle/>
              <a:p>
                <a:r>
                  <a:rPr lang="zh-CN" altLang="en-US">
                    <a:noFill/>
                  </a:rPr>
                  <a:t> </a:t>
                </a:r>
              </a:p>
            </p:txBody>
          </p:sp>
        </mc:Fallback>
      </mc:AlternateContent>
      <p:pic>
        <p:nvPicPr>
          <p:cNvPr id="13" name="图片 12">
            <a:extLst>
              <a:ext uri="{FF2B5EF4-FFF2-40B4-BE49-F238E27FC236}">
                <a16:creationId xmlns:a16="http://schemas.microsoft.com/office/drawing/2014/main" id="{5F2482B5-6C4B-4BFE-AF42-DC1C04216A01}"/>
              </a:ext>
            </a:extLst>
          </p:cNvPr>
          <p:cNvPicPr>
            <a:picLocks noChangeAspect="1"/>
          </p:cNvPicPr>
          <p:nvPr/>
        </p:nvPicPr>
        <p:blipFill>
          <a:blip r:embed="rId6"/>
          <a:stretch>
            <a:fillRect/>
          </a:stretch>
        </p:blipFill>
        <p:spPr>
          <a:xfrm>
            <a:off x="3841972" y="1406124"/>
            <a:ext cx="1300367" cy="1329264"/>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75C8E8CA-E0F3-4FF2-99C9-B2B8747E932D}"/>
                  </a:ext>
                </a:extLst>
              </p:cNvPr>
              <p:cNvSpPr txBox="1"/>
              <p:nvPr/>
            </p:nvSpPr>
            <p:spPr>
              <a:xfrm>
                <a:off x="5028273" y="1903799"/>
                <a:ext cx="301236"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100" b="1" i="1" smtClean="0">
                              <a:latin typeface="Cambria Math" panose="02040503050406030204" pitchFamily="18" charset="0"/>
                            </a:rPr>
                          </m:ctrlPr>
                        </m:sSubPr>
                        <m:e>
                          <m:r>
                            <a:rPr lang="en-US" altLang="zh-CN" sz="1100" b="1" i="1" smtClean="0">
                              <a:latin typeface="Cambria Math" panose="02040503050406030204" pitchFamily="18" charset="0"/>
                            </a:rPr>
                            <m:t>𝑰</m:t>
                          </m:r>
                        </m:e>
                        <m:sub>
                          <m:r>
                            <a:rPr lang="en-US" altLang="zh-CN" sz="1100" b="1" i="1" smtClean="0">
                              <a:latin typeface="Cambria Math" panose="02040503050406030204" pitchFamily="18" charset="0"/>
                            </a:rPr>
                            <m:t>𝑰</m:t>
                          </m:r>
                          <m:r>
                            <a:rPr lang="en-US" altLang="zh-CN" sz="1100" b="1" i="1" smtClean="0">
                              <a:latin typeface="Cambria Math" panose="02040503050406030204" pitchFamily="18" charset="0"/>
                            </a:rPr>
                            <m:t>+</m:t>
                          </m:r>
                        </m:sub>
                      </m:sSub>
                    </m:oMath>
                  </m:oMathPara>
                </a14:m>
                <a:endParaRPr lang="zh-CN" altLang="en-US" sz="1100" b="1" dirty="0"/>
              </a:p>
            </p:txBody>
          </p:sp>
        </mc:Choice>
        <mc:Fallback xmlns="">
          <p:sp>
            <p:nvSpPr>
              <p:cNvPr id="14" name="文本框 13">
                <a:extLst>
                  <a:ext uri="{FF2B5EF4-FFF2-40B4-BE49-F238E27FC236}">
                    <a16:creationId xmlns:a16="http://schemas.microsoft.com/office/drawing/2014/main" id="{75C8E8CA-E0F3-4FF2-99C9-B2B8747E932D}"/>
                  </a:ext>
                </a:extLst>
              </p:cNvPr>
              <p:cNvSpPr txBox="1">
                <a:spLocks noRot="1" noChangeAspect="1" noMove="1" noResize="1" noEditPoints="1" noAdjustHandles="1" noChangeArrowheads="1" noChangeShapeType="1" noTextEdit="1"/>
              </p:cNvSpPr>
              <p:nvPr/>
            </p:nvSpPr>
            <p:spPr>
              <a:xfrm>
                <a:off x="5028273" y="1903799"/>
                <a:ext cx="301236" cy="26161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49E6D216-7E62-40F0-8B52-ED7B725E5D4C}"/>
                  </a:ext>
                </a:extLst>
              </p:cNvPr>
              <p:cNvSpPr txBox="1"/>
              <p:nvPr/>
            </p:nvSpPr>
            <p:spPr>
              <a:xfrm>
                <a:off x="3632374" y="1903799"/>
                <a:ext cx="278749" cy="2616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100" b="1" i="1" smtClean="0">
                              <a:latin typeface="Cambria Math" panose="02040503050406030204" pitchFamily="18" charset="0"/>
                            </a:rPr>
                          </m:ctrlPr>
                        </m:sSubPr>
                        <m:e>
                          <m:r>
                            <a:rPr lang="en-US" altLang="zh-CN" sz="1100" b="1" i="1" smtClean="0">
                              <a:latin typeface="Cambria Math" panose="02040503050406030204" pitchFamily="18" charset="0"/>
                            </a:rPr>
                            <m:t>𝑰</m:t>
                          </m:r>
                        </m:e>
                        <m:sub>
                          <m:r>
                            <a:rPr lang="en-US" altLang="zh-CN" sz="1100" b="1" i="1" smtClean="0">
                              <a:latin typeface="Cambria Math" panose="02040503050406030204" pitchFamily="18" charset="0"/>
                            </a:rPr>
                            <m:t>𝑰</m:t>
                          </m:r>
                          <m:r>
                            <a:rPr lang="en-US" altLang="zh-CN" sz="1100" b="1" i="1" smtClean="0">
                              <a:latin typeface="Cambria Math" panose="02040503050406030204" pitchFamily="18" charset="0"/>
                            </a:rPr>
                            <m:t>−</m:t>
                          </m:r>
                        </m:sub>
                      </m:sSub>
                    </m:oMath>
                  </m:oMathPara>
                </a14:m>
                <a:endParaRPr lang="zh-CN" altLang="en-US" sz="1100" b="1" dirty="0"/>
              </a:p>
            </p:txBody>
          </p:sp>
        </mc:Choice>
        <mc:Fallback xmlns="">
          <p:sp>
            <p:nvSpPr>
              <p:cNvPr id="15" name="文本框 14">
                <a:extLst>
                  <a:ext uri="{FF2B5EF4-FFF2-40B4-BE49-F238E27FC236}">
                    <a16:creationId xmlns:a16="http://schemas.microsoft.com/office/drawing/2014/main" id="{49E6D216-7E62-40F0-8B52-ED7B725E5D4C}"/>
                  </a:ext>
                </a:extLst>
              </p:cNvPr>
              <p:cNvSpPr txBox="1">
                <a:spLocks noRot="1" noChangeAspect="1" noMove="1" noResize="1" noEditPoints="1" noAdjustHandles="1" noChangeArrowheads="1" noChangeShapeType="1" noTextEdit="1"/>
              </p:cNvSpPr>
              <p:nvPr/>
            </p:nvSpPr>
            <p:spPr>
              <a:xfrm>
                <a:off x="3632374" y="1903799"/>
                <a:ext cx="278749" cy="261610"/>
              </a:xfrm>
              <a:prstGeom prst="rect">
                <a:avLst/>
              </a:prstGeom>
              <a:blipFill>
                <a:blip r:embed="rId8"/>
                <a:stretch>
                  <a:fillRect r="-2174"/>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8C0AFC20-24CA-468A-9493-4E4316423C67}"/>
              </a:ext>
            </a:extLst>
          </p:cNvPr>
          <p:cNvSpPr txBox="1"/>
          <p:nvPr/>
        </p:nvSpPr>
        <p:spPr>
          <a:xfrm>
            <a:off x="110707" y="3254686"/>
            <a:ext cx="702420" cy="261610"/>
          </a:xfrm>
          <a:prstGeom prst="rect">
            <a:avLst/>
          </a:prstGeom>
          <a:noFill/>
        </p:spPr>
        <p:txBody>
          <a:bodyPr wrap="square" rtlCol="0">
            <a:spAutoFit/>
          </a:bodyPr>
          <a:lstStyle/>
          <a:p>
            <a:r>
              <a:rPr lang="zh-CN" altLang="en-US" sz="1100" b="1" dirty="0">
                <a:solidFill>
                  <a:srgbClr val="00B050"/>
                </a:solidFill>
              </a:rPr>
              <a:t>放大管</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1C3D21F4-6422-420D-9426-FC33623FB2C6}"/>
                  </a:ext>
                </a:extLst>
              </p:cNvPr>
              <p:cNvSpPr txBox="1"/>
              <p:nvPr/>
            </p:nvSpPr>
            <p:spPr>
              <a:xfrm>
                <a:off x="4369530" y="2598203"/>
                <a:ext cx="323964" cy="2743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100" b="1" i="1" smtClean="0">
                              <a:latin typeface="Cambria Math" panose="02040503050406030204" pitchFamily="18" charset="0"/>
                            </a:rPr>
                          </m:ctrlPr>
                        </m:sSubPr>
                        <m:e>
                          <m:r>
                            <a:rPr lang="en-US" altLang="zh-CN" sz="1100" b="1" i="1" smtClean="0">
                              <a:latin typeface="Cambria Math" panose="02040503050406030204" pitchFamily="18" charset="0"/>
                            </a:rPr>
                            <m:t>𝑰</m:t>
                          </m:r>
                        </m:e>
                        <m:sub>
                          <m:r>
                            <a:rPr lang="en-US" altLang="zh-CN" sz="1100" b="1" i="1" smtClean="0">
                              <a:latin typeface="Cambria Math" panose="02040503050406030204" pitchFamily="18" charset="0"/>
                            </a:rPr>
                            <m:t>𝑸</m:t>
                          </m:r>
                          <m:r>
                            <a:rPr lang="en-US" altLang="zh-CN" sz="1100" b="1" i="1" smtClean="0">
                              <a:latin typeface="Cambria Math" panose="02040503050406030204" pitchFamily="18" charset="0"/>
                            </a:rPr>
                            <m:t>−</m:t>
                          </m:r>
                        </m:sub>
                      </m:sSub>
                    </m:oMath>
                  </m:oMathPara>
                </a14:m>
                <a:endParaRPr lang="zh-CN" altLang="en-US" sz="1100" b="1" dirty="0"/>
              </a:p>
            </p:txBody>
          </p:sp>
        </mc:Choice>
        <mc:Fallback xmlns="">
          <p:sp>
            <p:nvSpPr>
              <p:cNvPr id="17" name="文本框 16">
                <a:extLst>
                  <a:ext uri="{FF2B5EF4-FFF2-40B4-BE49-F238E27FC236}">
                    <a16:creationId xmlns:a16="http://schemas.microsoft.com/office/drawing/2014/main" id="{1C3D21F4-6422-420D-9426-FC33623FB2C6}"/>
                  </a:ext>
                </a:extLst>
              </p:cNvPr>
              <p:cNvSpPr txBox="1">
                <a:spLocks noRot="1" noChangeAspect="1" noMove="1" noResize="1" noEditPoints="1" noAdjustHandles="1" noChangeArrowheads="1" noChangeShapeType="1" noTextEdit="1"/>
              </p:cNvSpPr>
              <p:nvPr/>
            </p:nvSpPr>
            <p:spPr>
              <a:xfrm>
                <a:off x="4369530" y="2598203"/>
                <a:ext cx="323964" cy="274370"/>
              </a:xfrm>
              <a:prstGeom prst="rect">
                <a:avLst/>
              </a:prstGeom>
              <a:blipFill>
                <a:blip r:embed="rId9"/>
                <a:stretch>
                  <a:fillRect b="-4444"/>
                </a:stretch>
              </a:blipFill>
            </p:spPr>
            <p:txBody>
              <a:bodyPr/>
              <a:lstStyle/>
              <a:p>
                <a:r>
                  <a:rPr lang="zh-CN" altLang="en-US">
                    <a:noFill/>
                  </a:rPr>
                  <a:t> </a:t>
                </a:r>
              </a:p>
            </p:txBody>
          </p:sp>
        </mc:Fallback>
      </mc:AlternateContent>
      <p:cxnSp>
        <p:nvCxnSpPr>
          <p:cNvPr id="18" name="直接箭头连接符 17">
            <a:extLst>
              <a:ext uri="{FF2B5EF4-FFF2-40B4-BE49-F238E27FC236}">
                <a16:creationId xmlns:a16="http://schemas.microsoft.com/office/drawing/2014/main" id="{2D449355-FC2C-4E9A-811D-EC4B56860E72}"/>
              </a:ext>
            </a:extLst>
          </p:cNvPr>
          <p:cNvCxnSpPr>
            <a:cxnSpLocks/>
          </p:cNvCxnSpPr>
          <p:nvPr/>
        </p:nvCxnSpPr>
        <p:spPr>
          <a:xfrm>
            <a:off x="4526760" y="2049224"/>
            <a:ext cx="376121" cy="676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id="{6BF03558-2495-4875-BC6C-B5BB6F542BBE}"/>
              </a:ext>
            </a:extLst>
          </p:cNvPr>
          <p:cNvCxnSpPr>
            <a:cxnSpLocks/>
          </p:cNvCxnSpPr>
          <p:nvPr/>
        </p:nvCxnSpPr>
        <p:spPr>
          <a:xfrm flipV="1">
            <a:off x="4536704" y="1901010"/>
            <a:ext cx="364452" cy="14320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id="{7CDD2505-3A91-41A2-9D25-E0F9B4019AD3}"/>
              </a:ext>
            </a:extLst>
          </p:cNvPr>
          <p:cNvCxnSpPr>
            <a:cxnSpLocks/>
          </p:cNvCxnSpPr>
          <p:nvPr/>
        </p:nvCxnSpPr>
        <p:spPr>
          <a:xfrm flipV="1">
            <a:off x="4515945" y="1827070"/>
            <a:ext cx="0" cy="23243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矩形 28">
            <a:extLst>
              <a:ext uri="{FF2B5EF4-FFF2-40B4-BE49-F238E27FC236}">
                <a16:creationId xmlns:a16="http://schemas.microsoft.com/office/drawing/2014/main" id="{ACD6C910-8F57-46A7-828E-F7A9FFAE39E9}"/>
              </a:ext>
            </a:extLst>
          </p:cNvPr>
          <p:cNvSpPr/>
          <p:nvPr/>
        </p:nvSpPr>
        <p:spPr>
          <a:xfrm>
            <a:off x="932239" y="2707574"/>
            <a:ext cx="1932347" cy="186610"/>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7076F55D-03FD-4CC1-8448-1C162A1E849C}"/>
              </a:ext>
            </a:extLst>
          </p:cNvPr>
          <p:cNvSpPr/>
          <p:nvPr/>
        </p:nvSpPr>
        <p:spPr>
          <a:xfrm>
            <a:off x="644598" y="2274408"/>
            <a:ext cx="2624516" cy="186610"/>
          </a:xfrm>
          <a:prstGeom prst="rect">
            <a:avLst/>
          </a:prstGeom>
          <a:noFill/>
          <a:ln w="285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5D337C6E-EBB1-4643-ADC7-75484D308844}"/>
              </a:ext>
            </a:extLst>
          </p:cNvPr>
          <p:cNvSpPr/>
          <p:nvPr/>
        </p:nvSpPr>
        <p:spPr>
          <a:xfrm>
            <a:off x="425766" y="1982621"/>
            <a:ext cx="2945294" cy="186610"/>
          </a:xfrm>
          <a:prstGeom prst="rect">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箭头连接符 32">
            <a:extLst>
              <a:ext uri="{FF2B5EF4-FFF2-40B4-BE49-F238E27FC236}">
                <a16:creationId xmlns:a16="http://schemas.microsoft.com/office/drawing/2014/main" id="{8B696304-D01E-4356-B937-8B4D1169738D}"/>
              </a:ext>
            </a:extLst>
          </p:cNvPr>
          <p:cNvCxnSpPr>
            <a:cxnSpLocks/>
          </p:cNvCxnSpPr>
          <p:nvPr/>
        </p:nvCxnSpPr>
        <p:spPr>
          <a:xfrm flipV="1">
            <a:off x="1479007" y="2872573"/>
            <a:ext cx="132117" cy="8154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DF413FC1-63C5-4B82-9D4D-4E896D2BFB1D}"/>
              </a:ext>
            </a:extLst>
          </p:cNvPr>
          <p:cNvCxnSpPr>
            <a:cxnSpLocks/>
          </p:cNvCxnSpPr>
          <p:nvPr/>
        </p:nvCxnSpPr>
        <p:spPr>
          <a:xfrm flipV="1">
            <a:off x="1006647" y="2461018"/>
            <a:ext cx="161846" cy="1078162"/>
          </a:xfrm>
          <a:prstGeom prst="straightConnector1">
            <a:avLst/>
          </a:prstGeom>
          <a:ln w="28575">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a:extLst>
              <a:ext uri="{FF2B5EF4-FFF2-40B4-BE49-F238E27FC236}">
                <a16:creationId xmlns:a16="http://schemas.microsoft.com/office/drawing/2014/main" id="{2AE65346-E39A-4F03-AD27-15A3605095AF}"/>
              </a:ext>
            </a:extLst>
          </p:cNvPr>
          <p:cNvCxnSpPr>
            <a:cxnSpLocks/>
            <a:stCxn id="16" idx="0"/>
          </p:cNvCxnSpPr>
          <p:nvPr/>
        </p:nvCxnSpPr>
        <p:spPr>
          <a:xfrm flipV="1">
            <a:off x="461917" y="2197556"/>
            <a:ext cx="136809" cy="105713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D4E719F7-694B-4C30-82B1-3C3EB6228F02}"/>
              </a:ext>
            </a:extLst>
          </p:cNvPr>
          <p:cNvSpPr txBox="1"/>
          <p:nvPr/>
        </p:nvSpPr>
        <p:spPr>
          <a:xfrm>
            <a:off x="466073" y="3511093"/>
            <a:ext cx="1012934" cy="261610"/>
          </a:xfrm>
          <a:prstGeom prst="rect">
            <a:avLst/>
          </a:prstGeom>
          <a:noFill/>
        </p:spPr>
        <p:txBody>
          <a:bodyPr wrap="square" rtlCol="0">
            <a:spAutoFit/>
          </a:bodyPr>
          <a:lstStyle/>
          <a:p>
            <a:r>
              <a:rPr lang="zh-CN" altLang="en-US" sz="1100" b="1" dirty="0">
                <a:solidFill>
                  <a:srgbClr val="00B0F0"/>
                </a:solidFill>
              </a:rPr>
              <a:t>极性选择管</a:t>
            </a:r>
          </a:p>
        </p:txBody>
      </p:sp>
      <p:sp>
        <p:nvSpPr>
          <p:cNvPr id="43" name="文本框 42">
            <a:extLst>
              <a:ext uri="{FF2B5EF4-FFF2-40B4-BE49-F238E27FC236}">
                <a16:creationId xmlns:a16="http://schemas.microsoft.com/office/drawing/2014/main" id="{BFB5FE0C-4D41-4ACF-A27E-8AF17E1686E9}"/>
              </a:ext>
            </a:extLst>
          </p:cNvPr>
          <p:cNvSpPr txBox="1"/>
          <p:nvPr/>
        </p:nvSpPr>
        <p:spPr>
          <a:xfrm>
            <a:off x="1171869" y="3671350"/>
            <a:ext cx="917281" cy="261610"/>
          </a:xfrm>
          <a:prstGeom prst="rect">
            <a:avLst/>
          </a:prstGeom>
          <a:noFill/>
        </p:spPr>
        <p:txBody>
          <a:bodyPr wrap="square" rtlCol="0">
            <a:spAutoFit/>
          </a:bodyPr>
          <a:lstStyle/>
          <a:p>
            <a:r>
              <a:rPr lang="zh-CN" altLang="en-US" sz="1100" b="1" dirty="0">
                <a:solidFill>
                  <a:srgbClr val="FF0000"/>
                </a:solidFill>
              </a:rPr>
              <a:t>增益控制管</a:t>
            </a:r>
          </a:p>
        </p:txBody>
      </p:sp>
      <p:pic>
        <p:nvPicPr>
          <p:cNvPr id="44" name="图片 43">
            <a:extLst>
              <a:ext uri="{FF2B5EF4-FFF2-40B4-BE49-F238E27FC236}">
                <a16:creationId xmlns:a16="http://schemas.microsoft.com/office/drawing/2014/main" id="{843A5FCD-8BDF-4335-9054-D90A133E7749}"/>
              </a:ext>
            </a:extLst>
          </p:cNvPr>
          <p:cNvPicPr>
            <a:picLocks noChangeAspect="1"/>
          </p:cNvPicPr>
          <p:nvPr/>
        </p:nvPicPr>
        <p:blipFill>
          <a:blip r:embed="rId10"/>
          <a:stretch>
            <a:fillRect/>
          </a:stretch>
        </p:blipFill>
        <p:spPr>
          <a:xfrm>
            <a:off x="3142270" y="3598833"/>
            <a:ext cx="1828544" cy="473842"/>
          </a:xfrm>
          <a:prstGeom prst="rect">
            <a:avLst/>
          </a:prstGeom>
        </p:spPr>
      </p:pic>
      <p:pic>
        <p:nvPicPr>
          <p:cNvPr id="45" name="图片 44">
            <a:extLst>
              <a:ext uri="{FF2B5EF4-FFF2-40B4-BE49-F238E27FC236}">
                <a16:creationId xmlns:a16="http://schemas.microsoft.com/office/drawing/2014/main" id="{1BBA7C66-081E-482F-B7C2-330FDA0160C1}"/>
              </a:ext>
            </a:extLst>
          </p:cNvPr>
          <p:cNvPicPr>
            <a:picLocks noChangeAspect="1"/>
          </p:cNvPicPr>
          <p:nvPr/>
        </p:nvPicPr>
        <p:blipFill>
          <a:blip r:embed="rId11"/>
          <a:stretch>
            <a:fillRect/>
          </a:stretch>
        </p:blipFill>
        <p:spPr>
          <a:xfrm>
            <a:off x="2929025" y="4083918"/>
            <a:ext cx="2165041" cy="663735"/>
          </a:xfrm>
          <a:prstGeom prst="rect">
            <a:avLst/>
          </a:prstGeom>
        </p:spPr>
      </p:pic>
      <p:sp>
        <p:nvSpPr>
          <p:cNvPr id="46" name="矩形 45">
            <a:extLst>
              <a:ext uri="{FF2B5EF4-FFF2-40B4-BE49-F238E27FC236}">
                <a16:creationId xmlns:a16="http://schemas.microsoft.com/office/drawing/2014/main" id="{5FE56191-3440-41F3-B352-FAF96DFE7047}"/>
              </a:ext>
            </a:extLst>
          </p:cNvPr>
          <p:cNvSpPr/>
          <p:nvPr/>
        </p:nvSpPr>
        <p:spPr>
          <a:xfrm>
            <a:off x="4382796" y="3707860"/>
            <a:ext cx="526689" cy="256804"/>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7" name="图片 46">
            <a:extLst>
              <a:ext uri="{FF2B5EF4-FFF2-40B4-BE49-F238E27FC236}">
                <a16:creationId xmlns:a16="http://schemas.microsoft.com/office/drawing/2014/main" id="{E71D8166-0258-4E6F-8BA9-8264D225F7AC}"/>
              </a:ext>
            </a:extLst>
          </p:cNvPr>
          <p:cNvPicPr>
            <a:picLocks noChangeAspect="1"/>
          </p:cNvPicPr>
          <p:nvPr/>
        </p:nvPicPr>
        <p:blipFill>
          <a:blip r:embed="rId12"/>
          <a:stretch>
            <a:fillRect/>
          </a:stretch>
        </p:blipFill>
        <p:spPr>
          <a:xfrm>
            <a:off x="5553977" y="2697899"/>
            <a:ext cx="3332252" cy="2149608"/>
          </a:xfrm>
          <a:prstGeom prst="rect">
            <a:avLst/>
          </a:prstGeom>
        </p:spPr>
      </p:pic>
      <p:cxnSp>
        <p:nvCxnSpPr>
          <p:cNvPr id="49" name="直接箭头连接符 48">
            <a:extLst>
              <a:ext uri="{FF2B5EF4-FFF2-40B4-BE49-F238E27FC236}">
                <a16:creationId xmlns:a16="http://schemas.microsoft.com/office/drawing/2014/main" id="{006FB392-D614-4717-9648-31D05044110E}"/>
              </a:ext>
            </a:extLst>
          </p:cNvPr>
          <p:cNvCxnSpPr>
            <a:cxnSpLocks/>
          </p:cNvCxnSpPr>
          <p:nvPr/>
        </p:nvCxnSpPr>
        <p:spPr>
          <a:xfrm>
            <a:off x="6965012" y="3085380"/>
            <a:ext cx="0" cy="1440160"/>
          </a:xfrm>
          <a:prstGeom prst="straightConnector1">
            <a:avLst/>
          </a:prstGeom>
          <a:ln>
            <a:solidFill>
              <a:srgbClr val="00B0F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直接连接符 51">
            <a:extLst>
              <a:ext uri="{FF2B5EF4-FFF2-40B4-BE49-F238E27FC236}">
                <a16:creationId xmlns:a16="http://schemas.microsoft.com/office/drawing/2014/main" id="{A4943E78-F33B-468B-97C7-CFC99140009F}"/>
              </a:ext>
            </a:extLst>
          </p:cNvPr>
          <p:cNvCxnSpPr/>
          <p:nvPr/>
        </p:nvCxnSpPr>
        <p:spPr>
          <a:xfrm>
            <a:off x="6244932" y="3073023"/>
            <a:ext cx="2304256" cy="0"/>
          </a:xfrm>
          <a:prstGeom prst="line">
            <a:avLst/>
          </a:prstGeom>
          <a:ln>
            <a:solidFill>
              <a:srgbClr val="00B0F0"/>
            </a:solidFill>
            <a:prstDash val="sysDash"/>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C2DC1C1D-C925-46D1-B617-F4A131D1641C}"/>
              </a:ext>
            </a:extLst>
          </p:cNvPr>
          <p:cNvCxnSpPr>
            <a:cxnSpLocks/>
          </p:cNvCxnSpPr>
          <p:nvPr/>
        </p:nvCxnSpPr>
        <p:spPr>
          <a:xfrm>
            <a:off x="6244932" y="4520517"/>
            <a:ext cx="2503190" cy="5023"/>
          </a:xfrm>
          <a:prstGeom prst="line">
            <a:avLst/>
          </a:prstGeom>
          <a:ln>
            <a:solidFill>
              <a:srgbClr val="00B0F0"/>
            </a:solidFill>
            <a:prstDash val="sys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文本框 54">
                <a:extLst>
                  <a:ext uri="{FF2B5EF4-FFF2-40B4-BE49-F238E27FC236}">
                    <a16:creationId xmlns:a16="http://schemas.microsoft.com/office/drawing/2014/main" id="{7527E4C4-A86F-4248-ACF7-CA9B300584CF}"/>
                  </a:ext>
                </a:extLst>
              </p:cNvPr>
              <p:cNvSpPr txBox="1"/>
              <p:nvPr/>
            </p:nvSpPr>
            <p:spPr>
              <a:xfrm>
                <a:off x="4363751" y="1221615"/>
                <a:ext cx="323964" cy="2743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100" b="1" i="1" smtClean="0">
                              <a:latin typeface="Cambria Math" panose="02040503050406030204" pitchFamily="18" charset="0"/>
                            </a:rPr>
                          </m:ctrlPr>
                        </m:sSubPr>
                        <m:e>
                          <m:r>
                            <a:rPr lang="en-US" altLang="zh-CN" sz="1100" b="1" i="1" smtClean="0">
                              <a:latin typeface="Cambria Math" panose="02040503050406030204" pitchFamily="18" charset="0"/>
                            </a:rPr>
                            <m:t>𝑰</m:t>
                          </m:r>
                        </m:e>
                        <m:sub>
                          <m:r>
                            <a:rPr lang="en-US" altLang="zh-CN" sz="1100" b="1" i="1" smtClean="0">
                              <a:latin typeface="Cambria Math" panose="02040503050406030204" pitchFamily="18" charset="0"/>
                            </a:rPr>
                            <m:t>𝑸</m:t>
                          </m:r>
                          <m:r>
                            <a:rPr lang="en-US" altLang="zh-CN" sz="1100" b="1" i="1" smtClean="0">
                              <a:latin typeface="Cambria Math" panose="02040503050406030204" pitchFamily="18" charset="0"/>
                            </a:rPr>
                            <m:t>+</m:t>
                          </m:r>
                        </m:sub>
                      </m:sSub>
                    </m:oMath>
                  </m:oMathPara>
                </a14:m>
                <a:endParaRPr lang="zh-CN" altLang="en-US" sz="1100" b="1" dirty="0"/>
              </a:p>
            </p:txBody>
          </p:sp>
        </mc:Choice>
        <mc:Fallback xmlns="">
          <p:sp>
            <p:nvSpPr>
              <p:cNvPr id="55" name="文本框 54">
                <a:extLst>
                  <a:ext uri="{FF2B5EF4-FFF2-40B4-BE49-F238E27FC236}">
                    <a16:creationId xmlns:a16="http://schemas.microsoft.com/office/drawing/2014/main" id="{7527E4C4-A86F-4248-ACF7-CA9B300584CF}"/>
                  </a:ext>
                </a:extLst>
              </p:cNvPr>
              <p:cNvSpPr txBox="1">
                <a:spLocks noRot="1" noChangeAspect="1" noMove="1" noResize="1" noEditPoints="1" noAdjustHandles="1" noChangeArrowheads="1" noChangeShapeType="1" noTextEdit="1"/>
              </p:cNvSpPr>
              <p:nvPr/>
            </p:nvSpPr>
            <p:spPr>
              <a:xfrm>
                <a:off x="4363751" y="1221615"/>
                <a:ext cx="323964" cy="274370"/>
              </a:xfrm>
              <a:prstGeom prst="rect">
                <a:avLst/>
              </a:prstGeom>
              <a:blipFill>
                <a:blip r:embed="rId13"/>
                <a:stretch>
                  <a:fillRect r="-1887" b="-44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文本框 55">
                <a:extLst>
                  <a:ext uri="{FF2B5EF4-FFF2-40B4-BE49-F238E27FC236}">
                    <a16:creationId xmlns:a16="http://schemas.microsoft.com/office/drawing/2014/main" id="{7139B9B2-8458-477F-A9D2-8DDF92194529}"/>
                  </a:ext>
                </a:extLst>
              </p:cNvPr>
              <p:cNvSpPr txBox="1"/>
              <p:nvPr/>
            </p:nvSpPr>
            <p:spPr>
              <a:xfrm>
                <a:off x="6244932" y="3448148"/>
                <a:ext cx="885517" cy="230832"/>
              </a:xfrm>
              <a:prstGeom prst="rect">
                <a:avLst/>
              </a:prstGeom>
              <a:noFill/>
            </p:spPr>
            <p:txBody>
              <a:bodyPr wrap="square" rtlCol="0">
                <a:spAutoFit/>
              </a:bodyPr>
              <a:lstStyle/>
              <a:p>
                <a14:m>
                  <m:oMath xmlns:m="http://schemas.openxmlformats.org/officeDocument/2006/math">
                    <m:r>
                      <a:rPr lang="en-US" altLang="zh-CN" sz="900" b="1" i="1" smtClean="0">
                        <a:solidFill>
                          <a:srgbClr val="00B0F0"/>
                        </a:solidFill>
                        <a:latin typeface="Cambria Math" panose="02040503050406030204" pitchFamily="18" charset="0"/>
                        <a:ea typeface="Cambria Math" panose="02040503050406030204" pitchFamily="18" charset="0"/>
                      </a:rPr>
                      <m:t>∆</m:t>
                    </m:r>
                    <m:r>
                      <a:rPr lang="en-US" altLang="zh-CN" sz="900" b="1" i="1" smtClean="0">
                        <a:solidFill>
                          <a:srgbClr val="00B0F0"/>
                        </a:solidFill>
                        <a:latin typeface="Cambria Math" panose="02040503050406030204" pitchFamily="18" charset="0"/>
                        <a:ea typeface="Cambria Math" panose="02040503050406030204" pitchFamily="18" charset="0"/>
                      </a:rPr>
                      <m:t>𝑴</m:t>
                    </m:r>
                    <m:r>
                      <m:rPr>
                        <m:sty m:val="p"/>
                      </m:rPr>
                      <a:rPr lang="en-US" altLang="zh-CN" sz="900" b="1" i="1">
                        <a:solidFill>
                          <a:srgbClr val="00B0F0"/>
                        </a:solidFill>
                        <a:latin typeface="Cambria Math" panose="02040503050406030204" pitchFamily="18" charset="0"/>
                        <a:ea typeface="Cambria Math" panose="02040503050406030204" pitchFamily="18" charset="0"/>
                      </a:rPr>
                      <m:t>ag</m:t>
                    </m:r>
                    <m:r>
                      <a:rPr lang="en-US" altLang="zh-CN" sz="900" b="1" i="0" smtClean="0">
                        <a:solidFill>
                          <a:srgbClr val="00B0F0"/>
                        </a:solidFill>
                        <a:latin typeface="Cambria Math" panose="02040503050406030204" pitchFamily="18" charset="0"/>
                        <a:ea typeface="Cambria Math" panose="02040503050406030204" pitchFamily="18" charset="0"/>
                      </a:rPr>
                      <m:t>=</m:t>
                    </m:r>
                  </m:oMath>
                </a14:m>
                <a:r>
                  <a:rPr lang="en-US" altLang="zh-CN" sz="900" b="1" dirty="0">
                    <a:solidFill>
                      <a:srgbClr val="00B0F0"/>
                    </a:solidFill>
                  </a:rPr>
                  <a:t>0.47</a:t>
                </a:r>
                <a:endParaRPr lang="zh-CN" altLang="en-US" sz="900" b="1" dirty="0">
                  <a:solidFill>
                    <a:srgbClr val="00B0F0"/>
                  </a:solidFill>
                </a:endParaRPr>
              </a:p>
            </p:txBody>
          </p:sp>
        </mc:Choice>
        <mc:Fallback xmlns="">
          <p:sp>
            <p:nvSpPr>
              <p:cNvPr id="56" name="文本框 55">
                <a:extLst>
                  <a:ext uri="{FF2B5EF4-FFF2-40B4-BE49-F238E27FC236}">
                    <a16:creationId xmlns:a16="http://schemas.microsoft.com/office/drawing/2014/main" id="{7139B9B2-8458-477F-A9D2-8DDF92194529}"/>
                  </a:ext>
                </a:extLst>
              </p:cNvPr>
              <p:cNvSpPr txBox="1">
                <a:spLocks noRot="1" noChangeAspect="1" noMove="1" noResize="1" noEditPoints="1" noAdjustHandles="1" noChangeArrowheads="1" noChangeShapeType="1" noTextEdit="1"/>
              </p:cNvSpPr>
              <p:nvPr/>
            </p:nvSpPr>
            <p:spPr>
              <a:xfrm>
                <a:off x="6244932" y="3448148"/>
                <a:ext cx="885517" cy="230832"/>
              </a:xfrm>
              <a:prstGeom prst="rect">
                <a:avLst/>
              </a:prstGeom>
              <a:blipFill>
                <a:blip r:embed="rId14"/>
                <a:stretch>
                  <a:fillRect b="-10526"/>
                </a:stretch>
              </a:blipFill>
            </p:spPr>
            <p:txBody>
              <a:bodyPr/>
              <a:lstStyle/>
              <a:p>
                <a:r>
                  <a:rPr lang="zh-CN" altLang="en-US">
                    <a:noFill/>
                  </a:rPr>
                  <a:t> </a:t>
                </a:r>
              </a:p>
            </p:txBody>
          </p:sp>
        </mc:Fallback>
      </mc:AlternateContent>
      <p:sp>
        <p:nvSpPr>
          <p:cNvPr id="32" name="矩形 31">
            <a:extLst>
              <a:ext uri="{FF2B5EF4-FFF2-40B4-BE49-F238E27FC236}">
                <a16:creationId xmlns:a16="http://schemas.microsoft.com/office/drawing/2014/main" id="{D77DDFF4-A847-4E8F-B866-2467A490CCD4}"/>
              </a:ext>
            </a:extLst>
          </p:cNvPr>
          <p:cNvSpPr/>
          <p:nvPr/>
        </p:nvSpPr>
        <p:spPr>
          <a:xfrm>
            <a:off x="5421860" y="2598203"/>
            <a:ext cx="3532365" cy="2349811"/>
          </a:xfrm>
          <a:prstGeom prst="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41375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5">
            <a:extLst>
              <a:ext uri="{FF2B5EF4-FFF2-40B4-BE49-F238E27FC236}">
                <a16:creationId xmlns:a16="http://schemas.microsoft.com/office/drawing/2014/main" id="{1632A696-6325-44E2-AF17-ECEF7616FC9C}"/>
              </a:ext>
            </a:extLst>
          </p:cNvPr>
          <p:cNvSpPr>
            <a:spLocks noGrp="1"/>
          </p:cNvSpPr>
          <p:nvPr>
            <p:ph type="title"/>
            <p:custDataLst>
              <p:tags r:id="rId1"/>
            </p:custDataLst>
          </p:nvPr>
        </p:nvSpPr>
        <p:spPr>
          <a:xfrm>
            <a:off x="850265" y="241935"/>
            <a:ext cx="7665085" cy="593725"/>
          </a:xfrm>
        </p:spPr>
        <p:txBody>
          <a:bodyPr/>
          <a:lstStyle/>
          <a:p>
            <a:r>
              <a:rPr lang="en-US" altLang="zh-CN" sz="2000" dirty="0">
                <a:sym typeface="+mn-ea"/>
              </a:rPr>
              <a:t>4</a:t>
            </a:r>
            <a:r>
              <a:rPr lang="zh-CN" altLang="en-US" sz="2000" dirty="0">
                <a:sym typeface="+mn-ea"/>
              </a:rPr>
              <a:t>、</a:t>
            </a: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j-cs"/>
              </a:rPr>
              <a:t>已完成的工作</a:t>
            </a:r>
            <a:endParaRPr lang="zh-CN" altLang="en-US" sz="2000" dirty="0">
              <a:sym typeface="+mn-ea"/>
            </a:endParaRPr>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ED01E45A-20B9-4919-9201-28CFDFCC6033}"/>
                  </a:ext>
                </a:extLst>
              </p:cNvPr>
              <p:cNvSpPr txBox="1">
                <a:spLocks/>
              </p:cNvSpPr>
              <p:nvPr/>
            </p:nvSpPr>
            <p:spPr>
              <a:xfrm>
                <a:off x="487842" y="808941"/>
                <a:ext cx="3312368" cy="3621691"/>
              </a:xfrm>
              <a:prstGeom prst="rect">
                <a:avLst/>
              </a:prstGeom>
              <a:ln w="19050">
                <a:solidFill>
                  <a:srgbClr val="385D8A"/>
                </a:solidFill>
              </a:ln>
            </p:spPr>
            <p:txBody>
              <a:bodyPr>
                <a:noAutofit/>
              </a:bodyPr>
              <a:lstStyle>
                <a:lvl1pPr marL="365760" indent="-256032" algn="l" rtl="0" eaLnBrk="1" latinLnBrk="0" hangingPunct="1">
                  <a:spcBef>
                    <a:spcPts val="300"/>
                  </a:spcBef>
                  <a:buClr>
                    <a:schemeClr val="accent3"/>
                  </a:buClr>
                  <a:buFont typeface="Georgia"/>
                  <a:buChar char="•"/>
                  <a:defRPr kumimoji="0" sz="24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4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lnSpc>
                    <a:spcPct val="150000"/>
                  </a:lnSpc>
                </a:pPr>
                <a:r>
                  <a:rPr lang="zh-CN" altLang="en-US" sz="1200" b="1" dirty="0">
                    <a:latin typeface="宋体" panose="02010600030101010101" pitchFamily="2" charset="-122"/>
                    <a:ea typeface="宋体" panose="02010600030101010101" pitchFamily="2" charset="-122"/>
                    <a:cs typeface="+mn-lt"/>
                  </a:rPr>
                  <a:t>有源输出巴伦：</a:t>
                </a:r>
                <a:r>
                  <a:rPr lang="zh-CN" altLang="en-US" sz="1200" b="1" dirty="0">
                    <a:latin typeface="宋体" panose="02010600030101010101" pitchFamily="2" charset="-122"/>
                    <a:ea typeface="宋体" panose="02010600030101010101" pitchFamily="2" charset="-122"/>
                    <a:cs typeface="Times New Roman" panose="02020603050405020304" pitchFamily="18" charset="0"/>
                  </a:rPr>
                  <a:t>在</a:t>
                </a:r>
                <a14:m>
                  <m:oMath xmlns:m="http://schemas.openxmlformats.org/officeDocument/2006/math">
                    <m:sSub>
                      <m:sSubPr>
                        <m:ctrlPr>
                          <a:rPr lang="en-US" altLang="zh-CN" sz="1200" b="1" i="1" dirty="0">
                            <a:latin typeface="Cambria Math" panose="02040503050406030204" pitchFamily="18" charset="0"/>
                            <a:cs typeface="Times New Roman" panose="02020603050405020304" pitchFamily="18" charset="0"/>
                          </a:rPr>
                        </m:ctrlPr>
                      </m:sSubPr>
                      <m:e>
                        <m:r>
                          <a:rPr lang="en-US" altLang="zh-CN" sz="1200" b="1" i="1" dirty="0">
                            <a:latin typeface="Cambria Math" panose="02040503050406030204" pitchFamily="18" charset="0"/>
                            <a:cs typeface="Times New Roman" panose="02020603050405020304" pitchFamily="18" charset="0"/>
                          </a:rPr>
                          <m:t>𝑸</m:t>
                        </m:r>
                      </m:e>
                      <m:sub>
                        <m:r>
                          <a:rPr lang="en-US" altLang="zh-CN" sz="1200" b="1" i="1" dirty="0">
                            <a:latin typeface="Cambria Math" panose="02040503050406030204" pitchFamily="18" charset="0"/>
                            <a:cs typeface="Times New Roman" panose="02020603050405020304" pitchFamily="18" charset="0"/>
                          </a:rPr>
                          <m:t>𝟏𝟏</m:t>
                        </m:r>
                      </m:sub>
                    </m:sSub>
                  </m:oMath>
                </a14:m>
                <a:r>
                  <a:rPr lang="zh-CN" altLang="en-US" sz="1200" b="1" dirty="0">
                    <a:latin typeface="宋体" panose="02010600030101010101" pitchFamily="2" charset="-122"/>
                    <a:ea typeface="宋体" panose="02010600030101010101" pitchFamily="2" charset="-122"/>
                    <a:cs typeface="Times New Roman" panose="02020603050405020304" pitchFamily="18" charset="0"/>
                  </a:rPr>
                  <a:t>与</a:t>
                </a:r>
                <a14:m>
                  <m:oMath xmlns:m="http://schemas.openxmlformats.org/officeDocument/2006/math">
                    <m:sSub>
                      <m:sSubPr>
                        <m:ctrlPr>
                          <a:rPr lang="en-US" altLang="zh-CN" sz="1200" b="1" i="1" dirty="0">
                            <a:latin typeface="Cambria Math" panose="02040503050406030204" pitchFamily="18" charset="0"/>
                            <a:cs typeface="Times New Roman" panose="02020603050405020304" pitchFamily="18" charset="0"/>
                          </a:rPr>
                        </m:ctrlPr>
                      </m:sSubPr>
                      <m:e>
                        <m:r>
                          <a:rPr lang="en-US" altLang="zh-CN" sz="1200" b="1" i="1" dirty="0">
                            <a:latin typeface="Cambria Math" panose="02040503050406030204" pitchFamily="18" charset="0"/>
                            <a:cs typeface="Times New Roman" panose="02020603050405020304" pitchFamily="18" charset="0"/>
                          </a:rPr>
                          <m:t>𝑸</m:t>
                        </m:r>
                      </m:e>
                      <m:sub>
                        <m:r>
                          <a:rPr lang="en-US" altLang="zh-CN" sz="1200" b="1" i="1" dirty="0">
                            <a:latin typeface="Cambria Math" panose="02040503050406030204" pitchFamily="18" charset="0"/>
                            <a:cs typeface="Times New Roman" panose="02020603050405020304" pitchFamily="18" charset="0"/>
                          </a:rPr>
                          <m:t>𝟏𝟐</m:t>
                        </m:r>
                      </m:sub>
                    </m:sSub>
                  </m:oMath>
                </a14:m>
                <a:r>
                  <a:rPr lang="zh-CN" altLang="en-US" sz="1200" b="1" dirty="0">
                    <a:latin typeface="宋体" panose="02010600030101010101" pitchFamily="2" charset="-122"/>
                    <a:ea typeface="宋体" panose="02010600030101010101" pitchFamily="2" charset="-122"/>
                    <a:cs typeface="Times New Roman" panose="02020603050405020304" pitchFamily="18" charset="0"/>
                  </a:rPr>
                  <a:t>前级增加射随器，在实现差分</a:t>
                </a:r>
                <a:r>
                  <a:rPr lang="en-US" altLang="zh-CN" sz="1200" b="1" dirty="0">
                    <a:latin typeface="宋体" panose="02010600030101010101" pitchFamily="2" charset="-122"/>
                    <a:ea typeface="宋体" panose="02010600030101010101" pitchFamily="2" charset="-122"/>
                    <a:cs typeface="Times New Roman" panose="02020603050405020304" pitchFamily="18" charset="0"/>
                  </a:rPr>
                  <a:t>-</a:t>
                </a:r>
                <a:r>
                  <a:rPr lang="zh-CN" altLang="en-US" sz="1200" b="1" dirty="0">
                    <a:latin typeface="宋体" panose="02010600030101010101" pitchFamily="2" charset="-122"/>
                    <a:ea typeface="宋体" panose="02010600030101010101" pitchFamily="2" charset="-122"/>
                    <a:cs typeface="Times New Roman" panose="02020603050405020304" pitchFamily="18" charset="0"/>
                  </a:rPr>
                  <a:t>单端信号转换的同时，减小巴伦对前级</a:t>
                </a:r>
                <a:r>
                  <a:rPr lang="en-US" altLang="zh-CN" sz="1200" b="1" dirty="0">
                    <a:latin typeface="宋体" panose="02010600030101010101" pitchFamily="2" charset="-122"/>
                    <a:ea typeface="宋体" panose="02010600030101010101" pitchFamily="2" charset="-122"/>
                    <a:cs typeface="Times New Roman" panose="02020603050405020304" pitchFamily="18" charset="0"/>
                  </a:rPr>
                  <a:t>VGA</a:t>
                </a:r>
                <a:r>
                  <a:rPr lang="zh-CN" altLang="en-US" sz="1200" b="1" dirty="0">
                    <a:latin typeface="宋体" panose="02010600030101010101" pitchFamily="2" charset="-122"/>
                    <a:ea typeface="宋体" panose="02010600030101010101" pitchFamily="2" charset="-122"/>
                    <a:cs typeface="Times New Roman" panose="02020603050405020304" pitchFamily="18" charset="0"/>
                  </a:rPr>
                  <a:t>负载的影响；</a:t>
                </a:r>
                <a:endParaRPr lang="en-US" altLang="zh-CN" sz="400" b="1" dirty="0">
                  <a:latin typeface="宋体" panose="02010600030101010101" pitchFamily="2" charset="-122"/>
                  <a:ea typeface="宋体" panose="02010600030101010101" pitchFamily="2" charset="-122"/>
                  <a:cs typeface="Times New Roman" panose="02020603050405020304" pitchFamily="18" charset="0"/>
                </a:endParaRPr>
              </a:p>
            </p:txBody>
          </p:sp>
        </mc:Choice>
        <mc:Fallback xmlns="">
          <p:sp>
            <p:nvSpPr>
              <p:cNvPr id="12" name="Content Placeholder 2">
                <a:extLst>
                  <a:ext uri="{FF2B5EF4-FFF2-40B4-BE49-F238E27FC236}">
                    <a16:creationId xmlns:a16="http://schemas.microsoft.com/office/drawing/2014/main" id="{ED01E45A-20B9-4919-9201-28CFDFCC6033}"/>
                  </a:ext>
                </a:extLst>
              </p:cNvPr>
              <p:cNvSpPr txBox="1">
                <a:spLocks noRot="1" noChangeAspect="1" noMove="1" noResize="1" noEditPoints="1" noAdjustHandles="1" noChangeArrowheads="1" noChangeShapeType="1" noTextEdit="1"/>
              </p:cNvSpPr>
              <p:nvPr/>
            </p:nvSpPr>
            <p:spPr>
              <a:xfrm>
                <a:off x="487842" y="808941"/>
                <a:ext cx="3312368" cy="3621691"/>
              </a:xfrm>
              <a:prstGeom prst="rect">
                <a:avLst/>
              </a:prstGeom>
              <a:blipFill>
                <a:blip r:embed="rId4"/>
                <a:stretch>
                  <a:fillRect r="-1465"/>
                </a:stretch>
              </a:blipFill>
              <a:ln w="19050">
                <a:solidFill>
                  <a:srgbClr val="385D8A"/>
                </a:solidFill>
              </a:ln>
            </p:spPr>
            <p:txBody>
              <a:bodyPr/>
              <a:lstStyle/>
              <a:p>
                <a:r>
                  <a:rPr lang="zh-CN" altLang="en-US">
                    <a:noFill/>
                  </a:rPr>
                  <a:t> </a:t>
                </a:r>
              </a:p>
            </p:txBody>
          </p:sp>
        </mc:Fallback>
      </mc:AlternateContent>
      <p:pic>
        <p:nvPicPr>
          <p:cNvPr id="2" name="图片 1">
            <a:extLst>
              <a:ext uri="{FF2B5EF4-FFF2-40B4-BE49-F238E27FC236}">
                <a16:creationId xmlns:a16="http://schemas.microsoft.com/office/drawing/2014/main" id="{8507B82D-84D0-4E1B-8296-F246C84029DD}"/>
              </a:ext>
            </a:extLst>
          </p:cNvPr>
          <p:cNvPicPr>
            <a:picLocks noChangeAspect="1"/>
          </p:cNvPicPr>
          <p:nvPr/>
        </p:nvPicPr>
        <p:blipFill>
          <a:blip r:embed="rId5"/>
          <a:stretch>
            <a:fillRect/>
          </a:stretch>
        </p:blipFill>
        <p:spPr>
          <a:xfrm>
            <a:off x="1187624" y="1779662"/>
            <a:ext cx="1944216" cy="2472368"/>
          </a:xfrm>
          <a:prstGeom prst="rect">
            <a:avLst/>
          </a:prstGeom>
        </p:spPr>
      </p:pic>
      <p:pic>
        <p:nvPicPr>
          <p:cNvPr id="32" name="图片 31">
            <a:extLst>
              <a:ext uri="{FF2B5EF4-FFF2-40B4-BE49-F238E27FC236}">
                <a16:creationId xmlns:a16="http://schemas.microsoft.com/office/drawing/2014/main" id="{E28F27CA-3A1D-47A1-90CD-B7A86CCB771C}"/>
              </a:ext>
            </a:extLst>
          </p:cNvPr>
          <p:cNvPicPr/>
          <p:nvPr/>
        </p:nvPicPr>
        <p:blipFill>
          <a:blip r:embed="rId6">
            <a:extLst>
              <a:ext uri="{28A0092B-C50C-407E-A947-70E740481C1C}">
                <a14:useLocalDpi xmlns:a14="http://schemas.microsoft.com/office/drawing/2010/main" val="0"/>
              </a:ext>
            </a:extLst>
          </a:blip>
          <a:stretch>
            <a:fillRect/>
          </a:stretch>
        </p:blipFill>
        <p:spPr>
          <a:xfrm>
            <a:off x="4979525" y="1710177"/>
            <a:ext cx="2976851" cy="2600186"/>
          </a:xfrm>
          <a:prstGeom prst="rect">
            <a:avLst/>
          </a:prstGeom>
        </p:spPr>
      </p:pic>
      <p:sp>
        <p:nvSpPr>
          <p:cNvPr id="34" name="Content Placeholder 2">
            <a:extLst>
              <a:ext uri="{FF2B5EF4-FFF2-40B4-BE49-F238E27FC236}">
                <a16:creationId xmlns:a16="http://schemas.microsoft.com/office/drawing/2014/main" id="{5D689803-A748-4603-85FC-3A642D64EAE5}"/>
              </a:ext>
            </a:extLst>
          </p:cNvPr>
          <p:cNvSpPr txBox="1">
            <a:spLocks/>
          </p:cNvSpPr>
          <p:nvPr/>
        </p:nvSpPr>
        <p:spPr>
          <a:xfrm>
            <a:off x="4162633" y="835660"/>
            <a:ext cx="4665813" cy="3594972"/>
          </a:xfrm>
          <a:prstGeom prst="rect">
            <a:avLst/>
          </a:prstGeom>
          <a:ln w="19050">
            <a:solidFill>
              <a:srgbClr val="385D8A"/>
            </a:solidFill>
          </a:ln>
        </p:spPr>
        <p:txBody>
          <a:bodyPr>
            <a:noAutofit/>
          </a:bodyPr>
          <a:lstStyle>
            <a:lvl1pPr marL="365760" indent="-256032" algn="l" rtl="0" eaLnBrk="1" latinLnBrk="0" hangingPunct="1">
              <a:spcBef>
                <a:spcPts val="300"/>
              </a:spcBef>
              <a:buClr>
                <a:schemeClr val="accent3"/>
              </a:buClr>
              <a:buFont typeface="Georgia"/>
              <a:buChar char="•"/>
              <a:defRPr kumimoji="0" sz="24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4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lnSpc>
                <a:spcPct val="150000"/>
              </a:lnSpc>
            </a:pPr>
            <a:r>
              <a:rPr lang="zh-CN" altLang="en-US" sz="1200" b="1" dirty="0">
                <a:latin typeface="宋体" panose="02010600030101010101" pitchFamily="2" charset="-122"/>
                <a:ea typeface="宋体" panose="02010600030101010101" pitchFamily="2" charset="-122"/>
                <a:cs typeface="+mn-lt"/>
              </a:rPr>
              <a:t>插损补偿电路：</a:t>
            </a:r>
            <a:r>
              <a:rPr lang="zh-CN" altLang="en-US" sz="1200" b="1" dirty="0">
                <a:latin typeface="宋体" panose="02010600030101010101" pitchFamily="2" charset="-122"/>
                <a:ea typeface="宋体" panose="02010600030101010101" pitchFamily="2" charset="-122"/>
                <a:cs typeface="Times New Roman" panose="02020603050405020304" pitchFamily="18" charset="0"/>
              </a:rPr>
              <a:t>为了补偿前级无源巴伦与多级</a:t>
            </a:r>
            <a:r>
              <a:rPr lang="en-US" altLang="zh-CN" sz="1200" b="1" dirty="0">
                <a:latin typeface="宋体" panose="02010600030101010101" pitchFamily="2" charset="-122"/>
                <a:ea typeface="宋体" panose="02010600030101010101" pitchFamily="2" charset="-122"/>
                <a:cs typeface="Times New Roman" panose="02020603050405020304" pitchFamily="18" charset="0"/>
              </a:rPr>
              <a:t>RC</a:t>
            </a:r>
            <a:r>
              <a:rPr lang="zh-CN" altLang="en-US" sz="1200" b="1" dirty="0">
                <a:latin typeface="宋体" panose="02010600030101010101" pitchFamily="2" charset="-122"/>
                <a:ea typeface="宋体" panose="02010600030101010101" pitchFamily="2" charset="-122"/>
                <a:cs typeface="Times New Roman" panose="02020603050405020304" pitchFamily="18" charset="0"/>
              </a:rPr>
              <a:t>网络带来的插损，在输出巴伦后级增加两级级联的放大电路，并采用并联峰化结构来拓展其带宽；</a:t>
            </a:r>
            <a:endParaRPr lang="en-US" altLang="zh-CN" sz="400" b="1"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789947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标题 5">
            <a:extLst>
              <a:ext uri="{FF2B5EF4-FFF2-40B4-BE49-F238E27FC236}">
                <a16:creationId xmlns:a16="http://schemas.microsoft.com/office/drawing/2014/main" id="{1632A696-6325-44E2-AF17-ECEF7616FC9C}"/>
              </a:ext>
            </a:extLst>
          </p:cNvPr>
          <p:cNvSpPr>
            <a:spLocks noGrp="1"/>
          </p:cNvSpPr>
          <p:nvPr>
            <p:ph type="title"/>
            <p:custDataLst>
              <p:tags r:id="rId1"/>
            </p:custDataLst>
          </p:nvPr>
        </p:nvSpPr>
        <p:spPr>
          <a:xfrm>
            <a:off x="850265" y="241935"/>
            <a:ext cx="7665085" cy="593725"/>
          </a:xfrm>
        </p:spPr>
        <p:txBody>
          <a:bodyPr/>
          <a:lstStyle/>
          <a:p>
            <a:r>
              <a:rPr lang="en-US" altLang="zh-CN" sz="2000" dirty="0">
                <a:sym typeface="+mn-ea"/>
              </a:rPr>
              <a:t>4</a:t>
            </a:r>
            <a:r>
              <a:rPr lang="zh-CN" altLang="en-US" sz="2000" dirty="0">
                <a:sym typeface="+mn-ea"/>
              </a:rPr>
              <a:t>、</a:t>
            </a: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j-cs"/>
              </a:rPr>
              <a:t>已完成的工作</a:t>
            </a:r>
            <a:endParaRPr lang="zh-CN" altLang="en-US" sz="2000" dirty="0">
              <a:sym typeface="+mn-ea"/>
            </a:endParaRPr>
          </a:p>
        </p:txBody>
      </p:sp>
      <p:sp>
        <p:nvSpPr>
          <p:cNvPr id="34" name="Content Placeholder 2">
            <a:extLst>
              <a:ext uri="{FF2B5EF4-FFF2-40B4-BE49-F238E27FC236}">
                <a16:creationId xmlns:a16="http://schemas.microsoft.com/office/drawing/2014/main" id="{5D689803-A748-4603-85FC-3A642D64EAE5}"/>
              </a:ext>
            </a:extLst>
          </p:cNvPr>
          <p:cNvSpPr txBox="1">
            <a:spLocks/>
          </p:cNvSpPr>
          <p:nvPr/>
        </p:nvSpPr>
        <p:spPr>
          <a:xfrm>
            <a:off x="5796136" y="2966455"/>
            <a:ext cx="3032347" cy="1578122"/>
          </a:xfrm>
          <a:prstGeom prst="rect">
            <a:avLst/>
          </a:prstGeom>
          <a:ln w="19050">
            <a:solidFill>
              <a:srgbClr val="385D8A"/>
            </a:solidFill>
          </a:ln>
        </p:spPr>
        <p:txBody>
          <a:bodyPr>
            <a:noAutofit/>
          </a:bodyPr>
          <a:lstStyle>
            <a:lvl1pPr marL="365760" indent="-256032" algn="l" rtl="0" eaLnBrk="1" latinLnBrk="0" hangingPunct="1">
              <a:spcBef>
                <a:spcPts val="300"/>
              </a:spcBef>
              <a:buClr>
                <a:schemeClr val="accent3"/>
              </a:buClr>
              <a:buFont typeface="Georgia"/>
              <a:buChar char="•"/>
              <a:defRPr kumimoji="0" sz="24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4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lnSpc>
                <a:spcPct val="150000"/>
              </a:lnSpc>
            </a:pPr>
            <a:r>
              <a:rPr lang="zh-CN" altLang="en-US" sz="1050" b="1" dirty="0">
                <a:latin typeface="宋体" panose="02010600030101010101" pitchFamily="2" charset="-122"/>
                <a:ea typeface="宋体" panose="02010600030101010101" pitchFamily="2" charset="-122"/>
                <a:cs typeface="+mn-lt"/>
              </a:rPr>
              <a:t>左边展示了在</a:t>
            </a:r>
            <a:r>
              <a:rPr lang="en-US" altLang="zh-CN" sz="1050" b="1" dirty="0">
                <a:latin typeface="Times New Roman" panose="02020603050405020304" pitchFamily="18" charset="0"/>
                <a:ea typeface="宋体" panose="02010600030101010101" pitchFamily="2" charset="-122"/>
                <a:cs typeface="Times New Roman" panose="02020603050405020304" pitchFamily="18" charset="0"/>
              </a:rPr>
              <a:t>0~90°</a:t>
            </a:r>
            <a:r>
              <a:rPr lang="zh-CN" altLang="en-US" sz="1050" b="1" dirty="0">
                <a:latin typeface="宋体" panose="02010600030101010101" pitchFamily="2" charset="-122"/>
                <a:ea typeface="宋体" panose="02010600030101010101" pitchFamily="2" charset="-122"/>
                <a:cs typeface="+mn-lt"/>
              </a:rPr>
              <a:t>范围内扫描了</a:t>
            </a:r>
            <a:r>
              <a:rPr lang="en-US" altLang="zh-CN" sz="1050" b="1" dirty="0">
                <a:latin typeface="宋体" panose="02010600030101010101" pitchFamily="2" charset="-122"/>
                <a:ea typeface="宋体" panose="02010600030101010101" pitchFamily="2" charset="-122"/>
                <a:cs typeface="+mn-lt"/>
              </a:rPr>
              <a:t>60</a:t>
            </a:r>
            <a:r>
              <a:rPr lang="zh-CN" altLang="en-US" sz="1050" b="1" dirty="0">
                <a:latin typeface="宋体" panose="02010600030101010101" pitchFamily="2" charset="-122"/>
                <a:ea typeface="宋体" panose="02010600030101010101" pitchFamily="2" charset="-122"/>
                <a:cs typeface="+mn-lt"/>
              </a:rPr>
              <a:t>种移相状态，本课题研究所需要的</a:t>
            </a:r>
            <a:r>
              <a:rPr lang="en-US" altLang="zh-CN" sz="1050" b="1" dirty="0">
                <a:latin typeface="宋体" panose="02010600030101010101" pitchFamily="2" charset="-122"/>
                <a:ea typeface="宋体" panose="02010600030101010101" pitchFamily="2" charset="-122"/>
                <a:cs typeface="+mn-lt"/>
              </a:rPr>
              <a:t>16</a:t>
            </a:r>
            <a:r>
              <a:rPr lang="zh-CN" altLang="en-US" sz="1050" b="1" dirty="0">
                <a:latin typeface="宋体" panose="02010600030101010101" pitchFamily="2" charset="-122"/>
                <a:ea typeface="宋体" panose="02010600030101010101" pitchFamily="2" charset="-122"/>
                <a:cs typeface="+mn-lt"/>
              </a:rPr>
              <a:t>种移相状态包含在其中。</a:t>
            </a:r>
            <a:endParaRPr lang="en-US" altLang="zh-CN" sz="200" b="1" dirty="0">
              <a:latin typeface="宋体" panose="02010600030101010101" pitchFamily="2" charset="-122"/>
              <a:ea typeface="宋体" panose="02010600030101010101" pitchFamily="2" charset="-122"/>
              <a:cs typeface="Times New Roman" panose="02020603050405020304" pitchFamily="18" charset="0"/>
            </a:endParaRPr>
          </a:p>
          <a:p>
            <a:pPr>
              <a:lnSpc>
                <a:spcPct val="150000"/>
              </a:lnSpc>
            </a:pPr>
            <a:r>
              <a:rPr lang="zh-CN" altLang="en-US" sz="1050" b="1" dirty="0">
                <a:latin typeface="宋体" panose="02010600030101010101" pitchFamily="2" charset="-122"/>
                <a:ea typeface="宋体" panose="02010600030101010101" pitchFamily="2" charset="-122"/>
                <a:cs typeface="+mn-lt"/>
              </a:rPr>
              <a:t>绝对相移误差：</a:t>
            </a:r>
            <a:r>
              <a:rPr lang="en-US" altLang="zh-CN" sz="1050" b="1" dirty="0">
                <a:latin typeface="Times New Roman" panose="02020603050405020304" pitchFamily="18" charset="0"/>
                <a:ea typeface="宋体" panose="02010600030101010101" pitchFamily="2" charset="-122"/>
                <a:cs typeface="Times New Roman" panose="02020603050405020304" pitchFamily="18" charset="0"/>
              </a:rPr>
              <a:t>&lt;1°</a:t>
            </a:r>
          </a:p>
          <a:p>
            <a:pPr>
              <a:lnSpc>
                <a:spcPct val="150000"/>
              </a:lnSpc>
            </a:pPr>
            <a:r>
              <a:rPr lang="zh-CN" altLang="en-US" sz="1050" b="1" dirty="0">
                <a:latin typeface="宋体" panose="02010600030101010101" pitchFamily="2" charset="-122"/>
                <a:ea typeface="宋体" panose="02010600030101010101" pitchFamily="2" charset="-122"/>
                <a:cs typeface="+mn-lt"/>
              </a:rPr>
              <a:t>绝对增益误差：</a:t>
            </a:r>
            <a:r>
              <a:rPr lang="en-US" altLang="zh-CN" sz="1050" b="1" dirty="0">
                <a:latin typeface="Times New Roman" panose="02020603050405020304" pitchFamily="18" charset="0"/>
                <a:ea typeface="宋体" panose="02010600030101010101" pitchFamily="2" charset="-122"/>
                <a:cs typeface="Times New Roman" panose="02020603050405020304" pitchFamily="18" charset="0"/>
              </a:rPr>
              <a:t>&lt;0.6dB</a:t>
            </a:r>
          </a:p>
          <a:p>
            <a:pPr>
              <a:lnSpc>
                <a:spcPct val="150000"/>
              </a:lnSpc>
            </a:pPr>
            <a:r>
              <a:rPr lang="zh-CN" altLang="en-US" sz="1050" b="1" dirty="0">
                <a:latin typeface="Times New Roman" panose="02020603050405020304" pitchFamily="18" charset="0"/>
                <a:ea typeface="宋体" panose="02010600030101010101" pitchFamily="2" charset="-122"/>
                <a:cs typeface="Times New Roman" panose="02020603050405020304" pitchFamily="18" charset="0"/>
              </a:rPr>
              <a:t>插损：</a:t>
            </a:r>
            <a:r>
              <a:rPr lang="en-US" altLang="zh-CN" sz="1050" b="1" dirty="0">
                <a:latin typeface="Times New Roman" panose="02020603050405020304" pitchFamily="18" charset="0"/>
                <a:ea typeface="宋体" panose="02010600030101010101" pitchFamily="2" charset="-122"/>
                <a:cs typeface="Times New Roman" panose="02020603050405020304" pitchFamily="18" charset="0"/>
              </a:rPr>
              <a:t>&lt;0 dB</a:t>
            </a:r>
          </a:p>
        </p:txBody>
      </p:sp>
      <p:pic>
        <p:nvPicPr>
          <p:cNvPr id="7" name="图片 6">
            <a:extLst>
              <a:ext uri="{FF2B5EF4-FFF2-40B4-BE49-F238E27FC236}">
                <a16:creationId xmlns:a16="http://schemas.microsoft.com/office/drawing/2014/main" id="{B149B62C-9EE2-44C5-8975-C32CF854BF22}"/>
              </a:ext>
            </a:extLst>
          </p:cNvPr>
          <p:cNvPicPr>
            <a:picLocks noChangeAspect="1"/>
          </p:cNvPicPr>
          <p:nvPr/>
        </p:nvPicPr>
        <p:blipFill>
          <a:blip r:embed="rId4"/>
          <a:stretch>
            <a:fillRect/>
          </a:stretch>
        </p:blipFill>
        <p:spPr>
          <a:xfrm>
            <a:off x="5969184" y="1083215"/>
            <a:ext cx="2764182" cy="1517207"/>
          </a:xfrm>
          <a:prstGeom prst="rect">
            <a:avLst/>
          </a:prstGeom>
        </p:spPr>
      </p:pic>
      <p:sp>
        <p:nvSpPr>
          <p:cNvPr id="8" name="文本框 7">
            <a:extLst>
              <a:ext uri="{FF2B5EF4-FFF2-40B4-BE49-F238E27FC236}">
                <a16:creationId xmlns:a16="http://schemas.microsoft.com/office/drawing/2014/main" id="{38BF8643-F978-4E36-A319-5E6F6E626C78}"/>
              </a:ext>
            </a:extLst>
          </p:cNvPr>
          <p:cNvSpPr txBox="1"/>
          <p:nvPr/>
        </p:nvSpPr>
        <p:spPr>
          <a:xfrm>
            <a:off x="850265" y="644974"/>
            <a:ext cx="2353583" cy="307777"/>
          </a:xfrm>
          <a:prstGeom prst="rect">
            <a:avLst/>
          </a:prstGeom>
          <a:noFill/>
        </p:spPr>
        <p:txBody>
          <a:bodyPr wrap="square" rtlCol="0">
            <a:spAutoFit/>
          </a:bodyPr>
          <a:lstStyle/>
          <a:p>
            <a:r>
              <a:rPr lang="zh-CN" altLang="en-US" sz="1400" b="1" dirty="0">
                <a:latin typeface="+mn-ea"/>
                <a:cs typeface="+mn-lt"/>
              </a:rPr>
              <a:t>目前实现的电路仿真功能：</a:t>
            </a:r>
            <a:endParaRPr lang="zh-CN" altLang="en-US" sz="1600" b="1" dirty="0">
              <a:ea typeface="微软雅黑" panose="020B0503020204020204" pitchFamily="34" charset="-122"/>
              <a:cs typeface="+mn-lt"/>
            </a:endParaRPr>
          </a:p>
        </p:txBody>
      </p:sp>
      <p:sp>
        <p:nvSpPr>
          <p:cNvPr id="15" name="矩形: 圆角 14">
            <a:extLst>
              <a:ext uri="{FF2B5EF4-FFF2-40B4-BE49-F238E27FC236}">
                <a16:creationId xmlns:a16="http://schemas.microsoft.com/office/drawing/2014/main" id="{F568FA56-8A88-434C-8105-B268F7BED238}"/>
              </a:ext>
            </a:extLst>
          </p:cNvPr>
          <p:cNvSpPr/>
          <p:nvPr/>
        </p:nvSpPr>
        <p:spPr>
          <a:xfrm>
            <a:off x="5724165" y="976542"/>
            <a:ext cx="3104318" cy="188324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9B782D12-27A4-4563-BA94-72264E57A3BB}"/>
              </a:ext>
            </a:extLst>
          </p:cNvPr>
          <p:cNvSpPr txBox="1"/>
          <p:nvPr/>
        </p:nvSpPr>
        <p:spPr>
          <a:xfrm>
            <a:off x="6692071" y="2600422"/>
            <a:ext cx="1469238" cy="246221"/>
          </a:xfrm>
          <a:prstGeom prst="rect">
            <a:avLst/>
          </a:prstGeom>
          <a:noFill/>
        </p:spPr>
        <p:txBody>
          <a:bodyPr wrap="square" rtlCol="0">
            <a:spAutoFit/>
          </a:bodyPr>
          <a:lstStyle/>
          <a:p>
            <a:r>
              <a:rPr lang="zh-CN" altLang="en-US" sz="1000" b="1" dirty="0">
                <a:solidFill>
                  <a:srgbClr val="0070C0"/>
                </a:solidFill>
                <a:latin typeface="宋体" panose="02010600030101010101" pitchFamily="2" charset="-122"/>
                <a:ea typeface="宋体" panose="02010600030101010101" pitchFamily="2" charset="-122"/>
                <a:cs typeface="+mn-lt"/>
              </a:rPr>
              <a:t>有源移相器系统框图</a:t>
            </a:r>
            <a:endParaRPr lang="zh-CN" altLang="en-US" sz="1050" b="1" dirty="0">
              <a:solidFill>
                <a:srgbClr val="0070C0"/>
              </a:solidFill>
              <a:latin typeface="宋体" panose="02010600030101010101" pitchFamily="2" charset="-122"/>
              <a:ea typeface="宋体" panose="02010600030101010101" pitchFamily="2" charset="-122"/>
              <a:cs typeface="+mn-lt"/>
            </a:endParaRPr>
          </a:p>
        </p:txBody>
      </p:sp>
      <p:pic>
        <p:nvPicPr>
          <p:cNvPr id="3" name="图片 2">
            <a:extLst>
              <a:ext uri="{FF2B5EF4-FFF2-40B4-BE49-F238E27FC236}">
                <a16:creationId xmlns:a16="http://schemas.microsoft.com/office/drawing/2014/main" id="{66EE0AA5-AFBC-4C44-A3FE-9FD5CC6DE9F8}"/>
              </a:ext>
            </a:extLst>
          </p:cNvPr>
          <p:cNvPicPr>
            <a:picLocks noChangeAspect="1"/>
          </p:cNvPicPr>
          <p:nvPr/>
        </p:nvPicPr>
        <p:blipFill>
          <a:blip r:embed="rId5"/>
          <a:stretch>
            <a:fillRect/>
          </a:stretch>
        </p:blipFill>
        <p:spPr>
          <a:xfrm>
            <a:off x="410634" y="1104741"/>
            <a:ext cx="4758788" cy="1535251"/>
          </a:xfrm>
          <a:prstGeom prst="rect">
            <a:avLst/>
          </a:prstGeom>
        </p:spPr>
      </p:pic>
      <p:pic>
        <p:nvPicPr>
          <p:cNvPr id="4" name="图片 3">
            <a:extLst>
              <a:ext uri="{FF2B5EF4-FFF2-40B4-BE49-F238E27FC236}">
                <a16:creationId xmlns:a16="http://schemas.microsoft.com/office/drawing/2014/main" id="{F87E63D2-03BC-4B2A-B653-C7187649FCF3}"/>
              </a:ext>
            </a:extLst>
          </p:cNvPr>
          <p:cNvPicPr>
            <a:picLocks noChangeAspect="1"/>
          </p:cNvPicPr>
          <p:nvPr/>
        </p:nvPicPr>
        <p:blipFill>
          <a:blip r:embed="rId6"/>
          <a:stretch>
            <a:fillRect/>
          </a:stretch>
        </p:blipFill>
        <p:spPr>
          <a:xfrm>
            <a:off x="551269" y="2639992"/>
            <a:ext cx="2231648" cy="1844829"/>
          </a:xfrm>
          <a:prstGeom prst="rect">
            <a:avLst/>
          </a:prstGeom>
        </p:spPr>
      </p:pic>
      <p:pic>
        <p:nvPicPr>
          <p:cNvPr id="5" name="图片 4">
            <a:extLst>
              <a:ext uri="{FF2B5EF4-FFF2-40B4-BE49-F238E27FC236}">
                <a16:creationId xmlns:a16="http://schemas.microsoft.com/office/drawing/2014/main" id="{DB5819AF-2249-4A4B-A38F-46F54F9EE6F0}"/>
              </a:ext>
            </a:extLst>
          </p:cNvPr>
          <p:cNvPicPr>
            <a:picLocks noChangeAspect="1"/>
          </p:cNvPicPr>
          <p:nvPr/>
        </p:nvPicPr>
        <p:blipFill>
          <a:blip r:embed="rId7"/>
          <a:stretch>
            <a:fillRect/>
          </a:stretch>
        </p:blipFill>
        <p:spPr>
          <a:xfrm>
            <a:off x="3059832" y="2655049"/>
            <a:ext cx="2194609" cy="1889528"/>
          </a:xfrm>
          <a:prstGeom prst="rect">
            <a:avLst/>
          </a:prstGeom>
        </p:spPr>
      </p:pic>
      <p:sp>
        <p:nvSpPr>
          <p:cNvPr id="14" name="矩形: 圆角 13">
            <a:extLst>
              <a:ext uri="{FF2B5EF4-FFF2-40B4-BE49-F238E27FC236}">
                <a16:creationId xmlns:a16="http://schemas.microsoft.com/office/drawing/2014/main" id="{E9F75E26-8ACD-4A24-A248-0DC769ABA543}"/>
              </a:ext>
            </a:extLst>
          </p:cNvPr>
          <p:cNvSpPr/>
          <p:nvPr/>
        </p:nvSpPr>
        <p:spPr>
          <a:xfrm>
            <a:off x="46285" y="976542"/>
            <a:ext cx="5544616" cy="356803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51864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799692" y="3075806"/>
            <a:ext cx="5544616" cy="938535"/>
          </a:xfrm>
        </p:spPr>
        <p:txBody>
          <a:bodyPr>
            <a:normAutofit/>
          </a:bodyPr>
          <a:lstStyle/>
          <a:p>
            <a:r>
              <a:rPr lang="en-US" altLang="zh-CN" sz="3600" b="1" dirty="0">
                <a:solidFill>
                  <a:schemeClr val="bg1">
                    <a:lumMod val="50000"/>
                  </a:schemeClr>
                </a:solidFill>
                <a:latin typeface="微软雅黑" panose="020B0503020204020204" pitchFamily="34" charset="-122"/>
                <a:ea typeface="微软雅黑" panose="020B0503020204020204" pitchFamily="34" charset="-122"/>
                <a:cs typeface="+mj-cs"/>
              </a:rPr>
              <a:t>5</a:t>
            </a:r>
            <a:r>
              <a:rPr lang="zh-CN" altLang="en-US" sz="3600" b="1" dirty="0">
                <a:solidFill>
                  <a:schemeClr val="bg1">
                    <a:lumMod val="50000"/>
                  </a:schemeClr>
                </a:solidFill>
                <a:latin typeface="微软雅黑" panose="020B0503020204020204" pitchFamily="34" charset="-122"/>
                <a:ea typeface="微软雅黑" panose="020B0503020204020204" pitchFamily="34" charset="-122"/>
                <a:cs typeface="+mj-cs"/>
              </a:rPr>
              <a:t>、下阶段研究工作</a:t>
            </a:r>
          </a:p>
        </p:txBody>
      </p:sp>
    </p:spTree>
    <p:extLst>
      <p:ext uri="{BB962C8B-B14F-4D97-AF65-F5344CB8AC3E}">
        <p14:creationId xmlns:p14="http://schemas.microsoft.com/office/powerpoint/2010/main" val="414764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5">
            <a:extLst>
              <a:ext uri="{FF2B5EF4-FFF2-40B4-BE49-F238E27FC236}">
                <a16:creationId xmlns:a16="http://schemas.microsoft.com/office/drawing/2014/main" id="{0EA59467-DB4B-4CE2-881C-A42D199FADF8}"/>
              </a:ext>
            </a:extLst>
          </p:cNvPr>
          <p:cNvSpPr>
            <a:spLocks noGrp="1"/>
          </p:cNvSpPr>
          <p:nvPr>
            <p:ph type="title"/>
            <p:custDataLst>
              <p:tags r:id="rId1"/>
            </p:custDataLst>
          </p:nvPr>
        </p:nvSpPr>
        <p:spPr>
          <a:xfrm>
            <a:off x="850265" y="241935"/>
            <a:ext cx="7665085" cy="593725"/>
          </a:xfrm>
        </p:spPr>
        <p:txBody>
          <a:bodyPr/>
          <a:lstStyle/>
          <a:p>
            <a:r>
              <a:rPr lang="en-US" altLang="zh-CN" sz="2000" dirty="0">
                <a:sym typeface="+mn-ea"/>
              </a:rPr>
              <a:t>5</a:t>
            </a:r>
            <a:r>
              <a:rPr lang="zh-CN" altLang="en-US" sz="2000" dirty="0">
                <a:sym typeface="+mn-ea"/>
              </a:rPr>
              <a:t>、</a:t>
            </a: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j-cs"/>
              </a:rPr>
              <a:t>下阶段的研究工作</a:t>
            </a:r>
            <a:endParaRPr lang="zh-CN" altLang="en-US" sz="2000" dirty="0">
              <a:sym typeface="+mn-ea"/>
            </a:endParaRPr>
          </a:p>
        </p:txBody>
      </p:sp>
      <p:sp>
        <p:nvSpPr>
          <p:cNvPr id="11" name="箭头: 上 10">
            <a:extLst>
              <a:ext uri="{FF2B5EF4-FFF2-40B4-BE49-F238E27FC236}">
                <a16:creationId xmlns:a16="http://schemas.microsoft.com/office/drawing/2014/main" id="{3A94E148-ED64-4DF7-8B36-97D68500421C}"/>
              </a:ext>
            </a:extLst>
          </p:cNvPr>
          <p:cNvSpPr/>
          <p:nvPr/>
        </p:nvSpPr>
        <p:spPr>
          <a:xfrm rot="10800000">
            <a:off x="539552" y="915566"/>
            <a:ext cx="1017280" cy="3159486"/>
          </a:xfrm>
          <a:prstGeom prst="upArrow">
            <a:avLst/>
          </a:prstGeom>
          <a:solidFill>
            <a:srgbClr val="0070C0"/>
          </a:solidFill>
          <a:ln w="12700" cap="flat" cmpd="sng" algn="ctr">
            <a:solidFill>
              <a:srgbClr val="0070C0"/>
            </a:solidFill>
            <a:prstDash val="solid"/>
          </a:ln>
          <a:effectLst/>
        </p:spPr>
        <p:txBody>
          <a:bodyPr/>
          <a:lstStyle/>
          <a:p>
            <a:endParaRPr lang="zh-CN" altLang="en-US"/>
          </a:p>
        </p:txBody>
      </p:sp>
      <p:sp>
        <p:nvSpPr>
          <p:cNvPr id="12" name="Content Placeholder 2">
            <a:extLst>
              <a:ext uri="{FF2B5EF4-FFF2-40B4-BE49-F238E27FC236}">
                <a16:creationId xmlns:a16="http://schemas.microsoft.com/office/drawing/2014/main" id="{2A9D0562-A36F-4390-9F9F-455646DCB512}"/>
              </a:ext>
            </a:extLst>
          </p:cNvPr>
          <p:cNvSpPr txBox="1">
            <a:spLocks/>
          </p:cNvSpPr>
          <p:nvPr/>
        </p:nvSpPr>
        <p:spPr>
          <a:xfrm>
            <a:off x="2051720" y="951566"/>
            <a:ext cx="6624736" cy="2876745"/>
          </a:xfrm>
          <a:prstGeom prst="rect">
            <a:avLst/>
          </a:prstGeom>
          <a:ln w="19050">
            <a:solidFill>
              <a:srgbClr val="385D8A"/>
            </a:solidFill>
          </a:ln>
        </p:spPr>
        <p:txBody>
          <a:bodyPr>
            <a:noAutofit/>
          </a:bodyPr>
          <a:lstStyle>
            <a:lvl1pPr marL="365760" indent="-256032" algn="l" rtl="0" eaLnBrk="1" latinLnBrk="0" hangingPunct="1">
              <a:spcBef>
                <a:spcPts val="300"/>
              </a:spcBef>
              <a:buClr>
                <a:schemeClr val="accent3"/>
              </a:buClr>
              <a:buFont typeface="Georgia"/>
              <a:buChar char="•"/>
              <a:defRPr kumimoji="0" sz="24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4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lnSpc>
                <a:spcPct val="200000"/>
              </a:lnSpc>
            </a:pPr>
            <a:r>
              <a:rPr lang="en-US" altLang="zh-CN" sz="1600" b="1" dirty="0">
                <a:latin typeface="宋体" panose="02010600030101010101" pitchFamily="2" charset="-122"/>
                <a:ea typeface="宋体" panose="02010600030101010101" pitchFamily="2" charset="-122"/>
                <a:cs typeface="+mn-lt"/>
              </a:rPr>
              <a:t>1. </a:t>
            </a:r>
            <a:r>
              <a:rPr lang="zh-CN" altLang="en-US" sz="1600" b="1" dirty="0">
                <a:latin typeface="宋体" panose="02010600030101010101" pitchFamily="2" charset="-122"/>
                <a:ea typeface="宋体" panose="02010600030101010101" pitchFamily="2" charset="-122"/>
                <a:cs typeface="+mn-lt"/>
              </a:rPr>
              <a:t>继续完成电路仿真设计，着重提升前级正交信号生成电路的精度，同时需要在移相器插损与功耗之间进行折中。</a:t>
            </a:r>
            <a:endParaRPr lang="en-US" altLang="zh-CN" sz="600" b="1" dirty="0">
              <a:latin typeface="宋体" panose="02010600030101010101" pitchFamily="2" charset="-122"/>
              <a:ea typeface="宋体" panose="02010600030101010101" pitchFamily="2" charset="-122"/>
              <a:cs typeface="Times New Roman" panose="02020603050405020304" pitchFamily="18" charset="0"/>
            </a:endParaRPr>
          </a:p>
          <a:p>
            <a:pPr>
              <a:lnSpc>
                <a:spcPct val="200000"/>
              </a:lnSpc>
            </a:pPr>
            <a:r>
              <a:rPr lang="en-US" altLang="zh-CN" sz="1600" b="1" dirty="0">
                <a:latin typeface="宋体" panose="02010600030101010101" pitchFamily="2" charset="-122"/>
                <a:ea typeface="宋体" panose="02010600030101010101" pitchFamily="2" charset="-122"/>
                <a:cs typeface="+mn-lt"/>
              </a:rPr>
              <a:t>2. </a:t>
            </a:r>
            <a:r>
              <a:rPr lang="zh-CN" altLang="en-US" sz="1600" b="1" i="0" dirty="0">
                <a:latin typeface="Times New Roman" panose="02020603050405020304" pitchFamily="18" charset="0"/>
                <a:cs typeface="Times New Roman" panose="02020603050405020304" pitchFamily="18" charset="0"/>
              </a:rPr>
              <a:t>流片并进行测试</a:t>
            </a:r>
            <a:endParaRPr lang="en-US" altLang="zh-CN" sz="1600" b="1" i="0" dirty="0">
              <a:latin typeface="Times New Roman" panose="02020603050405020304" pitchFamily="18" charset="0"/>
              <a:cs typeface="Times New Roman" panose="02020603050405020304" pitchFamily="18" charset="0"/>
            </a:endParaRPr>
          </a:p>
          <a:p>
            <a:pPr>
              <a:lnSpc>
                <a:spcPct val="200000"/>
              </a:lnSpc>
            </a:pPr>
            <a:r>
              <a:rPr lang="en-US" altLang="zh-CN" sz="1600" b="1" dirty="0">
                <a:latin typeface="宋体" panose="02010600030101010101" pitchFamily="2" charset="-122"/>
                <a:ea typeface="宋体" panose="02010600030101010101" pitchFamily="2" charset="-122"/>
                <a:cs typeface="+mn-lt"/>
              </a:rPr>
              <a:t>3. </a:t>
            </a:r>
            <a:r>
              <a:rPr lang="zh-CN" altLang="en-US" sz="1600" b="1" i="0" dirty="0">
                <a:latin typeface="Times New Roman" panose="02020603050405020304" pitchFamily="18" charset="0"/>
                <a:cs typeface="Times New Roman" panose="02020603050405020304" pitchFamily="18" charset="0"/>
              </a:rPr>
              <a:t>撰写毕业论文</a:t>
            </a:r>
            <a:endParaRPr lang="en-US" altLang="zh-CN" sz="1600" b="1" i="0" dirty="0">
              <a:latin typeface="Times New Roman" panose="02020603050405020304" pitchFamily="18" charset="0"/>
              <a:cs typeface="Times New Roman" panose="02020603050405020304" pitchFamily="18" charset="0"/>
            </a:endParaRPr>
          </a:p>
          <a:p>
            <a:pPr>
              <a:lnSpc>
                <a:spcPct val="200000"/>
              </a:lnSpc>
            </a:pPr>
            <a:r>
              <a:rPr lang="en-US" altLang="zh-CN" sz="1600" b="1" dirty="0">
                <a:latin typeface="宋体" panose="02010600030101010101" pitchFamily="2" charset="-122"/>
                <a:ea typeface="宋体" panose="02010600030101010101" pitchFamily="2" charset="-122"/>
                <a:cs typeface="Times New Roman" panose="02020603050405020304" pitchFamily="18" charset="0"/>
              </a:rPr>
              <a:t>4. </a:t>
            </a:r>
            <a:r>
              <a:rPr lang="zh-CN" altLang="en-US" sz="1600" b="1" i="0" dirty="0">
                <a:latin typeface="Times New Roman" panose="02020603050405020304" pitchFamily="18" charset="0"/>
                <a:cs typeface="Times New Roman" panose="02020603050405020304" pitchFamily="18" charset="0"/>
              </a:rPr>
              <a:t>进行毕业答辩</a:t>
            </a: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0141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1"/>
          </p:nvPr>
        </p:nvSpPr>
        <p:spPr>
          <a:xfrm>
            <a:off x="3131840" y="3939902"/>
            <a:ext cx="2592289" cy="576064"/>
          </a:xfrm>
        </p:spPr>
        <p:txBody>
          <a:bodyPr/>
          <a:lstStyle/>
          <a:p>
            <a:r>
              <a:rPr lang="zh-CN" altLang="en-US" sz="1600" dirty="0"/>
              <a:t>汇报人：庾小齐</a:t>
            </a:r>
            <a:endParaRPr lang="en-US" altLang="zh-CN" sz="1600" dirty="0"/>
          </a:p>
          <a:p>
            <a:r>
              <a:rPr lang="zh-CN" altLang="en-US" sz="1200" dirty="0"/>
              <a:t>（汇报日期）</a:t>
            </a:r>
            <a:r>
              <a:rPr lang="en-US" altLang="zh-CN" sz="1200" dirty="0"/>
              <a:t>2025</a:t>
            </a:r>
            <a:r>
              <a:rPr lang="zh-CN" altLang="en-US" sz="1200" dirty="0"/>
              <a:t>年</a:t>
            </a:r>
            <a:r>
              <a:rPr lang="en-US" altLang="zh-CN" sz="1200" dirty="0"/>
              <a:t>1</a:t>
            </a:r>
            <a:r>
              <a:rPr lang="zh-CN" altLang="en-US" sz="1200" dirty="0"/>
              <a:t>月</a:t>
            </a:r>
            <a:r>
              <a:rPr lang="en-US" altLang="zh-CN" sz="1200" dirty="0"/>
              <a:t>10</a:t>
            </a:r>
            <a:r>
              <a:rPr lang="zh-CN" altLang="en-US" sz="1200" dirty="0"/>
              <a:t>日</a:t>
            </a:r>
          </a:p>
        </p:txBody>
      </p:sp>
      <p:sp>
        <p:nvSpPr>
          <p:cNvPr id="5" name="标题 4">
            <a:extLst>
              <a:ext uri="{FF2B5EF4-FFF2-40B4-BE49-F238E27FC236}">
                <a16:creationId xmlns:a16="http://schemas.microsoft.com/office/drawing/2014/main" id="{16A1F46A-EC41-4287-913A-BF626EA1C754}"/>
              </a:ext>
            </a:extLst>
          </p:cNvPr>
          <p:cNvSpPr>
            <a:spLocks noGrp="1"/>
          </p:cNvSpPr>
          <p:nvPr>
            <p:ph type="ctrTitle"/>
          </p:nvPr>
        </p:nvSpPr>
        <p:spPr>
          <a:xfrm>
            <a:off x="575556" y="2715766"/>
            <a:ext cx="7992888" cy="576065"/>
          </a:xfrm>
        </p:spPr>
        <p:txBody>
          <a:bodyPr>
            <a:noAutofit/>
          </a:bodyPr>
          <a:lstStyle/>
          <a:p>
            <a:r>
              <a:rPr lang="zh-CN" altLang="en-US" sz="3200" b="1" dirty="0">
                <a:solidFill>
                  <a:srgbClr val="0070C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cs typeface="+mn-ea"/>
                <a:sym typeface="Arial" panose="020B0604020202020204" pitchFamily="34" charset="0"/>
              </a:rPr>
              <a:t>感谢各位专家老师的聆听和宝贵意见！</a:t>
            </a:r>
            <a:endParaRPr lang="zh-CN" altLang="en-US" sz="3200" dirty="0">
              <a:solidFill>
                <a:srgbClr val="0070C0"/>
              </a:solidFill>
            </a:endParaRPr>
          </a:p>
        </p:txBody>
      </p:sp>
      <p:sp>
        <p:nvSpPr>
          <p:cNvPr id="8" name="标题 4">
            <a:extLst>
              <a:ext uri="{FF2B5EF4-FFF2-40B4-BE49-F238E27FC236}">
                <a16:creationId xmlns:a16="http://schemas.microsoft.com/office/drawing/2014/main" id="{FD2A2DF6-75E8-4E49-9E68-A2CAB5DD46F1}"/>
              </a:ext>
            </a:extLst>
          </p:cNvPr>
          <p:cNvSpPr txBox="1">
            <a:spLocks/>
          </p:cNvSpPr>
          <p:nvPr/>
        </p:nvSpPr>
        <p:spPr>
          <a:xfrm>
            <a:off x="575556" y="3327834"/>
            <a:ext cx="7992888" cy="576065"/>
          </a:xfrm>
          <a:prstGeom prst="rect">
            <a:avLst/>
          </a:prstGeom>
        </p:spPr>
        <p:txBody>
          <a:bodyPr>
            <a:noAutofit/>
          </a:bodyPr>
          <a:lstStyle>
            <a:lvl1pPr algn="ctr" rtl="0" eaLnBrk="1" fontAlgn="base" hangingPunct="1">
              <a:spcBef>
                <a:spcPct val="0"/>
              </a:spcBef>
              <a:spcAft>
                <a:spcPct val="0"/>
              </a:spcAft>
              <a:defRPr sz="4800" b="1" kern="1200" baseline="0">
                <a:solidFill>
                  <a:schemeClr val="tx2">
                    <a:lumMod val="75000"/>
                  </a:schemeClr>
                </a:solidFill>
                <a:latin typeface="微软雅黑" panose="020B0503020204020204" pitchFamily="34" charset="-122"/>
                <a:ea typeface="微软雅黑" panose="020B0503020204020204" pitchFamily="34" charset="-122"/>
                <a:cs typeface="+mj-cs"/>
              </a:defRPr>
            </a:lvl1pPr>
            <a:lvl2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1"/>
                </a:solidFill>
                <a:latin typeface="Calibri" panose="020F0502020204030204" pitchFamily="34" charset="0"/>
                <a:ea typeface="宋体" panose="02010600030101010101" pitchFamily="2" charset="-122"/>
              </a:defRPr>
            </a:lvl9pPr>
          </a:lstStyle>
          <a:p>
            <a:r>
              <a:rPr lang="en-US" altLang="zh-CN" sz="1800" dirty="0">
                <a:solidFill>
                  <a:srgbClr val="0070C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cs typeface="+mn-ea"/>
                <a:sym typeface="Arial" panose="020B0604020202020204" pitchFamily="34" charset="0"/>
              </a:rPr>
              <a:t>Thanks For Everyone’s</a:t>
            </a:r>
            <a:r>
              <a:rPr lang="zh-CN" altLang="en-US" sz="1800" dirty="0">
                <a:solidFill>
                  <a:srgbClr val="0070C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cs typeface="+mn-ea"/>
                <a:sym typeface="Arial" panose="020B0604020202020204" pitchFamily="34" charset="0"/>
              </a:rPr>
              <a:t> </a:t>
            </a:r>
            <a:r>
              <a:rPr lang="en-US" altLang="zh-CN" sz="1800" dirty="0">
                <a:solidFill>
                  <a:srgbClr val="0070C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cs typeface="+mn-ea"/>
                <a:sym typeface="Arial" panose="020B0604020202020204" pitchFamily="34" charset="0"/>
              </a:rPr>
              <a:t>Attention</a:t>
            </a:r>
            <a:r>
              <a:rPr lang="zh-CN" altLang="en-US" sz="1800" dirty="0">
                <a:solidFill>
                  <a:srgbClr val="0070C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cs typeface="+mn-ea"/>
                <a:sym typeface="Arial" panose="020B0604020202020204" pitchFamily="34" charset="0"/>
              </a:rPr>
              <a:t> </a:t>
            </a:r>
            <a:r>
              <a:rPr lang="en-US" altLang="zh-CN" sz="1800" dirty="0">
                <a:solidFill>
                  <a:srgbClr val="0070C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cs typeface="+mn-ea"/>
                <a:sym typeface="Arial" panose="020B0604020202020204" pitchFamily="34" charset="0"/>
              </a:rPr>
              <a:t>And Advice</a:t>
            </a:r>
            <a:r>
              <a:rPr lang="zh-CN" altLang="en-US" sz="1800" dirty="0">
                <a:solidFill>
                  <a:srgbClr val="0070C0"/>
                </a:solidFill>
                <a:effectLst>
                  <a:outerShdw blurRad="50800" dist="38100" dir="2700000" algn="tl" rotWithShape="0">
                    <a:prstClr val="black">
                      <a:alpha val="40000"/>
                    </a:prstClr>
                  </a:outerShdw>
                </a:effectLst>
                <a:latin typeface="Arial" panose="020B0604020202020204" pitchFamily="34" charset="0"/>
                <a:ea typeface="微软雅黑" panose="020B0503020204020204" pitchFamily="34" charset="-122"/>
                <a:cs typeface="+mn-ea"/>
                <a:sym typeface="Arial" panose="020B0604020202020204" pitchFamily="34" charset="0"/>
              </a:rPr>
              <a:t>！</a:t>
            </a:r>
          </a:p>
        </p:txBody>
      </p:sp>
    </p:spTree>
    <p:extLst>
      <p:ext uri="{BB962C8B-B14F-4D97-AF65-F5344CB8AC3E}">
        <p14:creationId xmlns:p14="http://schemas.microsoft.com/office/powerpoint/2010/main" val="1468294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5556" y="3003798"/>
            <a:ext cx="7992888" cy="938535"/>
          </a:xfrm>
        </p:spPr>
        <p:txBody>
          <a:bodyPr>
            <a:normAutofit/>
          </a:bodyPr>
          <a:lstStyle/>
          <a:p>
            <a:r>
              <a:rPr lang="zh-CN" altLang="en-US" sz="3600" b="1" dirty="0">
                <a:solidFill>
                  <a:schemeClr val="bg1">
                    <a:lumMod val="50000"/>
                  </a:schemeClr>
                </a:solidFill>
                <a:latin typeface="微软雅黑" panose="020B0503020204020204" pitchFamily="34" charset="-122"/>
                <a:ea typeface="微软雅黑" panose="020B0503020204020204" pitchFamily="34" charset="-122"/>
                <a:cs typeface="+mj-cs"/>
              </a:rPr>
              <a:t>1、课题背景及研究的目的与意义</a:t>
            </a:r>
          </a:p>
        </p:txBody>
      </p:sp>
    </p:spTree>
    <p:extLst>
      <p:ext uri="{BB962C8B-B14F-4D97-AF65-F5344CB8AC3E}">
        <p14:creationId xmlns:p14="http://schemas.microsoft.com/office/powerpoint/2010/main" val="1163739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a:xfrm>
            <a:off x="850265" y="241935"/>
            <a:ext cx="7665085" cy="593725"/>
          </a:xfrm>
        </p:spPr>
        <p:txBody>
          <a:bodyPr/>
          <a:lstStyle/>
          <a:p>
            <a:r>
              <a:rPr lang="zh-CN" altLang="en-US" sz="2000" dirty="0">
                <a:sym typeface="+mn-ea"/>
              </a:rPr>
              <a:t>1、</a:t>
            </a: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j-cs"/>
              </a:rPr>
              <a:t>课题背景</a:t>
            </a:r>
            <a:r>
              <a:rPr lang="zh-CN" altLang="en-US" sz="2000" dirty="0"/>
              <a:t>及研究的目的与意义</a:t>
            </a:r>
            <a:endParaRPr lang="zh-CN" altLang="en-US" sz="2000" dirty="0">
              <a:sym typeface="+mn-ea"/>
            </a:endParaRPr>
          </a:p>
        </p:txBody>
      </p:sp>
      <p:sp>
        <p:nvSpPr>
          <p:cNvPr id="3" name="文本框 2">
            <a:extLst>
              <a:ext uri="{FF2B5EF4-FFF2-40B4-BE49-F238E27FC236}">
                <a16:creationId xmlns:a16="http://schemas.microsoft.com/office/drawing/2014/main" id="{19E32114-88A9-CCE7-C609-4CB202722493}"/>
              </a:ext>
            </a:extLst>
          </p:cNvPr>
          <p:cNvSpPr txBox="1"/>
          <p:nvPr/>
        </p:nvSpPr>
        <p:spPr>
          <a:xfrm>
            <a:off x="161639" y="789493"/>
            <a:ext cx="8856984" cy="646331"/>
          </a:xfrm>
          <a:prstGeom prst="rect">
            <a:avLst/>
          </a:prstGeom>
          <a:noFill/>
        </p:spPr>
        <p:txBody>
          <a:bodyPr wrap="square">
            <a:spAutoFit/>
          </a:bodyPr>
          <a:lstStyle/>
          <a:p>
            <a:r>
              <a:rPr lang="zh-CN" altLang="en-US" sz="1200" dirty="0"/>
              <a:t>第五代移动通信技术主要采用多入多出</a:t>
            </a:r>
            <a:r>
              <a:rPr lang="en-US" altLang="zh-CN" sz="1200" dirty="0"/>
              <a:t>(Multiple In Multiple Out</a:t>
            </a:r>
            <a:r>
              <a:rPr lang="zh-CN" altLang="en-US" sz="1200" dirty="0"/>
              <a:t>，</a:t>
            </a:r>
            <a:r>
              <a:rPr lang="en-US" altLang="zh-CN" sz="1200" dirty="0"/>
              <a:t>MIMO)</a:t>
            </a:r>
            <a:r>
              <a:rPr lang="zh-CN" altLang="en-US" sz="1200" dirty="0"/>
              <a:t> 技术，通过</a:t>
            </a:r>
            <a:r>
              <a:rPr lang="zh-CN" altLang="en-US" sz="1200" b="1" dirty="0"/>
              <a:t>波束赋形、空间复用</a:t>
            </a:r>
            <a:r>
              <a:rPr lang="zh-CN" altLang="en-US" sz="1200" dirty="0"/>
              <a:t>等方法来</a:t>
            </a:r>
            <a:r>
              <a:rPr lang="zh-CN" altLang="en-US" sz="1200" b="1" dirty="0"/>
              <a:t>提高频谱效率</a:t>
            </a:r>
            <a:r>
              <a:rPr lang="zh-CN" altLang="en-US" sz="1200" dirty="0"/>
              <a:t>和</a:t>
            </a:r>
            <a:r>
              <a:rPr lang="zh-CN" altLang="en-US" sz="1200" b="1" dirty="0"/>
              <a:t>拓宽信道带宽</a:t>
            </a:r>
            <a:r>
              <a:rPr lang="zh-CN" altLang="en-US" sz="1200" dirty="0"/>
              <a:t>，显著提升了无线通信的数据传输速率。为了实现 </a:t>
            </a:r>
            <a:r>
              <a:rPr lang="en-US" altLang="zh-CN" sz="1200" dirty="0"/>
              <a:t>5G </a:t>
            </a:r>
            <a:r>
              <a:rPr lang="zh-CN" altLang="en-US" sz="1200" dirty="0"/>
              <a:t>毫米波</a:t>
            </a:r>
            <a:r>
              <a:rPr lang="en-US" altLang="zh-CN" sz="1200" dirty="0"/>
              <a:t>MIMO </a:t>
            </a:r>
            <a:r>
              <a:rPr lang="zh-CN" altLang="en-US" sz="1200" dirty="0"/>
              <a:t>系统，</a:t>
            </a:r>
            <a:r>
              <a:rPr lang="zh-CN" altLang="en-US" sz="1200" b="1" dirty="0"/>
              <a:t>相控阵</a:t>
            </a:r>
            <a:r>
              <a:rPr lang="zh-CN" altLang="en-US" sz="1200" dirty="0"/>
              <a:t>收发方案受到了广泛的关注。</a:t>
            </a:r>
            <a:endParaRPr lang="en-US" altLang="zh-CN" sz="1200" dirty="0"/>
          </a:p>
          <a:p>
            <a:endParaRPr lang="zh-CN" altLang="en-US" sz="1200" dirty="0"/>
          </a:p>
        </p:txBody>
      </p:sp>
      <p:sp>
        <p:nvSpPr>
          <p:cNvPr id="4" name="文本框 3">
            <a:extLst>
              <a:ext uri="{FF2B5EF4-FFF2-40B4-BE49-F238E27FC236}">
                <a16:creationId xmlns:a16="http://schemas.microsoft.com/office/drawing/2014/main" id="{137F4E39-721B-A99C-9131-8DC7A82B701B}"/>
              </a:ext>
            </a:extLst>
          </p:cNvPr>
          <p:cNvSpPr txBox="1"/>
          <p:nvPr/>
        </p:nvSpPr>
        <p:spPr>
          <a:xfrm>
            <a:off x="161639" y="2378832"/>
            <a:ext cx="8856984" cy="830997"/>
          </a:xfrm>
          <a:prstGeom prst="rect">
            <a:avLst/>
          </a:prstGeom>
          <a:noFill/>
        </p:spPr>
        <p:txBody>
          <a:bodyPr wrap="square">
            <a:spAutoFit/>
          </a:bodyPr>
          <a:lstStyle/>
          <a:p>
            <a:r>
              <a:rPr lang="zh-CN" altLang="en-US" sz="1200" dirty="0"/>
              <a:t>相控阵系统：</a:t>
            </a:r>
            <a:endParaRPr lang="en-US" altLang="zh-CN" sz="1200" dirty="0"/>
          </a:p>
          <a:p>
            <a:pPr marL="285750" indent="-285750">
              <a:buFont typeface="Arial" panose="020B0604020202020204" pitchFamily="34" charset="0"/>
              <a:buChar char="•"/>
            </a:pPr>
            <a:r>
              <a:rPr lang="zh-CN" altLang="en-US" sz="1200" dirty="0"/>
              <a:t>控制各天线所辐射信号的幅度和相位来改变</a:t>
            </a:r>
            <a:r>
              <a:rPr lang="zh-CN" altLang="en-US" sz="1200" b="1" dirty="0"/>
              <a:t>等效波束的方向和强度</a:t>
            </a:r>
            <a:r>
              <a:rPr lang="zh-CN" altLang="en-US" sz="1200" dirty="0"/>
              <a:t>。</a:t>
            </a:r>
            <a:endParaRPr lang="en-US" altLang="zh-CN" sz="1200" dirty="0"/>
          </a:p>
          <a:p>
            <a:pPr marL="285750" indent="-285750">
              <a:buFont typeface="Arial" panose="020B0604020202020204" pitchFamily="34" charset="0"/>
              <a:buChar char="•"/>
            </a:pPr>
            <a:r>
              <a:rPr lang="zh-CN" altLang="en-US" sz="1200" dirty="0"/>
              <a:t>使多个信号在空间上相互增强或抵消，形成一个</a:t>
            </a:r>
            <a:r>
              <a:rPr lang="zh-CN" altLang="en-US" sz="1200" b="1" dirty="0"/>
              <a:t>窄方向的波束</a:t>
            </a:r>
            <a:r>
              <a:rPr lang="zh-CN" altLang="en-US" sz="1200" dirty="0"/>
              <a:t>，以克服毫米波频段存在的</a:t>
            </a:r>
            <a:r>
              <a:rPr lang="zh-CN" altLang="en-US" sz="1200" b="1" dirty="0"/>
              <a:t>高路径损耗问题</a:t>
            </a:r>
            <a:r>
              <a:rPr lang="zh-CN" altLang="en-US" sz="1200" dirty="0"/>
              <a:t>。</a:t>
            </a:r>
            <a:endParaRPr lang="en-US" altLang="zh-CN" sz="1200" dirty="0"/>
          </a:p>
          <a:p>
            <a:pPr marL="285750" indent="-285750">
              <a:buFont typeface="Arial" panose="020B0604020202020204" pitchFamily="34" charset="0"/>
              <a:buChar char="•"/>
            </a:pPr>
            <a:r>
              <a:rPr lang="zh-CN" altLang="en-US" sz="1200" dirty="0"/>
              <a:t>将相同频率的信号以不同波束形状和指向进行传输，</a:t>
            </a:r>
            <a:r>
              <a:rPr lang="zh-CN" altLang="en-US" sz="1200" b="1" dirty="0"/>
              <a:t>降低信号之间干扰</a:t>
            </a:r>
            <a:r>
              <a:rPr lang="zh-CN" altLang="en-US" sz="1200" dirty="0"/>
              <a:t>并实现无线资源的空分复用，提供传输效率</a:t>
            </a:r>
            <a:r>
              <a:rPr lang="zh-CN" altLang="en-US" sz="1200" i="0" dirty="0">
                <a:solidFill>
                  <a:srgbClr val="000000"/>
                </a:solidFill>
                <a:effectLst/>
                <a:latin typeface="宋体" panose="02010600030101010101" pitchFamily="2" charset="-122"/>
                <a:ea typeface="宋体" panose="02010600030101010101" pitchFamily="2" charset="-122"/>
              </a:rPr>
              <a:t>。</a:t>
            </a:r>
            <a:endParaRPr lang="zh-CN" altLang="en-US" sz="1200" dirty="0">
              <a:latin typeface="宋体" panose="02010600030101010101" pitchFamily="2" charset="-122"/>
              <a:ea typeface="宋体" panose="02010600030101010101" pitchFamily="2" charset="-122"/>
            </a:endParaRPr>
          </a:p>
        </p:txBody>
      </p:sp>
      <p:pic>
        <p:nvPicPr>
          <p:cNvPr id="2" name="图片 1">
            <a:extLst>
              <a:ext uri="{FF2B5EF4-FFF2-40B4-BE49-F238E27FC236}">
                <a16:creationId xmlns:a16="http://schemas.microsoft.com/office/drawing/2014/main" id="{63C18653-CE1E-49E6-82ED-3A70B59E3D0B}"/>
              </a:ext>
            </a:extLst>
          </p:cNvPr>
          <p:cNvPicPr>
            <a:picLocks noChangeAspect="1"/>
          </p:cNvPicPr>
          <p:nvPr/>
        </p:nvPicPr>
        <p:blipFill>
          <a:blip r:embed="rId4"/>
          <a:stretch>
            <a:fillRect/>
          </a:stretch>
        </p:blipFill>
        <p:spPr>
          <a:xfrm>
            <a:off x="3046148" y="1247010"/>
            <a:ext cx="3051704" cy="1049821"/>
          </a:xfrm>
          <a:prstGeom prst="rect">
            <a:avLst/>
          </a:prstGeom>
        </p:spPr>
      </p:pic>
      <p:pic>
        <p:nvPicPr>
          <p:cNvPr id="7" name="图片 6">
            <a:extLst>
              <a:ext uri="{FF2B5EF4-FFF2-40B4-BE49-F238E27FC236}">
                <a16:creationId xmlns:a16="http://schemas.microsoft.com/office/drawing/2014/main" id="{2E115E94-C358-4E14-A512-1C6F0112DD3D}"/>
              </a:ext>
            </a:extLst>
          </p:cNvPr>
          <p:cNvPicPr>
            <a:picLocks noChangeAspect="1"/>
          </p:cNvPicPr>
          <p:nvPr/>
        </p:nvPicPr>
        <p:blipFill rotWithShape="1">
          <a:blip r:embed="rId5"/>
          <a:srcRect l="3637"/>
          <a:stretch/>
        </p:blipFill>
        <p:spPr>
          <a:xfrm>
            <a:off x="1907704" y="3306193"/>
            <a:ext cx="3816424" cy="1408046"/>
          </a:xfrm>
          <a:prstGeom prst="rect">
            <a:avLst/>
          </a:prstGeom>
        </p:spPr>
      </p:pic>
      <p:pic>
        <p:nvPicPr>
          <p:cNvPr id="9" name="图片 8">
            <a:extLst>
              <a:ext uri="{FF2B5EF4-FFF2-40B4-BE49-F238E27FC236}">
                <a16:creationId xmlns:a16="http://schemas.microsoft.com/office/drawing/2014/main" id="{EFD5BD82-0875-4989-B2D2-82EB77EE9D9C}"/>
              </a:ext>
            </a:extLst>
          </p:cNvPr>
          <p:cNvPicPr>
            <a:picLocks noChangeAspect="1"/>
          </p:cNvPicPr>
          <p:nvPr/>
        </p:nvPicPr>
        <p:blipFill rotWithShape="1">
          <a:blip r:embed="rId6">
            <a:extLst>
              <a:ext uri="{28A0092B-C50C-407E-A947-70E740481C1C}">
                <a14:useLocalDpi xmlns:a14="http://schemas.microsoft.com/office/drawing/2010/main" val="0"/>
              </a:ext>
            </a:extLst>
          </a:blip>
          <a:srcRect l="16701" t="31471" r="18900" b="10161"/>
          <a:stretch/>
        </p:blipFill>
        <p:spPr>
          <a:xfrm>
            <a:off x="5873246" y="3329577"/>
            <a:ext cx="3145377" cy="138466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圆角 24">
            <a:extLst>
              <a:ext uri="{FF2B5EF4-FFF2-40B4-BE49-F238E27FC236}">
                <a16:creationId xmlns:a16="http://schemas.microsoft.com/office/drawing/2014/main" id="{A6E38C12-62D5-4C3C-B049-0FEBE425806E}"/>
              </a:ext>
            </a:extLst>
          </p:cNvPr>
          <p:cNvSpPr/>
          <p:nvPr/>
        </p:nvSpPr>
        <p:spPr>
          <a:xfrm>
            <a:off x="4461495" y="2520418"/>
            <a:ext cx="3824749" cy="240505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标题 5"/>
          <p:cNvSpPr>
            <a:spLocks noGrp="1"/>
          </p:cNvSpPr>
          <p:nvPr>
            <p:ph type="title"/>
            <p:custDataLst>
              <p:tags r:id="rId1"/>
            </p:custDataLst>
          </p:nvPr>
        </p:nvSpPr>
        <p:spPr>
          <a:xfrm>
            <a:off x="850265" y="241935"/>
            <a:ext cx="7665085" cy="593725"/>
          </a:xfrm>
        </p:spPr>
        <p:txBody>
          <a:bodyPr/>
          <a:lstStyle/>
          <a:p>
            <a:r>
              <a:rPr lang="zh-CN" altLang="en-US" sz="2000" dirty="0">
                <a:sym typeface="+mn-ea"/>
              </a:rPr>
              <a:t>1、</a:t>
            </a: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j-cs"/>
              </a:rPr>
              <a:t>课题背景</a:t>
            </a:r>
            <a:r>
              <a:rPr lang="zh-CN" altLang="en-US" sz="2000" dirty="0"/>
              <a:t>及研究的目的与意义</a:t>
            </a:r>
            <a:endParaRPr lang="zh-CN" altLang="en-US" sz="2000" dirty="0">
              <a:sym typeface="+mn-ea"/>
            </a:endParaRPr>
          </a:p>
        </p:txBody>
      </p:sp>
      <p:sp>
        <p:nvSpPr>
          <p:cNvPr id="4" name="文本框 3">
            <a:extLst>
              <a:ext uri="{FF2B5EF4-FFF2-40B4-BE49-F238E27FC236}">
                <a16:creationId xmlns:a16="http://schemas.microsoft.com/office/drawing/2014/main" id="{137F4E39-721B-A99C-9131-8DC7A82B701B}"/>
              </a:ext>
            </a:extLst>
          </p:cNvPr>
          <p:cNvSpPr txBox="1"/>
          <p:nvPr/>
        </p:nvSpPr>
        <p:spPr>
          <a:xfrm>
            <a:off x="322935" y="956912"/>
            <a:ext cx="3924436" cy="1442254"/>
          </a:xfrm>
          <a:prstGeom prst="rect">
            <a:avLst/>
          </a:prstGeom>
          <a:noFill/>
          <a:ln w="19050">
            <a:solidFill>
              <a:srgbClr val="385D8A"/>
            </a:solidFill>
          </a:ln>
        </p:spPr>
        <p:txBody>
          <a:bodyPr wrap="square">
            <a:spAutoFit/>
          </a:bodyPr>
          <a:lstStyle/>
          <a:p>
            <a:pPr marL="171450" indent="-171450">
              <a:lnSpc>
                <a:spcPct val="150000"/>
              </a:lnSpc>
              <a:buFont typeface="Arial" panose="020B0604020202020204" pitchFamily="34" charset="0"/>
              <a:buChar char="•"/>
            </a:pPr>
            <a:r>
              <a:rPr lang="zh-CN" altLang="zh-CN" sz="1200" b="1" dirty="0">
                <a:effectLst/>
                <a:latin typeface="Times New Roman" panose="02020603050405020304" pitchFamily="18" charset="0"/>
                <a:ea typeface="宋体" panose="02010600030101010101" pitchFamily="2" charset="-122"/>
                <a:cs typeface="Times New Roman" panose="02020603050405020304" pitchFamily="18" charset="0"/>
              </a:rPr>
              <a:t>负责精确控制和调整电磁波的相位。</a:t>
            </a:r>
            <a:endParaRPr lang="en-US" altLang="zh-CN" sz="1200" b="1" dirty="0">
              <a:effectLst/>
              <a:latin typeface="Times New Roman" panose="02020603050405020304" pitchFamily="18" charset="0"/>
              <a:ea typeface="宋体" panose="02010600030101010101" pitchFamily="2" charset="-122"/>
              <a:cs typeface="Times New Roman" panose="02020603050405020304" pitchFamily="18" charset="0"/>
            </a:endParaRPr>
          </a:p>
          <a:p>
            <a:pPr marL="171450" indent="-171450">
              <a:lnSpc>
                <a:spcPct val="150000"/>
              </a:lnSpc>
              <a:buFont typeface="Arial" panose="020B0604020202020204" pitchFamily="34" charset="0"/>
              <a:buChar char="•"/>
            </a:pPr>
            <a:r>
              <a:rPr lang="zh-CN" altLang="zh-CN" sz="1200" b="1" dirty="0">
                <a:effectLst/>
                <a:latin typeface="Times New Roman" panose="02020603050405020304" pitchFamily="18" charset="0"/>
                <a:ea typeface="宋体" panose="02010600030101010101" pitchFamily="2" charset="-122"/>
                <a:cs typeface="Times New Roman" panose="02020603050405020304" pitchFamily="18" charset="0"/>
              </a:rPr>
              <a:t>决定了</a:t>
            </a: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相控阵</a:t>
            </a:r>
            <a:r>
              <a:rPr lang="zh-CN" altLang="zh-CN" sz="1200" b="1" dirty="0">
                <a:effectLst/>
                <a:latin typeface="Times New Roman" panose="02020603050405020304" pitchFamily="18" charset="0"/>
                <a:ea typeface="宋体" panose="02010600030101010101" pitchFamily="2" charset="-122"/>
                <a:cs typeface="Times New Roman" panose="02020603050405020304" pitchFamily="18" charset="0"/>
              </a:rPr>
              <a:t>系统的波束指向和信号处理能力</a:t>
            </a: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200" b="1" dirty="0">
              <a:effectLst/>
              <a:latin typeface="Times New Roman" panose="02020603050405020304" pitchFamily="18" charset="0"/>
              <a:ea typeface="宋体" panose="02010600030101010101" pitchFamily="2" charset="-122"/>
              <a:cs typeface="Times New Roman" panose="02020603050405020304" pitchFamily="18" charset="0"/>
            </a:endParaRPr>
          </a:p>
          <a:p>
            <a:pPr marL="171450" indent="-171450">
              <a:lnSpc>
                <a:spcPct val="150000"/>
              </a:lnSpc>
              <a:buFont typeface="Arial" panose="020B0604020202020204" pitchFamily="34" charset="0"/>
              <a:buChar char="•"/>
            </a:pPr>
            <a:r>
              <a:rPr lang="zh-CN" altLang="zh-CN" sz="1200" b="1" kern="100" dirty="0">
                <a:effectLst/>
                <a:latin typeface="Times New Roman" panose="02020603050405020304" pitchFamily="18" charset="0"/>
                <a:ea typeface="宋体" panose="02010600030101010101" pitchFamily="2" charset="-122"/>
              </a:rPr>
              <a:t>高性能移相器需要满足一定的增益、宽的移相范围、高的移相精度</a:t>
            </a:r>
            <a:r>
              <a:rPr lang="zh-CN" altLang="en-US" sz="1200" b="1" kern="100" dirty="0">
                <a:effectLst/>
                <a:latin typeface="Times New Roman" panose="02020603050405020304" pitchFamily="18" charset="0"/>
                <a:ea typeface="宋体" panose="02010600030101010101" pitchFamily="2" charset="-122"/>
              </a:rPr>
              <a:t>及</a:t>
            </a:r>
            <a:r>
              <a:rPr lang="zh-CN" altLang="zh-CN" sz="1200" b="1" kern="100" dirty="0">
                <a:effectLst/>
                <a:latin typeface="Times New Roman" panose="02020603050405020304" pitchFamily="18" charset="0"/>
                <a:ea typeface="宋体" panose="02010600030101010101" pitchFamily="2" charset="-122"/>
              </a:rPr>
              <a:t>良好的输入输出匹配</a:t>
            </a:r>
            <a:r>
              <a:rPr lang="zh-CN" altLang="en-US" sz="1200" b="1" kern="100" dirty="0">
                <a:effectLst/>
                <a:latin typeface="Times New Roman" panose="02020603050405020304" pitchFamily="18" charset="0"/>
                <a:ea typeface="宋体" panose="02010600030101010101" pitchFamily="2" charset="-122"/>
              </a:rPr>
              <a:t>，其</a:t>
            </a:r>
            <a:r>
              <a:rPr lang="zh-CN" altLang="zh-CN" sz="1200" b="1" kern="100" dirty="0">
                <a:effectLst/>
                <a:latin typeface="Times New Roman" panose="02020603050405020304" pitchFamily="18" charset="0"/>
                <a:ea typeface="宋体" panose="02010600030101010101" pitchFamily="2" charset="-122"/>
              </a:rPr>
              <a:t>性能参数将直接影响系统的灵敏度和抗干扰能力</a:t>
            </a:r>
            <a:r>
              <a:rPr lang="zh-CN" altLang="en-US" sz="1200" b="1" kern="100" dirty="0">
                <a:effectLst/>
                <a:latin typeface="Times New Roman" panose="02020603050405020304" pitchFamily="18" charset="0"/>
                <a:ea typeface="宋体" panose="02010600030101010101" pitchFamily="2" charset="-122"/>
              </a:rPr>
              <a:t>。</a:t>
            </a:r>
            <a:endParaRPr lang="en-US" altLang="zh-CN" sz="1200" b="1" kern="100" dirty="0">
              <a:latin typeface="Times New Roman" panose="02020603050405020304" pitchFamily="18" charset="0"/>
              <a:ea typeface="宋体" panose="02010600030101010101" pitchFamily="2" charset="-122"/>
            </a:endParaRPr>
          </a:p>
        </p:txBody>
      </p:sp>
      <p:pic>
        <p:nvPicPr>
          <p:cNvPr id="12" name="图片 11">
            <a:extLst>
              <a:ext uri="{FF2B5EF4-FFF2-40B4-BE49-F238E27FC236}">
                <a16:creationId xmlns:a16="http://schemas.microsoft.com/office/drawing/2014/main" id="{2B1DC6C7-5AB5-4F0E-9A8F-617FAA9A89E1}"/>
              </a:ext>
            </a:extLst>
          </p:cNvPr>
          <p:cNvPicPr/>
          <p:nvPr/>
        </p:nvPicPr>
        <p:blipFill>
          <a:blip r:embed="rId4"/>
          <a:stretch>
            <a:fillRect/>
          </a:stretch>
        </p:blipFill>
        <p:spPr>
          <a:xfrm>
            <a:off x="4833407" y="767621"/>
            <a:ext cx="2851475" cy="1604953"/>
          </a:xfrm>
          <a:prstGeom prst="rect">
            <a:avLst/>
          </a:prstGeom>
        </p:spPr>
      </p:pic>
      <p:pic>
        <p:nvPicPr>
          <p:cNvPr id="18" name="图片 17">
            <a:extLst>
              <a:ext uri="{FF2B5EF4-FFF2-40B4-BE49-F238E27FC236}">
                <a16:creationId xmlns:a16="http://schemas.microsoft.com/office/drawing/2014/main" id="{A9B9FFE7-6F5C-43C9-8D02-733DA9268A5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516216" y="2596423"/>
            <a:ext cx="1481762" cy="987841"/>
          </a:xfrm>
          <a:prstGeom prst="rect">
            <a:avLst/>
          </a:prstGeom>
        </p:spPr>
      </p:pic>
      <p:pic>
        <p:nvPicPr>
          <p:cNvPr id="20" name="图片 19">
            <a:extLst>
              <a:ext uri="{FF2B5EF4-FFF2-40B4-BE49-F238E27FC236}">
                <a16:creationId xmlns:a16="http://schemas.microsoft.com/office/drawing/2014/main" id="{1EECBFF9-4D6F-4B2D-912A-3F734F1B27E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718566" y="2596424"/>
            <a:ext cx="1540579" cy="1023040"/>
          </a:xfrm>
          <a:prstGeom prst="rect">
            <a:avLst/>
          </a:prstGeom>
        </p:spPr>
      </p:pic>
      <p:pic>
        <p:nvPicPr>
          <p:cNvPr id="22" name="图片 21">
            <a:extLst>
              <a:ext uri="{FF2B5EF4-FFF2-40B4-BE49-F238E27FC236}">
                <a16:creationId xmlns:a16="http://schemas.microsoft.com/office/drawing/2014/main" id="{3A9DC2F1-A7E9-42C8-A252-53E309949CF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683306" y="3722944"/>
            <a:ext cx="1580660" cy="1046456"/>
          </a:xfrm>
          <a:prstGeom prst="rect">
            <a:avLst/>
          </a:prstGeom>
        </p:spPr>
      </p:pic>
      <p:pic>
        <p:nvPicPr>
          <p:cNvPr id="24" name="图片 23">
            <a:extLst>
              <a:ext uri="{FF2B5EF4-FFF2-40B4-BE49-F238E27FC236}">
                <a16:creationId xmlns:a16="http://schemas.microsoft.com/office/drawing/2014/main" id="{CF61D5C3-7142-46AB-95BE-E677F37CCF2F}"/>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r="25189"/>
          <a:stretch/>
        </p:blipFill>
        <p:spPr>
          <a:xfrm>
            <a:off x="6528292" y="3732108"/>
            <a:ext cx="1553789" cy="1081739"/>
          </a:xfrm>
          <a:prstGeom prst="rect">
            <a:avLst/>
          </a:prstGeom>
        </p:spPr>
      </p:pic>
      <p:sp>
        <p:nvSpPr>
          <p:cNvPr id="28" name="Content Placeholder 2">
            <a:extLst>
              <a:ext uri="{FF2B5EF4-FFF2-40B4-BE49-F238E27FC236}">
                <a16:creationId xmlns:a16="http://schemas.microsoft.com/office/drawing/2014/main" id="{52C2B87A-2727-437C-ABD0-D3C81CCEBF5C}"/>
              </a:ext>
            </a:extLst>
          </p:cNvPr>
          <p:cNvSpPr txBox="1">
            <a:spLocks/>
          </p:cNvSpPr>
          <p:nvPr/>
        </p:nvSpPr>
        <p:spPr>
          <a:xfrm>
            <a:off x="319756" y="3186547"/>
            <a:ext cx="3924436" cy="1000041"/>
          </a:xfrm>
          <a:prstGeom prst="rect">
            <a:avLst/>
          </a:prstGeom>
          <a:ln w="19050">
            <a:solidFill>
              <a:srgbClr val="385D8A"/>
            </a:solidFill>
          </a:ln>
        </p:spPr>
        <p:txBody>
          <a:bodyPr>
            <a:noAutofit/>
          </a:bodyPr>
          <a:lstStyle>
            <a:lvl1pPr marL="365760" indent="-256032" algn="l" rtl="0" eaLnBrk="1" latinLnBrk="0" hangingPunct="1">
              <a:spcBef>
                <a:spcPts val="300"/>
              </a:spcBef>
              <a:buClr>
                <a:schemeClr val="accent3"/>
              </a:buClr>
              <a:buFont typeface="Georgia"/>
              <a:buChar char="•"/>
              <a:defRPr kumimoji="0" sz="24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4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lnSpc>
                <a:spcPct val="160000"/>
              </a:lnSpc>
              <a:buClr>
                <a:srgbClr val="A04DA3"/>
              </a:buClr>
              <a:defRPr/>
            </a:pPr>
            <a:r>
              <a:rPr lang="zh-CN" altLang="en-US" sz="1200" b="1" dirty="0">
                <a:solidFill>
                  <a:sysClr val="windowText" lastClr="000000"/>
                </a:solidFill>
                <a:latin typeface="宋体" panose="02010600030101010101" pitchFamily="2" charset="-122"/>
                <a:ea typeface="宋体" panose="02010600030101010101" pitchFamily="2" charset="-122"/>
              </a:rPr>
              <a:t>宽带、宽范围、高精度、低插损</a:t>
            </a:r>
            <a:endParaRPr lang="en-US" altLang="zh-CN" sz="1200" b="1" dirty="0">
              <a:solidFill>
                <a:sysClr val="windowText" lastClr="000000"/>
              </a:solidFill>
              <a:latin typeface="宋体" panose="02010600030101010101" pitchFamily="2" charset="-122"/>
              <a:ea typeface="宋体" panose="02010600030101010101" pitchFamily="2" charset="-122"/>
            </a:endParaRPr>
          </a:p>
          <a:p>
            <a:pPr fontAlgn="auto">
              <a:lnSpc>
                <a:spcPct val="160000"/>
              </a:lnSpc>
              <a:spcAft>
                <a:spcPts val="0"/>
              </a:spcAft>
              <a:buClr>
                <a:srgbClr val="A04DA3"/>
              </a:buClr>
              <a:defRPr/>
            </a:pPr>
            <a:r>
              <a:rPr lang="zh-CN" altLang="en-US" sz="1200" b="1" dirty="0">
                <a:solidFill>
                  <a:sysClr val="windowText" lastClr="000000"/>
                </a:solidFill>
                <a:latin typeface="宋体" panose="02010600030101010101" pitchFamily="2" charset="-122"/>
                <a:ea typeface="宋体" panose="02010600030101010101" pitchFamily="2" charset="-122"/>
              </a:rPr>
              <a:t>面积小、集成度高、结构简单、低功耗</a:t>
            </a:r>
            <a:endParaRPr lang="en-US" altLang="zh-CN" sz="1200" b="1" dirty="0">
              <a:solidFill>
                <a:sysClr val="windowText" lastClr="000000"/>
              </a:solidFill>
              <a:latin typeface="宋体" panose="02010600030101010101" pitchFamily="2" charset="-122"/>
              <a:ea typeface="宋体" panose="02010600030101010101" pitchFamily="2" charset="-122"/>
            </a:endParaRPr>
          </a:p>
          <a:p>
            <a:pPr fontAlgn="auto">
              <a:lnSpc>
                <a:spcPct val="160000"/>
              </a:lnSpc>
              <a:spcAft>
                <a:spcPts val="0"/>
              </a:spcAft>
              <a:buClr>
                <a:srgbClr val="A04DA3"/>
              </a:buClr>
              <a:defRPr/>
            </a:pPr>
            <a:r>
              <a:rPr lang="zh-CN" altLang="en-US" sz="1200" b="1" dirty="0">
                <a:solidFill>
                  <a:sysClr val="windowText" lastClr="000000"/>
                </a:solidFill>
                <a:latin typeface="宋体" panose="02010600030101010101" pitchFamily="2" charset="-122"/>
                <a:ea typeface="宋体" panose="02010600030101010101" pitchFamily="2" charset="-122"/>
              </a:rPr>
              <a:t>可封装性、工艺多样、低制造成本</a:t>
            </a:r>
            <a:endParaRPr lang="en-US" altLang="zh-CN" sz="1200" b="1" dirty="0">
              <a:solidFill>
                <a:sysClr val="windowText" lastClr="000000"/>
              </a:solidFill>
              <a:latin typeface="宋体" panose="02010600030101010101" pitchFamily="2" charset="-122"/>
              <a:ea typeface="宋体" panose="02010600030101010101" pitchFamily="2" charset="-122"/>
            </a:endParaRPr>
          </a:p>
        </p:txBody>
      </p:sp>
      <p:sp>
        <p:nvSpPr>
          <p:cNvPr id="16" name="矩形: 圆角 15">
            <a:extLst>
              <a:ext uri="{FF2B5EF4-FFF2-40B4-BE49-F238E27FC236}">
                <a16:creationId xmlns:a16="http://schemas.microsoft.com/office/drawing/2014/main" id="{9CB3DD6A-959E-40D4-B05D-B1E414C01588}"/>
              </a:ext>
            </a:extLst>
          </p:cNvPr>
          <p:cNvSpPr/>
          <p:nvPr/>
        </p:nvSpPr>
        <p:spPr>
          <a:xfrm>
            <a:off x="4468986" y="764380"/>
            <a:ext cx="3824749" cy="1608194"/>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7FF239B2-005E-4365-AE53-62CE70579146}"/>
              </a:ext>
            </a:extLst>
          </p:cNvPr>
          <p:cNvSpPr/>
          <p:nvPr/>
        </p:nvSpPr>
        <p:spPr>
          <a:xfrm>
            <a:off x="6120397" y="1095069"/>
            <a:ext cx="780012" cy="263036"/>
          </a:xfrm>
          <a:prstGeom prst="rect">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F6883EB8-1478-2FEE-54FF-420AF06B9A12}"/>
              </a:ext>
            </a:extLst>
          </p:cNvPr>
          <p:cNvSpPr/>
          <p:nvPr/>
        </p:nvSpPr>
        <p:spPr>
          <a:xfrm>
            <a:off x="6120397" y="1631975"/>
            <a:ext cx="971883" cy="248575"/>
          </a:xfrm>
          <a:prstGeom prst="rect">
            <a:avLst/>
          </a:prstGeom>
          <a:noFill/>
          <a:ln w="28575">
            <a:solidFill>
              <a:srgbClr val="FF000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97202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75556" y="3075806"/>
            <a:ext cx="7992888" cy="938535"/>
          </a:xfrm>
        </p:spPr>
        <p:txBody>
          <a:bodyPr>
            <a:normAutofit/>
          </a:bodyPr>
          <a:lstStyle/>
          <a:p>
            <a:r>
              <a:rPr lang="en-US" altLang="zh-CN" sz="3600" b="1" dirty="0">
                <a:solidFill>
                  <a:schemeClr val="bg1">
                    <a:lumMod val="50000"/>
                  </a:schemeClr>
                </a:solidFill>
                <a:latin typeface="微软雅黑" panose="020B0503020204020204" pitchFamily="34" charset="-122"/>
                <a:ea typeface="微软雅黑" panose="020B0503020204020204" pitchFamily="34" charset="-122"/>
                <a:cs typeface="+mj-cs"/>
              </a:rPr>
              <a:t>2</a:t>
            </a:r>
            <a:r>
              <a:rPr lang="zh-CN" altLang="en-US" sz="3600" b="1" dirty="0">
                <a:solidFill>
                  <a:schemeClr val="bg1">
                    <a:lumMod val="50000"/>
                  </a:schemeClr>
                </a:solidFill>
                <a:latin typeface="微软雅黑" panose="020B0503020204020204" pitchFamily="34" charset="-122"/>
                <a:ea typeface="微软雅黑" panose="020B0503020204020204" pitchFamily="34" charset="-122"/>
                <a:cs typeface="+mj-cs"/>
              </a:rPr>
              <a:t>、国内外研究现状</a:t>
            </a:r>
          </a:p>
        </p:txBody>
      </p:sp>
    </p:spTree>
    <p:extLst>
      <p:ext uri="{BB962C8B-B14F-4D97-AF65-F5344CB8AC3E}">
        <p14:creationId xmlns:p14="http://schemas.microsoft.com/office/powerpoint/2010/main" val="1929961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a:xfrm>
            <a:off x="850265" y="241935"/>
            <a:ext cx="7665085" cy="593725"/>
          </a:xfrm>
        </p:spPr>
        <p:txBody>
          <a:bodyPr/>
          <a:lstStyle/>
          <a:p>
            <a:r>
              <a:rPr lang="en-US" altLang="zh-CN" sz="2000" dirty="0">
                <a:sym typeface="+mn-ea"/>
              </a:rPr>
              <a:t>2</a:t>
            </a:r>
            <a:r>
              <a:rPr lang="zh-CN" altLang="en-US" sz="2000" dirty="0">
                <a:sym typeface="+mn-ea"/>
              </a:rPr>
              <a:t>、</a:t>
            </a: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j-cs"/>
              </a:rPr>
              <a:t>国内外研究现状</a:t>
            </a:r>
            <a:endParaRPr lang="zh-CN" altLang="en-US" sz="2000" dirty="0">
              <a:sym typeface="+mn-ea"/>
            </a:endParaRPr>
          </a:p>
        </p:txBody>
      </p:sp>
      <p:sp>
        <p:nvSpPr>
          <p:cNvPr id="4" name="文本框 3">
            <a:extLst>
              <a:ext uri="{FF2B5EF4-FFF2-40B4-BE49-F238E27FC236}">
                <a16:creationId xmlns:a16="http://schemas.microsoft.com/office/drawing/2014/main" id="{137F4E39-721B-A99C-9131-8DC7A82B701B}"/>
              </a:ext>
            </a:extLst>
          </p:cNvPr>
          <p:cNvSpPr txBox="1"/>
          <p:nvPr/>
        </p:nvSpPr>
        <p:spPr>
          <a:xfrm>
            <a:off x="107504" y="811511"/>
            <a:ext cx="8784976" cy="461665"/>
          </a:xfrm>
          <a:prstGeom prst="rect">
            <a:avLst/>
          </a:prstGeom>
          <a:noFill/>
        </p:spPr>
        <p:txBody>
          <a:bodyPr wrap="square">
            <a:spAutoFit/>
          </a:bodyPr>
          <a:lstStyle/>
          <a:p>
            <a:r>
              <a:rPr lang="zh-CN" altLang="en-US" sz="1200" dirty="0">
                <a:effectLst/>
                <a:latin typeface="Times New Roman" panose="02020603050405020304" pitchFamily="18" charset="0"/>
                <a:ea typeface="宋体" panose="02010600030101010101" pitchFamily="2" charset="-122"/>
                <a:cs typeface="Times New Roman" panose="02020603050405020304" pitchFamily="18" charset="0"/>
              </a:rPr>
              <a:t>目前主流移相器控制方式多为数字式移相器：移相度数以一个固定的步进值离散变化，主要通过改变数控位进行相位切换。</a:t>
            </a:r>
            <a:endParaRPr lang="en-US" altLang="zh-CN" sz="12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200" dirty="0">
                <a:latin typeface="Times New Roman" panose="02020603050405020304" pitchFamily="18" charset="0"/>
                <a:ea typeface="宋体" panose="02010600030101010101" pitchFamily="2" charset="-122"/>
                <a:cs typeface="Times New Roman" panose="02020603050405020304" pitchFamily="18" charset="0"/>
              </a:rPr>
              <a:t>根据</a:t>
            </a:r>
            <a:r>
              <a:rPr lang="zh-CN" altLang="en-US" sz="1200" dirty="0">
                <a:effectLst/>
                <a:latin typeface="Times New Roman" panose="02020603050405020304" pitchFamily="18" charset="0"/>
                <a:ea typeface="宋体" panose="02010600030101010101" pitchFamily="2" charset="-122"/>
                <a:cs typeface="Times New Roman" panose="02020603050405020304" pitchFamily="18" charset="0"/>
              </a:rPr>
              <a:t>移相器实现的方式不同，可分为</a:t>
            </a: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无源移相器</a:t>
            </a:r>
            <a:r>
              <a:rPr lang="zh-CN" altLang="en-US" sz="1200" dirty="0">
                <a:effectLst/>
                <a:latin typeface="Times New Roman" panose="02020603050405020304" pitchFamily="18" charset="0"/>
                <a:ea typeface="宋体" panose="02010600030101010101" pitchFamily="2" charset="-122"/>
                <a:cs typeface="Times New Roman" panose="02020603050405020304" pitchFamily="18" charset="0"/>
              </a:rPr>
              <a:t>和</a:t>
            </a: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有源移相器</a:t>
            </a:r>
            <a:r>
              <a:rPr lang="zh-CN" altLang="en-US" sz="12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sz="1000" b="1" dirty="0">
              <a:latin typeface="宋体" panose="02010600030101010101" pitchFamily="2" charset="-122"/>
              <a:ea typeface="宋体" panose="02010600030101010101" pitchFamily="2" charset="-122"/>
            </a:endParaRPr>
          </a:p>
        </p:txBody>
      </p:sp>
      <p:pic>
        <p:nvPicPr>
          <p:cNvPr id="3" name="图片 2">
            <a:extLst>
              <a:ext uri="{FF2B5EF4-FFF2-40B4-BE49-F238E27FC236}">
                <a16:creationId xmlns:a16="http://schemas.microsoft.com/office/drawing/2014/main" id="{E8BDA077-279B-467F-8A72-F6B3504663E7}"/>
              </a:ext>
            </a:extLst>
          </p:cNvPr>
          <p:cNvPicPr>
            <a:picLocks noChangeAspect="1"/>
          </p:cNvPicPr>
          <p:nvPr/>
        </p:nvPicPr>
        <p:blipFill>
          <a:blip r:embed="rId4"/>
          <a:stretch>
            <a:fillRect/>
          </a:stretch>
        </p:blipFill>
        <p:spPr>
          <a:xfrm>
            <a:off x="539552" y="1688195"/>
            <a:ext cx="2907192" cy="2924193"/>
          </a:xfrm>
          <a:prstGeom prst="rect">
            <a:avLst/>
          </a:prstGeom>
        </p:spPr>
      </p:pic>
      <p:sp>
        <p:nvSpPr>
          <p:cNvPr id="17" name="文本框 16">
            <a:extLst>
              <a:ext uri="{FF2B5EF4-FFF2-40B4-BE49-F238E27FC236}">
                <a16:creationId xmlns:a16="http://schemas.microsoft.com/office/drawing/2014/main" id="{4BB62C6D-25C3-4E51-AA49-453945B4137A}"/>
              </a:ext>
            </a:extLst>
          </p:cNvPr>
          <p:cNvSpPr txBox="1"/>
          <p:nvPr/>
        </p:nvSpPr>
        <p:spPr>
          <a:xfrm>
            <a:off x="179512" y="1326519"/>
            <a:ext cx="4536504" cy="276999"/>
          </a:xfrm>
          <a:prstGeom prst="rect">
            <a:avLst/>
          </a:prstGeom>
          <a:noFill/>
        </p:spPr>
        <p:txBody>
          <a:bodyPr wrap="square">
            <a:spAutoFit/>
          </a:bodyPr>
          <a:lstStyle/>
          <a:p>
            <a:r>
              <a:rPr lang="en-US" altLang="zh-CN" sz="1200" b="1" dirty="0">
                <a:latin typeface="Times New Roman" panose="02020603050405020304" pitchFamily="18" charset="0"/>
                <a:cs typeface="Times New Roman" panose="02020603050405020304" pitchFamily="18" charset="0"/>
              </a:rPr>
              <a:t>A 28 GHz Reflective-Type Transmission-Line-Based Phase Shifter</a:t>
            </a:r>
            <a:endParaRPr lang="zh-CN" altLang="en-US" sz="1200" b="1" dirty="0">
              <a:latin typeface="Times New Roman" panose="02020603050405020304" pitchFamily="18" charset="0"/>
              <a:cs typeface="Times New Roman" panose="02020603050405020304" pitchFamily="18" charset="0"/>
            </a:endParaRPr>
          </a:p>
        </p:txBody>
      </p:sp>
      <p:sp>
        <p:nvSpPr>
          <p:cNvPr id="21" name="Content Placeholder 2">
            <a:extLst>
              <a:ext uri="{FF2B5EF4-FFF2-40B4-BE49-F238E27FC236}">
                <a16:creationId xmlns:a16="http://schemas.microsoft.com/office/drawing/2014/main" id="{297D6DEE-5D01-43E9-B082-6831877A862C}"/>
              </a:ext>
            </a:extLst>
          </p:cNvPr>
          <p:cNvSpPr txBox="1">
            <a:spLocks/>
          </p:cNvSpPr>
          <p:nvPr/>
        </p:nvSpPr>
        <p:spPr>
          <a:xfrm>
            <a:off x="4822268" y="2849930"/>
            <a:ext cx="3384376" cy="1688231"/>
          </a:xfrm>
          <a:prstGeom prst="rect">
            <a:avLst/>
          </a:prstGeom>
          <a:ln w="19050">
            <a:solidFill>
              <a:srgbClr val="385D8A"/>
            </a:solidFill>
          </a:ln>
        </p:spPr>
        <p:txBody>
          <a:bodyPr>
            <a:noAutofit/>
          </a:bodyPr>
          <a:lstStyle>
            <a:lvl1pPr marL="365760" indent="-256032" algn="l" rtl="0" eaLnBrk="1" latinLnBrk="0" hangingPunct="1">
              <a:spcBef>
                <a:spcPts val="300"/>
              </a:spcBef>
              <a:buClr>
                <a:schemeClr val="accent3"/>
              </a:buClr>
              <a:buFont typeface="Georgia"/>
              <a:buChar char="•"/>
              <a:defRPr kumimoji="0" sz="24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4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lnSpc>
                <a:spcPct val="160000"/>
              </a:lnSpc>
              <a:buClr>
                <a:srgbClr val="A04DA3"/>
              </a:buClr>
              <a:defRPr/>
            </a:pPr>
            <a:r>
              <a:rPr lang="zh-CN" altLang="en-US" sz="1200" b="1" dirty="0">
                <a:solidFill>
                  <a:sysClr val="windowText" lastClr="000000"/>
                </a:solidFill>
                <a:latin typeface="宋体" panose="02010600030101010101" pitchFamily="2" charset="-122"/>
                <a:ea typeface="宋体" panose="02010600030101010101" pitchFamily="2" charset="-122"/>
              </a:rPr>
              <a:t>移相范围</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180°</a:t>
            </a:r>
            <a:r>
              <a:rPr lang="zh-CN" altLang="en-US" sz="1200" b="1" dirty="0">
                <a:solidFill>
                  <a:sysClr val="windowText" lastClr="000000"/>
                </a:solidFill>
                <a:latin typeface="宋体" panose="02010600030101010101" pitchFamily="2" charset="-122"/>
                <a:ea typeface="宋体" panose="02010600030101010101" pitchFamily="2" charset="-122"/>
              </a:rPr>
              <a:t>，移相精度为</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11.25°</a:t>
            </a:r>
            <a:r>
              <a:rPr lang="zh-CN" altLang="en-US" sz="1200" b="1" dirty="0">
                <a:solidFill>
                  <a:sysClr val="windowText" lastClr="000000"/>
                </a:solidFill>
                <a:latin typeface="宋体" panose="02010600030101010101" pitchFamily="2" charset="-122"/>
                <a:ea typeface="宋体" panose="02010600030101010101" pitchFamily="2" charset="-122"/>
              </a:rPr>
              <a:t>。</a:t>
            </a:r>
            <a:endParaRPr lang="en-US" altLang="zh-CN" sz="1200" b="1" dirty="0">
              <a:solidFill>
                <a:sysClr val="windowText" lastClr="000000"/>
              </a:solidFill>
              <a:latin typeface="宋体" panose="02010600030101010101" pitchFamily="2" charset="-122"/>
              <a:ea typeface="宋体" panose="02010600030101010101" pitchFamily="2" charset="-122"/>
            </a:endParaRPr>
          </a:p>
          <a:p>
            <a:pPr>
              <a:lnSpc>
                <a:spcPct val="160000"/>
              </a:lnSpc>
              <a:buClr>
                <a:srgbClr val="A04DA3"/>
              </a:buClr>
              <a:defRPr/>
            </a:pPr>
            <a:r>
              <a:rPr lang="zh-CN" altLang="en-US" sz="1200" b="1" dirty="0">
                <a:solidFill>
                  <a:sysClr val="windowText" lastClr="000000"/>
                </a:solidFill>
                <a:latin typeface="宋体" panose="02010600030101010101" pitchFamily="2" charset="-122"/>
                <a:ea typeface="宋体" panose="02010600030101010101" pitchFamily="2" charset="-122"/>
              </a:rPr>
              <a:t>移相误差小于</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2.8°</a:t>
            </a:r>
            <a:r>
              <a:rPr lang="zh-CN" altLang="en-US" sz="1200" b="1" dirty="0">
                <a:solidFill>
                  <a:sysClr val="windowText" lastClr="000000"/>
                </a:solidFill>
                <a:latin typeface="宋体" panose="02010600030101010101" pitchFamily="2" charset="-122"/>
                <a:ea typeface="宋体" panose="02010600030101010101" pitchFamily="2" charset="-122"/>
              </a:rPr>
              <a:t>，增益误差小于</a:t>
            </a:r>
            <a:r>
              <a:rPr lang="zh-CN" altLang="en-US"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0.4dB</a:t>
            </a:r>
            <a:r>
              <a:rPr lang="zh-CN" altLang="en-US" sz="1200" b="1" dirty="0">
                <a:solidFill>
                  <a:sysClr val="windowText" lastClr="000000"/>
                </a:solidFill>
                <a:latin typeface="宋体" panose="02010600030101010101" pitchFamily="2" charset="-122"/>
                <a:ea typeface="宋体" panose="02010600030101010101" pitchFamily="2" charset="-122"/>
              </a:rPr>
              <a:t>。</a:t>
            </a:r>
            <a:endParaRPr lang="en-US" altLang="zh-CN" sz="1200" b="1" dirty="0">
              <a:solidFill>
                <a:sysClr val="windowText" lastClr="000000"/>
              </a:solidFill>
              <a:latin typeface="宋体" panose="02010600030101010101" pitchFamily="2" charset="-122"/>
              <a:ea typeface="宋体" panose="02010600030101010101" pitchFamily="2" charset="-122"/>
            </a:endParaRPr>
          </a:p>
          <a:p>
            <a:pPr>
              <a:lnSpc>
                <a:spcPct val="160000"/>
              </a:lnSpc>
              <a:buClr>
                <a:srgbClr val="A04DA3"/>
              </a:buClr>
              <a:defRPr/>
            </a:pPr>
            <a:r>
              <a:rPr lang="zh-CN" altLang="en-US" sz="1200" b="1" dirty="0">
                <a:solidFill>
                  <a:sysClr val="windowText" lastClr="000000"/>
                </a:solidFill>
                <a:latin typeface="宋体" panose="02010600030101010101" pitchFamily="2" charset="-122"/>
                <a:ea typeface="宋体" panose="02010600030101010101" pitchFamily="2" charset="-122"/>
              </a:rPr>
              <a:t>插入损耗：</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15.5dB~17.5dB</a:t>
            </a:r>
          </a:p>
          <a:p>
            <a:pPr>
              <a:lnSpc>
                <a:spcPct val="160000"/>
              </a:lnSpc>
              <a:buClr>
                <a:srgbClr val="A04DA3"/>
              </a:buClr>
              <a:defRPr/>
            </a:pPr>
            <a:r>
              <a:rPr lang="zh-CN" altLang="en-US" sz="1200" b="1" dirty="0">
                <a:solidFill>
                  <a:sysClr val="windowText" lastClr="000000"/>
                </a:solidFill>
                <a:latin typeface="宋体" panose="02010600030101010101" pitchFamily="2" charset="-122"/>
                <a:ea typeface="宋体" panose="02010600030101010101" pitchFamily="2" charset="-122"/>
              </a:rPr>
              <a:t>新架构采用传输线的方式，利用数控开关改变延迟时间大小，进而控制相位</a:t>
            </a:r>
            <a:endParaRPr lang="en-US" altLang="zh-CN" sz="1200" b="1" dirty="0">
              <a:solidFill>
                <a:sysClr val="windowText" lastClr="000000"/>
              </a:solidFill>
              <a:latin typeface="宋体" panose="02010600030101010101" pitchFamily="2" charset="-122"/>
              <a:ea typeface="宋体" panose="02010600030101010101" pitchFamily="2" charset="-122"/>
            </a:endParaRPr>
          </a:p>
        </p:txBody>
      </p:sp>
      <p:pic>
        <p:nvPicPr>
          <p:cNvPr id="7" name="图片 6">
            <a:extLst>
              <a:ext uri="{FF2B5EF4-FFF2-40B4-BE49-F238E27FC236}">
                <a16:creationId xmlns:a16="http://schemas.microsoft.com/office/drawing/2014/main" id="{5FB57EBF-802C-44B2-B7C9-25C26ABC4565}"/>
              </a:ext>
            </a:extLst>
          </p:cNvPr>
          <p:cNvPicPr>
            <a:picLocks noChangeAspect="1"/>
          </p:cNvPicPr>
          <p:nvPr/>
        </p:nvPicPr>
        <p:blipFill>
          <a:blip r:embed="rId5"/>
          <a:stretch>
            <a:fillRect/>
          </a:stretch>
        </p:blipFill>
        <p:spPr>
          <a:xfrm>
            <a:off x="5110300" y="1203598"/>
            <a:ext cx="2808312" cy="1440355"/>
          </a:xfrm>
          <a:prstGeom prst="rect">
            <a:avLst/>
          </a:prstGeom>
        </p:spPr>
      </p:pic>
      <p:sp>
        <p:nvSpPr>
          <p:cNvPr id="23" name="文本框 22">
            <a:extLst>
              <a:ext uri="{FF2B5EF4-FFF2-40B4-BE49-F238E27FC236}">
                <a16:creationId xmlns:a16="http://schemas.microsoft.com/office/drawing/2014/main" id="{5CF43205-1253-4207-9B26-E19E9149D9C1}"/>
              </a:ext>
            </a:extLst>
          </p:cNvPr>
          <p:cNvSpPr txBox="1"/>
          <p:nvPr/>
        </p:nvSpPr>
        <p:spPr>
          <a:xfrm>
            <a:off x="2535705" y="4612388"/>
            <a:ext cx="6068743" cy="338554"/>
          </a:xfrm>
          <a:prstGeom prst="rect">
            <a:avLst/>
          </a:prstGeom>
          <a:noFill/>
        </p:spPr>
        <p:txBody>
          <a:bodyPr wrap="square">
            <a:spAutoFit/>
          </a:bodyPr>
          <a:lstStyle/>
          <a:p>
            <a:r>
              <a:rPr lang="en-US" altLang="zh-CN" sz="800" dirty="0">
                <a:latin typeface="Times New Roman" panose="02020603050405020304" pitchFamily="18" charset="0"/>
                <a:cs typeface="Times New Roman" panose="02020603050405020304" pitchFamily="18" charset="0"/>
              </a:rPr>
              <a:t>[1] </a:t>
            </a:r>
            <a:r>
              <a:rPr lang="zh-CN" altLang="en-US" sz="800" dirty="0">
                <a:latin typeface="Times New Roman" panose="02020603050405020304" pitchFamily="18" charset="0"/>
                <a:cs typeface="Times New Roman" panose="02020603050405020304" pitchFamily="18" charset="0"/>
              </a:rPr>
              <a:t>Kadam M, Kumar A, Aniruddhan S. A 28GHz reflective-type transmission-line-based phase shifter[J]. IEEE Transactions on Circuits and Systems I: Regular Papers, 2020, 67(12): 4641-4650.</a:t>
            </a:r>
          </a:p>
        </p:txBody>
      </p:sp>
      <p:sp>
        <p:nvSpPr>
          <p:cNvPr id="2" name="矩形: 圆角 1">
            <a:extLst>
              <a:ext uri="{FF2B5EF4-FFF2-40B4-BE49-F238E27FC236}">
                <a16:creationId xmlns:a16="http://schemas.microsoft.com/office/drawing/2014/main" id="{3663C677-B516-4D04-A44B-1CC76043922C}"/>
              </a:ext>
            </a:extLst>
          </p:cNvPr>
          <p:cNvSpPr/>
          <p:nvPr/>
        </p:nvSpPr>
        <p:spPr>
          <a:xfrm>
            <a:off x="5076056" y="1131590"/>
            <a:ext cx="2907192" cy="1584176"/>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16602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a:xfrm>
            <a:off x="850265" y="241935"/>
            <a:ext cx="7665085" cy="593725"/>
          </a:xfrm>
        </p:spPr>
        <p:txBody>
          <a:bodyPr/>
          <a:lstStyle/>
          <a:p>
            <a:r>
              <a:rPr lang="en-US" altLang="zh-CN" sz="2000" dirty="0">
                <a:sym typeface="+mn-ea"/>
              </a:rPr>
              <a:t>2</a:t>
            </a:r>
            <a:r>
              <a:rPr lang="zh-CN" altLang="en-US" sz="2000" dirty="0">
                <a:sym typeface="+mn-ea"/>
              </a:rPr>
              <a:t>、</a:t>
            </a: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j-cs"/>
              </a:rPr>
              <a:t>国内外研究现状</a:t>
            </a:r>
            <a:endParaRPr lang="zh-CN" altLang="en-US" sz="2000" dirty="0">
              <a:sym typeface="+mn-ea"/>
            </a:endParaRPr>
          </a:p>
        </p:txBody>
      </p:sp>
      <p:sp>
        <p:nvSpPr>
          <p:cNvPr id="17" name="文本框 16">
            <a:extLst>
              <a:ext uri="{FF2B5EF4-FFF2-40B4-BE49-F238E27FC236}">
                <a16:creationId xmlns:a16="http://schemas.microsoft.com/office/drawing/2014/main" id="{4BB62C6D-25C3-4E51-AA49-453945B4137A}"/>
              </a:ext>
            </a:extLst>
          </p:cNvPr>
          <p:cNvSpPr txBox="1"/>
          <p:nvPr/>
        </p:nvSpPr>
        <p:spPr>
          <a:xfrm>
            <a:off x="179512" y="786120"/>
            <a:ext cx="5682844" cy="276999"/>
          </a:xfrm>
          <a:prstGeom prst="rect">
            <a:avLst/>
          </a:prstGeom>
          <a:noFill/>
        </p:spPr>
        <p:txBody>
          <a:bodyPr wrap="square">
            <a:spAutoFit/>
          </a:bodyPr>
          <a:lstStyle/>
          <a:p>
            <a:r>
              <a:rPr lang="en-US" altLang="zh-CN" sz="1200" b="1" dirty="0">
                <a:latin typeface="Times New Roman" panose="02020603050405020304" pitchFamily="18" charset="0"/>
                <a:cs typeface="Times New Roman" panose="02020603050405020304" pitchFamily="18" charset="0"/>
              </a:rPr>
              <a:t>0.13-</a:t>
            </a:r>
            <a:r>
              <a:rPr lang="el-GR" altLang="zh-CN" sz="1200" b="1" dirty="0">
                <a:latin typeface="Times New Roman" panose="02020603050405020304" pitchFamily="18" charset="0"/>
                <a:cs typeface="Times New Roman" panose="02020603050405020304" pitchFamily="18" charset="0"/>
              </a:rPr>
              <a:t>μ</a:t>
            </a:r>
            <a:r>
              <a:rPr lang="en-US" altLang="zh-CN" sz="1200" b="1" dirty="0">
                <a:latin typeface="Times New Roman" panose="02020603050405020304" pitchFamily="18" charset="0"/>
                <a:cs typeface="Times New Roman" panose="02020603050405020304" pitchFamily="18" charset="0"/>
              </a:rPr>
              <a:t>m CMOS Phase Shifters for X-, Ku-, and K-Band Phased Arrays</a:t>
            </a:r>
            <a:endParaRPr lang="zh-CN" altLang="en-US" sz="1200" b="1" dirty="0">
              <a:latin typeface="Times New Roman" panose="02020603050405020304" pitchFamily="18" charset="0"/>
              <a:cs typeface="Times New Roman" panose="02020603050405020304" pitchFamily="18" charset="0"/>
            </a:endParaRPr>
          </a:p>
        </p:txBody>
      </p:sp>
      <p:sp>
        <p:nvSpPr>
          <p:cNvPr id="21" name="Content Placeholder 2">
            <a:extLst>
              <a:ext uri="{FF2B5EF4-FFF2-40B4-BE49-F238E27FC236}">
                <a16:creationId xmlns:a16="http://schemas.microsoft.com/office/drawing/2014/main" id="{297D6DEE-5D01-43E9-B082-6831877A862C}"/>
              </a:ext>
            </a:extLst>
          </p:cNvPr>
          <p:cNvSpPr txBox="1">
            <a:spLocks/>
          </p:cNvSpPr>
          <p:nvPr/>
        </p:nvSpPr>
        <p:spPr>
          <a:xfrm>
            <a:off x="5292080" y="2620564"/>
            <a:ext cx="3456384" cy="1656184"/>
          </a:xfrm>
          <a:prstGeom prst="rect">
            <a:avLst/>
          </a:prstGeom>
          <a:ln w="19050">
            <a:solidFill>
              <a:srgbClr val="385D8A"/>
            </a:solidFill>
          </a:ln>
        </p:spPr>
        <p:txBody>
          <a:bodyPr>
            <a:noAutofit/>
          </a:bodyPr>
          <a:lstStyle>
            <a:lvl1pPr marL="365760" indent="-256032" algn="l" rtl="0" eaLnBrk="1" latinLnBrk="0" hangingPunct="1">
              <a:spcBef>
                <a:spcPts val="300"/>
              </a:spcBef>
              <a:buClr>
                <a:schemeClr val="accent3"/>
              </a:buClr>
              <a:buFont typeface="Georgia"/>
              <a:buChar char="•"/>
              <a:defRPr kumimoji="0" sz="24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4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lnSpc>
                <a:spcPct val="160000"/>
              </a:lnSpc>
              <a:buClr>
                <a:srgbClr val="A04DA3"/>
              </a:buClr>
              <a:defRPr/>
            </a:pPr>
            <a:r>
              <a:rPr lang="zh-CN" altLang="en-US" sz="1200" b="1" dirty="0">
                <a:solidFill>
                  <a:sysClr val="windowText" lastClr="000000"/>
                </a:solidFill>
                <a:latin typeface="宋体" panose="02010600030101010101" pitchFamily="2" charset="-122"/>
                <a:ea typeface="宋体" panose="02010600030101010101" pitchFamily="2" charset="-122"/>
              </a:rPr>
              <a:t>采用</a:t>
            </a:r>
            <a:r>
              <a:rPr lang="zh-CN" altLang="en-US" sz="1200" b="1" dirty="0">
                <a:solidFill>
                  <a:srgbClr val="FF0000"/>
                </a:solidFill>
                <a:latin typeface="宋体" panose="02010600030101010101" pitchFamily="2" charset="-122"/>
                <a:ea typeface="宋体" panose="02010600030101010101" pitchFamily="2" charset="-122"/>
              </a:rPr>
              <a:t>正交全通滤波网络</a:t>
            </a:r>
            <a:r>
              <a:rPr lang="zh-CN" altLang="en-US" sz="1200" b="1" dirty="0">
                <a:solidFill>
                  <a:sysClr val="windowText" lastClr="000000"/>
                </a:solidFill>
                <a:latin typeface="宋体" panose="02010600030101010101" pitchFamily="2" charset="-122"/>
                <a:ea typeface="宋体" panose="02010600030101010101" pitchFamily="2" charset="-122"/>
              </a:rPr>
              <a:t>产生正交信号，通过</a:t>
            </a:r>
            <a:r>
              <a:rPr lang="zh-CN" altLang="zh-CN" sz="1200" b="1" dirty="0">
                <a:effectLst/>
                <a:latin typeface="Times New Roman" panose="02020603050405020304" pitchFamily="18" charset="0"/>
                <a:ea typeface="宋体" panose="02010600030101010101" pitchFamily="2" charset="-122"/>
                <a:cs typeface="Times New Roman" panose="02020603050405020304" pitchFamily="18" charset="0"/>
              </a:rPr>
              <a:t>控制正交矢量信号幅度的大小实现移相</a:t>
            </a:r>
            <a:r>
              <a:rPr lang="zh-CN" altLang="en-US" sz="1200" b="1" dirty="0">
                <a:solidFill>
                  <a:sysClr val="windowText" lastClr="000000"/>
                </a:solidFill>
                <a:latin typeface="宋体" panose="02010600030101010101" pitchFamily="2" charset="-122"/>
                <a:ea typeface="宋体" panose="02010600030101010101" pitchFamily="2" charset="-122"/>
              </a:rPr>
              <a:t>。</a:t>
            </a:r>
            <a:endParaRPr lang="en-US" altLang="zh-CN" sz="1200" b="1" dirty="0">
              <a:solidFill>
                <a:sysClr val="windowText" lastClr="000000"/>
              </a:solidFill>
              <a:latin typeface="宋体" panose="02010600030101010101" pitchFamily="2" charset="-122"/>
              <a:ea typeface="宋体" panose="02010600030101010101" pitchFamily="2" charset="-122"/>
            </a:endParaRPr>
          </a:p>
          <a:p>
            <a:pPr>
              <a:lnSpc>
                <a:spcPct val="160000"/>
              </a:lnSpc>
              <a:buClr>
                <a:srgbClr val="A04DA3"/>
              </a:buClr>
              <a:defRPr/>
            </a:pPr>
            <a:r>
              <a:rPr lang="zh-CN" altLang="en-US" sz="1200" b="1" dirty="0">
                <a:solidFill>
                  <a:sysClr val="windowText" lastClr="000000"/>
                </a:solidFill>
                <a:latin typeface="宋体" panose="02010600030101010101" pitchFamily="2" charset="-122"/>
                <a:ea typeface="宋体" panose="02010600030101010101" pitchFamily="2" charset="-122"/>
              </a:rPr>
              <a:t>实现</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4bit</a:t>
            </a:r>
            <a:r>
              <a:rPr lang="zh-CN" altLang="en-US" sz="1200" b="1" dirty="0">
                <a:solidFill>
                  <a:sysClr val="windowText" lastClr="000000"/>
                </a:solidFill>
                <a:latin typeface="宋体" panose="02010600030101010101" pitchFamily="2" charset="-122"/>
                <a:ea typeface="宋体" panose="02010600030101010101" pitchFamily="2" charset="-122"/>
              </a:rPr>
              <a:t>相移，移相精度为</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22.5°</a:t>
            </a:r>
            <a:r>
              <a:rPr lang="zh-CN" altLang="en-US" sz="1200" b="1" dirty="0">
                <a:solidFill>
                  <a:sysClr val="windowText" lastClr="000000"/>
                </a:solidFill>
                <a:latin typeface="宋体" panose="02010600030101010101" pitchFamily="2" charset="-122"/>
                <a:ea typeface="宋体" panose="02010600030101010101" pitchFamily="2" charset="-122"/>
              </a:rPr>
              <a:t>。</a:t>
            </a:r>
            <a:endParaRPr lang="en-US" altLang="zh-CN" sz="1200" b="1" dirty="0">
              <a:solidFill>
                <a:sysClr val="windowText" lastClr="000000"/>
              </a:solidFill>
              <a:latin typeface="宋体" panose="02010600030101010101" pitchFamily="2" charset="-122"/>
              <a:ea typeface="宋体" panose="02010600030101010101" pitchFamily="2" charset="-122"/>
            </a:endParaRPr>
          </a:p>
          <a:p>
            <a:pPr>
              <a:lnSpc>
                <a:spcPct val="160000"/>
              </a:lnSpc>
              <a:buClr>
                <a:srgbClr val="A04DA3"/>
              </a:buClr>
              <a:defRPr/>
            </a:pPr>
            <a:r>
              <a:rPr lang="zh-CN" altLang="en-US" sz="1200" b="1" dirty="0">
                <a:solidFill>
                  <a:sysClr val="windowText" lastClr="000000"/>
                </a:solidFill>
                <a:latin typeface="宋体" panose="02010600030101010101" pitchFamily="2" charset="-122"/>
                <a:ea typeface="宋体" panose="02010600030101010101" pitchFamily="2" charset="-122"/>
              </a:rPr>
              <a:t>移相误差小于</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13°</a:t>
            </a:r>
            <a:r>
              <a:rPr lang="zh-CN" altLang="en-US" sz="1200" b="1" dirty="0">
                <a:solidFill>
                  <a:sysClr val="windowText" lastClr="000000"/>
                </a:solidFill>
                <a:latin typeface="宋体" panose="02010600030101010101" pitchFamily="2" charset="-122"/>
                <a:ea typeface="宋体" panose="02010600030101010101" pitchFamily="2" charset="-122"/>
              </a:rPr>
              <a:t>，增益误差小于</a:t>
            </a:r>
            <a:r>
              <a:rPr lang="zh-CN" altLang="en-US"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2dB</a:t>
            </a:r>
            <a:r>
              <a:rPr lang="zh-CN" altLang="en-US" sz="1200" b="1" dirty="0">
                <a:solidFill>
                  <a:sysClr val="windowText" lastClr="000000"/>
                </a:solidFill>
                <a:latin typeface="宋体" panose="02010600030101010101" pitchFamily="2" charset="-122"/>
                <a:ea typeface="宋体" panose="02010600030101010101" pitchFamily="2" charset="-122"/>
              </a:rPr>
              <a:t>。</a:t>
            </a:r>
            <a:endParaRPr lang="en-US" altLang="zh-CN" sz="1200" b="1" dirty="0">
              <a:solidFill>
                <a:sysClr val="windowText" lastClr="000000"/>
              </a:solidFill>
              <a:latin typeface="宋体" panose="02010600030101010101" pitchFamily="2" charset="-122"/>
              <a:ea typeface="宋体" panose="02010600030101010101" pitchFamily="2" charset="-122"/>
            </a:endParaRPr>
          </a:p>
          <a:p>
            <a:pPr>
              <a:lnSpc>
                <a:spcPct val="160000"/>
              </a:lnSpc>
              <a:buClr>
                <a:srgbClr val="A04DA3"/>
              </a:buClr>
              <a:defRPr/>
            </a:pPr>
            <a:r>
              <a:rPr lang="zh-CN" altLang="en-US" sz="1200" b="1" dirty="0">
                <a:solidFill>
                  <a:sysClr val="windowText" lastClr="000000"/>
                </a:solidFill>
                <a:latin typeface="宋体" panose="02010600030101010101" pitchFamily="2" charset="-122"/>
                <a:ea typeface="宋体" panose="02010600030101010101" pitchFamily="2" charset="-122"/>
              </a:rPr>
              <a:t>插入损耗：</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3dB~4.6dB</a:t>
            </a:r>
          </a:p>
        </p:txBody>
      </p:sp>
      <p:pic>
        <p:nvPicPr>
          <p:cNvPr id="2" name="图片 1">
            <a:extLst>
              <a:ext uri="{FF2B5EF4-FFF2-40B4-BE49-F238E27FC236}">
                <a16:creationId xmlns:a16="http://schemas.microsoft.com/office/drawing/2014/main" id="{10D648BD-DBEC-4030-B262-2CD650A7C63C}"/>
              </a:ext>
            </a:extLst>
          </p:cNvPr>
          <p:cNvPicPr>
            <a:picLocks noChangeAspect="1"/>
          </p:cNvPicPr>
          <p:nvPr/>
        </p:nvPicPr>
        <p:blipFill>
          <a:blip r:embed="rId4"/>
          <a:stretch>
            <a:fillRect/>
          </a:stretch>
        </p:blipFill>
        <p:spPr>
          <a:xfrm>
            <a:off x="0" y="1221942"/>
            <a:ext cx="5063899" cy="2562342"/>
          </a:xfrm>
          <a:prstGeom prst="rect">
            <a:avLst/>
          </a:prstGeom>
        </p:spPr>
      </p:pic>
      <p:sp>
        <p:nvSpPr>
          <p:cNvPr id="10" name="文本框 9">
            <a:extLst>
              <a:ext uri="{FF2B5EF4-FFF2-40B4-BE49-F238E27FC236}">
                <a16:creationId xmlns:a16="http://schemas.microsoft.com/office/drawing/2014/main" id="{EB688FB8-0A9D-4910-97AC-C8816F6C1DA9}"/>
              </a:ext>
            </a:extLst>
          </p:cNvPr>
          <p:cNvSpPr txBox="1"/>
          <p:nvPr/>
        </p:nvSpPr>
        <p:spPr>
          <a:xfrm>
            <a:off x="1307813" y="3784284"/>
            <a:ext cx="2448272" cy="276999"/>
          </a:xfrm>
          <a:prstGeom prst="rect">
            <a:avLst/>
          </a:prstGeom>
          <a:noFill/>
        </p:spPr>
        <p:txBody>
          <a:bodyPr wrap="square" rtlCol="0">
            <a:spAutoFit/>
          </a:bodyPr>
          <a:lstStyle/>
          <a:p>
            <a:r>
              <a:rPr lang="en-US" altLang="zh-CN" sz="1200" b="1" dirty="0"/>
              <a:t>2007 </a:t>
            </a:r>
            <a:r>
              <a:rPr lang="zh-CN" altLang="en-US" sz="1200" b="1" dirty="0"/>
              <a:t>矢量合成型移相器 </a:t>
            </a:r>
            <a:r>
              <a:rPr lang="en-US" altLang="zh-CN" sz="1200" b="1" dirty="0">
                <a:latin typeface="Times New Roman" panose="02020603050405020304" pitchFamily="18" charset="0"/>
                <a:cs typeface="Times New Roman" panose="02020603050405020304" pitchFamily="18" charset="0"/>
              </a:rPr>
              <a:t>(8~26GHz)</a:t>
            </a:r>
            <a:endParaRPr lang="zh-CN" altLang="en-US" sz="1200" b="1"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95B8871B-42C8-4B66-BEAD-AEA69206A015}"/>
              </a:ext>
            </a:extLst>
          </p:cNvPr>
          <p:cNvPicPr>
            <a:picLocks noChangeAspect="1"/>
          </p:cNvPicPr>
          <p:nvPr/>
        </p:nvPicPr>
        <p:blipFill>
          <a:blip r:embed="rId5"/>
          <a:stretch>
            <a:fillRect/>
          </a:stretch>
        </p:blipFill>
        <p:spPr>
          <a:xfrm>
            <a:off x="5148064" y="1303215"/>
            <a:ext cx="3884735" cy="936682"/>
          </a:xfrm>
          <a:prstGeom prst="rect">
            <a:avLst/>
          </a:prstGeom>
        </p:spPr>
      </p:pic>
      <p:sp>
        <p:nvSpPr>
          <p:cNvPr id="15" name="文本框 14">
            <a:extLst>
              <a:ext uri="{FF2B5EF4-FFF2-40B4-BE49-F238E27FC236}">
                <a16:creationId xmlns:a16="http://schemas.microsoft.com/office/drawing/2014/main" id="{A2AA6D52-CB16-4F8A-A343-FB4BEA3961C6}"/>
              </a:ext>
            </a:extLst>
          </p:cNvPr>
          <p:cNvSpPr txBox="1"/>
          <p:nvPr/>
        </p:nvSpPr>
        <p:spPr>
          <a:xfrm>
            <a:off x="2231492" y="4516844"/>
            <a:ext cx="6516724" cy="38472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800" b="0" i="0" u="none" strike="noStrike" cap="none" normalizeH="0" baseline="0" dirty="0">
                <a:ln>
                  <a:noFill/>
                </a:ln>
                <a:effectLst/>
                <a:latin typeface="Times New Roman" panose="02020603050405020304" pitchFamily="18" charset="0"/>
                <a:ea typeface="HelveticaNeue Regular"/>
                <a:cs typeface="Times New Roman" panose="02020603050405020304" pitchFamily="18" charset="0"/>
              </a:rPr>
              <a:t>[2] </a:t>
            </a:r>
            <a:r>
              <a:rPr kumimoji="0" lang="zh-CN" altLang="zh-CN" sz="800" b="0" i="0" u="none" strike="noStrike" cap="none" normalizeH="0" baseline="0" dirty="0">
                <a:ln>
                  <a:noFill/>
                </a:ln>
                <a:effectLst/>
                <a:latin typeface="Times New Roman" panose="02020603050405020304" pitchFamily="18" charset="0"/>
                <a:ea typeface="HelveticaNeue Regular"/>
                <a:cs typeface="Times New Roman" panose="02020603050405020304" pitchFamily="18" charset="0"/>
              </a:rPr>
              <a:t>K. -J. Koh and G. M. Rebeiz, "0.13-</a:t>
            </a:r>
            <a:r>
              <a:rPr kumimoji="0" lang="zh-CN" altLang="zh-CN" sz="1100" b="0" i="0" u="none" strike="noStrike" cap="none" normalizeH="0" baseline="0" dirty="0">
                <a:ln>
                  <a:noFill/>
                </a:ln>
                <a:effectLst/>
                <a:latin typeface="Times New Roman" panose="02020603050405020304" pitchFamily="18" charset="0"/>
                <a:ea typeface="MathJax_Math-italic"/>
                <a:cs typeface="Times New Roman" panose="02020603050405020304" pitchFamily="18" charset="0"/>
              </a:rPr>
              <a:t>μ</a:t>
            </a:r>
            <a:r>
              <a:rPr kumimoji="0" lang="zh-CN" altLang="zh-CN" sz="800" b="0" i="0" u="none" strike="noStrike" cap="none" normalizeH="0" baseline="0" dirty="0">
                <a:ln>
                  <a:noFill/>
                </a:ln>
                <a:effectLst/>
                <a:latin typeface="Times New Roman" panose="02020603050405020304" pitchFamily="18" charset="0"/>
                <a:ea typeface="HelveticaNeue Regular"/>
                <a:cs typeface="Times New Roman" panose="02020603050405020304" pitchFamily="18" charset="0"/>
              </a:rPr>
              <a:t>m CMOS Phase Shifters for X-, Ku-, and K-Band Phased Arrays," in </a:t>
            </a:r>
            <a:r>
              <a:rPr kumimoji="0" lang="zh-CN" altLang="zh-CN" sz="800" b="0" i="1" u="none" strike="noStrike" cap="none" normalizeH="0" baseline="0" dirty="0">
                <a:ln>
                  <a:noFill/>
                </a:ln>
                <a:effectLst/>
                <a:latin typeface="Times New Roman" panose="02020603050405020304" pitchFamily="18" charset="0"/>
                <a:ea typeface="HelveticaNeue Regular"/>
                <a:cs typeface="Times New Roman" panose="02020603050405020304" pitchFamily="18" charset="0"/>
              </a:rPr>
              <a:t>IEEE Journal of Solid-State Circuits</a:t>
            </a:r>
            <a:r>
              <a:rPr kumimoji="0" lang="zh-CN" altLang="zh-CN" sz="800" b="0" i="0" u="none" strike="noStrike" cap="none" normalizeH="0" baseline="0" dirty="0">
                <a:ln>
                  <a:noFill/>
                </a:ln>
                <a:effectLst/>
                <a:latin typeface="Times New Roman" panose="02020603050405020304" pitchFamily="18" charset="0"/>
                <a:ea typeface="HelveticaNeue Regular"/>
                <a:cs typeface="Times New Roman" panose="02020603050405020304" pitchFamily="18" charset="0"/>
              </a:rPr>
              <a:t>, vol. 42, no. 11, pp. 2535-2546, Nov. 200</a:t>
            </a:r>
            <a:r>
              <a:rPr kumimoji="0" lang="en-US" altLang="zh-CN" sz="800" b="0" i="0" u="none" strike="noStrike" cap="none" normalizeH="0" baseline="0" dirty="0">
                <a:ln>
                  <a:noFill/>
                </a:ln>
                <a:effectLst/>
                <a:latin typeface="Times New Roman" panose="02020603050405020304" pitchFamily="18" charset="0"/>
                <a:ea typeface="HelveticaNeue Regular"/>
                <a:cs typeface="Times New Roman" panose="02020603050405020304" pitchFamily="18" charset="0"/>
              </a:rPr>
              <a:t>7.</a:t>
            </a:r>
            <a:endParaRPr kumimoji="0" lang="zh-CN" altLang="zh-CN" sz="16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4039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custDataLst>
              <p:tags r:id="rId1"/>
            </p:custDataLst>
          </p:nvPr>
        </p:nvSpPr>
        <p:spPr>
          <a:xfrm>
            <a:off x="850265" y="241935"/>
            <a:ext cx="7665085" cy="593725"/>
          </a:xfrm>
        </p:spPr>
        <p:txBody>
          <a:bodyPr/>
          <a:lstStyle/>
          <a:p>
            <a:r>
              <a:rPr lang="en-US" altLang="zh-CN" sz="2000" dirty="0">
                <a:sym typeface="+mn-ea"/>
              </a:rPr>
              <a:t>2</a:t>
            </a:r>
            <a:r>
              <a:rPr lang="zh-CN" altLang="en-US" sz="2000" dirty="0">
                <a:sym typeface="+mn-ea"/>
              </a:rPr>
              <a:t>、</a:t>
            </a:r>
            <a:r>
              <a:rPr lang="zh-CN" altLang="en-US" sz="2000" b="1" dirty="0">
                <a:solidFill>
                  <a:schemeClr val="bg1">
                    <a:lumMod val="50000"/>
                  </a:schemeClr>
                </a:solidFill>
                <a:latin typeface="微软雅黑" panose="020B0503020204020204" pitchFamily="34" charset="-122"/>
                <a:ea typeface="微软雅黑" panose="020B0503020204020204" pitchFamily="34" charset="-122"/>
                <a:cs typeface="+mj-cs"/>
              </a:rPr>
              <a:t>国内外研究现状</a:t>
            </a:r>
            <a:endParaRPr lang="zh-CN" altLang="en-US" sz="2000" dirty="0">
              <a:sym typeface="+mn-ea"/>
            </a:endParaRPr>
          </a:p>
        </p:txBody>
      </p:sp>
      <p:sp>
        <p:nvSpPr>
          <p:cNvPr id="17" name="文本框 16">
            <a:extLst>
              <a:ext uri="{FF2B5EF4-FFF2-40B4-BE49-F238E27FC236}">
                <a16:creationId xmlns:a16="http://schemas.microsoft.com/office/drawing/2014/main" id="{4BB62C6D-25C3-4E51-AA49-453945B4137A}"/>
              </a:ext>
            </a:extLst>
          </p:cNvPr>
          <p:cNvSpPr txBox="1"/>
          <p:nvPr/>
        </p:nvSpPr>
        <p:spPr>
          <a:xfrm>
            <a:off x="179512" y="786120"/>
            <a:ext cx="7776864" cy="276999"/>
          </a:xfrm>
          <a:prstGeom prst="rect">
            <a:avLst/>
          </a:prstGeom>
          <a:noFill/>
        </p:spPr>
        <p:txBody>
          <a:bodyPr wrap="square">
            <a:spAutoFit/>
          </a:bodyPr>
          <a:lstStyle/>
          <a:p>
            <a:r>
              <a:rPr lang="en-US" altLang="zh-CN" sz="1200" b="1" dirty="0">
                <a:latin typeface="Times New Roman" panose="02020603050405020304" pitchFamily="18" charset="0"/>
                <a:cs typeface="Times New Roman" panose="02020603050405020304" pitchFamily="18" charset="0"/>
              </a:rPr>
              <a:t>A 6-Bit Vector-Sum Phase Shifter With a Decoder Based Control Circuit for X-Band Phased-Arrays</a:t>
            </a:r>
          </a:p>
        </p:txBody>
      </p:sp>
      <p:sp>
        <p:nvSpPr>
          <p:cNvPr id="21" name="Content Placeholder 2">
            <a:extLst>
              <a:ext uri="{FF2B5EF4-FFF2-40B4-BE49-F238E27FC236}">
                <a16:creationId xmlns:a16="http://schemas.microsoft.com/office/drawing/2014/main" id="{297D6DEE-5D01-43E9-B082-6831877A862C}"/>
              </a:ext>
            </a:extLst>
          </p:cNvPr>
          <p:cNvSpPr txBox="1">
            <a:spLocks/>
          </p:cNvSpPr>
          <p:nvPr/>
        </p:nvSpPr>
        <p:spPr>
          <a:xfrm>
            <a:off x="5364088" y="2735521"/>
            <a:ext cx="3707904" cy="1656184"/>
          </a:xfrm>
          <a:prstGeom prst="rect">
            <a:avLst/>
          </a:prstGeom>
          <a:ln w="19050">
            <a:solidFill>
              <a:srgbClr val="385D8A"/>
            </a:solidFill>
          </a:ln>
        </p:spPr>
        <p:txBody>
          <a:bodyPr>
            <a:noAutofit/>
          </a:bodyPr>
          <a:lstStyle>
            <a:lvl1pPr marL="365760" indent="-256032" algn="l" rtl="0" eaLnBrk="1" latinLnBrk="0" hangingPunct="1">
              <a:spcBef>
                <a:spcPts val="300"/>
              </a:spcBef>
              <a:buClr>
                <a:schemeClr val="accent3"/>
              </a:buClr>
              <a:buFont typeface="Georgia"/>
              <a:buChar char="•"/>
              <a:defRPr kumimoji="0" sz="24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4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0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lnSpc>
                <a:spcPct val="160000"/>
              </a:lnSpc>
              <a:buClr>
                <a:srgbClr val="A04DA3"/>
              </a:buClr>
              <a:defRPr/>
            </a:pPr>
            <a:r>
              <a:rPr lang="zh-CN" altLang="en-US" sz="1200" b="1" dirty="0">
                <a:solidFill>
                  <a:sysClr val="windowText" lastClr="000000"/>
                </a:solidFill>
                <a:latin typeface="宋体" panose="02010600030101010101" pitchFamily="2" charset="-122"/>
                <a:ea typeface="宋体" panose="02010600030101010101" pitchFamily="2" charset="-122"/>
              </a:rPr>
              <a:t>采用</a:t>
            </a:r>
            <a:r>
              <a:rPr lang="zh-CN" altLang="en-US" sz="1200" b="1" dirty="0">
                <a:solidFill>
                  <a:srgbClr val="FF0000"/>
                </a:solidFill>
                <a:latin typeface="宋体" panose="02010600030101010101" pitchFamily="2" charset="-122"/>
                <a:ea typeface="宋体" panose="02010600030101010101" pitchFamily="2" charset="-122"/>
              </a:rPr>
              <a:t>有源巴伦</a:t>
            </a:r>
            <a:r>
              <a:rPr lang="zh-CN" altLang="en-US" sz="1200" b="1" dirty="0">
                <a:solidFill>
                  <a:sysClr val="windowText" lastClr="000000"/>
                </a:solidFill>
                <a:latin typeface="宋体" panose="02010600030101010101" pitchFamily="2" charset="-122"/>
                <a:ea typeface="宋体" panose="02010600030101010101" pitchFamily="2" charset="-122"/>
              </a:rPr>
              <a:t>与</a:t>
            </a:r>
            <a:r>
              <a:rPr lang="en-US" altLang="zh-CN" sz="1200" b="1" dirty="0">
                <a:solidFill>
                  <a:srgbClr val="FF0000"/>
                </a:solidFill>
                <a:latin typeface="宋体" panose="02010600030101010101" pitchFamily="2" charset="-122"/>
                <a:ea typeface="宋体" panose="02010600030101010101" pitchFamily="2" charset="-122"/>
              </a:rPr>
              <a:t>RC</a:t>
            </a:r>
            <a:r>
              <a:rPr lang="zh-CN" altLang="en-US" sz="1200" b="1" dirty="0">
                <a:solidFill>
                  <a:srgbClr val="FF0000"/>
                </a:solidFill>
                <a:latin typeface="宋体" panose="02010600030101010101" pitchFamily="2" charset="-122"/>
                <a:ea typeface="宋体" panose="02010600030101010101" pitchFamily="2" charset="-122"/>
              </a:rPr>
              <a:t>多相滤波网络</a:t>
            </a:r>
            <a:r>
              <a:rPr lang="zh-CN" altLang="en-US" sz="1200" b="1" dirty="0">
                <a:solidFill>
                  <a:sysClr val="windowText" lastClr="000000"/>
                </a:solidFill>
                <a:latin typeface="宋体" panose="02010600030101010101" pitchFamily="2" charset="-122"/>
                <a:ea typeface="宋体" panose="02010600030101010101" pitchFamily="2" charset="-122"/>
              </a:rPr>
              <a:t>，</a:t>
            </a:r>
            <a:r>
              <a:rPr lang="zh-CN" altLang="en-US" sz="1200" b="1" dirty="0">
                <a:effectLst/>
                <a:latin typeface="Times New Roman" panose="02020603050405020304" pitchFamily="18" charset="0"/>
                <a:ea typeface="宋体" panose="02010600030101010101" pitchFamily="2" charset="-122"/>
                <a:cs typeface="Times New Roman" panose="02020603050405020304" pitchFamily="18" charset="0"/>
              </a:rPr>
              <a:t>以生成更高精度的正交参考信号</a:t>
            </a:r>
            <a:r>
              <a:rPr lang="zh-CN" altLang="en-US" sz="1200" b="1" dirty="0">
                <a:solidFill>
                  <a:sysClr val="windowText" lastClr="000000"/>
                </a:solidFill>
                <a:latin typeface="宋体" panose="02010600030101010101" pitchFamily="2" charset="-122"/>
                <a:ea typeface="宋体" panose="02010600030101010101" pitchFamily="2" charset="-122"/>
              </a:rPr>
              <a:t>。</a:t>
            </a:r>
            <a:endParaRPr lang="en-US" altLang="zh-CN" sz="1200" b="1" dirty="0">
              <a:solidFill>
                <a:sysClr val="windowText" lastClr="000000"/>
              </a:solidFill>
              <a:latin typeface="宋体" panose="02010600030101010101" pitchFamily="2" charset="-122"/>
              <a:ea typeface="宋体" panose="02010600030101010101" pitchFamily="2" charset="-122"/>
            </a:endParaRPr>
          </a:p>
          <a:p>
            <a:pPr>
              <a:lnSpc>
                <a:spcPct val="160000"/>
              </a:lnSpc>
              <a:buClr>
                <a:srgbClr val="A04DA3"/>
              </a:buClr>
              <a:defRPr/>
            </a:pPr>
            <a:r>
              <a:rPr lang="en-US" altLang="zh-CN" sz="1200" b="1" dirty="0">
                <a:solidFill>
                  <a:sysClr val="windowText" lastClr="000000"/>
                </a:solidFill>
                <a:latin typeface="宋体" panose="02010600030101010101" pitchFamily="2" charset="-122"/>
                <a:ea typeface="宋体" panose="02010600030101010101" pitchFamily="2" charset="-122"/>
              </a:rPr>
              <a:t>360°</a:t>
            </a:r>
            <a:r>
              <a:rPr lang="zh-CN" altLang="en-US" sz="1200" b="1" dirty="0">
                <a:solidFill>
                  <a:sysClr val="windowText" lastClr="000000"/>
                </a:solidFill>
                <a:latin typeface="宋体" panose="02010600030101010101" pitchFamily="2" charset="-122"/>
                <a:ea typeface="宋体" panose="02010600030101010101" pitchFamily="2" charset="-122"/>
              </a:rPr>
              <a:t>范围内实现</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6bit</a:t>
            </a:r>
            <a:r>
              <a:rPr lang="zh-CN" altLang="en-US" sz="1200" b="1" dirty="0">
                <a:solidFill>
                  <a:sysClr val="windowText" lastClr="000000"/>
                </a:solidFill>
                <a:latin typeface="宋体" panose="02010600030101010101" pitchFamily="2" charset="-122"/>
                <a:ea typeface="宋体" panose="02010600030101010101" pitchFamily="2" charset="-122"/>
              </a:rPr>
              <a:t>相移，移相精度为</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5.625°</a:t>
            </a:r>
            <a:r>
              <a:rPr lang="zh-CN" altLang="en-US" sz="1200" b="1" dirty="0">
                <a:solidFill>
                  <a:sysClr val="windowText" lastClr="000000"/>
                </a:solidFill>
                <a:latin typeface="宋体" panose="02010600030101010101" pitchFamily="2" charset="-122"/>
                <a:ea typeface="宋体" panose="02010600030101010101" pitchFamily="2" charset="-122"/>
              </a:rPr>
              <a:t>。</a:t>
            </a:r>
            <a:endParaRPr lang="en-US" altLang="zh-CN" sz="1200" b="1" dirty="0">
              <a:solidFill>
                <a:sysClr val="windowText" lastClr="000000"/>
              </a:solidFill>
              <a:latin typeface="宋体" panose="02010600030101010101" pitchFamily="2" charset="-122"/>
              <a:ea typeface="宋体" panose="02010600030101010101" pitchFamily="2" charset="-122"/>
            </a:endParaRPr>
          </a:p>
          <a:p>
            <a:pPr>
              <a:lnSpc>
                <a:spcPct val="160000"/>
              </a:lnSpc>
              <a:buClr>
                <a:srgbClr val="A04DA3"/>
              </a:buClr>
              <a:defRPr/>
            </a:pPr>
            <a:r>
              <a:rPr lang="zh-CN" altLang="en-US" sz="1200" b="1" dirty="0">
                <a:solidFill>
                  <a:sysClr val="windowText" lastClr="000000"/>
                </a:solidFill>
                <a:latin typeface="宋体" panose="02010600030101010101" pitchFamily="2" charset="-122"/>
                <a:ea typeface="宋体" panose="02010600030101010101" pitchFamily="2" charset="-122"/>
              </a:rPr>
              <a:t>移相误差为</a:t>
            </a:r>
            <a:r>
              <a:rPr lang="zh-CN" altLang="en-US"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小于</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6.4°</a:t>
            </a:r>
            <a:r>
              <a:rPr lang="zh-CN" altLang="en-US" sz="1200" b="1" dirty="0">
                <a:solidFill>
                  <a:sysClr val="windowText" lastClr="000000"/>
                </a:solidFill>
                <a:latin typeface="宋体" panose="02010600030101010101" pitchFamily="2" charset="-122"/>
                <a:ea typeface="宋体" panose="02010600030101010101" pitchFamily="2" charset="-122"/>
              </a:rPr>
              <a:t>，增益误差为</a:t>
            </a:r>
            <a:r>
              <a:rPr lang="zh-CN" altLang="en-US"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小于</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2dB</a:t>
            </a:r>
            <a:r>
              <a:rPr lang="zh-CN" altLang="en-US" sz="1200" b="1" dirty="0">
                <a:solidFill>
                  <a:sysClr val="windowText" lastClr="000000"/>
                </a:solidFill>
                <a:latin typeface="宋体" panose="02010600030101010101" pitchFamily="2" charset="-122"/>
                <a:ea typeface="宋体" panose="02010600030101010101" pitchFamily="2" charset="-122"/>
              </a:rPr>
              <a:t>。</a:t>
            </a:r>
            <a:endParaRPr lang="en-US" altLang="zh-CN" sz="1200" b="1" dirty="0">
              <a:solidFill>
                <a:sysClr val="windowText" lastClr="000000"/>
              </a:solidFill>
              <a:latin typeface="宋体" panose="02010600030101010101" pitchFamily="2" charset="-122"/>
              <a:ea typeface="宋体" panose="02010600030101010101" pitchFamily="2" charset="-122"/>
            </a:endParaRPr>
          </a:p>
          <a:p>
            <a:pPr>
              <a:lnSpc>
                <a:spcPct val="160000"/>
              </a:lnSpc>
              <a:buClr>
                <a:srgbClr val="A04DA3"/>
              </a:buClr>
              <a:defRPr/>
            </a:pPr>
            <a:r>
              <a:rPr lang="zh-CN" altLang="en-US" sz="1200" b="1" dirty="0">
                <a:solidFill>
                  <a:sysClr val="windowText" lastClr="000000"/>
                </a:solidFill>
                <a:latin typeface="宋体" panose="02010600030101010101" pitchFamily="2" charset="-122"/>
                <a:ea typeface="宋体" panose="02010600030101010101" pitchFamily="2" charset="-122"/>
              </a:rPr>
              <a:t>插入损耗</a:t>
            </a:r>
            <a:r>
              <a:rPr lang="zh-CN" altLang="en-US"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小于</a:t>
            </a:r>
            <a:r>
              <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2.5dB,</a:t>
            </a:r>
            <a:r>
              <a:rPr lang="zh-CN" altLang="en-US"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1200" b="1" dirty="0">
              <a:solidFill>
                <a:sysClr val="windowText" lastClr="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EB688FB8-0A9D-4910-97AC-C8816F6C1DA9}"/>
              </a:ext>
            </a:extLst>
          </p:cNvPr>
          <p:cNvSpPr txBox="1"/>
          <p:nvPr/>
        </p:nvSpPr>
        <p:spPr>
          <a:xfrm>
            <a:off x="1331641" y="3860441"/>
            <a:ext cx="2448272" cy="276999"/>
          </a:xfrm>
          <a:prstGeom prst="rect">
            <a:avLst/>
          </a:prstGeom>
          <a:noFill/>
        </p:spPr>
        <p:txBody>
          <a:bodyPr wrap="square" rtlCol="0">
            <a:spAutoFit/>
          </a:bodyPr>
          <a:lstStyle/>
          <a:p>
            <a:r>
              <a:rPr lang="en-US" altLang="zh-CN" sz="1200" b="1" dirty="0"/>
              <a:t>2016 </a:t>
            </a:r>
            <a:r>
              <a:rPr lang="zh-CN" altLang="en-US" sz="1200" b="1" dirty="0"/>
              <a:t>矢量合成型移相器 </a:t>
            </a:r>
            <a:r>
              <a:rPr lang="en-US" altLang="zh-CN" sz="1200" b="1" dirty="0">
                <a:latin typeface="Times New Roman" panose="02020603050405020304" pitchFamily="18" charset="0"/>
                <a:cs typeface="Times New Roman" panose="02020603050405020304" pitchFamily="18" charset="0"/>
              </a:rPr>
              <a:t>(8~12GHz)</a:t>
            </a:r>
            <a:endParaRPr lang="zh-CN" altLang="en-US" sz="1200" b="1"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AC825A56-B0A1-4436-8B56-751D31C028C1}"/>
              </a:ext>
            </a:extLst>
          </p:cNvPr>
          <p:cNvPicPr>
            <a:picLocks noChangeAspect="1"/>
          </p:cNvPicPr>
          <p:nvPr/>
        </p:nvPicPr>
        <p:blipFill>
          <a:blip r:embed="rId4"/>
          <a:stretch>
            <a:fillRect/>
          </a:stretch>
        </p:blipFill>
        <p:spPr>
          <a:xfrm>
            <a:off x="208827" y="1559385"/>
            <a:ext cx="4880193" cy="2328601"/>
          </a:xfrm>
          <a:prstGeom prst="rect">
            <a:avLst/>
          </a:prstGeom>
        </p:spPr>
      </p:pic>
      <p:sp>
        <p:nvSpPr>
          <p:cNvPr id="12" name="矩形 11">
            <a:extLst>
              <a:ext uri="{FF2B5EF4-FFF2-40B4-BE49-F238E27FC236}">
                <a16:creationId xmlns:a16="http://schemas.microsoft.com/office/drawing/2014/main" id="{BC0B17B0-C4B4-4A12-968F-B3C1E8C5ECDB}"/>
              </a:ext>
            </a:extLst>
          </p:cNvPr>
          <p:cNvSpPr/>
          <p:nvPr/>
        </p:nvSpPr>
        <p:spPr>
          <a:xfrm>
            <a:off x="1619672" y="2677068"/>
            <a:ext cx="936104" cy="97480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EC1A5ECE-C187-47C5-9307-D6D022667FD2}"/>
              </a:ext>
            </a:extLst>
          </p:cNvPr>
          <p:cNvPicPr>
            <a:picLocks noChangeAspect="1"/>
          </p:cNvPicPr>
          <p:nvPr/>
        </p:nvPicPr>
        <p:blipFill>
          <a:blip r:embed="rId5"/>
          <a:stretch>
            <a:fillRect/>
          </a:stretch>
        </p:blipFill>
        <p:spPr>
          <a:xfrm>
            <a:off x="5478123" y="1202739"/>
            <a:ext cx="3479834" cy="1393161"/>
          </a:xfrm>
          <a:prstGeom prst="rect">
            <a:avLst/>
          </a:prstGeom>
        </p:spPr>
      </p:pic>
      <p:sp>
        <p:nvSpPr>
          <p:cNvPr id="13" name="文本框 12">
            <a:extLst>
              <a:ext uri="{FF2B5EF4-FFF2-40B4-BE49-F238E27FC236}">
                <a16:creationId xmlns:a16="http://schemas.microsoft.com/office/drawing/2014/main" id="{16BC2AC6-F32A-4587-BAA4-4BCB2EF23F79}"/>
              </a:ext>
            </a:extLst>
          </p:cNvPr>
          <p:cNvSpPr txBox="1"/>
          <p:nvPr/>
        </p:nvSpPr>
        <p:spPr>
          <a:xfrm>
            <a:off x="2195736" y="4600276"/>
            <a:ext cx="6516724" cy="338554"/>
          </a:xfrm>
          <a:prstGeom prst="rect">
            <a:avLst/>
          </a:prstGeom>
          <a:noFill/>
        </p:spPr>
        <p:txBody>
          <a:bodyPr wrap="square">
            <a:spAutoFit/>
          </a:bodyPr>
          <a:lstStyle/>
          <a:p>
            <a:r>
              <a:rPr lang="en-US" altLang="zh-CN" sz="800" b="0" i="0" dirty="0">
                <a:effectLst/>
                <a:latin typeface="Times New Roman" panose="02020603050405020304" pitchFamily="18" charset="0"/>
                <a:cs typeface="Times New Roman" panose="02020603050405020304" pitchFamily="18" charset="0"/>
              </a:rPr>
              <a:t>[3] B. </a:t>
            </a:r>
            <a:r>
              <a:rPr lang="en-US" altLang="zh-CN" sz="800" b="0" i="0" dirty="0" err="1">
                <a:effectLst/>
                <a:latin typeface="Times New Roman" panose="02020603050405020304" pitchFamily="18" charset="0"/>
                <a:cs typeface="Times New Roman" panose="02020603050405020304" pitchFamily="18" charset="0"/>
              </a:rPr>
              <a:t>Cetindogan</a:t>
            </a:r>
            <a:r>
              <a:rPr lang="en-US" altLang="zh-CN" sz="800" b="0" i="0" dirty="0">
                <a:effectLst/>
                <a:latin typeface="Times New Roman" panose="02020603050405020304" pitchFamily="18" charset="0"/>
                <a:cs typeface="Times New Roman" panose="02020603050405020304" pitchFamily="18" charset="0"/>
              </a:rPr>
              <a:t>, E. </a:t>
            </a:r>
            <a:r>
              <a:rPr lang="en-US" altLang="zh-CN" sz="800" b="0" i="0" dirty="0" err="1">
                <a:effectLst/>
                <a:latin typeface="Times New Roman" panose="02020603050405020304" pitchFamily="18" charset="0"/>
                <a:cs typeface="Times New Roman" panose="02020603050405020304" pitchFamily="18" charset="0"/>
              </a:rPr>
              <a:t>Ozeren</a:t>
            </a:r>
            <a:r>
              <a:rPr lang="en-US" altLang="zh-CN" sz="800" b="0" i="0" dirty="0">
                <a:effectLst/>
                <a:latin typeface="Times New Roman" panose="02020603050405020304" pitchFamily="18" charset="0"/>
                <a:cs typeface="Times New Roman" panose="02020603050405020304" pitchFamily="18" charset="0"/>
              </a:rPr>
              <a:t>, B. </a:t>
            </a:r>
            <a:r>
              <a:rPr lang="en-US" altLang="zh-CN" sz="800" b="0" i="0" dirty="0" err="1">
                <a:effectLst/>
                <a:latin typeface="Times New Roman" panose="02020603050405020304" pitchFamily="18" charset="0"/>
                <a:cs typeface="Times New Roman" panose="02020603050405020304" pitchFamily="18" charset="0"/>
              </a:rPr>
              <a:t>Ustundag</a:t>
            </a:r>
            <a:r>
              <a:rPr lang="en-US" altLang="zh-CN" sz="800" b="0" i="0" dirty="0">
                <a:effectLst/>
                <a:latin typeface="Times New Roman" panose="02020603050405020304" pitchFamily="18" charset="0"/>
                <a:cs typeface="Times New Roman" panose="02020603050405020304" pitchFamily="18" charset="0"/>
              </a:rPr>
              <a:t>, M. </a:t>
            </a:r>
            <a:r>
              <a:rPr lang="en-US" altLang="zh-CN" sz="800" b="0" i="0" dirty="0" err="1">
                <a:effectLst/>
                <a:latin typeface="Times New Roman" panose="02020603050405020304" pitchFamily="18" charset="0"/>
                <a:cs typeface="Times New Roman" panose="02020603050405020304" pitchFamily="18" charset="0"/>
              </a:rPr>
              <a:t>Kaynak</a:t>
            </a:r>
            <a:r>
              <a:rPr lang="en-US" altLang="zh-CN" sz="800" b="0" i="0" dirty="0">
                <a:effectLst/>
                <a:latin typeface="Times New Roman" panose="02020603050405020304" pitchFamily="18" charset="0"/>
                <a:cs typeface="Times New Roman" panose="02020603050405020304" pitchFamily="18" charset="0"/>
              </a:rPr>
              <a:t> and Y. </a:t>
            </a:r>
            <a:r>
              <a:rPr lang="en-US" altLang="zh-CN" sz="800" b="0" i="0" dirty="0" err="1">
                <a:effectLst/>
                <a:latin typeface="Times New Roman" panose="02020603050405020304" pitchFamily="18" charset="0"/>
                <a:cs typeface="Times New Roman" panose="02020603050405020304" pitchFamily="18" charset="0"/>
              </a:rPr>
              <a:t>Gurbuz</a:t>
            </a:r>
            <a:r>
              <a:rPr lang="en-US" altLang="zh-CN" sz="800" b="0" i="0" dirty="0">
                <a:effectLst/>
                <a:latin typeface="Times New Roman" panose="02020603050405020304" pitchFamily="18" charset="0"/>
                <a:cs typeface="Times New Roman" panose="02020603050405020304" pitchFamily="18" charset="0"/>
              </a:rPr>
              <a:t>, “A 6 Bit Vector-Sum Phase Shifter With a Decoder Based Control Circuit for X-Band Phased-Arrays,” in </a:t>
            </a:r>
            <a:r>
              <a:rPr lang="en-US" altLang="zh-CN" sz="800" b="0" i="1" dirty="0">
                <a:effectLst/>
                <a:latin typeface="Times New Roman" panose="02020603050405020304" pitchFamily="18" charset="0"/>
                <a:cs typeface="Times New Roman" panose="02020603050405020304" pitchFamily="18" charset="0"/>
              </a:rPr>
              <a:t>IEEE Microwave and Wireless Components Letters</a:t>
            </a:r>
            <a:r>
              <a:rPr lang="en-US" altLang="zh-CN" sz="800" b="0" i="0" dirty="0">
                <a:effectLst/>
                <a:latin typeface="Times New Roman" panose="02020603050405020304" pitchFamily="18" charset="0"/>
                <a:cs typeface="Times New Roman" panose="02020603050405020304" pitchFamily="18" charset="0"/>
              </a:rPr>
              <a:t>, vol. 26, no. 1, pp. 64-66, Jan. 2016</a:t>
            </a:r>
            <a:r>
              <a:rPr lang="en-US" altLang="zh-CN" sz="800" dirty="0">
                <a:latin typeface="Times New Roman" panose="02020603050405020304" pitchFamily="18" charset="0"/>
                <a:cs typeface="Times New Roman" panose="02020603050405020304" pitchFamily="18" charset="0"/>
              </a:rPr>
              <a:t>.</a:t>
            </a:r>
            <a:endParaRPr lang="zh-CN" altLang="en-US" sz="800" dirty="0">
              <a:latin typeface="Times New Roman" panose="02020603050405020304" pitchFamily="18" charset="0"/>
              <a:cs typeface="Times New Roman" panose="02020603050405020304" pitchFamily="18" charset="0"/>
            </a:endParaRPr>
          </a:p>
        </p:txBody>
      </p:sp>
      <p:sp>
        <p:nvSpPr>
          <p:cNvPr id="11" name="矩形: 圆角 10">
            <a:extLst>
              <a:ext uri="{FF2B5EF4-FFF2-40B4-BE49-F238E27FC236}">
                <a16:creationId xmlns:a16="http://schemas.microsoft.com/office/drawing/2014/main" id="{EA06CCEA-226C-4982-954C-DF15ED11AB40}"/>
              </a:ext>
            </a:extLst>
          </p:cNvPr>
          <p:cNvSpPr/>
          <p:nvPr/>
        </p:nvSpPr>
        <p:spPr>
          <a:xfrm>
            <a:off x="5364088" y="1131590"/>
            <a:ext cx="3707904" cy="1545478"/>
          </a:xfrm>
          <a:prstGeom prst="roundRect">
            <a:avLst/>
          </a:prstGeom>
          <a:noFill/>
          <a:ln>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0190542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jI3NGYzNzg1NmU0NDRhYmVhY2RhMzllMmY4M2YxYTA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海洋系PPT模板+南科大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海洋系PPT模板+南科大logo</Template>
  <TotalTime>34708</TotalTime>
  <Words>3479</Words>
  <Application>Microsoft Office PowerPoint</Application>
  <PresentationFormat>全屏显示(16:9)</PresentationFormat>
  <Paragraphs>243</Paragraphs>
  <Slides>25</Slides>
  <Notes>18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25</vt:i4>
      </vt:variant>
    </vt:vector>
  </HeadingPairs>
  <TitlesOfParts>
    <vt:vector size="33" baseType="lpstr">
      <vt:lpstr>宋体</vt:lpstr>
      <vt:lpstr>微软雅黑</vt:lpstr>
      <vt:lpstr>Arial</vt:lpstr>
      <vt:lpstr>Calibri</vt:lpstr>
      <vt:lpstr>Cambria Math</vt:lpstr>
      <vt:lpstr>Georgia</vt:lpstr>
      <vt:lpstr>Times New Roman</vt:lpstr>
      <vt:lpstr>海洋系PPT模板+南科大logo</vt:lpstr>
      <vt:lpstr>基于 BiCMOS 工艺 10~31GHz 宽带6位MMIC有源移相器研究</vt:lpstr>
      <vt:lpstr>目录</vt:lpstr>
      <vt:lpstr>1、课题背景及研究的目的与意义</vt:lpstr>
      <vt:lpstr>1、课题背景及研究的目的与意义</vt:lpstr>
      <vt:lpstr>1、课题背景及研究的目的与意义</vt:lpstr>
      <vt:lpstr>2、国内外研究现状</vt:lpstr>
      <vt:lpstr>2、国内外研究现状</vt:lpstr>
      <vt:lpstr>2、国内外研究现状</vt:lpstr>
      <vt:lpstr>2、国内外研究现状</vt:lpstr>
      <vt:lpstr>2、国内外研究现状</vt:lpstr>
      <vt:lpstr>2、国内外研究现状</vt:lpstr>
      <vt:lpstr>2、国内外研究现状</vt:lpstr>
      <vt:lpstr>2、国内外研究现状</vt:lpstr>
      <vt:lpstr>3、研究内容</vt:lpstr>
      <vt:lpstr>3、研究内容</vt:lpstr>
      <vt:lpstr>3、研究内容</vt:lpstr>
      <vt:lpstr>3、研究内容</vt:lpstr>
      <vt:lpstr>4、已完成的内容</vt:lpstr>
      <vt:lpstr>4、已完成的工作</vt:lpstr>
      <vt:lpstr>4、已完成的工作</vt:lpstr>
      <vt:lpstr>4、已完成的工作</vt:lpstr>
      <vt:lpstr>4、已完成的工作</vt:lpstr>
      <vt:lpstr>5、下阶段研究工作</vt:lpstr>
      <vt:lpstr>5、下阶段的研究工作</vt:lpstr>
      <vt:lpstr>感谢各位专家老师的聆听和宝贵意见！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Xiaoqi Yu</cp:lastModifiedBy>
  <cp:revision>703</cp:revision>
  <dcterms:created xsi:type="dcterms:W3CDTF">2018-11-26T02:40:00Z</dcterms:created>
  <dcterms:modified xsi:type="dcterms:W3CDTF">2025-01-11T05:03:47Z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35F923468E5B49CEAFC0DA461859BEAA_12</vt:lpwstr>
  </property>
  <property fmtid="{D5CDD505-2E9C-101B-9397-08002B2CF9AE}" pid="3" name="KSOProductBuildVer">
    <vt:lpwstr>2052-12.1.0.16388</vt:lpwstr>
  </property>
</Properties>
</file>