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5" r:id="rId1"/>
    <p:sldMasterId id="2147483697" r:id="rId2"/>
  </p:sldMasterIdLst>
  <p:notesMasterIdLst>
    <p:notesMasterId r:id="rId7"/>
  </p:notesMasterIdLst>
  <p:sldIdLst>
    <p:sldId id="486" r:id="rId3"/>
    <p:sldId id="538" r:id="rId4"/>
    <p:sldId id="539" r:id="rId5"/>
    <p:sldId id="540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  <p:cmAuthor id="3" name="zhanshi217" initials="z" lastIdx="1" clrIdx="2"/>
  <p:cmAuthor id="4" name="Dengminzhi" initials="D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36F21"/>
    <a:srgbClr val="0D4447"/>
    <a:srgbClr val="EAE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08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5CE00-2915-4F94-B202-A818C2ADA303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B68ED-EC73-4AD8-8FF0-01CF64EDCB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1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97EF-AF28-425E-8C63-E807DFCB3DFF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10AC9-EB9C-47D7-A9D6-B798B2580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0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97EF-AF28-425E-8C63-E807DFCB3DFF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10AC9-EB9C-47D7-A9D6-B798B2580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517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/>
          <a:lstStyle/>
          <a:p>
            <a:fld id="{F52497EF-AF28-425E-8C63-E807DFCB3DFF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84575" y="6356355"/>
            <a:ext cx="2743200" cy="365125"/>
          </a:xfrm>
          <a:prstGeom prst="rect">
            <a:avLst/>
          </a:prstGeom>
        </p:spPr>
        <p:txBody>
          <a:bodyPr/>
          <a:lstStyle/>
          <a:p>
            <a:fld id="{B0410AC9-EB9C-47D7-A9D6-B798B2580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79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97EF-AF28-425E-8C63-E807DFCB3DFF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661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97EF-AF28-425E-8C63-E807DFCB3DFF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072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97EF-AF28-425E-8C63-E807DFCB3DFF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8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97EF-AF28-425E-8C63-E807DFCB3DFF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166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97EF-AF28-425E-8C63-E807DFCB3DFF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10AC9-EB9C-47D7-A9D6-B798B2580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781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97EF-AF28-425E-8C63-E807DFCB3DFF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10AC9-EB9C-47D7-A9D6-B798B2580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13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97EF-AF28-425E-8C63-E807DFCB3DFF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3763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97EF-AF28-425E-8C63-E807DFCB3DFF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10AC9-EB9C-47D7-A9D6-B798B2580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4987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97EF-AF28-425E-8C63-E807DFCB3DFF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10AC9-EB9C-47D7-A9D6-B798B2580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311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97EF-AF28-425E-8C63-E807DFCB3DFF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10AC9-EB9C-47D7-A9D6-B798B2580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8547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97EF-AF28-425E-8C63-E807DFCB3DFF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10AC9-EB9C-47D7-A9D6-B798B2580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6160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52497EF-AF28-425E-8C63-E807DFCB3DFF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84575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B0410AC9-EB9C-47D7-A9D6-B798B2580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52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97EF-AF28-425E-8C63-E807DFCB3DFF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7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97EF-AF28-425E-8C63-E807DFCB3DFF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3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97EF-AF28-425E-8C63-E807DFCB3DFF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5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97EF-AF28-425E-8C63-E807DFCB3DFF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10AC9-EB9C-47D7-A9D6-B798B2580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97EF-AF28-425E-8C63-E807DFCB3DFF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10AC9-EB9C-47D7-A9D6-B798B2580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31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97EF-AF28-425E-8C63-E807DFCB3DFF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10AC9-EB9C-47D7-A9D6-B798B2580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37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97EF-AF28-425E-8C63-E807DFCB3DFF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10AC9-EB9C-47D7-A9D6-B798B2580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14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F133618-BBEF-5960-61E2-64203251B59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4877080"/>
            <a:ext cx="12192000" cy="1980925"/>
          </a:xfrm>
          <a:prstGeom prst="rect">
            <a:avLst/>
          </a:prstGeom>
        </p:spPr>
      </p:pic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BEC26603-7A5D-3099-3065-9E92CD267058}"/>
              </a:ext>
            </a:extLst>
          </p:cNvPr>
          <p:cNvSpPr txBox="1"/>
          <p:nvPr userDrawn="1"/>
        </p:nvSpPr>
        <p:spPr>
          <a:xfrm>
            <a:off x="11765629" y="635635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410AC9-EB9C-47D7-A9D6-B798B2580617}" type="slidenum">
              <a:rPr lang="zh-CN" altLang="en-US" sz="1351" smtClean="0"/>
              <a:t>‹#›</a:t>
            </a:fld>
            <a:endParaRPr lang="zh-CN" altLang="en-US" sz="1351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58DD9DE-ACC4-D659-6FDC-72CD2310795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684551" y="1564"/>
            <a:ext cx="2508240" cy="504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F1164D3-3A2F-D719-54A3-8FA9A4771FD0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340913" y="2199"/>
            <a:ext cx="2343355" cy="432000"/>
          </a:xfrm>
          <a:prstGeom prst="rect">
            <a:avLst/>
          </a:prstGeom>
        </p:spPr>
      </p:pic>
      <p:sp>
        <p:nvSpPr>
          <p:cNvPr id="11" name="任意多边形 5">
            <a:extLst>
              <a:ext uri="{FF2B5EF4-FFF2-40B4-BE49-F238E27FC236}">
                <a16:creationId xmlns:a16="http://schemas.microsoft.com/office/drawing/2014/main" id="{27A1B493-9219-A7F5-1CB4-50D31869ECEC}"/>
              </a:ext>
            </a:extLst>
          </p:cNvPr>
          <p:cNvSpPr/>
          <p:nvPr userDrawn="1"/>
        </p:nvSpPr>
        <p:spPr>
          <a:xfrm rot="16200000" flipV="1">
            <a:off x="121346" y="-1373"/>
            <a:ext cx="719461" cy="962027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103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1"/>
          </a:p>
        </p:txBody>
      </p:sp>
      <p:sp>
        <p:nvSpPr>
          <p:cNvPr id="12" name="任意多边形 6">
            <a:extLst>
              <a:ext uri="{FF2B5EF4-FFF2-40B4-BE49-F238E27FC236}">
                <a16:creationId xmlns:a16="http://schemas.microsoft.com/office/drawing/2014/main" id="{F7033240-C46E-4B81-66D9-A66F46FC831C}"/>
              </a:ext>
            </a:extLst>
          </p:cNvPr>
          <p:cNvSpPr/>
          <p:nvPr userDrawn="1"/>
        </p:nvSpPr>
        <p:spPr>
          <a:xfrm rot="16200000" flipV="1">
            <a:off x="113499" y="138544"/>
            <a:ext cx="735151" cy="96202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ED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1"/>
          </a:p>
        </p:txBody>
      </p:sp>
    </p:spTree>
    <p:extLst>
      <p:ext uri="{BB962C8B-B14F-4D97-AF65-F5344CB8AC3E}">
        <p14:creationId xmlns:p14="http://schemas.microsoft.com/office/powerpoint/2010/main" val="56634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E0741E8-E649-5BB0-1088-4FAD5B3301F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4877076"/>
            <a:ext cx="12192000" cy="1980925"/>
          </a:xfrm>
          <a:prstGeom prst="rect">
            <a:avLst/>
          </a:prstGeom>
        </p:spPr>
      </p:pic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586D7C24-9BA4-8857-346F-4B51A71A0644}"/>
              </a:ext>
            </a:extLst>
          </p:cNvPr>
          <p:cNvSpPr txBox="1"/>
          <p:nvPr userDrawn="1"/>
        </p:nvSpPr>
        <p:spPr>
          <a:xfrm>
            <a:off x="11765629" y="635635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410AC9-EB9C-47D7-A9D6-B798B2580617}" type="slidenum">
              <a:rPr lang="zh-CN" altLang="en-US" sz="1350" smtClean="0"/>
              <a:t>‹#›</a:t>
            </a:fld>
            <a:endParaRPr lang="zh-CN" altLang="en-US" sz="135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F8D0DE4-CA40-37AA-EC67-2ABBF240748D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931399" y="1564"/>
            <a:ext cx="2261391" cy="504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0273197-7AF2-4A47-357B-6C66A4401523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884061" y="12599"/>
            <a:ext cx="2047335" cy="432000"/>
          </a:xfrm>
          <a:prstGeom prst="rect">
            <a:avLst/>
          </a:prstGeom>
        </p:spPr>
      </p:pic>
      <p:sp>
        <p:nvSpPr>
          <p:cNvPr id="11" name="任意多边形 5">
            <a:extLst>
              <a:ext uri="{FF2B5EF4-FFF2-40B4-BE49-F238E27FC236}">
                <a16:creationId xmlns:a16="http://schemas.microsoft.com/office/drawing/2014/main" id="{2B076E69-4984-8D46-D2A4-EA9DBAF852C3}"/>
              </a:ext>
            </a:extLst>
          </p:cNvPr>
          <p:cNvSpPr/>
          <p:nvPr userDrawn="1"/>
        </p:nvSpPr>
        <p:spPr>
          <a:xfrm rot="16200000" flipV="1">
            <a:off x="121343" y="-1373"/>
            <a:ext cx="719461" cy="962027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103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2" name="任意多边形 6">
            <a:extLst>
              <a:ext uri="{FF2B5EF4-FFF2-40B4-BE49-F238E27FC236}">
                <a16:creationId xmlns:a16="http://schemas.microsoft.com/office/drawing/2014/main" id="{4145BA68-1D6A-553C-9626-25E1E2E87BB8}"/>
              </a:ext>
            </a:extLst>
          </p:cNvPr>
          <p:cNvSpPr/>
          <p:nvPr userDrawn="1"/>
        </p:nvSpPr>
        <p:spPr>
          <a:xfrm rot="16200000" flipV="1">
            <a:off x="113497" y="138544"/>
            <a:ext cx="735151" cy="96202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ED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15877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5B441F4E-BB83-C0B2-2C52-6A3AE478CDB7}"/>
              </a:ext>
            </a:extLst>
          </p:cNvPr>
          <p:cNvSpPr/>
          <p:nvPr/>
        </p:nvSpPr>
        <p:spPr>
          <a:xfrm>
            <a:off x="6291196" y="5030536"/>
            <a:ext cx="5462442" cy="1515567"/>
          </a:xfrm>
          <a:prstGeom prst="rect">
            <a:avLst/>
          </a:prstGeom>
          <a:solidFill>
            <a:srgbClr val="0070C0">
              <a:alpha val="5000"/>
            </a:srgb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104A03C-4D37-482C-2223-D3F993554DD1}"/>
              </a:ext>
            </a:extLst>
          </p:cNvPr>
          <p:cNvSpPr/>
          <p:nvPr/>
        </p:nvSpPr>
        <p:spPr>
          <a:xfrm>
            <a:off x="6291673" y="1140296"/>
            <a:ext cx="5462442" cy="1978919"/>
          </a:xfrm>
          <a:prstGeom prst="rect">
            <a:avLst/>
          </a:prstGeom>
          <a:solidFill>
            <a:srgbClr val="0070C0">
              <a:alpha val="5000"/>
            </a:srgb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022894" y="3119215"/>
            <a:ext cx="2730744" cy="1911322"/>
          </a:xfrm>
          <a:prstGeom prst="rect">
            <a:avLst/>
          </a:prstGeom>
          <a:solidFill>
            <a:srgbClr val="0070C0">
              <a:alpha val="5000"/>
            </a:srgb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92150" y="3119215"/>
            <a:ext cx="2730744" cy="1911322"/>
          </a:xfrm>
          <a:prstGeom prst="rect">
            <a:avLst/>
          </a:prstGeom>
          <a:solidFill>
            <a:srgbClr val="0070C0">
              <a:alpha val="5000"/>
            </a:srgb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99104" y="1123204"/>
            <a:ext cx="5796896" cy="5422900"/>
          </a:xfrm>
          <a:prstGeom prst="roundRect">
            <a:avLst>
              <a:gd name="adj" fmla="val 3604"/>
            </a:avLst>
          </a:prstGeom>
          <a:gradFill flip="none" rotWithShape="1">
            <a:gsLst>
              <a:gs pos="23000">
                <a:srgbClr val="04549C"/>
              </a:gs>
              <a:gs pos="100000">
                <a:srgbClr val="1C70B0">
                  <a:lumMod val="100000"/>
                </a:srgbClr>
              </a:gs>
            </a:gsLst>
            <a:lin ang="15000000" scaled="0"/>
            <a:tileRect/>
          </a:gradFill>
          <a:ln>
            <a:noFill/>
          </a:ln>
          <a:effectLst>
            <a:outerShdw blurRad="431800" dist="292100" dir="5400000" sx="98000" sy="98000" algn="t" rotWithShape="0">
              <a:srgbClr val="0068B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963995" y="317457"/>
            <a:ext cx="4436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0000">
                    <a:alpha val="0"/>
                  </a:srgbClr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有源数控移相器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295882" y="1125752"/>
            <a:ext cx="5796896" cy="542289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marL="285744" marR="0" lvl="0" indent="-285744" algn="l" defTabSz="4572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研究内容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基于矢量合成架构的有源数控移相器，因其优异的性能表现与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CMOS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工艺的高集成度、低成本等特点，已经成为当前最具发展前景的移相器结构。其核心电路主要由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输入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输出巴伦、正交信号产生电路、矢量合成模块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组成。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44" marR="0" lvl="0" indent="-285744" algn="l" defTabSz="4572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44" marR="0" lvl="0" indent="-285744" algn="l" defTabSz="4572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关键问题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：①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正交信号产生电路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将差分信号分解为四路正交信号，其所生成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正交信号间的相位和幅度误差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对移相器的精度有很大的影响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②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矢量合成模块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通过调节四路正交信号的幅度并合成实现输入信号的移相操作，这对正交信号的幅度误差要求较高。同时，受晶体管的寄生效应影响，会在输入与输出端表现出很强的容性负载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44" marR="0" lvl="0" indent="-285744" algn="l" defTabSz="4572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285744" marR="0" lvl="0" indent="-285744" algn="l" defTabSz="4572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所提出的电路结构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①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二阶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RC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多相滤波器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：采用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Type I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型多相滤波器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如图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2)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所生成的正交信号在全频段内能实现精确的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90°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相移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，且该结构不采用电感元件，更符合紧凑的面积指标要求；②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矢量合成模块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：采用双吉尔伯特单元实现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如图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3)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，由上下两层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NMOS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管构成，将下层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MOS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管充当开关功能，可以对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输入差分信号的极性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进行选择，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实现任意象限内的矢量合成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；③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输入输出巴伦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：利用变压器进行差分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单端的转换。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592536" y="729893"/>
            <a:ext cx="3874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设计背景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、关键问题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及创新点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48F295-E36C-3435-68D9-B375A8D31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929" y="1241739"/>
            <a:ext cx="3995620" cy="158231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E9C0DFD-F7CD-23E0-8E7B-9031CEEACD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8294" y="3192180"/>
            <a:ext cx="1978456" cy="15755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6337BF9-A6BC-C327-81DA-BC847A5A37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8680" y="3192180"/>
            <a:ext cx="2090867" cy="159317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9D09251-C79A-255E-8DBA-F779CBFA90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5673" y="5240341"/>
            <a:ext cx="3153488" cy="95472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3334BBB-D40C-3629-1D3D-5B6EF629428E}"/>
              </a:ext>
            </a:extLst>
          </p:cNvPr>
          <p:cNvSpPr txBox="1"/>
          <p:nvPr/>
        </p:nvSpPr>
        <p:spPr>
          <a:xfrm>
            <a:off x="7937739" y="2826187"/>
            <a:ext cx="2346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图</a:t>
            </a: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   </a:t>
            </a: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有源移相器核心电路结构框图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FFD9A7E-1F44-8FD6-CB82-44CD79D9D76B}"/>
              </a:ext>
            </a:extLst>
          </p:cNvPr>
          <p:cNvSpPr txBox="1"/>
          <p:nvPr/>
        </p:nvSpPr>
        <p:spPr>
          <a:xfrm>
            <a:off x="6668294" y="4777473"/>
            <a:ext cx="2302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FF0000"/>
                </a:solidFill>
              </a:rPr>
              <a:t>图</a:t>
            </a:r>
            <a:r>
              <a:rPr lang="en-US" altLang="zh-CN" sz="1050" b="1" dirty="0">
                <a:solidFill>
                  <a:srgbClr val="FF0000"/>
                </a:solidFill>
              </a:rPr>
              <a:t>2  </a:t>
            </a:r>
            <a:r>
              <a:rPr lang="zh-CN" altLang="en-US" sz="1050" b="1" dirty="0">
                <a:solidFill>
                  <a:srgbClr val="FF0000"/>
                </a:solidFill>
              </a:rPr>
              <a:t>二阶</a:t>
            </a:r>
            <a:r>
              <a:rPr lang="en-US" altLang="zh-CN" sz="1050" b="1" dirty="0">
                <a:solidFill>
                  <a:srgbClr val="FF0000"/>
                </a:solidFill>
              </a:rPr>
              <a:t>Type I</a:t>
            </a:r>
            <a:r>
              <a:rPr lang="zh-CN" altLang="en-US" sz="1050" b="1" dirty="0">
                <a:solidFill>
                  <a:srgbClr val="FF0000"/>
                </a:solidFill>
              </a:rPr>
              <a:t>型</a:t>
            </a:r>
            <a:r>
              <a:rPr lang="en-US" altLang="zh-CN" sz="1050" b="1" dirty="0">
                <a:solidFill>
                  <a:srgbClr val="FF0000"/>
                </a:solidFill>
              </a:rPr>
              <a:t>RC</a:t>
            </a:r>
            <a:r>
              <a:rPr lang="zh-CN" altLang="en-US" sz="1050" b="1" dirty="0">
                <a:solidFill>
                  <a:srgbClr val="FF0000"/>
                </a:solidFill>
              </a:rPr>
              <a:t>多相滤波器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7496626-0582-BDC4-10C4-AD8444D370A1}"/>
              </a:ext>
            </a:extLst>
          </p:cNvPr>
          <p:cNvSpPr txBox="1"/>
          <p:nvPr/>
        </p:nvSpPr>
        <p:spPr>
          <a:xfrm>
            <a:off x="9711845" y="4775639"/>
            <a:ext cx="1352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FF0000"/>
                </a:solidFill>
              </a:rPr>
              <a:t>图</a:t>
            </a:r>
            <a:r>
              <a:rPr lang="en-US" altLang="zh-CN" sz="1050" b="1" dirty="0">
                <a:solidFill>
                  <a:srgbClr val="FF0000"/>
                </a:solidFill>
              </a:rPr>
              <a:t>3  </a:t>
            </a:r>
            <a:r>
              <a:rPr lang="zh-CN" altLang="en-US" sz="1050" b="1" dirty="0">
                <a:solidFill>
                  <a:srgbClr val="FF0000"/>
                </a:solidFill>
              </a:rPr>
              <a:t>矢量合成模块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898CA2-8739-6895-EC6B-80034C383392}"/>
              </a:ext>
            </a:extLst>
          </p:cNvPr>
          <p:cNvSpPr txBox="1"/>
          <p:nvPr/>
        </p:nvSpPr>
        <p:spPr>
          <a:xfrm>
            <a:off x="7937739" y="6214248"/>
            <a:ext cx="25708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FF0000"/>
                </a:solidFill>
              </a:rPr>
              <a:t>图</a:t>
            </a:r>
            <a:r>
              <a:rPr lang="en-US" altLang="zh-CN" sz="1050" b="1" dirty="0">
                <a:solidFill>
                  <a:srgbClr val="FF0000"/>
                </a:solidFill>
              </a:rPr>
              <a:t>4  </a:t>
            </a:r>
            <a:r>
              <a:rPr lang="zh-CN" altLang="en-US" sz="1050" b="1" dirty="0">
                <a:solidFill>
                  <a:srgbClr val="FF0000"/>
                </a:solidFill>
              </a:rPr>
              <a:t>输入输出巴伦</a:t>
            </a:r>
            <a:r>
              <a:rPr lang="en-US" altLang="zh-CN" sz="1050" b="1" dirty="0">
                <a:solidFill>
                  <a:srgbClr val="FF0000"/>
                </a:solidFill>
              </a:rPr>
              <a:t>(Marchand balun)</a:t>
            </a:r>
            <a:endParaRPr lang="zh-CN" altLang="en-US" sz="105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7">
            <a:extLst>
              <a:ext uri="{FF2B5EF4-FFF2-40B4-BE49-F238E27FC236}">
                <a16:creationId xmlns:a16="http://schemas.microsoft.com/office/drawing/2014/main" id="{91693083-C107-323D-463B-7BFA63BB537B}"/>
              </a:ext>
            </a:extLst>
          </p:cNvPr>
          <p:cNvSpPr/>
          <p:nvPr/>
        </p:nvSpPr>
        <p:spPr>
          <a:xfrm>
            <a:off x="252713" y="1068447"/>
            <a:ext cx="5185259" cy="5422900"/>
          </a:xfrm>
          <a:prstGeom prst="roundRect">
            <a:avLst>
              <a:gd name="adj" fmla="val 3604"/>
            </a:avLst>
          </a:prstGeom>
          <a:gradFill flip="none" rotWithShape="1">
            <a:gsLst>
              <a:gs pos="23000">
                <a:srgbClr val="04549C"/>
              </a:gs>
              <a:gs pos="100000">
                <a:srgbClr val="1C70B0">
                  <a:lumMod val="100000"/>
                </a:srgbClr>
              </a:gs>
            </a:gsLst>
            <a:lin ang="15000000" scaled="0"/>
            <a:tileRect/>
          </a:gradFill>
          <a:ln>
            <a:noFill/>
          </a:ln>
          <a:effectLst>
            <a:outerShdw blurRad="431800" dist="292100" dir="5400000" sx="98000" sy="98000" algn="t" rotWithShape="0">
              <a:srgbClr val="0068B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1028" y="1076550"/>
            <a:ext cx="5176944" cy="541479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目前已实现的电路功能：</a:t>
            </a:r>
          </a:p>
          <a:p>
            <a:pPr marL="285744" lvl="1" indent="-285744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FFC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二阶</a:t>
            </a:r>
            <a:r>
              <a:rPr lang="en-US" altLang="zh-CN" sz="1400" b="1" dirty="0">
                <a:solidFill>
                  <a:srgbClr val="FFC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RC</a:t>
            </a:r>
            <a:r>
              <a:rPr lang="zh-CN" altLang="en-US" sz="1400" b="1" dirty="0">
                <a:solidFill>
                  <a:srgbClr val="FFC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多相滤波器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在要求宽带内实现了精确的正交相位，同时在所设定的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12GHz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29GHz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频点信号幅度相等。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44" lvl="1" indent="-285744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矢量合成单元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20GHz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频点处，对不同移相状态下的偏置条件，所产生的合成信号能够实现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0-360°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范围的相移，同时其增益变化大致控制在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1dB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以内。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44" lvl="1" indent="-285744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输入输出巴伦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在全频段内利用变压器实现单端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差分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差分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单端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的转换，并实现输入输出匹配。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初步仿真结果：</a:t>
            </a:r>
          </a:p>
          <a:p>
            <a:pPr marL="285744" marR="0" lvl="1" indent="-285744" algn="l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10-31GHz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频段内对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RC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多相滤波器的仿真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：在未进行匹配的情况下，正交信号间实现精确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90°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相移，插入损耗小于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14dB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且在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12GHz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29GHz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频点幅度相等，如图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44" marR="0" lvl="1" indent="-285744" algn="l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20GHz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频点对矢量合成模块的仿真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：不同移相状态下，矢量合成单元增益变化在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1dB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以内如图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44" marR="0" lvl="1" indent="-285744" algn="l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10-31GHz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频段内对级联系统进行匹配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：利用变压器实现输入输出巴伦设计，并完成输入输出匹配，如图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44" lvl="1" indent="-285744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402C14-4CB8-3B04-9BF6-E3FA9F151BC0}"/>
              </a:ext>
            </a:extLst>
          </p:cNvPr>
          <p:cNvSpPr txBox="1"/>
          <p:nvPr/>
        </p:nvSpPr>
        <p:spPr>
          <a:xfrm>
            <a:off x="6452276" y="3036370"/>
            <a:ext cx="5063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图</a:t>
            </a:r>
            <a:r>
              <a:rPr lang="en-US" altLang="zh-CN" sz="1100" b="1" dirty="0"/>
              <a:t>5 2</a:t>
            </a:r>
            <a:r>
              <a:rPr lang="zh-CN" altLang="en-US" sz="1100" b="1" dirty="0"/>
              <a:t>阶</a:t>
            </a:r>
            <a:r>
              <a:rPr lang="en-US" altLang="zh-CN" sz="1100" b="1" dirty="0"/>
              <a:t>Type I</a:t>
            </a:r>
            <a:r>
              <a:rPr lang="zh-CN" altLang="en-US" sz="1100" b="1" dirty="0"/>
              <a:t>型</a:t>
            </a:r>
            <a:r>
              <a:rPr lang="en-US" altLang="zh-CN" sz="1100" b="1" dirty="0"/>
              <a:t>RC</a:t>
            </a:r>
            <a:r>
              <a:rPr lang="zh-CN" altLang="en-US" sz="1100" b="1" dirty="0"/>
              <a:t>多相滤波器仿真结果  </a:t>
            </a:r>
            <a:r>
              <a:rPr lang="en-US" altLang="zh-CN" sz="1100" b="1" dirty="0"/>
              <a:t>(</a:t>
            </a:r>
            <a:r>
              <a:rPr lang="zh-CN" altLang="en-US" sz="1100" b="1" dirty="0"/>
              <a:t>左</a:t>
            </a:r>
            <a:r>
              <a:rPr lang="en-US" altLang="zh-CN" sz="1100" b="1" dirty="0"/>
              <a:t>)</a:t>
            </a:r>
            <a:r>
              <a:rPr lang="zh-CN" altLang="en-US" sz="1100" b="1" dirty="0"/>
              <a:t>正交信号相移；</a:t>
            </a:r>
            <a:r>
              <a:rPr lang="en-US" altLang="zh-CN" sz="1100" b="1" dirty="0"/>
              <a:t>(</a:t>
            </a:r>
            <a:r>
              <a:rPr lang="zh-CN" altLang="en-US" sz="1100" b="1" dirty="0"/>
              <a:t>右</a:t>
            </a:r>
            <a:r>
              <a:rPr lang="en-US" altLang="zh-CN" sz="1100" b="1" dirty="0"/>
              <a:t>)</a:t>
            </a:r>
            <a:r>
              <a:rPr lang="zh-CN" altLang="en-US" sz="1100" b="1" dirty="0"/>
              <a:t>各正交端口</a:t>
            </a:r>
            <a:r>
              <a:rPr lang="en-US" altLang="zh-CN" sz="1100" b="1" dirty="0"/>
              <a:t>S21</a:t>
            </a:r>
            <a:r>
              <a:rPr lang="zh-CN" altLang="en-US" sz="1100" b="1" dirty="0"/>
              <a:t>；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DF67979-E681-D270-269D-8F188FE5527A}"/>
              </a:ext>
            </a:extLst>
          </p:cNvPr>
          <p:cNvSpPr txBox="1"/>
          <p:nvPr/>
        </p:nvSpPr>
        <p:spPr>
          <a:xfrm>
            <a:off x="6105235" y="5870398"/>
            <a:ext cx="22183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/>
              <a:t>图</a:t>
            </a:r>
            <a:r>
              <a:rPr lang="en-US" altLang="zh-CN" sz="1100" b="1" dirty="0"/>
              <a:t>6 </a:t>
            </a:r>
            <a:r>
              <a:rPr lang="zh-CN" altLang="en-US" sz="1100" b="1" dirty="0"/>
              <a:t>矢量合成模块增益随尾电流分配变化情况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CC91ECC-674D-4D34-B270-9E57C8CE4A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19" b="-1"/>
          <a:stretch/>
        </p:blipFill>
        <p:spPr>
          <a:xfrm>
            <a:off x="9005522" y="1301851"/>
            <a:ext cx="2730831" cy="166935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0DE9F1E-3C78-45AE-9930-D776BBFAA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0603" y="1301851"/>
            <a:ext cx="2861202" cy="1669354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4C98E32-4493-4320-91B8-AB697614C6D4}"/>
              </a:ext>
            </a:extLst>
          </p:cNvPr>
          <p:cNvSpPr/>
          <p:nvPr/>
        </p:nvSpPr>
        <p:spPr>
          <a:xfrm>
            <a:off x="5771770" y="1081608"/>
            <a:ext cx="6159203" cy="2347392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0A7C56B8-8365-4086-8C69-5FB6D1E1EA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5348" y="4025356"/>
            <a:ext cx="2663072" cy="172075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D3720E71-9003-4B51-B3B4-EF24019C9836}"/>
              </a:ext>
            </a:extLst>
          </p:cNvPr>
          <p:cNvSpPr txBox="1"/>
          <p:nvPr/>
        </p:nvSpPr>
        <p:spPr>
          <a:xfrm>
            <a:off x="9288741" y="5870398"/>
            <a:ext cx="2218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/>
              <a:t>图</a:t>
            </a:r>
            <a:r>
              <a:rPr lang="en-US" altLang="zh-CN" sz="1100" b="1" dirty="0"/>
              <a:t>7 </a:t>
            </a:r>
            <a:r>
              <a:rPr lang="zh-CN" altLang="en-US" sz="1100" b="1" dirty="0"/>
              <a:t>输入输出巴伦电路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FF7CE6C-36AF-6922-0252-7B94F268823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63996" y="317457"/>
            <a:ext cx="2403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0000">
                    <a:alpha val="0"/>
                  </a:srgbClr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有源数控移相器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CF72823-2B9C-0052-AE83-B7D879AE2EF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592536" y="729893"/>
            <a:ext cx="2620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当前研究进展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4B86310-14E8-B0C2-5772-31AD05C9AE22}"/>
              </a:ext>
            </a:extLst>
          </p:cNvPr>
          <p:cNvSpPr/>
          <p:nvPr/>
        </p:nvSpPr>
        <p:spPr>
          <a:xfrm>
            <a:off x="5770574" y="3657599"/>
            <a:ext cx="6159203" cy="2833747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36E5B52-2C1D-4422-9629-2F9A2299C1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8741" y="3843598"/>
            <a:ext cx="2328794" cy="19730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8">
            <a:extLst>
              <a:ext uri="{FF2B5EF4-FFF2-40B4-BE49-F238E27FC236}">
                <a16:creationId xmlns:a16="http://schemas.microsoft.com/office/drawing/2014/main" id="{0B8ACCAD-E615-4AD2-95FE-C24AE3995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40633"/>
              </p:ext>
            </p:extLst>
          </p:nvPr>
        </p:nvGraphicFramePr>
        <p:xfrm>
          <a:off x="6317166" y="845484"/>
          <a:ext cx="5234359" cy="2945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603">
                  <a:extLst>
                    <a:ext uri="{9D8B030D-6E8A-4147-A177-3AD203B41FA5}">
                      <a16:colId xmlns:a16="http://schemas.microsoft.com/office/drawing/2014/main" val="3371372228"/>
                    </a:ext>
                  </a:extLst>
                </a:gridCol>
                <a:gridCol w="545768">
                  <a:extLst>
                    <a:ext uri="{9D8B030D-6E8A-4147-A177-3AD203B41FA5}">
                      <a16:colId xmlns:a16="http://schemas.microsoft.com/office/drawing/2014/main" val="1572014189"/>
                    </a:ext>
                  </a:extLst>
                </a:gridCol>
                <a:gridCol w="661852">
                  <a:extLst>
                    <a:ext uri="{9D8B030D-6E8A-4147-A177-3AD203B41FA5}">
                      <a16:colId xmlns:a16="http://schemas.microsoft.com/office/drawing/2014/main" val="26320097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985611124"/>
                    </a:ext>
                  </a:extLst>
                </a:gridCol>
                <a:gridCol w="888274">
                  <a:extLst>
                    <a:ext uri="{9D8B030D-6E8A-4147-A177-3AD203B41FA5}">
                      <a16:colId xmlns:a16="http://schemas.microsoft.com/office/drawing/2014/main" val="113110000"/>
                    </a:ext>
                  </a:extLst>
                </a:gridCol>
                <a:gridCol w="906971">
                  <a:extLst>
                    <a:ext uri="{9D8B030D-6E8A-4147-A177-3AD203B41FA5}">
                      <a16:colId xmlns:a16="http://schemas.microsoft.com/office/drawing/2014/main" val="4110762880"/>
                    </a:ext>
                  </a:extLst>
                </a:gridCol>
                <a:gridCol w="769034">
                  <a:extLst>
                    <a:ext uri="{9D8B030D-6E8A-4147-A177-3AD203B41FA5}">
                      <a16:colId xmlns:a16="http://schemas.microsoft.com/office/drawing/2014/main" val="3169248533"/>
                    </a:ext>
                  </a:extLst>
                </a:gridCol>
              </a:tblGrid>
              <a:tr h="2954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移相器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分辨率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频率</a:t>
                      </a:r>
                      <a:r>
                        <a:rPr lang="en-US" altLang="zh-CN" sz="1100" dirty="0"/>
                        <a:t>(GHz)</a:t>
                      </a:r>
                      <a:endParaRPr lang="zh-CN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相移误差</a:t>
                      </a:r>
                      <a:r>
                        <a:rPr lang="en-US" altLang="zh-CN" sz="1100" dirty="0"/>
                        <a:t>(Deg)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增益误差</a:t>
                      </a:r>
                      <a:r>
                        <a:rPr lang="en-US" altLang="zh-CN" sz="1100" dirty="0"/>
                        <a:t>(dB)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S21(dB)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工艺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992768"/>
                  </a:ext>
                </a:extLst>
              </a:tr>
              <a:tr h="2153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100" b="1" dirty="0"/>
                        <a:t>[1]</a:t>
                      </a:r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300" b="1" dirty="0"/>
                        <a:t>6-bit</a:t>
                      </a:r>
                      <a:endParaRPr lang="zh-CN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300" b="1" dirty="0"/>
                        <a:t>12-18</a:t>
                      </a:r>
                      <a:endParaRPr lang="zh-CN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300" b="1" dirty="0"/>
                        <a:t>0.51~1.14</a:t>
                      </a:r>
                      <a:endParaRPr lang="zh-CN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300" b="1" dirty="0"/>
                        <a:t>0.28~0.4</a:t>
                      </a:r>
                      <a:endParaRPr lang="zh-CN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300" b="1" dirty="0"/>
                        <a:t>9.2-11</a:t>
                      </a:r>
                      <a:endParaRPr lang="zh-CN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/>
                        <a:t>0.13um </a:t>
                      </a:r>
                      <a:r>
                        <a:rPr lang="en-US" altLang="zh-CN" sz="1300" b="1" dirty="0" err="1"/>
                        <a:t>SiGe</a:t>
                      </a:r>
                      <a:endParaRPr lang="zh-CN" alt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545534"/>
                  </a:ext>
                </a:extLst>
              </a:tr>
              <a:tr h="3006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/>
                        <a:t>[2]</a:t>
                      </a:r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300" b="1" dirty="0"/>
                        <a:t>6-bit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300" b="1" dirty="0"/>
                        <a:t>15-38</a:t>
                      </a:r>
                      <a:endParaRPr lang="zh-CN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300" b="1" dirty="0"/>
                        <a:t>2.23~3.5</a:t>
                      </a:r>
                      <a:endParaRPr lang="zh-CN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300" b="1" dirty="0"/>
                        <a:t>0.7~1</a:t>
                      </a:r>
                      <a:endParaRPr lang="zh-CN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300" b="1" dirty="0"/>
                        <a:t>-6~0</a:t>
                      </a:r>
                      <a:endParaRPr lang="zh-CN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/>
                        <a:t>65nm</a:t>
                      </a:r>
                    </a:p>
                    <a:p>
                      <a:pPr algn="ctr"/>
                      <a:r>
                        <a:rPr lang="en-US" altLang="zh-CN" sz="1300" b="1" dirty="0"/>
                        <a:t>CMOS</a:t>
                      </a:r>
                      <a:endParaRPr lang="zh-CN" alt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533250"/>
                  </a:ext>
                </a:extLst>
              </a:tr>
              <a:tr h="2954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/>
                        <a:t>[3]</a:t>
                      </a:r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300" b="1" dirty="0"/>
                        <a:t>6-bit</a:t>
                      </a:r>
                      <a:endParaRPr lang="zh-CN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300" b="1" dirty="0"/>
                        <a:t>71-84</a:t>
                      </a:r>
                      <a:endParaRPr lang="zh-CN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300" b="1" dirty="0"/>
                        <a:t>1.35~3.5</a:t>
                      </a:r>
                      <a:endParaRPr lang="zh-CN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300" b="1" dirty="0"/>
                        <a:t>0.46~0.76</a:t>
                      </a:r>
                      <a:endParaRPr lang="zh-CN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300" b="1" dirty="0"/>
                        <a:t>-4~8</a:t>
                      </a:r>
                      <a:endParaRPr lang="zh-CN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/>
                        <a:t>0.13um</a:t>
                      </a:r>
                    </a:p>
                    <a:p>
                      <a:pPr algn="ctr"/>
                      <a:r>
                        <a:rPr lang="en-US" altLang="zh-CN" sz="1300" b="1" dirty="0" err="1"/>
                        <a:t>SiGe</a:t>
                      </a:r>
                      <a:endParaRPr lang="en-US" altLang="zh-CN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13927"/>
                  </a:ext>
                </a:extLst>
              </a:tr>
              <a:tr h="2954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/>
                        <a:t>4]</a:t>
                      </a:r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300" b="1" dirty="0"/>
                        <a:t>5-bit</a:t>
                      </a:r>
                      <a:endParaRPr lang="zh-CN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300" b="1" dirty="0"/>
                        <a:t>3-25.5</a:t>
                      </a:r>
                      <a:endParaRPr lang="zh-CN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300" b="1" dirty="0"/>
                        <a:t>&lt;6.5</a:t>
                      </a:r>
                      <a:endParaRPr lang="zh-CN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300" b="1" dirty="0"/>
                        <a:t>&lt;0.6</a:t>
                      </a:r>
                      <a:endParaRPr lang="zh-CN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300" b="1" dirty="0"/>
                        <a:t>-2.2~-1.2</a:t>
                      </a:r>
                      <a:endParaRPr lang="zh-CN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/>
                        <a:t>0.13um</a:t>
                      </a:r>
                    </a:p>
                    <a:p>
                      <a:pPr algn="ctr"/>
                      <a:r>
                        <a:rPr lang="en-US" altLang="zh-CN" sz="1300" b="1" dirty="0" err="1"/>
                        <a:t>SiGe</a:t>
                      </a:r>
                      <a:endParaRPr lang="en-US" altLang="zh-CN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81880"/>
                  </a:ext>
                </a:extLst>
              </a:tr>
              <a:tr h="4354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100" b="1" dirty="0">
                          <a:solidFill>
                            <a:srgbClr val="FF0000"/>
                          </a:solidFill>
                        </a:rPr>
                        <a:t>This work</a:t>
                      </a:r>
                      <a:endParaRPr lang="zh-CN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300" b="1" dirty="0">
                          <a:solidFill>
                            <a:srgbClr val="FF0000"/>
                          </a:solidFill>
                        </a:rPr>
                        <a:t>6-bit</a:t>
                      </a:r>
                      <a:endParaRPr lang="zh-CN" altLang="en-US" sz="13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300" b="1" dirty="0">
                          <a:solidFill>
                            <a:srgbClr val="FF0000"/>
                          </a:solidFill>
                        </a:rPr>
                        <a:t>10-31</a:t>
                      </a:r>
                      <a:endParaRPr lang="zh-CN" altLang="en-US" sz="13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300" b="1" dirty="0">
                          <a:solidFill>
                            <a:srgbClr val="FF0000"/>
                          </a:solidFill>
                        </a:rPr>
                        <a:t>0.5~2</a:t>
                      </a:r>
                      <a:endParaRPr lang="zh-CN" altLang="en-US" sz="13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300" b="1" dirty="0">
                          <a:solidFill>
                            <a:srgbClr val="FF0000"/>
                          </a:solidFill>
                        </a:rPr>
                        <a:t>&lt;0.25</a:t>
                      </a:r>
                      <a:endParaRPr lang="zh-CN" altLang="en-US" sz="13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300" b="1" dirty="0">
                          <a:solidFill>
                            <a:srgbClr val="FF0000"/>
                          </a:solidFill>
                        </a:rPr>
                        <a:t>-8~-3.5</a:t>
                      </a:r>
                      <a:endParaRPr lang="zh-CN" altLang="en-US" sz="13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>
                          <a:solidFill>
                            <a:srgbClr val="FF0000"/>
                          </a:solidFill>
                        </a:rPr>
                        <a:t>45nm</a:t>
                      </a:r>
                    </a:p>
                    <a:p>
                      <a:pPr algn="ctr"/>
                      <a:r>
                        <a:rPr lang="en-US" altLang="zh-CN" sz="1300" b="1" dirty="0">
                          <a:solidFill>
                            <a:srgbClr val="FF0000"/>
                          </a:solidFill>
                        </a:rPr>
                        <a:t>RFE</a:t>
                      </a:r>
                      <a:endParaRPr lang="zh-CN" altLang="en-US" sz="13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14595"/>
                  </a:ext>
                </a:extLst>
              </a:tr>
            </a:tbl>
          </a:graphicData>
        </a:graphic>
      </p:graphicFrame>
      <p:sp>
        <p:nvSpPr>
          <p:cNvPr id="9" name="圆角矩形 7">
            <a:extLst>
              <a:ext uri="{FF2B5EF4-FFF2-40B4-BE49-F238E27FC236}">
                <a16:creationId xmlns:a16="http://schemas.microsoft.com/office/drawing/2014/main" id="{8F9C335A-0AFE-C489-FCD4-7317E64CA369}"/>
              </a:ext>
            </a:extLst>
          </p:cNvPr>
          <p:cNvSpPr/>
          <p:nvPr/>
        </p:nvSpPr>
        <p:spPr>
          <a:xfrm>
            <a:off x="252713" y="1068447"/>
            <a:ext cx="5538487" cy="5422900"/>
          </a:xfrm>
          <a:prstGeom prst="roundRect">
            <a:avLst>
              <a:gd name="adj" fmla="val 3604"/>
            </a:avLst>
          </a:prstGeom>
          <a:gradFill flip="none" rotWithShape="1">
            <a:gsLst>
              <a:gs pos="23000">
                <a:srgbClr val="04549C"/>
              </a:gs>
              <a:gs pos="100000">
                <a:srgbClr val="1C70B0">
                  <a:lumMod val="100000"/>
                </a:srgbClr>
              </a:gs>
            </a:gsLst>
            <a:lin ang="15000000" scaled="0"/>
            <a:tileRect/>
          </a:gradFill>
          <a:ln>
            <a:noFill/>
          </a:ln>
          <a:effectLst>
            <a:outerShdw blurRad="431800" dist="292100" dir="5400000" sx="98000" sy="98000" algn="t" rotWithShape="0">
              <a:srgbClr val="0068B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54027" y="1066487"/>
                <a:ext cx="5537173" cy="21441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noAutofit/>
              </a:bodyPr>
              <a:lstStyle/>
              <a:p>
                <a:pPr>
                  <a:lnSpc>
                    <a:spcPts val="2000"/>
                  </a:lnSpc>
                  <a:spcAft>
                    <a:spcPts val="600"/>
                  </a:spcAft>
                </a:pPr>
                <a:r>
                  <a:rPr lang="zh-CN" altLang="en-US" sz="1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目前所实现性能：</a:t>
                </a:r>
              </a:p>
              <a:p>
                <a:pPr marL="285744" lvl="1" indent="-285744">
                  <a:lnSpc>
                    <a:spcPts val="2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b="1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目前所实现的电路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：目前所实现的完整电路如图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9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，电源电压为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3V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，电流消耗为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8mA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。</a:t>
                </a:r>
                <a:endPara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  <a:p>
                <a:pPr marL="285744" lvl="1" indent="-285744">
                  <a:lnSpc>
                    <a:spcPts val="2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b="1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在</a:t>
                </a:r>
                <a:r>
                  <a:rPr lang="en-US" altLang="zh-CN" sz="1200" b="1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10-31GHz</a:t>
                </a:r>
                <a:r>
                  <a:rPr lang="zh-CN" altLang="en-US" sz="1200" b="1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范围内对所实现的</a:t>
                </a:r>
                <a:r>
                  <a:rPr lang="en-US" altLang="zh-CN" sz="1200" b="1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6-bit</a:t>
                </a:r>
                <a:r>
                  <a:rPr lang="zh-CN" altLang="en-US" sz="1200" b="1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矢量合成型移相器进行仿真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：仿真结果表明，</a:t>
                </a:r>
                <a14:m>
                  <m:oMath xmlns:m="http://schemas.openxmlformats.org/officeDocument/2006/math">
                    <m:r>
                      <a:rPr lang="en-US" altLang="zh-CN" sz="12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rPr>
                      <m:t>𝑺</m:t>
                    </m:r>
                    <m:r>
                      <a:rPr lang="en-US" altLang="zh-CN" sz="12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rPr>
                      <m:t>𝟏𝟏</m:t>
                    </m:r>
                    <m:r>
                      <a:rPr lang="zh-CN" altLang="en-US" sz="12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rPr>
                      <m:t>&lt;</m:t>
                    </m:r>
                    <m:r>
                      <a:rPr lang="en-US" altLang="zh-CN" sz="12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rPr>
                      <m:t>−</m:t>
                    </m:r>
                    <m:r>
                      <a:rPr lang="en-US" altLang="zh-CN" sz="12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rPr>
                      <m:t>𝟏𝟎</m:t>
                    </m:r>
                    <m:r>
                      <a:rPr lang="en-US" altLang="zh-CN" sz="12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rPr>
                      <m:t>𝒅𝑩</m:t>
                    </m:r>
                    <m:r>
                      <a:rPr lang="en-US" altLang="zh-CN" sz="12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rPr>
                      <m:t>,  </m:t>
                    </m:r>
                    <m:r>
                      <a:rPr lang="en-US" altLang="zh-CN" sz="12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rPr>
                      <m:t>𝑺</m:t>
                    </m:r>
                    <m:r>
                      <a:rPr lang="en-US" altLang="zh-CN" sz="12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rPr>
                      <m:t>𝟐𝟐</m:t>
                    </m:r>
                    <m:r>
                      <a:rPr lang="en-US" altLang="zh-CN" sz="12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微软雅黑" panose="020B0503020204020204" pitchFamily="34" charset="-122"/>
                        <a:sym typeface="+mn-ea"/>
                      </a:rPr>
                      <m:t>&lt;−</m:t>
                    </m:r>
                    <m:r>
                      <a:rPr lang="en-US" altLang="zh-CN" sz="12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微软雅黑" panose="020B0503020204020204" pitchFamily="34" charset="-122"/>
                        <a:sym typeface="+mn-ea"/>
                      </a:rPr>
                      <m:t>𝟏𝟎</m:t>
                    </m:r>
                    <m:r>
                      <a:rPr lang="en-US" altLang="zh-CN" sz="12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微软雅黑" panose="020B0503020204020204" pitchFamily="34" charset="-122"/>
                        <a:sym typeface="+mn-ea"/>
                      </a:rPr>
                      <m:t>𝒅𝑩</m:t>
                    </m:r>
                    <m:r>
                      <a:rPr lang="en-US" altLang="zh-CN" sz="12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微软雅黑" panose="020B0503020204020204" pitchFamily="34" charset="-122"/>
                        <a:sym typeface="+mn-ea"/>
                      </a:rPr>
                      <m:t>, </m:t>
                    </m:r>
                    <m:r>
                      <a:rPr lang="en-US" altLang="zh-CN" sz="12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微软雅黑" panose="020B0503020204020204" pitchFamily="34" charset="-122"/>
                        <a:sym typeface="+mn-ea"/>
                      </a:rPr>
                      <m:t>𝑺</m:t>
                    </m:r>
                    <m:r>
                      <a:rPr lang="en-US" altLang="zh-CN" sz="12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微软雅黑" panose="020B0503020204020204" pitchFamily="34" charset="-122"/>
                        <a:sym typeface="+mn-ea"/>
                      </a:rPr>
                      <m:t>𝟐𝟏</m:t>
                    </m:r>
                    <m:r>
                      <a:rPr lang="en-US" altLang="zh-CN" sz="12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微软雅黑" panose="020B0503020204020204" pitchFamily="34" charset="-122"/>
                        <a:sym typeface="+mn-ea"/>
                      </a:rPr>
                      <m:t>&gt;−</m:t>
                    </m:r>
                    <m:r>
                      <a:rPr lang="en-US" altLang="zh-CN" sz="12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微软雅黑" panose="020B0503020204020204" pitchFamily="34" charset="-122"/>
                        <a:sym typeface="+mn-ea"/>
                      </a:rPr>
                      <m:t>𝟖</m:t>
                    </m:r>
                    <m:r>
                      <a:rPr lang="en-US" altLang="zh-CN" sz="12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微软雅黑" panose="020B0503020204020204" pitchFamily="34" charset="-122"/>
                        <a:sym typeface="+mn-ea"/>
                      </a:rPr>
                      <m:t>𝒅𝑩</m:t>
                    </m:r>
                  </m:oMath>
                </a14:m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，同时该电路能实现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0-360°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的相移，移相状态为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6-bit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，如图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10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所示；</a:t>
                </a:r>
                <a:endPara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  <a:p>
                <a:pPr marL="285744" lvl="1" indent="-285744">
                  <a:lnSpc>
                    <a:spcPts val="2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目前实现的电路与其他的</a:t>
                </a:r>
                <a:r>
                  <a:rPr lang="en-US" altLang="zh-CN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6-bit</a:t>
                </a:r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移相器的性能对比在表</a:t>
                </a:r>
                <a:r>
                  <a:rPr lang="en-US" altLang="zh-CN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1</a:t>
                </a:r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中展示。</a:t>
                </a:r>
                <a:endPara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  <a:p>
                <a:pPr marL="0" lvl="1"/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27" y="1066487"/>
                <a:ext cx="5537173" cy="2144198"/>
              </a:xfrm>
              <a:prstGeom prst="rect">
                <a:avLst/>
              </a:prstGeom>
              <a:blipFill>
                <a:blip r:embed="rId5"/>
                <a:stretch>
                  <a:fillRect l="-330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图片 24">
            <a:extLst>
              <a:ext uri="{FF2B5EF4-FFF2-40B4-BE49-F238E27FC236}">
                <a16:creationId xmlns:a16="http://schemas.microsoft.com/office/drawing/2014/main" id="{99B215E9-B885-4D8D-BB19-20C51670CC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054" y="3225580"/>
            <a:ext cx="2196193" cy="143230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4D23ACC-771E-429D-B865-4A9DBBF772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1200" y="3224966"/>
            <a:ext cx="2144628" cy="143291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23775FE0-520A-411C-BBB5-91F5F3B9C9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068" y="4702585"/>
            <a:ext cx="2196193" cy="1472227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C1454B98-609B-4F58-8211-C85304CAE9E5}"/>
              </a:ext>
            </a:extLst>
          </p:cNvPr>
          <p:cNvSpPr txBox="1"/>
          <p:nvPr/>
        </p:nvSpPr>
        <p:spPr>
          <a:xfrm>
            <a:off x="778161" y="6194161"/>
            <a:ext cx="43640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chemeClr val="bg1"/>
                </a:solidFill>
              </a:rPr>
              <a:t>图</a:t>
            </a:r>
            <a:r>
              <a:rPr lang="en-US" altLang="zh-CN" sz="1050" b="1" dirty="0">
                <a:solidFill>
                  <a:schemeClr val="bg1"/>
                </a:solidFill>
              </a:rPr>
              <a:t>10 </a:t>
            </a:r>
            <a:r>
              <a:rPr lang="zh-CN" altLang="en-US" sz="1050" b="1" dirty="0">
                <a:solidFill>
                  <a:schemeClr val="bg1"/>
                </a:solidFill>
              </a:rPr>
              <a:t>所实现移相器性能结果 </a:t>
            </a:r>
            <a:r>
              <a:rPr lang="en-US" altLang="zh-CN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(a) </a:t>
            </a:r>
            <a:r>
              <a:rPr lang="en-US" altLang="zh-CN" sz="1050" b="1" dirty="0">
                <a:solidFill>
                  <a:schemeClr val="bg1"/>
                </a:solidFill>
                <a:ea typeface="微软雅黑" panose="020B0503020204020204" pitchFamily="34" charset="-122"/>
              </a:rPr>
              <a:t>S11</a:t>
            </a:r>
            <a:r>
              <a:rPr lang="zh-CN" altLang="en-US" sz="1050" b="1" dirty="0">
                <a:solidFill>
                  <a:schemeClr val="bg1"/>
                </a:solidFill>
                <a:ea typeface="微软雅黑" panose="020B0503020204020204" pitchFamily="34" charset="-122"/>
              </a:rPr>
              <a:t>；</a:t>
            </a:r>
            <a:r>
              <a:rPr lang="en-US" altLang="zh-CN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(b) </a:t>
            </a:r>
            <a:r>
              <a:rPr lang="en-US" altLang="zh-CN" sz="1050" b="1" dirty="0">
                <a:solidFill>
                  <a:schemeClr val="bg1"/>
                </a:solidFill>
                <a:ea typeface="微软雅黑" panose="020B0503020204020204" pitchFamily="34" charset="-122"/>
              </a:rPr>
              <a:t>S22</a:t>
            </a:r>
            <a:r>
              <a:rPr lang="zh-CN" altLang="en-US" sz="1050" b="1" dirty="0">
                <a:solidFill>
                  <a:schemeClr val="bg1"/>
                </a:solidFill>
                <a:ea typeface="微软雅黑" panose="020B0503020204020204" pitchFamily="34" charset="-122"/>
              </a:rPr>
              <a:t>；</a:t>
            </a:r>
            <a:r>
              <a:rPr lang="en-US" altLang="zh-CN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(c) </a:t>
            </a:r>
            <a:r>
              <a:rPr lang="en-US" altLang="zh-CN" sz="1050" b="1" dirty="0">
                <a:solidFill>
                  <a:schemeClr val="bg1"/>
                </a:solidFill>
                <a:ea typeface="微软雅黑" panose="020B0503020204020204" pitchFamily="34" charset="-122"/>
              </a:rPr>
              <a:t>S21</a:t>
            </a:r>
            <a:r>
              <a:rPr lang="zh-CN" altLang="en-US" sz="1050" b="1" dirty="0">
                <a:solidFill>
                  <a:schemeClr val="bg1"/>
                </a:solidFill>
                <a:ea typeface="微软雅黑" panose="020B0503020204020204" pitchFamily="34" charset="-122"/>
              </a:rPr>
              <a:t>；</a:t>
            </a:r>
            <a:r>
              <a:rPr lang="en-US" altLang="zh-CN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(d) </a:t>
            </a:r>
            <a:r>
              <a:rPr lang="zh-CN" altLang="en-US" sz="1050" b="1" dirty="0">
                <a:solidFill>
                  <a:schemeClr val="bg1"/>
                </a:solidFill>
                <a:latin typeface="+mn-ea"/>
              </a:rPr>
              <a:t>移相范围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77FF820-3D8A-4830-A473-8B9B520EB520}"/>
              </a:ext>
            </a:extLst>
          </p:cNvPr>
          <p:cNvSpPr txBox="1"/>
          <p:nvPr/>
        </p:nvSpPr>
        <p:spPr>
          <a:xfrm>
            <a:off x="374981" y="3724827"/>
            <a:ext cx="474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01E9CD3-5419-474F-BFA9-7925CF71C2EF}"/>
              </a:ext>
            </a:extLst>
          </p:cNvPr>
          <p:cNvSpPr txBox="1"/>
          <p:nvPr/>
        </p:nvSpPr>
        <p:spPr>
          <a:xfrm>
            <a:off x="2908506" y="3724827"/>
            <a:ext cx="360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D582E6F-60C5-4FC4-A593-9BEC4D086A17}"/>
              </a:ext>
            </a:extLst>
          </p:cNvPr>
          <p:cNvSpPr txBox="1"/>
          <p:nvPr/>
        </p:nvSpPr>
        <p:spPr>
          <a:xfrm>
            <a:off x="374981" y="5366445"/>
            <a:ext cx="474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(c)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57FFFFF-8455-41DC-9520-7FF7F0667400}"/>
              </a:ext>
            </a:extLst>
          </p:cNvPr>
          <p:cNvSpPr txBox="1"/>
          <p:nvPr/>
        </p:nvSpPr>
        <p:spPr>
          <a:xfrm>
            <a:off x="2900537" y="5315856"/>
            <a:ext cx="360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(d)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E343EC8-FEC6-4265-823E-F27357C16D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91200" y="4718510"/>
            <a:ext cx="2144628" cy="1456302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6FB74C6E-D024-4C03-B5D6-C538C8735F4B}"/>
              </a:ext>
            </a:extLst>
          </p:cNvPr>
          <p:cNvSpPr txBox="1"/>
          <p:nvPr/>
        </p:nvSpPr>
        <p:spPr>
          <a:xfrm>
            <a:off x="8683674" y="456916"/>
            <a:ext cx="4902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1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191370-9ABB-1D5B-2BCB-B264CE66179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63996" y="317457"/>
            <a:ext cx="2403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0000">
                    <a:alpha val="0"/>
                  </a:srgbClr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有源数控移相器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A97C7C-623B-5652-86E5-3C4ADC52081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592536" y="729893"/>
            <a:ext cx="2620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结果对比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B8281EA-78C6-5E8C-3330-5F0FAC5D0FF6}"/>
              </a:ext>
            </a:extLst>
          </p:cNvPr>
          <p:cNvSpPr/>
          <p:nvPr/>
        </p:nvSpPr>
        <p:spPr>
          <a:xfrm>
            <a:off x="6094273" y="729893"/>
            <a:ext cx="5669102" cy="2854691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FD23F25-A28B-EFA9-8459-45025323649C}"/>
              </a:ext>
            </a:extLst>
          </p:cNvPr>
          <p:cNvSpPr/>
          <p:nvPr/>
        </p:nvSpPr>
        <p:spPr>
          <a:xfrm>
            <a:off x="6094273" y="3664329"/>
            <a:ext cx="5669102" cy="2783748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50BA72D-9C12-422C-82D5-3CCC89EEFD8E}"/>
              </a:ext>
            </a:extLst>
          </p:cNvPr>
          <p:cNvSpPr txBox="1"/>
          <p:nvPr/>
        </p:nvSpPr>
        <p:spPr>
          <a:xfrm>
            <a:off x="6235003" y="3724827"/>
            <a:ext cx="5220929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宽频段覆盖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(10GHz-31GHz)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与其他采用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130nm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SiGe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CMOS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工艺的设计相比，本项目的设计频率范围明显更宽。设计覆盖了更低的频率段，这使得本设计在低频段的应用中具有更广泛的适用性。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2955926-8786-4CFF-844A-A3020CC9ABE7}"/>
              </a:ext>
            </a:extLst>
          </p:cNvPr>
          <p:cNvSpPr txBox="1"/>
          <p:nvPr/>
        </p:nvSpPr>
        <p:spPr>
          <a:xfrm>
            <a:off x="6220953" y="4974212"/>
            <a:ext cx="5220929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高精度移相效果：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与其他采用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130nm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SiGe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CMOS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工艺的设计相比，本项目的设计能够在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10GHz-31GHz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频段内保持低于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2°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的移相精度，同时其相移后的增益误差小于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0.25dB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，这展现了本设计有着优异的移相精度。</a:t>
            </a:r>
          </a:p>
        </p:txBody>
      </p:sp>
    </p:spTree>
    <p:extLst>
      <p:ext uri="{BB962C8B-B14F-4D97-AF65-F5344CB8AC3E}">
        <p14:creationId xmlns:p14="http://schemas.microsoft.com/office/powerpoint/2010/main" val="1412506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0D5AB66-120E-4399-AD3C-87FE995C5C0C}"/>
              </a:ext>
            </a:extLst>
          </p:cNvPr>
          <p:cNvSpPr/>
          <p:nvPr/>
        </p:nvSpPr>
        <p:spPr>
          <a:xfrm>
            <a:off x="586881" y="779122"/>
            <a:ext cx="10384014" cy="2090057"/>
          </a:xfrm>
          <a:prstGeom prst="round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830E345-802C-4701-A5FD-A4C96569E0AF}"/>
              </a:ext>
            </a:extLst>
          </p:cNvPr>
          <p:cNvSpPr txBox="1"/>
          <p:nvPr/>
        </p:nvSpPr>
        <p:spPr>
          <a:xfrm>
            <a:off x="677568" y="835308"/>
            <a:ext cx="1038401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sz="1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薛永彬</a:t>
            </a:r>
            <a:r>
              <a:rPr lang="en-US" altLang="zh-CN" sz="1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.6~18GHz </a:t>
            </a:r>
            <a:r>
              <a:rPr lang="en-US" altLang="zh-CN" sz="12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SiGe</a:t>
            </a:r>
            <a:r>
              <a:rPr lang="en-US" altLang="zh-CN" sz="1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BiCMOS</a:t>
            </a:r>
            <a:r>
              <a:rPr lang="zh-CN" altLang="en-US" sz="1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宽带有源移相器设计</a:t>
            </a:r>
            <a:r>
              <a:rPr lang="en-US" altLang="zh-CN" sz="1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[D].</a:t>
            </a:r>
            <a:r>
              <a:rPr lang="zh-CN" altLang="en-US" sz="1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东南大学</a:t>
            </a:r>
            <a:r>
              <a:rPr lang="en-US" altLang="zh-CN" sz="1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[2024-09-11].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altLang="zh-CN" sz="1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 </a:t>
            </a:r>
            <a:r>
              <a:rPr lang="en-US" altLang="zh-CN" sz="12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Qiu</a:t>
            </a:r>
            <a:r>
              <a:rPr lang="en-US" altLang="zh-CN" sz="1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H. Zhu, L. Wu, W. Che and Q. </a:t>
            </a:r>
            <a:r>
              <a:rPr lang="en-US" altLang="zh-CN" sz="12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Xue</a:t>
            </a:r>
            <a:r>
              <a:rPr lang="en-US" altLang="zh-CN" sz="1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"A 15–38 GHz Vector-Summing Phase-Shifter With 360° Phase-Shifting Range Using Improved I/Q Generator," in </a:t>
            </a:r>
            <a:r>
              <a:rPr lang="en-US" altLang="zh-CN" sz="12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Circuits and Systems II: Express Briefs</a:t>
            </a:r>
            <a:r>
              <a:rPr lang="en-US" altLang="zh-CN" sz="1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vol. 68, no. 10, pp. 3199-3203, Oct. 2021, </a:t>
            </a:r>
            <a:r>
              <a:rPr lang="en-US" altLang="zh-CN" sz="12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zh-CN" sz="1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10.1109/TCSII.2021.3074166. 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H. Li, J. Chen, D. Hou and W. Hong, "A W-Band 6-Bit Phase Shifter With 7 dB Gain and 1.35° RMS Phase Error in 130 nm </a:t>
            </a:r>
            <a:r>
              <a:rPr lang="en-US" altLang="zh-CN" sz="1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SiGe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BiCMOS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," in </a:t>
            </a:r>
            <a:r>
              <a:rPr lang="en-US" altLang="zh-CN" sz="12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Circuits and Systems II: Express Briefs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67, no. 10, pp. 1839-1843, Oct. 2020, </a:t>
            </a:r>
            <a:r>
              <a:rPr lang="en-US" altLang="zh-CN" sz="1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10.1109/TCSII.2019.2944166.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Z. Hu, L. Li, O. Kazan and G. M. </a:t>
            </a:r>
            <a:r>
              <a:rPr lang="en-US" altLang="zh-CN" sz="1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Rebeiz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"A 16-Channel 3.1–25.5-GHz Phased-Array Receive Beamformer IC With Two Simultaneous Beams and 2.0–2.4-dB NF for C/X/Ku/Ka-Band SATCOM," in </a:t>
            </a:r>
            <a:r>
              <a:rPr lang="en-US" altLang="zh-CN" sz="12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Microwave Theory and Techniques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72, no. 5, pp. 2773-2785, May 2024, </a:t>
            </a:r>
            <a:r>
              <a:rPr lang="en-US" altLang="zh-CN" sz="1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10.1109/TMTT.2024.3349518.</a:t>
            </a:r>
            <a:endParaRPr lang="en-US" altLang="zh-CN" sz="12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61D791C-5F51-5744-53AF-FC9DCDFC5FC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63996" y="317457"/>
            <a:ext cx="2403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0000">
                  <a:alpha val="0"/>
                </a:srgbClr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5" name="表格 18">
            <a:extLst>
              <a:ext uri="{FF2B5EF4-FFF2-40B4-BE49-F238E27FC236}">
                <a16:creationId xmlns:a16="http://schemas.microsoft.com/office/drawing/2014/main" id="{39F19E15-31E0-4421-A824-FABDC222D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473141"/>
              </p:ext>
            </p:extLst>
          </p:nvPr>
        </p:nvGraphicFramePr>
        <p:xfrm>
          <a:off x="3478820" y="3048752"/>
          <a:ext cx="5234359" cy="2945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603">
                  <a:extLst>
                    <a:ext uri="{9D8B030D-6E8A-4147-A177-3AD203B41FA5}">
                      <a16:colId xmlns:a16="http://schemas.microsoft.com/office/drawing/2014/main" val="3371372228"/>
                    </a:ext>
                  </a:extLst>
                </a:gridCol>
                <a:gridCol w="545768">
                  <a:extLst>
                    <a:ext uri="{9D8B030D-6E8A-4147-A177-3AD203B41FA5}">
                      <a16:colId xmlns:a16="http://schemas.microsoft.com/office/drawing/2014/main" val="1572014189"/>
                    </a:ext>
                  </a:extLst>
                </a:gridCol>
                <a:gridCol w="661852">
                  <a:extLst>
                    <a:ext uri="{9D8B030D-6E8A-4147-A177-3AD203B41FA5}">
                      <a16:colId xmlns:a16="http://schemas.microsoft.com/office/drawing/2014/main" val="26320097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985611124"/>
                    </a:ext>
                  </a:extLst>
                </a:gridCol>
                <a:gridCol w="888274">
                  <a:extLst>
                    <a:ext uri="{9D8B030D-6E8A-4147-A177-3AD203B41FA5}">
                      <a16:colId xmlns:a16="http://schemas.microsoft.com/office/drawing/2014/main" val="113110000"/>
                    </a:ext>
                  </a:extLst>
                </a:gridCol>
                <a:gridCol w="906971">
                  <a:extLst>
                    <a:ext uri="{9D8B030D-6E8A-4147-A177-3AD203B41FA5}">
                      <a16:colId xmlns:a16="http://schemas.microsoft.com/office/drawing/2014/main" val="4110762880"/>
                    </a:ext>
                  </a:extLst>
                </a:gridCol>
                <a:gridCol w="769034">
                  <a:extLst>
                    <a:ext uri="{9D8B030D-6E8A-4147-A177-3AD203B41FA5}">
                      <a16:colId xmlns:a16="http://schemas.microsoft.com/office/drawing/2014/main" val="3169248533"/>
                    </a:ext>
                  </a:extLst>
                </a:gridCol>
              </a:tblGrid>
              <a:tr h="2954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移相器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分辨率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频率</a:t>
                      </a:r>
                      <a:r>
                        <a:rPr lang="en-US" altLang="zh-CN" sz="1100" dirty="0"/>
                        <a:t>(GHz)</a:t>
                      </a:r>
                      <a:endParaRPr lang="zh-CN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相移误差</a:t>
                      </a:r>
                      <a:r>
                        <a:rPr lang="en-US" altLang="zh-CN" sz="1100" dirty="0"/>
                        <a:t>(Deg)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增益误差</a:t>
                      </a:r>
                      <a:r>
                        <a:rPr lang="en-US" altLang="zh-CN" sz="1100" dirty="0"/>
                        <a:t>(dB)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S21(dB)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工艺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992768"/>
                  </a:ext>
                </a:extLst>
              </a:tr>
              <a:tr h="2153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100" b="1" dirty="0"/>
                        <a:t>[1]</a:t>
                      </a:r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300" b="1" dirty="0"/>
                        <a:t>6-bit</a:t>
                      </a:r>
                      <a:endParaRPr lang="zh-CN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300" b="1" dirty="0"/>
                        <a:t>12-18</a:t>
                      </a:r>
                      <a:endParaRPr lang="zh-CN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300" b="1" dirty="0"/>
                        <a:t>0.51~1.14</a:t>
                      </a:r>
                      <a:endParaRPr lang="zh-CN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300" b="1" dirty="0"/>
                        <a:t>0.28~0.4</a:t>
                      </a:r>
                      <a:endParaRPr lang="zh-CN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300" b="1" dirty="0"/>
                        <a:t>9.2-11</a:t>
                      </a:r>
                      <a:endParaRPr lang="zh-CN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/>
                        <a:t>0.13um </a:t>
                      </a:r>
                      <a:r>
                        <a:rPr lang="en-US" altLang="zh-CN" sz="1300" b="1" dirty="0" err="1"/>
                        <a:t>SiGe</a:t>
                      </a:r>
                      <a:endParaRPr lang="zh-CN" alt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545534"/>
                  </a:ext>
                </a:extLst>
              </a:tr>
              <a:tr h="3006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/>
                        <a:t>[2]</a:t>
                      </a:r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300" b="1" dirty="0"/>
                        <a:t>6-bit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300" b="1" dirty="0"/>
                        <a:t>15-38</a:t>
                      </a:r>
                      <a:endParaRPr lang="zh-CN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300" b="1" dirty="0"/>
                        <a:t>2.23~3.5</a:t>
                      </a:r>
                      <a:endParaRPr lang="zh-CN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300" b="1" dirty="0"/>
                        <a:t>0.7~1</a:t>
                      </a:r>
                      <a:endParaRPr lang="zh-CN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300" b="1" dirty="0"/>
                        <a:t>-6~0</a:t>
                      </a:r>
                      <a:endParaRPr lang="zh-CN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/>
                        <a:t>65nm</a:t>
                      </a:r>
                    </a:p>
                    <a:p>
                      <a:pPr algn="ctr"/>
                      <a:r>
                        <a:rPr lang="en-US" altLang="zh-CN" sz="1300" b="1" dirty="0"/>
                        <a:t>CMOS</a:t>
                      </a:r>
                      <a:endParaRPr lang="zh-CN" alt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533250"/>
                  </a:ext>
                </a:extLst>
              </a:tr>
              <a:tr h="2954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/>
                        <a:t>[3]</a:t>
                      </a:r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300" b="1" dirty="0"/>
                        <a:t>6-bit</a:t>
                      </a:r>
                      <a:endParaRPr lang="zh-CN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300" b="1" dirty="0"/>
                        <a:t>71-84</a:t>
                      </a:r>
                      <a:endParaRPr lang="zh-CN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300" b="1" dirty="0"/>
                        <a:t>1.35~3.5</a:t>
                      </a:r>
                      <a:endParaRPr lang="zh-CN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300" b="1" dirty="0"/>
                        <a:t>0.46~0.76</a:t>
                      </a:r>
                      <a:endParaRPr lang="zh-CN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300" b="1" dirty="0"/>
                        <a:t>-4~8</a:t>
                      </a:r>
                      <a:endParaRPr lang="zh-CN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/>
                        <a:t>0.13um</a:t>
                      </a:r>
                    </a:p>
                    <a:p>
                      <a:pPr algn="ctr"/>
                      <a:r>
                        <a:rPr lang="en-US" altLang="zh-CN" sz="1300" b="1" dirty="0" err="1"/>
                        <a:t>SiGe</a:t>
                      </a:r>
                      <a:endParaRPr lang="en-US" altLang="zh-CN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13927"/>
                  </a:ext>
                </a:extLst>
              </a:tr>
              <a:tr h="2954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/>
                        <a:t>[4]</a:t>
                      </a:r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300" b="1" dirty="0"/>
                        <a:t>5-bit</a:t>
                      </a:r>
                      <a:endParaRPr lang="zh-CN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300" b="1" dirty="0"/>
                        <a:t>3-25.5</a:t>
                      </a:r>
                      <a:endParaRPr lang="zh-CN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300" b="1" dirty="0"/>
                        <a:t>&lt;6.5</a:t>
                      </a:r>
                      <a:endParaRPr lang="zh-CN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300" b="1" dirty="0"/>
                        <a:t>&lt;0.6</a:t>
                      </a:r>
                      <a:endParaRPr lang="zh-CN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300" b="1" dirty="0"/>
                        <a:t>-2.2~-1.2</a:t>
                      </a:r>
                      <a:endParaRPr lang="zh-CN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/>
                        <a:t>0.13um</a:t>
                      </a:r>
                    </a:p>
                    <a:p>
                      <a:pPr algn="ctr"/>
                      <a:r>
                        <a:rPr lang="en-US" altLang="zh-CN" sz="1300" b="1" dirty="0" err="1"/>
                        <a:t>SiGe</a:t>
                      </a:r>
                      <a:endParaRPr lang="en-US" altLang="zh-CN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81880"/>
                  </a:ext>
                </a:extLst>
              </a:tr>
              <a:tr h="4354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100" b="1" dirty="0">
                          <a:solidFill>
                            <a:srgbClr val="FF0000"/>
                          </a:solidFill>
                        </a:rPr>
                        <a:t>This work</a:t>
                      </a:r>
                      <a:endParaRPr lang="zh-CN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300" b="1" dirty="0">
                          <a:solidFill>
                            <a:srgbClr val="FF0000"/>
                          </a:solidFill>
                        </a:rPr>
                        <a:t>6-bit</a:t>
                      </a:r>
                      <a:endParaRPr lang="zh-CN" altLang="en-US" sz="13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300" b="1" dirty="0">
                          <a:solidFill>
                            <a:srgbClr val="FF0000"/>
                          </a:solidFill>
                        </a:rPr>
                        <a:t>10-31</a:t>
                      </a:r>
                      <a:endParaRPr lang="zh-CN" altLang="en-US" sz="13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300" b="1" dirty="0">
                          <a:solidFill>
                            <a:srgbClr val="FF0000"/>
                          </a:solidFill>
                        </a:rPr>
                        <a:t>0.5~2</a:t>
                      </a:r>
                      <a:endParaRPr lang="zh-CN" altLang="en-US" sz="13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300" b="1" dirty="0">
                          <a:solidFill>
                            <a:srgbClr val="FF0000"/>
                          </a:solidFill>
                        </a:rPr>
                        <a:t>&lt;0.25</a:t>
                      </a:r>
                      <a:endParaRPr lang="zh-CN" altLang="en-US" sz="13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300" b="1" dirty="0">
                          <a:solidFill>
                            <a:srgbClr val="FF0000"/>
                          </a:solidFill>
                        </a:rPr>
                        <a:t>&gt;-3</a:t>
                      </a:r>
                      <a:endParaRPr lang="zh-CN" altLang="en-US" sz="13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>
                          <a:solidFill>
                            <a:srgbClr val="FF0000"/>
                          </a:solidFill>
                        </a:rPr>
                        <a:t>45nm</a:t>
                      </a:r>
                    </a:p>
                    <a:p>
                      <a:pPr algn="ctr"/>
                      <a:r>
                        <a:rPr lang="en-US" altLang="zh-CN" sz="1300" b="1" dirty="0">
                          <a:solidFill>
                            <a:srgbClr val="FF0000"/>
                          </a:solidFill>
                        </a:rPr>
                        <a:t>RFE</a:t>
                      </a:r>
                      <a:endParaRPr lang="zh-CN" altLang="en-US" sz="13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14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6396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mZlMWYwYTliN2JlMTYwNTU5OTYwYzE5MzUyMGQ2NDA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1799</TotalTime>
  <Words>1254</Words>
  <Application>Microsoft Office PowerPoint</Application>
  <PresentationFormat>宽屏</PresentationFormat>
  <Paragraphs>136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等线</vt:lpstr>
      <vt:lpstr>微软雅黑</vt:lpstr>
      <vt:lpstr>Arial</vt:lpstr>
      <vt:lpstr>Calibri</vt:lpstr>
      <vt:lpstr>Calibri Light</vt:lpstr>
      <vt:lpstr>Cambria Math</vt:lpstr>
      <vt:lpstr>Times New Roman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昊倪 董</dc:creator>
  <cp:lastModifiedBy>Xiaoqi Yu</cp:lastModifiedBy>
  <cp:revision>547</cp:revision>
  <dcterms:created xsi:type="dcterms:W3CDTF">2023-10-24T06:27:00Z</dcterms:created>
  <dcterms:modified xsi:type="dcterms:W3CDTF">2024-09-11T11:04:59Z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46D3D2EA779249C09E58F0A50455342E_13</vt:lpwstr>
  </property>
  <property fmtid="{D5CDD505-2E9C-101B-9397-08002B2CF9AE}" pid="3" name="KSOProductBuildVer">
    <vt:lpwstr>2052-12.1.0.16729</vt:lpwstr>
  </property>
</Properties>
</file>