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580" r:id="rId2"/>
    <p:sldId id="334" r:id="rId3"/>
    <p:sldId id="581" r:id="rId4"/>
    <p:sldId id="564" r:id="rId5"/>
    <p:sldId id="582" r:id="rId6"/>
    <p:sldId id="561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62" r:id="rId15"/>
    <p:sldId id="590" r:id="rId16"/>
    <p:sldId id="261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393" y="45"/>
      </p:cViewPr>
      <p:guideLst>
        <p:guide orient="horz" pos="1620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29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96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18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5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0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1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88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8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8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4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04528" y="2699795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2123728" y="3573016"/>
            <a:ext cx="5472608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50253" y="242247"/>
            <a:ext cx="4842795" cy="59400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2" name="图片 1" descr="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7" name="图片 6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8"/>
          <a:stretch>
            <a:fillRect/>
          </a:stretch>
        </p:blipFill>
        <p:spPr bwMode="auto">
          <a:xfrm>
            <a:off x="0" y="0"/>
            <a:ext cx="9144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556" y="810322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720652" y="1811164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75556" y="2713239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ym typeface="微软雅黑" panose="020B0503020204020204" pitchFamily="34" charset="-122"/>
              </a:rPr>
              <a:t>单击此处编辑母版标题样式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720652" y="3714081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3.wmf"/><Relationship Id="rId11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0.png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1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11" Type="http://schemas.openxmlformats.org/officeDocument/2006/relationships/image" Target="../media/image30.png"/><Relationship Id="rId5" Type="http://schemas.openxmlformats.org/officeDocument/2006/relationships/image" Target="../media/image17.emf"/><Relationship Id="rId10" Type="http://schemas.openxmlformats.org/officeDocument/2006/relationships/image" Target="../media/image29.e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7.png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emf"/><Relationship Id="rId1" Type="http://schemas.openxmlformats.org/officeDocument/2006/relationships/tags" Target="../tags/tag15.xml"/><Relationship Id="rId6" Type="http://schemas.openxmlformats.org/officeDocument/2006/relationships/image" Target="../media/image33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32.emf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5.e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png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tags" Target="../tags/tag16.xml"/><Relationship Id="rId6" Type="http://schemas.openxmlformats.org/officeDocument/2006/relationships/image" Target="../media/image33.png"/><Relationship Id="rId11" Type="http://schemas.openxmlformats.org/officeDocument/2006/relationships/image" Target="../media/image41.emf"/><Relationship Id="rId5" Type="http://schemas.openxmlformats.org/officeDocument/2006/relationships/image" Target="../media/image32.e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1" Type="http://schemas.openxmlformats.org/officeDocument/2006/relationships/tags" Target="../tags/tag10.x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4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1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3.wmf"/><Relationship Id="rId11" Type="http://schemas.openxmlformats.org/officeDocument/2006/relationships/image" Target="../media/image26.e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0.png"/><Relationship Id="rId9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79583" y="3573016"/>
            <a:ext cx="5472608" cy="766936"/>
          </a:xfrm>
        </p:spPr>
        <p:txBody>
          <a:bodyPr/>
          <a:lstStyle/>
          <a:p>
            <a:r>
              <a:rPr lang="zh-CN" altLang="en-US" dirty="0"/>
              <a:t>汇报人：庾小齐</a:t>
            </a:r>
          </a:p>
          <a:p>
            <a:r>
              <a:rPr lang="zh-CN" altLang="en-US" sz="1400" dirty="0"/>
              <a:t>（汇报日期）</a:t>
            </a:r>
            <a:r>
              <a:rPr lang="en-US" altLang="zh-CN" sz="1400" dirty="0"/>
              <a:t>2024</a:t>
            </a:r>
            <a:r>
              <a:rPr lang="zh-CN" altLang="en-US" sz="1400" dirty="0"/>
              <a:t>年</a:t>
            </a:r>
            <a:r>
              <a:rPr lang="en-US" altLang="zh-CN" sz="1400" dirty="0"/>
              <a:t>4</a:t>
            </a:r>
            <a:r>
              <a:rPr lang="zh-CN" altLang="en-US" sz="1400" dirty="0"/>
              <a:t>月</a:t>
            </a:r>
            <a:r>
              <a:rPr lang="en-US" altLang="zh-CN" sz="1400" dirty="0"/>
              <a:t>3</a:t>
            </a:r>
            <a:r>
              <a:rPr lang="zh-CN" altLang="en-US" sz="14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传输线谐振器 </a:t>
            </a:r>
          </a:p>
        </p:txBody>
      </p:sp>
      <p:pic>
        <p:nvPicPr>
          <p:cNvPr id="3" name="Picture 7" descr="未命名">
            <a:extLst>
              <a:ext uri="{FF2B5EF4-FFF2-40B4-BE49-F238E27FC236}">
                <a16:creationId xmlns:a16="http://schemas.microsoft.com/office/drawing/2014/main" id="{F1F42B5F-D82E-7FCD-E3EE-3C50661C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771550"/>
            <a:ext cx="398621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284C77-D3C6-4BF9-6BAB-B4A4287B8327}"/>
              </a:ext>
            </a:extLst>
          </p:cNvPr>
          <p:cNvSpPr txBox="1"/>
          <p:nvPr/>
        </p:nvSpPr>
        <p:spPr>
          <a:xfrm>
            <a:off x="5724128" y="23870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/>
              <a:t>串联</a:t>
            </a:r>
            <a:r>
              <a:rPr lang="en-US" altLang="zh-CN" b="1" dirty="0"/>
              <a:t>RLC</a:t>
            </a:r>
            <a:r>
              <a:rPr lang="zh-CN" altLang="en-US" b="1" dirty="0"/>
              <a:t>谐振器</a:t>
            </a:r>
            <a:endParaRPr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1D7D8C-8656-7EE6-C9DC-1DD0C25D4A00}"/>
              </a:ext>
            </a:extLst>
          </p:cNvPr>
          <p:cNvSpPr txBox="1"/>
          <p:nvPr/>
        </p:nvSpPr>
        <p:spPr>
          <a:xfrm>
            <a:off x="-718" y="915566"/>
            <a:ext cx="497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谐振频率附近的输入阻抗表示为与频率相关：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3D5F55C-72C3-B57D-286B-39583B848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1361075"/>
          <a:ext cx="4635138" cy="58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9000" imgH="431640" progId="Equation.DSMT4">
                  <p:embed/>
                </p:oleObj>
              </mc:Choice>
              <mc:Fallback>
                <p:oleObj name="Equation" r:id="rId5" imgW="342900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23D5F55C-72C3-B57D-286B-39583B848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1361075"/>
                        <a:ext cx="4635138" cy="583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5A1B42-5744-D023-1174-CB6D40B7C81C}"/>
                  </a:ext>
                </a:extLst>
              </p:cNvPr>
              <p:cNvSpPr txBox="1"/>
              <p:nvPr/>
            </p:nvSpPr>
            <p:spPr>
              <a:xfrm>
                <a:off x="-718" y="2020936"/>
                <a:ext cx="5436814" cy="68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ea typeface="微软雅黑" panose="020B0503020204020204" pitchFamily="34" charset="-122"/>
                    <a:cs typeface="+mn-lt"/>
                  </a:rPr>
                  <a:t>带宽</a:t>
                </a:r>
                <a:r>
                  <a:rPr lang="en-US" altLang="zh-CN" b="1" dirty="0">
                    <a:ea typeface="微软雅黑" panose="020B0503020204020204" pitchFamily="34" charset="-122"/>
                    <a:cs typeface="+mn-lt"/>
                  </a:rPr>
                  <a:t>BW</a:t>
                </a:r>
                <a:r>
                  <a:rPr lang="zh-CN" altLang="en-US" b="1" dirty="0">
                    <a:ea typeface="微软雅黑" panose="020B0503020204020204" pitchFamily="34" charset="-122"/>
                    <a:cs typeface="+mn-lt"/>
                  </a:rPr>
                  <a:t>：定义为</a:t>
                </a:r>
                <a:r>
                  <a:rPr lang="en-US" altLang="zh-CN" b="1" dirty="0">
                    <a:ea typeface="微软雅黑" panose="020B0503020204020204" pitchFamily="34" charset="-122"/>
                    <a:cs typeface="+mn-lt"/>
                  </a:rPr>
                  <a:t>3dB</a:t>
                </a:r>
                <a:r>
                  <a:rPr lang="zh-CN" altLang="en-US" b="1" dirty="0">
                    <a:ea typeface="微软雅黑" panose="020B0503020204020204" pitchFamily="34" charset="-122"/>
                    <a:cs typeface="+mn-lt"/>
                  </a:rPr>
                  <a:t>带宽，即功率下降一半</a:t>
                </a:r>
                <a:r>
                  <a:rPr lang="en-US" altLang="zh-CN" b="1" dirty="0">
                    <a:ea typeface="微软雅黑" panose="020B0503020204020204" pitchFamily="34" charset="-122"/>
                    <a:cs typeface="+mn-lt"/>
                  </a:rPr>
                  <a:t>(</a:t>
                </a:r>
                <a:r>
                  <a:rPr lang="zh-CN" altLang="en-US" b="1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+mn-lt"/>
                  </a:rPr>
                  <a:t>阻抗模变化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lt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lt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+mn-lt"/>
                  </a:rPr>
                  <a:t>倍</a:t>
                </a:r>
                <a:r>
                  <a:rPr lang="en-US" altLang="zh-CN" b="1" dirty="0">
                    <a:ea typeface="微软雅黑" panose="020B0503020204020204" pitchFamily="34" charset="-122"/>
                    <a:cs typeface="+mn-lt"/>
                  </a:rPr>
                  <a:t>)</a:t>
                </a:r>
                <a:r>
                  <a:rPr lang="zh-CN" altLang="en-US" b="1" dirty="0">
                    <a:ea typeface="微软雅黑" panose="020B0503020204020204" pitchFamily="34" charset="-122"/>
                    <a:cs typeface="+mn-lt"/>
                  </a:rPr>
                  <a:t>所对应的频带宽度。</a:t>
                </a:r>
                <a:endParaRPr lang="zh-CN" altLang="en-US" dirty="0">
                  <a:ea typeface="微软雅黑" panose="020B0503020204020204" pitchFamily="34" charset="-122"/>
                  <a:cs typeface="+mn-lt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5A1B42-5744-D023-1174-CB6D40B7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" y="2020936"/>
                <a:ext cx="5436814" cy="685252"/>
              </a:xfrm>
              <a:prstGeom prst="rect">
                <a:avLst/>
              </a:prstGeom>
              <a:blipFill>
                <a:blip r:embed="rId7"/>
                <a:stretch>
                  <a:fillRect l="-1009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B886773-EC62-EA5A-18D0-679E070E5361}"/>
              </a:ext>
            </a:extLst>
          </p:cNvPr>
          <p:cNvSpPr/>
          <p:nvPr/>
        </p:nvSpPr>
        <p:spPr>
          <a:xfrm>
            <a:off x="3203848" y="1361075"/>
            <a:ext cx="576064" cy="56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4F9E2F9-6070-1D55-6AAF-34710A693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407771"/>
              </p:ext>
            </p:extLst>
          </p:nvPr>
        </p:nvGraphicFramePr>
        <p:xfrm>
          <a:off x="1907704" y="2699650"/>
          <a:ext cx="986115" cy="61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1169" imgH="862266" progId="Equation.DSMT4">
                  <p:embed/>
                </p:oleObj>
              </mc:Choice>
              <mc:Fallback>
                <p:oleObj name="Equation" r:id="rId8" imgW="1381169" imgH="862266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4F9E2F9-6070-1D55-6AAF-34710A6938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7704" y="2699650"/>
                        <a:ext cx="986115" cy="61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AFFC683-F7B3-B9C3-BE34-488075E80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68333"/>
              </p:ext>
            </p:extLst>
          </p:nvPr>
        </p:nvGraphicFramePr>
        <p:xfrm>
          <a:off x="217348" y="3424021"/>
          <a:ext cx="24812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1183" imgH="990853" progId="Equation.DSMT4">
                  <p:embed/>
                </p:oleObj>
              </mc:Choice>
              <mc:Fallback>
                <p:oleObj name="Equation" r:id="rId10" imgW="2481183" imgH="990853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AFFC683-F7B3-B9C3-BE34-488075E80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7348" y="3424021"/>
                        <a:ext cx="24812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477C4F4-B1E9-5390-6242-70462F0DC1DC}"/>
              </a:ext>
            </a:extLst>
          </p:cNvPr>
          <p:cNvSpPr txBox="1"/>
          <p:nvPr/>
        </p:nvSpPr>
        <p:spPr>
          <a:xfrm>
            <a:off x="2729379" y="3725619"/>
            <a:ext cx="299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品质因子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的计算方法</a:t>
            </a:r>
            <a:endParaRPr lang="en-US" altLang="zh-CN" b="1" dirty="0">
              <a:solidFill>
                <a:srgbClr val="FF0000"/>
              </a:solidFill>
              <a:ea typeface="微软雅黑" panose="020B0503020204020204" pitchFamily="34" charset="-122"/>
              <a:cs typeface="+mn-lt"/>
            </a:endParaRPr>
          </a:p>
          <a:p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2" name="Picture 6" descr="未命名1">
            <a:extLst>
              <a:ext uri="{FF2B5EF4-FFF2-40B4-BE49-F238E27FC236}">
                <a16:creationId xmlns:a16="http://schemas.microsoft.com/office/drawing/2014/main" id="{9DC98EC5-1D03-A2D2-28CC-7CC6D924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01" y="2931790"/>
            <a:ext cx="3330149" cy="186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3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传输线谐振器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03523-0393-6FBA-DAC4-D6F6BCD9807B}"/>
              </a:ext>
            </a:extLst>
          </p:cNvPr>
          <p:cNvSpPr txBox="1"/>
          <p:nvPr/>
        </p:nvSpPr>
        <p:spPr>
          <a:xfrm>
            <a:off x="98708" y="887261"/>
            <a:ext cx="505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利用对偶关系，就可以得到并联谐振电路的输入导纳，谐振频率，</a:t>
            </a: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值等特性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284C77-D3C6-4BF9-6BAB-B4A4287B8327}"/>
              </a:ext>
            </a:extLst>
          </p:cNvPr>
          <p:cNvSpPr txBox="1"/>
          <p:nvPr/>
        </p:nvSpPr>
        <p:spPr>
          <a:xfrm>
            <a:off x="6084168" y="23740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/>
              <a:t>并联</a:t>
            </a:r>
            <a:r>
              <a:rPr lang="en-US" altLang="zh-CN" b="1" dirty="0"/>
              <a:t>RLC</a:t>
            </a:r>
            <a:r>
              <a:rPr lang="zh-CN" altLang="en-US" b="1" dirty="0"/>
              <a:t>谐振器</a:t>
            </a:r>
            <a:endParaRPr lang="en-US" altLang="zh-CN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EEA86E-447D-C226-1DD4-D6677F339038}"/>
              </a:ext>
            </a:extLst>
          </p:cNvPr>
          <p:cNvSpPr txBox="1"/>
          <p:nvPr/>
        </p:nvSpPr>
        <p:spPr>
          <a:xfrm>
            <a:off x="98708" y="2743364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谐振频率：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B81C6FF-F4CA-A8DC-1D6C-D37942774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22462"/>
              </p:ext>
            </p:extLst>
          </p:nvPr>
        </p:nvGraphicFramePr>
        <p:xfrm>
          <a:off x="1450776" y="2576870"/>
          <a:ext cx="1251397" cy="75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51" imgH="838555" progId="Equation.DSMT4">
                  <p:embed/>
                </p:oleObj>
              </mc:Choice>
              <mc:Fallback>
                <p:oleObj name="Equation" r:id="rId4" imgW="1395751" imgH="838555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B81C6FF-F4CA-A8DC-1D6C-D37942774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0776" y="2576870"/>
                        <a:ext cx="1251397" cy="75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51D7D8C-8656-7EE6-C9DC-1DD0C25D4A00}"/>
              </a:ext>
            </a:extLst>
          </p:cNvPr>
          <p:cNvSpPr txBox="1"/>
          <p:nvPr/>
        </p:nvSpPr>
        <p:spPr>
          <a:xfrm>
            <a:off x="98708" y="3544428"/>
            <a:ext cx="353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品质因子</a:t>
            </a:r>
            <a:r>
              <a:rPr lang="en-US" altLang="zh-CN" b="1" dirty="0">
                <a:ea typeface="微软雅黑" panose="020B0503020204020204" pitchFamily="34" charset="-122"/>
                <a:cs typeface="+mn-lt"/>
              </a:rPr>
              <a:t>Q</a:t>
            </a:r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：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4" name="Picture 14" descr="未命名2">
            <a:extLst>
              <a:ext uri="{FF2B5EF4-FFF2-40B4-BE49-F238E27FC236}">
                <a16:creationId xmlns:a16="http://schemas.microsoft.com/office/drawing/2014/main" id="{5535B7AC-454F-6C1D-CB10-69AB7955F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60" y="813016"/>
            <a:ext cx="3944740" cy="15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0D1B74A-5A8C-E356-BD03-724F43E8E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33198"/>
              </p:ext>
            </p:extLst>
          </p:nvPr>
        </p:nvGraphicFramePr>
        <p:xfrm>
          <a:off x="658612" y="1610045"/>
          <a:ext cx="3944740" cy="96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72024" imgH="1310042" progId="Equation.DSMT4">
                  <p:embed/>
                </p:oleObj>
              </mc:Choice>
              <mc:Fallback>
                <p:oleObj name="Equation" r:id="rId7" imgW="5372024" imgH="131004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8612" y="1610045"/>
                        <a:ext cx="3944740" cy="96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515994F-3A7B-CEB5-D2AB-716662D7E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57214"/>
              </p:ext>
            </p:extLst>
          </p:nvPr>
        </p:nvGraphicFramePr>
        <p:xfrm>
          <a:off x="1788566" y="3644741"/>
          <a:ext cx="913607" cy="61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95707" imgH="800252" progId="Equation.DSMT4">
                  <p:embed/>
                </p:oleObj>
              </mc:Choice>
              <mc:Fallback>
                <p:oleObj name="Equation" r:id="rId9" imgW="1195707" imgH="80025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8566" y="3644741"/>
                        <a:ext cx="913607" cy="611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3" descr="未命名3">
            <a:extLst>
              <a:ext uri="{FF2B5EF4-FFF2-40B4-BE49-F238E27FC236}">
                <a16:creationId xmlns:a16="http://schemas.microsoft.com/office/drawing/2014/main" id="{0333FC54-537A-7B9E-0800-E5F62441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528" y="2859782"/>
            <a:ext cx="3385101" cy="202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7ECE14F-0E6C-173D-8095-F4D1188E1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94865"/>
              </p:ext>
            </p:extLst>
          </p:nvPr>
        </p:nvGraphicFramePr>
        <p:xfrm>
          <a:off x="7253040" y="3668212"/>
          <a:ext cx="1385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6182" imgH="404914" progId="Equation.DSMT4">
                  <p:embed/>
                </p:oleObj>
              </mc:Choice>
              <mc:Fallback>
                <p:oleObj name="Equation" r:id="rId12" imgW="1386182" imgH="4049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53040" y="3668212"/>
                        <a:ext cx="1385887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54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传输线谐振器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03523-0393-6FBA-DAC4-D6F6BCD9807B}"/>
              </a:ext>
            </a:extLst>
          </p:cNvPr>
          <p:cNvSpPr txBox="1"/>
          <p:nvPr/>
        </p:nvSpPr>
        <p:spPr>
          <a:xfrm>
            <a:off x="98708" y="906274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短路传输线谐振器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284C77-D3C6-4BF9-6BAB-B4A4287B8327}"/>
              </a:ext>
            </a:extLst>
          </p:cNvPr>
          <p:cNvSpPr txBox="1"/>
          <p:nvPr/>
        </p:nvSpPr>
        <p:spPr>
          <a:xfrm>
            <a:off x="6174480" y="206951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/>
              <a:t>传输线谐振器</a:t>
            </a:r>
            <a:endParaRPr lang="en-US" altLang="zh-CN" b="1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2B1AB56-82D1-BEB4-AFFF-54B42564B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73423"/>
              </p:ext>
            </p:extLst>
          </p:nvPr>
        </p:nvGraphicFramePr>
        <p:xfrm>
          <a:off x="2149052" y="812137"/>
          <a:ext cx="3792315" cy="55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24559" imgH="885977" progId="Equation.DSMT4">
                  <p:embed/>
                </p:oleObj>
              </mc:Choice>
              <mc:Fallback>
                <p:oleObj name="Equation" r:id="rId4" imgW="6024559" imgH="8859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9052" y="812137"/>
                        <a:ext cx="3792315" cy="55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5B0D8EA-DAF7-337A-B6AF-54D4DF086245}"/>
              </a:ext>
            </a:extLst>
          </p:cNvPr>
          <p:cNvSpPr txBox="1"/>
          <p:nvPr/>
        </p:nvSpPr>
        <p:spPr>
          <a:xfrm>
            <a:off x="98708" y="1393265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cs typeface="+mn-lt"/>
              </a:rPr>
              <a:t>谐振器谐振时输入阻抗虚部为</a:t>
            </a:r>
            <a:r>
              <a:rPr lang="en-US" altLang="zh-CN" dirty="0">
                <a:ea typeface="微软雅黑" panose="020B0503020204020204" pitchFamily="34" charset="-122"/>
                <a:cs typeface="+mn-lt"/>
              </a:rPr>
              <a:t>0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2E10260-2B83-0272-780A-97B25070A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928" y="1429385"/>
            <a:ext cx="2403439" cy="28793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99650D4-252D-6A13-7E43-368FBF8A3A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2577"/>
          <a:stretch/>
        </p:blipFill>
        <p:spPr>
          <a:xfrm>
            <a:off x="98708" y="1907127"/>
            <a:ext cx="1181450" cy="378213"/>
          </a:xfrm>
          <a:prstGeom prst="rect">
            <a:avLst/>
          </a:prstGeom>
        </p:spPr>
      </p:pic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D45E142B-15F6-8A66-D3C8-CC7284E51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055179"/>
              </p:ext>
            </p:extLst>
          </p:nvPr>
        </p:nvGraphicFramePr>
        <p:xfrm>
          <a:off x="4867510" y="1680230"/>
          <a:ext cx="10382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38497" imgH="828979" progId="Equation.DSMT4">
                  <p:embed/>
                </p:oleObj>
              </mc:Choice>
              <mc:Fallback>
                <p:oleObj name="Equation" r:id="rId7" imgW="1038497" imgH="8289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7510" y="1680230"/>
                        <a:ext cx="103822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35BC4E3-3225-ACC9-5250-89F012AE9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23224"/>
              </p:ext>
            </p:extLst>
          </p:nvPr>
        </p:nvGraphicFramePr>
        <p:xfrm>
          <a:off x="1742841" y="1925192"/>
          <a:ext cx="2533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3587" imgH="428625" progId="Equation.DSMT4">
                  <p:embed/>
                </p:oleObj>
              </mc:Choice>
              <mc:Fallback>
                <p:oleObj name="Equation" r:id="rId9" imgW="2533587" imgH="4286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2841" y="1925192"/>
                        <a:ext cx="25336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箭头: 右 28">
            <a:extLst>
              <a:ext uri="{FF2B5EF4-FFF2-40B4-BE49-F238E27FC236}">
                <a16:creationId xmlns:a16="http://schemas.microsoft.com/office/drawing/2014/main" id="{3DB3D4AA-BF77-5A00-83A6-436A8BC386EC}"/>
              </a:ext>
            </a:extLst>
          </p:cNvPr>
          <p:cNvSpPr/>
          <p:nvPr/>
        </p:nvSpPr>
        <p:spPr>
          <a:xfrm>
            <a:off x="1331640" y="2069517"/>
            <a:ext cx="288032" cy="142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A14C3B7-6E45-0C22-16A1-DF9C533ECED0}"/>
              </a:ext>
            </a:extLst>
          </p:cNvPr>
          <p:cNvSpPr/>
          <p:nvPr/>
        </p:nvSpPr>
        <p:spPr>
          <a:xfrm>
            <a:off x="4427078" y="2042015"/>
            <a:ext cx="288032" cy="142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9CC121-81C0-2CC9-0023-6FB70C716FAB}"/>
              </a:ext>
            </a:extLst>
          </p:cNvPr>
          <p:cNvSpPr txBox="1"/>
          <p:nvPr/>
        </p:nvSpPr>
        <p:spPr>
          <a:xfrm>
            <a:off x="98708" y="2390418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λ</a:t>
            </a: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/2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短路传输线谐振器</a:t>
            </a: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值与输入阻抗：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D141D0-77EB-0311-DF44-8DBCAF1475DB}"/>
              </a:ext>
            </a:extLst>
          </p:cNvPr>
          <p:cNvSpPr txBox="1"/>
          <p:nvPr/>
        </p:nvSpPr>
        <p:spPr>
          <a:xfrm>
            <a:off x="70288" y="2821755"/>
            <a:ext cx="458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在谐振频率附近，输入阻抗表示为：</a:t>
            </a:r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EC9CEABA-DBF7-0E2C-76A3-9E4F684FD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087715"/>
              </p:ext>
            </p:extLst>
          </p:nvPr>
        </p:nvGraphicFramePr>
        <p:xfrm>
          <a:off x="179512" y="3350755"/>
          <a:ext cx="40243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17560" imgH="888840" progId="Equation.DSMT4">
                  <p:embed/>
                </p:oleObj>
              </mc:Choice>
              <mc:Fallback>
                <p:oleObj name="Equation" r:id="rId11" imgW="35175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512" y="3350755"/>
                        <a:ext cx="4024312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14">
            <a:extLst>
              <a:ext uri="{FF2B5EF4-FFF2-40B4-BE49-F238E27FC236}">
                <a16:creationId xmlns:a16="http://schemas.microsoft.com/office/drawing/2014/main" id="{8D4EAB42-570B-C4E7-CE8E-678FEC669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74"/>
          <a:stretch/>
        </p:blipFill>
        <p:spPr bwMode="auto">
          <a:xfrm>
            <a:off x="6093767" y="885979"/>
            <a:ext cx="2993962" cy="103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480CF20-3BBA-327C-9547-FA3226B65F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1168" y="2944473"/>
            <a:ext cx="908083" cy="1566058"/>
          </a:xfrm>
          <a:prstGeom prst="rect">
            <a:avLst/>
          </a:prstGeom>
        </p:spPr>
      </p:pic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17107582-3295-3880-DA39-833F3EB22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45074"/>
              </p:ext>
            </p:extLst>
          </p:nvPr>
        </p:nvGraphicFramePr>
        <p:xfrm>
          <a:off x="6228184" y="3437471"/>
          <a:ext cx="2519548" cy="58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34144" imgH="928839" progId="Equation.DSMT4">
                  <p:embed/>
                </p:oleObj>
              </mc:Choice>
              <mc:Fallback>
                <p:oleObj name="Equation" r:id="rId15" imgW="4034144" imgH="9288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28184" y="3437471"/>
                        <a:ext cx="2519548" cy="580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箭头: 右 39">
            <a:extLst>
              <a:ext uri="{FF2B5EF4-FFF2-40B4-BE49-F238E27FC236}">
                <a16:creationId xmlns:a16="http://schemas.microsoft.com/office/drawing/2014/main" id="{B9F57BE6-0ECF-365D-C046-5C553F223915}"/>
              </a:ext>
            </a:extLst>
          </p:cNvPr>
          <p:cNvSpPr/>
          <p:nvPr/>
        </p:nvSpPr>
        <p:spPr>
          <a:xfrm>
            <a:off x="5656240" y="3656404"/>
            <a:ext cx="288032" cy="142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7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传输线谐振器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03523-0393-6FBA-DAC4-D6F6BCD9807B}"/>
              </a:ext>
            </a:extLst>
          </p:cNvPr>
          <p:cNvSpPr txBox="1"/>
          <p:nvPr/>
        </p:nvSpPr>
        <p:spPr>
          <a:xfrm>
            <a:off x="98708" y="906274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短路传输线谐振器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284C77-D3C6-4BF9-6BAB-B4A4287B8327}"/>
              </a:ext>
            </a:extLst>
          </p:cNvPr>
          <p:cNvSpPr txBox="1"/>
          <p:nvPr/>
        </p:nvSpPr>
        <p:spPr>
          <a:xfrm>
            <a:off x="6174480" y="206951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/>
              <a:t>传输线谐振器</a:t>
            </a:r>
            <a:endParaRPr lang="en-US" altLang="zh-CN" b="1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2B1AB56-82D1-BEB4-AFFF-54B42564B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052" y="812137"/>
          <a:ext cx="3792315" cy="55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24559" imgH="885977" progId="Equation.DSMT4">
                  <p:embed/>
                </p:oleObj>
              </mc:Choice>
              <mc:Fallback>
                <p:oleObj name="Equation" r:id="rId4" imgW="6024559" imgH="885977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2B1AB56-82D1-BEB4-AFFF-54B42564BE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9052" y="812137"/>
                        <a:ext cx="3792315" cy="55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5B0D8EA-DAF7-337A-B6AF-54D4DF086245}"/>
              </a:ext>
            </a:extLst>
          </p:cNvPr>
          <p:cNvSpPr txBox="1"/>
          <p:nvPr/>
        </p:nvSpPr>
        <p:spPr>
          <a:xfrm>
            <a:off x="98708" y="1393265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cs typeface="+mn-lt"/>
              </a:rPr>
              <a:t>谐振器谐振时输入阻抗虚部为</a:t>
            </a:r>
            <a:r>
              <a:rPr lang="en-US" altLang="zh-CN" dirty="0">
                <a:ea typeface="微软雅黑" panose="020B0503020204020204" pitchFamily="34" charset="-122"/>
                <a:cs typeface="+mn-lt"/>
              </a:rPr>
              <a:t>0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2E10260-2B83-0272-780A-97B25070A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7928" y="1429385"/>
            <a:ext cx="2403439" cy="287933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3DB3D4AA-BF77-5A00-83A6-436A8BC386EC}"/>
              </a:ext>
            </a:extLst>
          </p:cNvPr>
          <p:cNvSpPr/>
          <p:nvPr/>
        </p:nvSpPr>
        <p:spPr>
          <a:xfrm>
            <a:off x="1331640" y="2069517"/>
            <a:ext cx="288032" cy="142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A14C3B7-6E45-0C22-16A1-DF9C533ECED0}"/>
              </a:ext>
            </a:extLst>
          </p:cNvPr>
          <p:cNvSpPr/>
          <p:nvPr/>
        </p:nvSpPr>
        <p:spPr>
          <a:xfrm>
            <a:off x="4427078" y="2042015"/>
            <a:ext cx="288032" cy="142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9CC121-81C0-2CC9-0023-6FB70C716FAB}"/>
              </a:ext>
            </a:extLst>
          </p:cNvPr>
          <p:cNvSpPr txBox="1"/>
          <p:nvPr/>
        </p:nvSpPr>
        <p:spPr>
          <a:xfrm>
            <a:off x="98708" y="2390418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λ</a:t>
            </a: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/4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短路传输线谐振器</a:t>
            </a: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值与输入阻抗：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D141D0-77EB-0311-DF44-8DBCAF1475DB}"/>
              </a:ext>
            </a:extLst>
          </p:cNvPr>
          <p:cNvSpPr txBox="1"/>
          <p:nvPr/>
        </p:nvSpPr>
        <p:spPr>
          <a:xfrm>
            <a:off x="70288" y="2821755"/>
            <a:ext cx="458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在谐振频率附近，输入导纳表示为：</a:t>
            </a:r>
            <a:endParaRPr lang="zh-CN" altLang="en-US" dirty="0"/>
          </a:p>
        </p:txBody>
      </p:sp>
      <p:pic>
        <p:nvPicPr>
          <p:cNvPr id="37" name="Picture 14">
            <a:extLst>
              <a:ext uri="{FF2B5EF4-FFF2-40B4-BE49-F238E27FC236}">
                <a16:creationId xmlns:a16="http://schemas.microsoft.com/office/drawing/2014/main" id="{8D4EAB42-570B-C4E7-CE8E-678FEC669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74"/>
          <a:stretch/>
        </p:blipFill>
        <p:spPr bwMode="auto">
          <a:xfrm>
            <a:off x="6093767" y="885979"/>
            <a:ext cx="2993962" cy="103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箭头: 右 39">
            <a:extLst>
              <a:ext uri="{FF2B5EF4-FFF2-40B4-BE49-F238E27FC236}">
                <a16:creationId xmlns:a16="http://schemas.microsoft.com/office/drawing/2014/main" id="{B9F57BE6-0ECF-365D-C046-5C553F223915}"/>
              </a:ext>
            </a:extLst>
          </p:cNvPr>
          <p:cNvSpPr/>
          <p:nvPr/>
        </p:nvSpPr>
        <p:spPr>
          <a:xfrm>
            <a:off x="4895209" y="3709695"/>
            <a:ext cx="288032" cy="142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80D599-830F-B8E4-374C-1220A04402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660" t="-2025" r="4260" b="13159"/>
          <a:stretch/>
        </p:blipFill>
        <p:spPr>
          <a:xfrm>
            <a:off x="42753" y="1955974"/>
            <a:ext cx="1212687" cy="314274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A1EFAE6-FCE1-4C52-D95E-472F887C22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371047"/>
              </p:ext>
            </p:extLst>
          </p:nvPr>
        </p:nvGraphicFramePr>
        <p:xfrm>
          <a:off x="1893999" y="1851355"/>
          <a:ext cx="2264333" cy="52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48344" imgH="781101" progId="Equation.DSMT4">
                  <p:embed/>
                </p:oleObj>
              </mc:Choice>
              <mc:Fallback>
                <p:oleObj name="Equation" r:id="rId8" imgW="3348344" imgH="7811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3999" y="1851355"/>
                        <a:ext cx="2264333" cy="52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FB11F3D-9A47-1C69-DB0A-0FC6434E1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95578"/>
              </p:ext>
            </p:extLst>
          </p:nvPr>
        </p:nvGraphicFramePr>
        <p:xfrm>
          <a:off x="4895209" y="1765275"/>
          <a:ext cx="1412039" cy="662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6700" imgH="833539" progId="Equation.DSMT4">
                  <p:embed/>
                </p:oleObj>
              </mc:Choice>
              <mc:Fallback>
                <p:oleObj name="Equation" r:id="rId10" imgW="1776700" imgH="8335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95209" y="1765275"/>
                        <a:ext cx="1412039" cy="662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D2F4AC2-5679-98AB-B260-3AC009CD5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56838"/>
              </p:ext>
            </p:extLst>
          </p:nvPr>
        </p:nvGraphicFramePr>
        <p:xfrm>
          <a:off x="4951" y="3253092"/>
          <a:ext cx="3423369" cy="112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43200" imgH="901440" progId="Equation.DSMT4">
                  <p:embed/>
                </p:oleObj>
              </mc:Choice>
              <mc:Fallback>
                <p:oleObj name="Equation" r:id="rId12" imgW="27432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51" y="3253092"/>
                        <a:ext cx="3423369" cy="1125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4A12F0F-1115-0A08-C66E-5A364C0F1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960942"/>
              </p:ext>
            </p:extLst>
          </p:nvPr>
        </p:nvGraphicFramePr>
        <p:xfrm>
          <a:off x="3637215" y="3178551"/>
          <a:ext cx="1101138" cy="140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240" imgH="1117440" progId="Equation.DSMT4">
                  <p:embed/>
                </p:oleObj>
              </mc:Choice>
              <mc:Fallback>
                <p:oleObj name="Equation" r:id="rId14" imgW="87624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37215" y="3178551"/>
                        <a:ext cx="1101138" cy="140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DE22716-8880-3942-D2D4-7447F73DF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88157"/>
              </p:ext>
            </p:extLst>
          </p:nvPr>
        </p:nvGraphicFramePr>
        <p:xfrm>
          <a:off x="5508104" y="3483760"/>
          <a:ext cx="3248187" cy="6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43596" imgH="928839" progId="Equation.DSMT4">
                  <p:embed/>
                </p:oleObj>
              </mc:Choice>
              <mc:Fallback>
                <p:oleObj name="Equation" r:id="rId16" imgW="4543596" imgH="9288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08104" y="3483760"/>
                        <a:ext cx="3248187" cy="66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4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、射频滤波器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658B6476-7556-617D-E7E1-D693E0C20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1590"/>
            <a:ext cx="4116150" cy="3142124"/>
          </a:xfrm>
          <a:prstGeom prst="rect">
            <a:avLst/>
          </a:prstGeom>
        </p:spPr>
      </p:pic>
      <p:pic>
        <p:nvPicPr>
          <p:cNvPr id="44" name="Picture 9">
            <a:extLst>
              <a:ext uri="{FF2B5EF4-FFF2-40B4-BE49-F238E27FC236}">
                <a16:creationId xmlns:a16="http://schemas.microsoft.com/office/drawing/2014/main" id="{36A9FE3B-FA6E-E21F-DF28-7737F03C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87574"/>
            <a:ext cx="4599799" cy="3481943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、射频滤波器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D7F10A-67AB-33E5-F2F1-BEEA04189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640" y="1491630"/>
            <a:ext cx="3900902" cy="16742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FD1D27-99D3-B8C3-75C6-CF7ED1BC46CF}"/>
              </a:ext>
            </a:extLst>
          </p:cNvPr>
          <p:cNvSpPr txBox="1"/>
          <p:nvPr/>
        </p:nvSpPr>
        <p:spPr>
          <a:xfrm>
            <a:off x="251520" y="915566"/>
            <a:ext cx="458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低通原型滤波器</a:t>
            </a:r>
            <a:r>
              <a:rPr lang="en-US" altLang="zh-CN" b="1" dirty="0">
                <a:latin typeface="Times New Roman" pitchFamily="18" charset="0"/>
              </a:rPr>
              <a:t>: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FE49213-0C01-38A9-B70E-EED931AB6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36853"/>
              </p:ext>
            </p:extLst>
          </p:nvPr>
        </p:nvGraphicFramePr>
        <p:xfrm>
          <a:off x="2543959" y="804651"/>
          <a:ext cx="14144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14434" imgH="486079" progId="Equation.DSMT4">
                  <p:embed/>
                </p:oleObj>
              </mc:Choice>
              <mc:Fallback>
                <p:oleObj name="Equation" r:id="rId5" imgW="1414434" imgH="4860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3959" y="804651"/>
                        <a:ext cx="1414463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6241169-B18F-E4AB-55FD-6EC3F7260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814809"/>
              </p:ext>
            </p:extLst>
          </p:nvPr>
        </p:nvGraphicFramePr>
        <p:xfrm>
          <a:off x="4355976" y="835660"/>
          <a:ext cx="1390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0739" imgH="514350" progId="Equation.DSMT4">
                  <p:embed/>
                </p:oleObj>
              </mc:Choice>
              <mc:Fallback>
                <p:oleObj name="Equation" r:id="rId7" imgW="1390739" imgH="5143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5976" y="835660"/>
                        <a:ext cx="13906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55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2350" y="197231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250" y="105918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1、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LabView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软件安装与环境搭建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619250" y="156337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2、射频电路理论学习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1、</a:t>
            </a:r>
            <a:r>
              <a:rPr lang="en-US" altLang="zh-CN" dirty="0">
                <a:sym typeface="+mn-ea"/>
              </a:rPr>
              <a:t>NI USRP X410</a:t>
            </a:r>
            <a:r>
              <a:rPr lang="zh-CN" altLang="en-US" dirty="0">
                <a:sym typeface="+mn-ea"/>
              </a:rPr>
              <a:t>软件无线电平台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262" y="838471"/>
            <a:ext cx="831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  <a:cs typeface="+mn-lt"/>
              </a:rPr>
              <a:t>LabView——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图形化编程软件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4A3126-ACD6-736D-4401-2FD92778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09" y="1206771"/>
            <a:ext cx="752580" cy="7430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D44808-04D8-892F-3479-BE0E6CD18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957705"/>
            <a:ext cx="3779111" cy="25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1、</a:t>
            </a:r>
            <a:r>
              <a:rPr lang="en-US" altLang="zh-CN" dirty="0">
                <a:sym typeface="+mn-ea"/>
              </a:rPr>
              <a:t>LabView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262" y="838471"/>
            <a:ext cx="831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  <a:cs typeface="+mn-lt"/>
              </a:rPr>
              <a:t>LabView——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图形化编程软件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4A3126-ACD6-736D-4401-2FD92778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09" y="1206771"/>
            <a:ext cx="752580" cy="7430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D44808-04D8-892F-3479-BE0E6CD18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957705"/>
            <a:ext cx="3779111" cy="25254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A0C8EE-6D18-DF23-AFA8-17B968B26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727" y="699542"/>
            <a:ext cx="3641487" cy="20572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B2D4CC-6899-3113-07C1-BAF6767C6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238" y="2828676"/>
            <a:ext cx="3779112" cy="2105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1、</a:t>
            </a:r>
            <a:r>
              <a:rPr lang="en-US" altLang="zh-CN" dirty="0">
                <a:sym typeface="+mn-ea"/>
              </a:rPr>
              <a:t>X410 LabView</a:t>
            </a:r>
            <a:r>
              <a:rPr lang="zh-CN" altLang="en-US" dirty="0">
                <a:sym typeface="+mn-ea"/>
              </a:rPr>
              <a:t>套件安装问题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262" y="838471"/>
            <a:ext cx="831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  <a:cs typeface="+mn-lt"/>
              </a:rPr>
              <a:t>LabView——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图形化编程软件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4A3126-ACD6-736D-4401-2FD92778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09" y="1206771"/>
            <a:ext cx="752580" cy="7430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D44808-04D8-892F-3479-BE0E6CD18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957705"/>
            <a:ext cx="3779111" cy="25254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A0C8EE-6D18-DF23-AFA8-17B968B26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727" y="699542"/>
            <a:ext cx="3641487" cy="20572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B2D4CC-6899-3113-07C1-BAF6767C6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238" y="2828676"/>
            <a:ext cx="3779112" cy="21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传输线谐振器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03523-0393-6FBA-DAC4-D6F6BCD9807B}"/>
              </a:ext>
            </a:extLst>
          </p:cNvPr>
          <p:cNvSpPr txBox="1"/>
          <p:nvPr/>
        </p:nvSpPr>
        <p:spPr>
          <a:xfrm>
            <a:off x="93262" y="838471"/>
            <a:ext cx="831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cs typeface="+mn-lt"/>
              </a:rPr>
              <a:t>谐振器：常用于滤波器、振荡器等电路，谐振器关心的问题是谐振频率、品质因子</a:t>
            </a:r>
            <a:r>
              <a:rPr lang="en-US" altLang="zh-CN" dirty="0">
                <a:ea typeface="微软雅黑" panose="020B0503020204020204" pitchFamily="34" charset="-122"/>
                <a:cs typeface="+mn-lt"/>
              </a:rPr>
              <a:t>(Q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值</a:t>
            </a:r>
            <a:r>
              <a:rPr lang="en-US" altLang="zh-CN" dirty="0">
                <a:ea typeface="微软雅黑" panose="020B0503020204020204" pitchFamily="34" charset="-122"/>
                <a:cs typeface="+mn-lt"/>
              </a:rPr>
              <a:t>)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与外电路的耦合。</a:t>
            </a:r>
          </a:p>
        </p:txBody>
      </p:sp>
      <p:pic>
        <p:nvPicPr>
          <p:cNvPr id="3" name="Picture 7" descr="未命名">
            <a:extLst>
              <a:ext uri="{FF2B5EF4-FFF2-40B4-BE49-F238E27FC236}">
                <a16:creationId xmlns:a16="http://schemas.microsoft.com/office/drawing/2014/main" id="{F1F42B5F-D82E-7FCD-E3EE-3C50661C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9622"/>
            <a:ext cx="398621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4" descr="未命名2">
            <a:extLst>
              <a:ext uri="{FF2B5EF4-FFF2-40B4-BE49-F238E27FC236}">
                <a16:creationId xmlns:a16="http://schemas.microsoft.com/office/drawing/2014/main" id="{06428327-7972-5949-927A-EE360CEC9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47814"/>
            <a:ext cx="4459288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284C77-D3C6-4BF9-6BAB-B4A4287B8327}"/>
              </a:ext>
            </a:extLst>
          </p:cNvPr>
          <p:cNvSpPr txBox="1"/>
          <p:nvPr/>
        </p:nvSpPr>
        <p:spPr>
          <a:xfrm>
            <a:off x="503548" y="206769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RLC</a:t>
            </a:r>
            <a:r>
              <a:rPr lang="zh-CN" altLang="en-US" b="1" dirty="0">
                <a:solidFill>
                  <a:srgbClr val="FF0000"/>
                </a:solidFill>
              </a:rPr>
              <a:t>谐振器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串联</a:t>
            </a:r>
            <a:r>
              <a:rPr lang="en-US" altLang="zh-CN" b="1" dirty="0">
                <a:solidFill>
                  <a:srgbClr val="FF0000"/>
                </a:solidFill>
              </a:rPr>
              <a:t>RLC</a:t>
            </a:r>
            <a:r>
              <a:rPr lang="zh-CN" altLang="en-US" b="1" dirty="0">
                <a:solidFill>
                  <a:srgbClr val="FF0000"/>
                </a:solidFill>
              </a:rPr>
              <a:t>谐振器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并联</a:t>
            </a:r>
            <a:r>
              <a:rPr lang="en-US" altLang="zh-CN" b="1" dirty="0">
                <a:solidFill>
                  <a:srgbClr val="FF0000"/>
                </a:solidFill>
              </a:rPr>
              <a:t>RLC</a:t>
            </a:r>
            <a:r>
              <a:rPr lang="zh-CN" altLang="en-US" b="1" dirty="0">
                <a:solidFill>
                  <a:srgbClr val="FF0000"/>
                </a:solidFill>
              </a:rPr>
              <a:t>谐振器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传输线谐振器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传输线谐振器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03523-0393-6FBA-DAC4-D6F6BCD9807B}"/>
              </a:ext>
            </a:extLst>
          </p:cNvPr>
          <p:cNvSpPr txBox="1"/>
          <p:nvPr/>
        </p:nvSpPr>
        <p:spPr>
          <a:xfrm>
            <a:off x="98708" y="887261"/>
            <a:ext cx="505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cs typeface="+mn-lt"/>
              </a:rPr>
              <a:t>输入阻抗：</a:t>
            </a:r>
            <a:endParaRPr lang="en-US" altLang="zh-CN" dirty="0">
              <a:ea typeface="微软雅黑" panose="020B0503020204020204" pitchFamily="34" charset="-122"/>
              <a:cs typeface="+mn-lt"/>
            </a:endParaRPr>
          </a:p>
          <a:p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3" name="Picture 7" descr="未命名">
            <a:extLst>
              <a:ext uri="{FF2B5EF4-FFF2-40B4-BE49-F238E27FC236}">
                <a16:creationId xmlns:a16="http://schemas.microsoft.com/office/drawing/2014/main" id="{F1F42B5F-D82E-7FCD-E3EE-3C50661C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771550"/>
            <a:ext cx="398621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284C77-D3C6-4BF9-6BAB-B4A4287B8327}"/>
              </a:ext>
            </a:extLst>
          </p:cNvPr>
          <p:cNvSpPr txBox="1"/>
          <p:nvPr/>
        </p:nvSpPr>
        <p:spPr>
          <a:xfrm>
            <a:off x="5724128" y="23870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/>
              <a:t>串联</a:t>
            </a:r>
            <a:r>
              <a:rPr lang="en-US" altLang="zh-CN" b="1" dirty="0"/>
              <a:t>RLC</a:t>
            </a:r>
            <a:r>
              <a:rPr lang="zh-CN" altLang="en-US" b="1" dirty="0"/>
              <a:t>谐振器</a:t>
            </a:r>
            <a:endParaRPr lang="en-US" altLang="zh-CN" b="1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592211E-2E99-E809-2251-478C895FC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202081"/>
              </p:ext>
            </p:extLst>
          </p:nvPr>
        </p:nvGraphicFramePr>
        <p:xfrm>
          <a:off x="1290724" y="833890"/>
          <a:ext cx="2702789" cy="54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72128" imgH="761949" progId="Equation.DSMT4">
                  <p:embed/>
                </p:oleObj>
              </mc:Choice>
              <mc:Fallback>
                <p:oleObj name="Equation" r:id="rId5" imgW="3772128" imgH="7619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0724" y="833890"/>
                        <a:ext cx="2702789" cy="546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E114A0E-348F-6E14-9944-4074526EC7A8}"/>
              </a:ext>
            </a:extLst>
          </p:cNvPr>
          <p:cNvSpPr txBox="1"/>
          <p:nvPr/>
        </p:nvSpPr>
        <p:spPr>
          <a:xfrm>
            <a:off x="98708" y="1416876"/>
            <a:ext cx="505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cs typeface="+mn-lt"/>
              </a:rPr>
              <a:t>平均复功率：</a:t>
            </a:r>
            <a:endParaRPr lang="en-US" altLang="zh-CN" dirty="0">
              <a:ea typeface="微软雅黑" panose="020B0503020204020204" pitchFamily="34" charset="-122"/>
              <a:cs typeface="+mn-lt"/>
            </a:endParaRPr>
          </a:p>
          <a:p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912CF50-84BF-CE7B-6F44-BBD9F1F69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54161"/>
              </p:ext>
            </p:extLst>
          </p:nvPr>
        </p:nvGraphicFramePr>
        <p:xfrm>
          <a:off x="1691680" y="1379366"/>
          <a:ext cx="3355206" cy="100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7760" imgH="914400" progId="Equation.DSMT4">
                  <p:embed/>
                </p:oleObj>
              </mc:Choice>
              <mc:Fallback>
                <p:oleObj name="Equation" r:id="rId7" imgW="3047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680" y="1379366"/>
                        <a:ext cx="3355206" cy="1007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1847C73-D504-A07F-11A9-EE874CDB2CF3}"/>
              </a:ext>
            </a:extLst>
          </p:cNvPr>
          <p:cNvSpPr txBox="1"/>
          <p:nvPr/>
        </p:nvSpPr>
        <p:spPr>
          <a:xfrm>
            <a:off x="98708" y="2913385"/>
            <a:ext cx="505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谐振条件</a:t>
            </a:r>
            <a:r>
              <a:rPr lang="zh-CN" altLang="en-US" dirty="0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磁场存储能量等于电场存储能量</a:t>
            </a:r>
            <a:endParaRPr lang="en-US" altLang="zh-CN" b="1" dirty="0">
              <a:solidFill>
                <a:srgbClr val="FF0000"/>
              </a:solidFill>
              <a:ea typeface="微软雅黑" panose="020B0503020204020204" pitchFamily="34" charset="-122"/>
              <a:cs typeface="+mn-lt"/>
            </a:endParaRPr>
          </a:p>
          <a:p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56AC3DB-91F1-9D6E-229C-14BE631E3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86798"/>
              </p:ext>
            </p:extLst>
          </p:nvPr>
        </p:nvGraphicFramePr>
        <p:xfrm>
          <a:off x="539552" y="2440208"/>
          <a:ext cx="938196" cy="473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3186" imgH="828979" progId="Equation.DSMT4">
                  <p:embed/>
                </p:oleObj>
              </mc:Choice>
              <mc:Fallback>
                <p:oleObj name="Equation" r:id="rId9" imgW="1643186" imgH="8289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2" y="2440208"/>
                        <a:ext cx="938196" cy="473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59E5C96-6468-7431-7927-11A7A1977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36114"/>
              </p:ext>
            </p:extLst>
          </p:nvPr>
        </p:nvGraphicFramePr>
        <p:xfrm>
          <a:off x="1936795" y="2431824"/>
          <a:ext cx="1051030" cy="50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24047" imgH="781101" progId="Equation.DSMT4">
                  <p:embed/>
                </p:oleObj>
              </mc:Choice>
              <mc:Fallback>
                <p:oleObj name="Equation" r:id="rId11" imgW="1624047" imgH="7811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6795" y="2431824"/>
                        <a:ext cx="1051030" cy="505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D082BC7-3283-F68A-C2EE-E43688CD3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893998"/>
              </p:ext>
            </p:extLst>
          </p:nvPr>
        </p:nvGraphicFramePr>
        <p:xfrm>
          <a:off x="3510022" y="2441225"/>
          <a:ext cx="1172785" cy="4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77760" imgH="393480" progId="Equation.DSMT4">
                  <p:embed/>
                </p:oleObj>
              </mc:Choice>
              <mc:Fallback>
                <p:oleObj name="Equation" r:id="rId13" imgW="977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10022" y="2441225"/>
                        <a:ext cx="1172785" cy="4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8EEA86E-447D-C226-1DD4-D6677F339038}"/>
              </a:ext>
            </a:extLst>
          </p:cNvPr>
          <p:cNvSpPr txBox="1"/>
          <p:nvPr/>
        </p:nvSpPr>
        <p:spPr>
          <a:xfrm>
            <a:off x="98708" y="3633594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谐振频率：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B81C6FF-F4CA-A8DC-1D6C-D37942774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252812"/>
              </p:ext>
            </p:extLst>
          </p:nvPr>
        </p:nvGraphicFramePr>
        <p:xfrm>
          <a:off x="1477748" y="3399160"/>
          <a:ext cx="1395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5751" imgH="838555" progId="Equation.DSMT4">
                  <p:embed/>
                </p:oleObj>
              </mc:Choice>
              <mc:Fallback>
                <p:oleObj name="Equation" r:id="rId15" imgW="1395751" imgH="8385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7748" y="3399160"/>
                        <a:ext cx="1395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25618FE-5BB7-7DF7-1F0D-330B02C9A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917608"/>
              </p:ext>
            </p:extLst>
          </p:nvPr>
        </p:nvGraphicFramePr>
        <p:xfrm>
          <a:off x="7344308" y="3544428"/>
          <a:ext cx="1201439" cy="64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76240" imgH="469800" progId="Equation.DSMT4">
                  <p:embed/>
                </p:oleObj>
              </mc:Choice>
              <mc:Fallback>
                <p:oleObj name="Equation" r:id="rId17" imgW="8762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44308" y="3544428"/>
                        <a:ext cx="1201439" cy="64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51D7D8C-8656-7EE6-C9DC-1DD0C25D4A00}"/>
              </a:ext>
            </a:extLst>
          </p:cNvPr>
          <p:cNvSpPr txBox="1"/>
          <p:nvPr/>
        </p:nvSpPr>
        <p:spPr>
          <a:xfrm>
            <a:off x="3779912" y="3642689"/>
            <a:ext cx="353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谐振频率处的输入阻抗为纯电阻：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176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传输线谐振器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403523-0393-6FBA-DAC4-D6F6BCD9807B}"/>
              </a:ext>
            </a:extLst>
          </p:cNvPr>
          <p:cNvSpPr txBox="1"/>
          <p:nvPr/>
        </p:nvSpPr>
        <p:spPr>
          <a:xfrm>
            <a:off x="98708" y="887261"/>
            <a:ext cx="505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品质因子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：</a:t>
            </a:r>
            <a:endParaRPr lang="en-US" altLang="zh-CN" b="1" dirty="0">
              <a:solidFill>
                <a:srgbClr val="FF0000"/>
              </a:solidFill>
              <a:ea typeface="微软雅黑" panose="020B0503020204020204" pitchFamily="34" charset="-122"/>
              <a:cs typeface="+mn-lt"/>
            </a:endParaRPr>
          </a:p>
          <a:p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3" name="Picture 7" descr="未命名">
            <a:extLst>
              <a:ext uri="{FF2B5EF4-FFF2-40B4-BE49-F238E27FC236}">
                <a16:creationId xmlns:a16="http://schemas.microsoft.com/office/drawing/2014/main" id="{F1F42B5F-D82E-7FCD-E3EE-3C50661C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771550"/>
            <a:ext cx="398621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284C77-D3C6-4BF9-6BAB-B4A4287B8327}"/>
              </a:ext>
            </a:extLst>
          </p:cNvPr>
          <p:cNvSpPr txBox="1"/>
          <p:nvPr/>
        </p:nvSpPr>
        <p:spPr>
          <a:xfrm>
            <a:off x="5724128" y="23870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/>
              <a:t>串联</a:t>
            </a:r>
            <a:r>
              <a:rPr lang="en-US" altLang="zh-CN" b="1" dirty="0"/>
              <a:t>RLC</a:t>
            </a:r>
            <a:r>
              <a:rPr lang="zh-CN" altLang="en-US" b="1" dirty="0"/>
              <a:t>谐振器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847C73-D504-A07F-11A9-EE874CDB2CF3}"/>
              </a:ext>
            </a:extLst>
          </p:cNvPr>
          <p:cNvSpPr txBox="1"/>
          <p:nvPr/>
        </p:nvSpPr>
        <p:spPr>
          <a:xfrm>
            <a:off x="98708" y="2913385"/>
            <a:ext cx="505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微软雅黑" panose="020B0503020204020204" pitchFamily="34" charset="-122"/>
                <a:cs typeface="+mn-lt"/>
              </a:rPr>
              <a:t>在谐振频率处，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1D7D8C-8656-7EE6-C9DC-1DD0C25D4A00}"/>
              </a:ext>
            </a:extLst>
          </p:cNvPr>
          <p:cNvSpPr txBox="1"/>
          <p:nvPr/>
        </p:nvSpPr>
        <p:spPr>
          <a:xfrm>
            <a:off x="98708" y="3541573"/>
            <a:ext cx="497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谐振频率附近的输入阻抗表示为与频率相关：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4AA8992-B179-FBAB-2BC3-76957F7C7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55177"/>
              </p:ext>
            </p:extLst>
          </p:nvPr>
        </p:nvGraphicFramePr>
        <p:xfrm>
          <a:off x="1446650" y="843847"/>
          <a:ext cx="2376264" cy="53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5520" imgH="444240" progId="Equation.DSMT4">
                  <p:embed/>
                </p:oleObj>
              </mc:Choice>
              <mc:Fallback>
                <p:oleObj name="Equation" r:id="rId5" imgW="1955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6650" y="843847"/>
                        <a:ext cx="2376264" cy="53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1F2E6B89-5258-C6EE-A70E-58A41278E3AB}"/>
              </a:ext>
            </a:extLst>
          </p:cNvPr>
          <p:cNvSpPr txBox="1"/>
          <p:nvPr/>
        </p:nvSpPr>
        <p:spPr>
          <a:xfrm>
            <a:off x="98708" y="1626314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cs typeface="+mn-lt"/>
              </a:rPr>
              <a:t>谐振时：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ED81B7F-3724-4CFC-C638-5D519556B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77404"/>
              </p:ext>
            </p:extLst>
          </p:nvPr>
        </p:nvGraphicFramePr>
        <p:xfrm>
          <a:off x="1478970" y="1524384"/>
          <a:ext cx="2216579" cy="55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90973" imgH="871841" progId="Equation.DSMT4">
                  <p:embed/>
                </p:oleObj>
              </mc:Choice>
              <mc:Fallback>
                <p:oleObj name="Equation" r:id="rId7" imgW="3490973" imgH="8718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8970" y="1524384"/>
                        <a:ext cx="2216579" cy="55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FB0FD4A4-84D2-BA82-AF97-E027204FE609}"/>
              </a:ext>
            </a:extLst>
          </p:cNvPr>
          <p:cNvSpPr txBox="1"/>
          <p:nvPr/>
        </p:nvSpPr>
        <p:spPr>
          <a:xfrm>
            <a:off x="98708" y="2249022"/>
            <a:ext cx="505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cs typeface="+mn-lt"/>
              </a:rPr>
              <a:t>输入阻抗：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43F9058-923D-4BB7-1D28-3C975B764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49700"/>
              </p:ext>
            </p:extLst>
          </p:nvPr>
        </p:nvGraphicFramePr>
        <p:xfrm>
          <a:off x="1327277" y="2160746"/>
          <a:ext cx="3488549" cy="52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69920" imgH="431640" progId="Equation.DSMT4">
                  <p:embed/>
                </p:oleObj>
              </mc:Choice>
              <mc:Fallback>
                <p:oleObj name="Equation" r:id="rId9" imgW="2869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7277" y="2160746"/>
                        <a:ext cx="3488549" cy="525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06B102AD-9545-B322-EF23-12882AE49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881258"/>
              </p:ext>
            </p:extLst>
          </p:nvPr>
        </p:nvGraphicFramePr>
        <p:xfrm>
          <a:off x="1557024" y="2879547"/>
          <a:ext cx="2155515" cy="43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95559" imgH="523926" progId="Equation.DSMT4">
                  <p:embed/>
                </p:oleObj>
              </mc:Choice>
              <mc:Fallback>
                <p:oleObj name="Equation" r:id="rId11" imgW="2595559" imgH="523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7024" y="2879547"/>
                        <a:ext cx="2155515" cy="435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3D5F55C-72C3-B57D-286B-39583B848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75617"/>
              </p:ext>
            </p:extLst>
          </p:nvPr>
        </p:nvGraphicFramePr>
        <p:xfrm>
          <a:off x="2051720" y="4021599"/>
          <a:ext cx="4635138" cy="58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29000" imgH="431640" progId="Equation.DSMT4">
                  <p:embed/>
                </p:oleObj>
              </mc:Choice>
              <mc:Fallback>
                <p:oleObj name="Equation" r:id="rId13" imgW="3429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1720" y="4021599"/>
                        <a:ext cx="4635138" cy="583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C6C717F8-B05C-A4B0-E521-420BBB7D489D}"/>
              </a:ext>
            </a:extLst>
          </p:cNvPr>
          <p:cNvSpPr/>
          <p:nvPr/>
        </p:nvSpPr>
        <p:spPr>
          <a:xfrm>
            <a:off x="2495487" y="1533592"/>
            <a:ext cx="576064" cy="56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6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传输线谐振器 </a:t>
            </a:r>
          </a:p>
        </p:txBody>
      </p:sp>
      <p:pic>
        <p:nvPicPr>
          <p:cNvPr id="3" name="Picture 7" descr="未命名">
            <a:extLst>
              <a:ext uri="{FF2B5EF4-FFF2-40B4-BE49-F238E27FC236}">
                <a16:creationId xmlns:a16="http://schemas.microsoft.com/office/drawing/2014/main" id="{F1F42B5F-D82E-7FCD-E3EE-3C50661C8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771550"/>
            <a:ext cx="3986212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284C77-D3C6-4BF9-6BAB-B4A4287B8327}"/>
              </a:ext>
            </a:extLst>
          </p:cNvPr>
          <p:cNvSpPr txBox="1"/>
          <p:nvPr/>
        </p:nvSpPr>
        <p:spPr>
          <a:xfrm>
            <a:off x="5724128" y="23870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/>
              <a:t>串联</a:t>
            </a:r>
            <a:r>
              <a:rPr lang="en-US" altLang="zh-CN" b="1" dirty="0"/>
              <a:t>RLC</a:t>
            </a:r>
            <a:r>
              <a:rPr lang="zh-CN" altLang="en-US" b="1" dirty="0"/>
              <a:t>谐振器</a:t>
            </a:r>
            <a:endParaRPr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1D7D8C-8656-7EE6-C9DC-1DD0C25D4A00}"/>
              </a:ext>
            </a:extLst>
          </p:cNvPr>
          <p:cNvSpPr txBox="1"/>
          <p:nvPr/>
        </p:nvSpPr>
        <p:spPr>
          <a:xfrm>
            <a:off x="-718" y="915566"/>
            <a:ext cx="497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  <a:cs typeface="+mn-lt"/>
              </a:rPr>
              <a:t>谐振频率附近的输入阻抗表示为与频率相关：</a:t>
            </a:r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3D5F55C-72C3-B57D-286B-39583B848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647810"/>
              </p:ext>
            </p:extLst>
          </p:nvPr>
        </p:nvGraphicFramePr>
        <p:xfrm>
          <a:off x="395536" y="1361075"/>
          <a:ext cx="4635138" cy="58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9000" imgH="431640" progId="Equation.DSMT4">
                  <p:embed/>
                </p:oleObj>
              </mc:Choice>
              <mc:Fallback>
                <p:oleObj name="Equation" r:id="rId5" imgW="342900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23D5F55C-72C3-B57D-286B-39583B848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536" y="1361075"/>
                        <a:ext cx="4635138" cy="583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5A1B42-5744-D023-1174-CB6D40B7C81C}"/>
                  </a:ext>
                </a:extLst>
              </p:cNvPr>
              <p:cNvSpPr txBox="1"/>
              <p:nvPr/>
            </p:nvSpPr>
            <p:spPr>
              <a:xfrm>
                <a:off x="-718" y="2020936"/>
                <a:ext cx="5436814" cy="68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ea typeface="微软雅黑" panose="020B0503020204020204" pitchFamily="34" charset="-122"/>
                    <a:cs typeface="+mn-lt"/>
                  </a:rPr>
                  <a:t>带宽</a:t>
                </a:r>
                <a:r>
                  <a:rPr lang="en-US" altLang="zh-CN" b="1" dirty="0">
                    <a:ea typeface="微软雅黑" panose="020B0503020204020204" pitchFamily="34" charset="-122"/>
                    <a:cs typeface="+mn-lt"/>
                  </a:rPr>
                  <a:t>BW</a:t>
                </a:r>
                <a:r>
                  <a:rPr lang="zh-CN" altLang="en-US" b="1" dirty="0">
                    <a:ea typeface="微软雅黑" panose="020B0503020204020204" pitchFamily="34" charset="-122"/>
                    <a:cs typeface="+mn-lt"/>
                  </a:rPr>
                  <a:t>：定义为</a:t>
                </a:r>
                <a:r>
                  <a:rPr lang="en-US" altLang="zh-CN" b="1" dirty="0">
                    <a:ea typeface="微软雅黑" panose="020B0503020204020204" pitchFamily="34" charset="-122"/>
                    <a:cs typeface="+mn-lt"/>
                  </a:rPr>
                  <a:t>3dB</a:t>
                </a:r>
                <a:r>
                  <a:rPr lang="zh-CN" altLang="en-US" b="1" dirty="0">
                    <a:ea typeface="微软雅黑" panose="020B0503020204020204" pitchFamily="34" charset="-122"/>
                    <a:cs typeface="+mn-lt"/>
                  </a:rPr>
                  <a:t>带宽，即功率下降一半</a:t>
                </a:r>
                <a:r>
                  <a:rPr lang="en-US" altLang="zh-CN" b="1" dirty="0">
                    <a:ea typeface="微软雅黑" panose="020B0503020204020204" pitchFamily="34" charset="-122"/>
                    <a:cs typeface="+mn-lt"/>
                  </a:rPr>
                  <a:t>(</a:t>
                </a:r>
                <a:r>
                  <a:rPr lang="zh-CN" altLang="en-US" b="1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+mn-lt"/>
                  </a:rPr>
                  <a:t>阻抗模变化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lt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lt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+mn-lt"/>
                  </a:rPr>
                  <a:t>倍</a:t>
                </a:r>
                <a:r>
                  <a:rPr lang="en-US" altLang="zh-CN" b="1" dirty="0">
                    <a:ea typeface="微软雅黑" panose="020B0503020204020204" pitchFamily="34" charset="-122"/>
                    <a:cs typeface="+mn-lt"/>
                  </a:rPr>
                  <a:t>)</a:t>
                </a:r>
                <a:r>
                  <a:rPr lang="zh-CN" altLang="en-US" b="1" dirty="0">
                    <a:ea typeface="微软雅黑" panose="020B0503020204020204" pitchFamily="34" charset="-122"/>
                    <a:cs typeface="+mn-lt"/>
                  </a:rPr>
                  <a:t>所对应的频带宽度。</a:t>
                </a:r>
                <a:endParaRPr lang="zh-CN" altLang="en-US" dirty="0">
                  <a:ea typeface="微软雅黑" panose="020B0503020204020204" pitchFamily="34" charset="-122"/>
                  <a:cs typeface="+mn-lt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5A1B42-5744-D023-1174-CB6D40B7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" y="2020936"/>
                <a:ext cx="5436814" cy="685252"/>
              </a:xfrm>
              <a:prstGeom prst="rect">
                <a:avLst/>
              </a:prstGeom>
              <a:blipFill>
                <a:blip r:embed="rId7"/>
                <a:stretch>
                  <a:fillRect l="-1009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3B886773-EC62-EA5A-18D0-679E070E5361}"/>
              </a:ext>
            </a:extLst>
          </p:cNvPr>
          <p:cNvSpPr/>
          <p:nvPr/>
        </p:nvSpPr>
        <p:spPr>
          <a:xfrm>
            <a:off x="3203848" y="1361075"/>
            <a:ext cx="576064" cy="562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4F9E2F9-6070-1D55-6AAF-34710A693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826328"/>
              </p:ext>
            </p:extLst>
          </p:nvPr>
        </p:nvGraphicFramePr>
        <p:xfrm>
          <a:off x="2195736" y="2797172"/>
          <a:ext cx="986115" cy="61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1169" imgH="862266" progId="Equation.DSMT4">
                  <p:embed/>
                </p:oleObj>
              </mc:Choice>
              <mc:Fallback>
                <p:oleObj name="Equation" r:id="rId8" imgW="1381169" imgH="8622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5736" y="2797172"/>
                        <a:ext cx="986115" cy="61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AFFC683-F7B3-B9C3-BE34-488075E80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229782"/>
              </p:ext>
            </p:extLst>
          </p:nvPr>
        </p:nvGraphicFramePr>
        <p:xfrm>
          <a:off x="2519547" y="3535966"/>
          <a:ext cx="24812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1183" imgH="990853" progId="Equation.DSMT4">
                  <p:embed/>
                </p:oleObj>
              </mc:Choice>
              <mc:Fallback>
                <p:oleObj name="Equation" r:id="rId10" imgW="2481183" imgH="9908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19547" y="3535966"/>
                        <a:ext cx="24812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477C4F4-B1E9-5390-6242-70462F0DC1DC}"/>
              </a:ext>
            </a:extLst>
          </p:cNvPr>
          <p:cNvSpPr txBox="1"/>
          <p:nvPr/>
        </p:nvSpPr>
        <p:spPr>
          <a:xfrm>
            <a:off x="5428961" y="3858032"/>
            <a:ext cx="299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品质因子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+mn-lt"/>
              </a:rPr>
              <a:t>的计算方法</a:t>
            </a:r>
            <a:endParaRPr lang="en-US" altLang="zh-CN" b="1" dirty="0">
              <a:solidFill>
                <a:srgbClr val="FF0000"/>
              </a:solidFill>
              <a:ea typeface="微软雅黑" panose="020B0503020204020204" pitchFamily="34" charset="-122"/>
              <a:cs typeface="+mn-lt"/>
            </a:endParaRPr>
          </a:p>
          <a:p>
            <a:endParaRPr lang="zh-CN" altLang="en-US" dirty="0">
              <a:ea typeface="微软雅黑" panose="020B0503020204020204" pitchFamily="34" charset="-122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9321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I3NGYzNzg1NmU0NDRhYmVhY2RhMzllMmY4M2YxY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海洋系PPT模板+南科大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海洋系PPT模板+南科大logo</Template>
  <TotalTime>931</TotalTime>
  <Words>410</Words>
  <Application>Microsoft Office PowerPoint</Application>
  <PresentationFormat>全屏显示(16:9)</PresentationFormat>
  <Paragraphs>63</Paragraphs>
  <Slides>16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Calibri</vt:lpstr>
      <vt:lpstr>Cambria Math</vt:lpstr>
      <vt:lpstr>Times New Roman</vt:lpstr>
      <vt:lpstr>海洋系PPT模板+南科大logo</vt:lpstr>
      <vt:lpstr>MathType 7.0 Equation</vt:lpstr>
      <vt:lpstr>工作汇报</vt:lpstr>
      <vt:lpstr>目录</vt:lpstr>
      <vt:lpstr>1、NI USRP X410软件无线电平台</vt:lpstr>
      <vt:lpstr>1、LabView</vt:lpstr>
      <vt:lpstr>1、X410 LabView套件安装问题</vt:lpstr>
      <vt:lpstr>2. 传输线谐振器 </vt:lpstr>
      <vt:lpstr>2. 传输线谐振器 </vt:lpstr>
      <vt:lpstr>2. 传输线谐振器 </vt:lpstr>
      <vt:lpstr>2. 传输线谐振器 </vt:lpstr>
      <vt:lpstr>2. 传输线谐振器 </vt:lpstr>
      <vt:lpstr>2. 传输线谐振器 </vt:lpstr>
      <vt:lpstr>2. 传输线谐振器 </vt:lpstr>
      <vt:lpstr>2. 传输线谐振器 </vt:lpstr>
      <vt:lpstr>3、射频滤波器</vt:lpstr>
      <vt:lpstr>3、射频滤波器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Xiaoqi Yu</cp:lastModifiedBy>
  <cp:revision>352</cp:revision>
  <dcterms:created xsi:type="dcterms:W3CDTF">2018-11-26T02:40:00Z</dcterms:created>
  <dcterms:modified xsi:type="dcterms:W3CDTF">2024-04-03T04:03:35Z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35F923468E5B49CEAFC0DA461859BEAA_12</vt:lpwstr>
  </property>
  <property fmtid="{D5CDD505-2E9C-101B-9397-08002B2CF9AE}" pid="3" name="KSOProductBuildVer">
    <vt:lpwstr>2052-12.1.0.16388</vt:lpwstr>
  </property>
</Properties>
</file>