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61" r:id="rId1"/>
    <p:sldMasterId id="2147483673" r:id="rId2"/>
    <p:sldMasterId id="2147483686" r:id="rId3"/>
  </p:sldMasterIdLst>
  <p:notesMasterIdLst>
    <p:notesMasterId r:id="rId27"/>
  </p:notesMasterIdLst>
  <p:handoutMasterIdLst>
    <p:handoutMasterId r:id="rId28"/>
  </p:handoutMasterIdLst>
  <p:sldIdLst>
    <p:sldId id="1352" r:id="rId4"/>
    <p:sldId id="1374" r:id="rId5"/>
    <p:sldId id="1353" r:id="rId6"/>
    <p:sldId id="1354" r:id="rId7"/>
    <p:sldId id="1356" r:id="rId8"/>
    <p:sldId id="1380" r:id="rId9"/>
    <p:sldId id="1379" r:id="rId10"/>
    <p:sldId id="1357" r:id="rId11"/>
    <p:sldId id="1358" r:id="rId12"/>
    <p:sldId id="1359" r:id="rId13"/>
    <p:sldId id="1360" r:id="rId14"/>
    <p:sldId id="1383" r:id="rId15"/>
    <p:sldId id="1361" r:id="rId16"/>
    <p:sldId id="1362" r:id="rId17"/>
    <p:sldId id="1363" r:id="rId18"/>
    <p:sldId id="1364" r:id="rId19"/>
    <p:sldId id="1365" r:id="rId20"/>
    <p:sldId id="1377" r:id="rId21"/>
    <p:sldId id="1378" r:id="rId22"/>
    <p:sldId id="1384" r:id="rId23"/>
    <p:sldId id="1382" r:id="rId24"/>
    <p:sldId id="1366" r:id="rId25"/>
    <p:sldId id="1367" r:id="rId26"/>
  </p:sldIdLst>
  <p:sldSz cx="12192000" cy="6858000"/>
  <p:notesSz cx="9296400" cy="7010400"/>
  <p:defaultTextStyle>
    <a:defPPr>
      <a:defRPr lang="en-US"/>
    </a:defPPr>
    <a:lvl1pPr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i="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i="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i="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i="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i="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罗 雄师" initials="罗" lastIdx="9" clrIdx="1">
    <p:extLst>
      <p:ext uri="{19B8F6BF-5375-455C-9EA6-DF929625EA0E}">
        <p15:presenceInfo xmlns:p15="http://schemas.microsoft.com/office/powerpoint/2012/main" userId="3a9d3b28b90676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0604"/>
    <a:srgbClr val="A2A700"/>
    <a:srgbClr val="E0E000"/>
    <a:srgbClr val="00DF00"/>
    <a:srgbClr val="8BF18B"/>
    <a:srgbClr val="1FFFFF"/>
    <a:srgbClr val="B7BB35"/>
    <a:srgbClr val="0000E0"/>
    <a:srgbClr val="84F184"/>
    <a:srgbClr val="E1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35" autoAdjust="0"/>
    <p:restoredTop sz="83346" autoAdjust="0"/>
  </p:normalViewPr>
  <p:slideViewPr>
    <p:cSldViewPr snapToGrid="0" snapToObjects="1">
      <p:cViewPr varScale="1">
        <p:scale>
          <a:sx n="83" d="100"/>
          <a:sy n="83" d="100"/>
        </p:scale>
        <p:origin x="548" y="56"/>
      </p:cViewPr>
      <p:guideLst>
        <p:guide orient="horz" pos="2160"/>
        <p:guide pos="3840"/>
      </p:guideLst>
    </p:cSldViewPr>
  </p:slideViewPr>
  <p:notesTextViewPr>
    <p:cViewPr>
      <p:scale>
        <a:sx n="125" d="100"/>
        <a:sy n="125" d="100"/>
      </p:scale>
      <p:origin x="0" y="0"/>
    </p:cViewPr>
  </p:notesTextViewPr>
  <p:notesViewPr>
    <p:cSldViewPr snapToGrid="0" snapToObjects="1">
      <p:cViewPr varScale="1">
        <p:scale>
          <a:sx n="66" d="100"/>
          <a:sy n="66" d="100"/>
        </p:scale>
        <p:origin x="0" y="0"/>
      </p:cViewPr>
      <p:guideLst>
        <p:guide orient="horz" pos="2208"/>
        <p:guide pos="292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1"/>
            <a:ext cx="3988204" cy="349393"/>
          </a:xfrm>
          <a:prstGeom prst="rect">
            <a:avLst/>
          </a:prstGeom>
          <a:noFill/>
          <a:ln w="9525">
            <a:noFill/>
            <a:miter lim="800000"/>
          </a:ln>
          <a:effectLst/>
        </p:spPr>
        <p:txBody>
          <a:bodyPr vert="horz" wrap="square" lIns="92625" tIns="46311" rIns="92625" bIns="46311" numCol="1" anchor="t" anchorCtr="0" compatLnSpc="1"/>
          <a:lstStyle>
            <a:lvl1pPr defTabSz="929005">
              <a:defRPr sz="1200" b="1" i="0"/>
            </a:lvl1pPr>
          </a:lstStyle>
          <a:p>
            <a:pPr>
              <a:defRPr/>
            </a:pPr>
            <a:endParaRPr lang="zh-CN" altLang="zh-CN"/>
          </a:p>
        </p:txBody>
      </p:sp>
      <p:sp>
        <p:nvSpPr>
          <p:cNvPr id="252931" name="Rectangle 3"/>
          <p:cNvSpPr>
            <a:spLocks noGrp="1" noChangeArrowheads="1"/>
          </p:cNvSpPr>
          <p:nvPr>
            <p:ph type="dt" sz="quarter" idx="1"/>
          </p:nvPr>
        </p:nvSpPr>
        <p:spPr bwMode="auto">
          <a:xfrm>
            <a:off x="5308198" y="1"/>
            <a:ext cx="3988203" cy="349393"/>
          </a:xfrm>
          <a:prstGeom prst="rect">
            <a:avLst/>
          </a:prstGeom>
          <a:noFill/>
          <a:ln w="9525">
            <a:noFill/>
            <a:miter lim="800000"/>
          </a:ln>
          <a:effectLst/>
        </p:spPr>
        <p:txBody>
          <a:bodyPr vert="horz" wrap="square" lIns="92625" tIns="46311" rIns="92625" bIns="46311" numCol="1" anchor="t" anchorCtr="0" compatLnSpc="1"/>
          <a:lstStyle>
            <a:lvl1pPr algn="r" defTabSz="929005">
              <a:defRPr sz="1200" b="1" i="0"/>
            </a:lvl1pPr>
          </a:lstStyle>
          <a:p>
            <a:pPr>
              <a:defRPr/>
            </a:pPr>
            <a:fld id="{D2DABA82-A766-40FB-82CD-A72B8AA156F0}" type="datetime1">
              <a:rPr lang="en-US" altLang="zh-CN"/>
              <a:t>12/27/2023</a:t>
            </a:fld>
            <a:endParaRPr lang="en-US" altLang="zh-CN"/>
          </a:p>
        </p:txBody>
      </p:sp>
      <p:sp>
        <p:nvSpPr>
          <p:cNvPr id="252932" name="Rectangle 4"/>
          <p:cNvSpPr>
            <a:spLocks noGrp="1" noChangeArrowheads="1"/>
          </p:cNvSpPr>
          <p:nvPr>
            <p:ph type="ftr" sz="quarter" idx="2"/>
          </p:nvPr>
        </p:nvSpPr>
        <p:spPr bwMode="auto">
          <a:xfrm>
            <a:off x="0" y="6649736"/>
            <a:ext cx="3988204" cy="351647"/>
          </a:xfrm>
          <a:prstGeom prst="rect">
            <a:avLst/>
          </a:prstGeom>
          <a:noFill/>
          <a:ln w="9525">
            <a:noFill/>
            <a:miter lim="800000"/>
          </a:ln>
          <a:effectLst/>
        </p:spPr>
        <p:txBody>
          <a:bodyPr vert="horz" wrap="square" lIns="92625" tIns="46311" rIns="92625" bIns="46311" numCol="1" anchor="b" anchorCtr="0" compatLnSpc="1"/>
          <a:lstStyle>
            <a:lvl1pPr defTabSz="929005">
              <a:defRPr sz="1200" b="1" i="0">
                <a:cs typeface="Times New Roman" panose="02020603050405020304" pitchFamily="18" charset="0"/>
              </a:defRPr>
            </a:lvl1pPr>
          </a:lstStyle>
          <a:p>
            <a:pPr>
              <a:defRPr/>
            </a:pPr>
            <a:r>
              <a:rPr lang="en-US"/>
              <a:t>© C.Patrick Yue, ECE, UCSB</a:t>
            </a:r>
          </a:p>
        </p:txBody>
      </p:sp>
      <p:sp>
        <p:nvSpPr>
          <p:cNvPr id="252933" name="Rectangle 5"/>
          <p:cNvSpPr>
            <a:spLocks noGrp="1" noChangeArrowheads="1"/>
          </p:cNvSpPr>
          <p:nvPr>
            <p:ph type="sldNum" sz="quarter" idx="3"/>
          </p:nvPr>
        </p:nvSpPr>
        <p:spPr bwMode="auto">
          <a:xfrm>
            <a:off x="5308198" y="6649736"/>
            <a:ext cx="3988203" cy="351647"/>
          </a:xfrm>
          <a:prstGeom prst="rect">
            <a:avLst/>
          </a:prstGeom>
          <a:noFill/>
          <a:ln w="9525">
            <a:noFill/>
            <a:miter lim="800000"/>
          </a:ln>
          <a:effectLst/>
        </p:spPr>
        <p:txBody>
          <a:bodyPr vert="horz" wrap="square" lIns="92625" tIns="46311" rIns="92625" bIns="46311" numCol="1" anchor="b" anchorCtr="0" compatLnSpc="1"/>
          <a:lstStyle>
            <a:lvl1pPr algn="r" defTabSz="929005">
              <a:defRPr sz="1200" b="1" i="0"/>
            </a:lvl1pPr>
          </a:lstStyle>
          <a:p>
            <a:pPr>
              <a:defRPr/>
            </a:pPr>
            <a:fld id="{5C7607F9-066E-441F-802E-D70971EE3648}"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9714" name="Rectangle 2"/>
          <p:cNvSpPr>
            <a:spLocks noGrp="1" noChangeArrowheads="1"/>
          </p:cNvSpPr>
          <p:nvPr>
            <p:ph type="hdr" sz="quarter"/>
          </p:nvPr>
        </p:nvSpPr>
        <p:spPr bwMode="auto">
          <a:xfrm>
            <a:off x="1" y="0"/>
            <a:ext cx="4075045" cy="334741"/>
          </a:xfrm>
          <a:prstGeom prst="rect">
            <a:avLst/>
          </a:prstGeom>
          <a:noFill/>
          <a:ln w="9525">
            <a:noFill/>
            <a:miter lim="800000"/>
          </a:ln>
          <a:effectLst/>
        </p:spPr>
        <p:txBody>
          <a:bodyPr vert="horz" wrap="square" lIns="87839" tIns="43920" rIns="87839" bIns="43920" numCol="1" anchor="t" anchorCtr="0" compatLnSpc="1"/>
          <a:lstStyle>
            <a:lvl1pPr defTabSz="878205">
              <a:defRPr sz="1200" i="0"/>
            </a:lvl1pPr>
          </a:lstStyle>
          <a:p>
            <a:pPr>
              <a:defRPr/>
            </a:pPr>
            <a:endParaRPr lang="zh-CN" altLang="zh-CN"/>
          </a:p>
        </p:txBody>
      </p:sp>
      <p:sp>
        <p:nvSpPr>
          <p:cNvPr id="499715" name="Rectangle 3"/>
          <p:cNvSpPr>
            <a:spLocks noGrp="1" noChangeArrowheads="1"/>
          </p:cNvSpPr>
          <p:nvPr>
            <p:ph type="dt" idx="1"/>
          </p:nvPr>
        </p:nvSpPr>
        <p:spPr bwMode="auto">
          <a:xfrm>
            <a:off x="5238725" y="0"/>
            <a:ext cx="4075044" cy="334741"/>
          </a:xfrm>
          <a:prstGeom prst="rect">
            <a:avLst/>
          </a:prstGeom>
          <a:noFill/>
          <a:ln w="9525">
            <a:noFill/>
            <a:miter lim="800000"/>
          </a:ln>
          <a:effectLst/>
        </p:spPr>
        <p:txBody>
          <a:bodyPr vert="horz" wrap="square" lIns="87839" tIns="43920" rIns="87839" bIns="43920" numCol="1" anchor="t" anchorCtr="0" compatLnSpc="1"/>
          <a:lstStyle>
            <a:lvl1pPr algn="r" defTabSz="878205">
              <a:defRPr sz="1200" i="0"/>
            </a:lvl1pPr>
          </a:lstStyle>
          <a:p>
            <a:pPr>
              <a:defRPr/>
            </a:pPr>
            <a:endParaRPr lang="zh-CN" altLang="zh-CN"/>
          </a:p>
        </p:txBody>
      </p:sp>
      <p:sp>
        <p:nvSpPr>
          <p:cNvPr id="21508" name="Rectangle 4"/>
          <p:cNvSpPr>
            <a:spLocks noGrp="1" noRot="1" noChangeAspect="1" noChangeArrowheads="1" noTextEdit="1"/>
          </p:cNvSpPr>
          <p:nvPr>
            <p:ph type="sldImg" idx="2"/>
          </p:nvPr>
        </p:nvSpPr>
        <p:spPr bwMode="auto">
          <a:xfrm>
            <a:off x="2286000" y="503238"/>
            <a:ext cx="4749800" cy="2673350"/>
          </a:xfrm>
          <a:prstGeom prst="rect">
            <a:avLst/>
          </a:prstGeom>
          <a:noFill/>
          <a:ln w="9525">
            <a:solidFill>
              <a:srgbClr val="000000"/>
            </a:solidFill>
            <a:miter lim="800000"/>
          </a:ln>
        </p:spPr>
      </p:sp>
      <p:sp>
        <p:nvSpPr>
          <p:cNvPr id="499717" name="Rectangle 5"/>
          <p:cNvSpPr>
            <a:spLocks noGrp="1" noChangeArrowheads="1"/>
          </p:cNvSpPr>
          <p:nvPr>
            <p:ph type="body" sz="quarter" idx="3"/>
          </p:nvPr>
        </p:nvSpPr>
        <p:spPr bwMode="auto">
          <a:xfrm>
            <a:off x="1261375" y="3346283"/>
            <a:ext cx="6791019" cy="3119740"/>
          </a:xfrm>
          <a:prstGeom prst="rect">
            <a:avLst/>
          </a:prstGeom>
          <a:noFill/>
          <a:ln w="9525">
            <a:noFill/>
            <a:miter lim="800000"/>
          </a:ln>
          <a:effectLst/>
        </p:spPr>
        <p:txBody>
          <a:bodyPr vert="horz" wrap="square" lIns="87839" tIns="43920" rIns="87839" bIns="439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9718" name="Rectangle 6"/>
          <p:cNvSpPr>
            <a:spLocks noGrp="1" noChangeArrowheads="1"/>
          </p:cNvSpPr>
          <p:nvPr>
            <p:ph type="ftr" sz="quarter" idx="4"/>
          </p:nvPr>
        </p:nvSpPr>
        <p:spPr bwMode="auto">
          <a:xfrm>
            <a:off x="1" y="6685803"/>
            <a:ext cx="4075045" cy="335868"/>
          </a:xfrm>
          <a:prstGeom prst="rect">
            <a:avLst/>
          </a:prstGeom>
          <a:noFill/>
          <a:ln w="9525">
            <a:noFill/>
            <a:miter lim="800000"/>
          </a:ln>
          <a:effectLst/>
        </p:spPr>
        <p:txBody>
          <a:bodyPr vert="horz" wrap="square" lIns="87839" tIns="43920" rIns="87839" bIns="43920" numCol="1" anchor="b" anchorCtr="0" compatLnSpc="1"/>
          <a:lstStyle>
            <a:lvl1pPr defTabSz="878205">
              <a:defRPr sz="1200" i="0"/>
            </a:lvl1pPr>
          </a:lstStyle>
          <a:p>
            <a:pPr>
              <a:defRPr/>
            </a:pPr>
            <a:endParaRPr lang="zh-CN" altLang="zh-CN"/>
          </a:p>
        </p:txBody>
      </p:sp>
      <p:sp>
        <p:nvSpPr>
          <p:cNvPr id="499719" name="Rectangle 7"/>
          <p:cNvSpPr>
            <a:spLocks noGrp="1" noChangeArrowheads="1"/>
          </p:cNvSpPr>
          <p:nvPr>
            <p:ph type="sldNum" sz="quarter" idx="5"/>
          </p:nvPr>
        </p:nvSpPr>
        <p:spPr bwMode="auto">
          <a:xfrm>
            <a:off x="5238725" y="6685803"/>
            <a:ext cx="4075044" cy="335868"/>
          </a:xfrm>
          <a:prstGeom prst="rect">
            <a:avLst/>
          </a:prstGeom>
          <a:noFill/>
          <a:ln w="9525">
            <a:noFill/>
            <a:miter lim="800000"/>
          </a:ln>
          <a:effectLst/>
        </p:spPr>
        <p:txBody>
          <a:bodyPr vert="horz" wrap="square" lIns="87839" tIns="43920" rIns="87839" bIns="43920" numCol="1" anchor="b" anchorCtr="0" compatLnSpc="1"/>
          <a:lstStyle>
            <a:lvl1pPr algn="r" defTabSz="878205">
              <a:defRPr sz="1200" i="0"/>
            </a:lvl1pPr>
          </a:lstStyle>
          <a:p>
            <a:pPr>
              <a:defRPr/>
            </a:pPr>
            <a:fld id="{B39CAC6E-FB22-473D-9200-06543DD3D0BB}" type="slidenum">
              <a:rPr lang="en-US" altLang="zh-CN"/>
              <a:t>‹#›</a:t>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878205" rtl="0" eaLnBrk="0" fontAlgn="base" latinLnBrk="0" hangingPunct="0">
              <a:lnSpc>
                <a:spcPct val="100000"/>
              </a:lnSpc>
              <a:spcBef>
                <a:spcPct val="0"/>
              </a:spcBef>
              <a:spcAft>
                <a:spcPct val="0"/>
              </a:spcAft>
              <a:buClrTx/>
              <a:buSzTx/>
              <a:buFontTx/>
              <a:buNone/>
              <a:tabLst/>
              <a:defRPr/>
            </a:pPr>
            <a:fld id="{B39CAC6E-FB22-473D-9200-06543DD3D0BB}" type="slidenum">
              <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878205" rtl="0" eaLnBrk="0" fontAlgn="base" latinLnBrk="0" hangingPunct="0">
                <a:lnSpc>
                  <a:spcPct val="100000"/>
                </a:lnSpc>
                <a:spcBef>
                  <a:spcPct val="0"/>
                </a:spcBef>
                <a:spcAft>
                  <a:spcPct val="0"/>
                </a:spcAft>
                <a:buClrTx/>
                <a:buSzTx/>
                <a:buFontTx/>
                <a:buNone/>
                <a:tabLst/>
                <a:defRPr/>
              </a:pPr>
              <a:t>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16633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并且在高功率区域的功率仅由辅助晶体管提供，因而主晶体管的阻抗调制不再限制整个功放的带宽。因此相较于传统的回退效率增强技术，</a:t>
            </a:r>
            <a:r>
              <a:rPr lang="en-US" altLang="zh-CN" sz="1800" spc="-20" dirty="0">
                <a:solidFill>
                  <a:srgbClr val="000000"/>
                </a:solidFill>
                <a:effectLst/>
                <a:latin typeface="Times New Roman" panose="02020603050405020304" pitchFamily="18" charset="0"/>
                <a:ea typeface="宋体" panose="02010600030101010101" pitchFamily="2" charset="-122"/>
              </a:rPr>
              <a:t>SLCG</a:t>
            </a:r>
            <a:r>
              <a:rPr lang="zh-CN" altLang="zh-CN" sz="1800" spc="-2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有着更大的优势。</a:t>
            </a:r>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11</a:t>
            </a:fld>
            <a:endParaRPr lang="en-US" altLang="zh-CN"/>
          </a:p>
        </p:txBody>
      </p:sp>
    </p:spTree>
    <p:extLst>
      <p:ext uri="{BB962C8B-B14F-4D97-AF65-F5344CB8AC3E}">
        <p14:creationId xmlns:p14="http://schemas.microsoft.com/office/powerpoint/2010/main" val="1284539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12</a:t>
            </a:fld>
            <a:endParaRPr lang="en-US" altLang="zh-CN"/>
          </a:p>
        </p:txBody>
      </p:sp>
    </p:spTree>
    <p:extLst>
      <p:ext uri="{BB962C8B-B14F-4D97-AF65-F5344CB8AC3E}">
        <p14:creationId xmlns:p14="http://schemas.microsoft.com/office/powerpoint/2010/main" val="2934201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这些研究成果都是以阻抗调制类放大器为基础设计的功率放大器，可以发现他们均能够实现一个较宽频带并且较高回退效率的性能。</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13</a:t>
            </a:fld>
            <a:endParaRPr lang="en-US" altLang="zh-CN"/>
          </a:p>
        </p:txBody>
      </p:sp>
    </p:spTree>
    <p:extLst>
      <p:ext uri="{BB962C8B-B14F-4D97-AF65-F5344CB8AC3E}">
        <p14:creationId xmlns:p14="http://schemas.microsoft.com/office/powerpoint/2010/main" val="901857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可以发现国内近些年的相关研究，相对带宽都在不断地提升。</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14</a:t>
            </a:fld>
            <a:endParaRPr lang="en-US" altLang="zh-CN"/>
          </a:p>
        </p:txBody>
      </p:sp>
    </p:spTree>
    <p:extLst>
      <p:ext uri="{BB962C8B-B14F-4D97-AF65-F5344CB8AC3E}">
        <p14:creationId xmlns:p14="http://schemas.microsoft.com/office/powerpoint/2010/main" val="329193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16</a:t>
            </a:fld>
            <a:endParaRPr lang="en-US" altLang="zh-CN"/>
          </a:p>
        </p:txBody>
      </p:sp>
    </p:spTree>
    <p:extLst>
      <p:ext uri="{BB962C8B-B14F-4D97-AF65-F5344CB8AC3E}">
        <p14:creationId xmlns:p14="http://schemas.microsoft.com/office/powerpoint/2010/main" val="1633730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17</a:t>
            </a:fld>
            <a:endParaRPr lang="en-US" altLang="zh-CN"/>
          </a:p>
        </p:txBody>
      </p:sp>
    </p:spTree>
    <p:extLst>
      <p:ext uri="{BB962C8B-B14F-4D97-AF65-F5344CB8AC3E}">
        <p14:creationId xmlns:p14="http://schemas.microsoft.com/office/powerpoint/2010/main" val="677367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18</a:t>
            </a:fld>
            <a:endParaRPr lang="en-US" altLang="zh-CN"/>
          </a:p>
        </p:txBody>
      </p:sp>
    </p:spTree>
    <p:extLst>
      <p:ext uri="{BB962C8B-B14F-4D97-AF65-F5344CB8AC3E}">
        <p14:creationId xmlns:p14="http://schemas.microsoft.com/office/powerpoint/2010/main" val="2779276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19</a:t>
            </a:fld>
            <a:endParaRPr lang="en-US" altLang="zh-CN"/>
          </a:p>
        </p:txBody>
      </p:sp>
    </p:spTree>
    <p:extLst>
      <p:ext uri="{BB962C8B-B14F-4D97-AF65-F5344CB8AC3E}">
        <p14:creationId xmlns:p14="http://schemas.microsoft.com/office/powerpoint/2010/main" val="307608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21</a:t>
            </a:fld>
            <a:endParaRPr lang="en-US" altLang="zh-CN"/>
          </a:p>
        </p:txBody>
      </p:sp>
    </p:spTree>
    <p:extLst>
      <p:ext uri="{BB962C8B-B14F-4D97-AF65-F5344CB8AC3E}">
        <p14:creationId xmlns:p14="http://schemas.microsoft.com/office/powerpoint/2010/main" val="273036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22</a:t>
            </a:fld>
            <a:endParaRPr lang="en-US" altLang="zh-CN"/>
          </a:p>
        </p:txBody>
      </p:sp>
    </p:spTree>
    <p:extLst>
      <p:ext uri="{BB962C8B-B14F-4D97-AF65-F5344CB8AC3E}">
        <p14:creationId xmlns:p14="http://schemas.microsoft.com/office/powerpoint/2010/main" val="248919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首先介绍一下功放所在系统的一个基本的工作原理。左图是一个典型的射频</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收发</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机</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，发射电路和接收电路共用一个天线进行通信。在这个系统中，输</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入</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信号</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经过隔离器和低噪放到达后级电路。之后输入的调制信号和</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本地振荡器</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进行</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混频，混频信号再经过功率放大器</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(PA)</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放大，然后到达天线。天线的任务是将经过编码处理的信息以电磁波的形式发送到自由空间。</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在这个过程中，功率放大器的作用就是。。。。，然后天线用来</a:t>
            </a:r>
            <a:r>
              <a:rPr lang="zh-CN" altLang="en-US" sz="1200" i="0" dirty="0">
                <a:latin typeface="微软雅黑" panose="020B0503020204020204" pitchFamily="34" charset="-122"/>
                <a:ea typeface="微软雅黑" panose="020B0503020204020204" pitchFamily="34" charset="-122"/>
              </a:rPr>
              <a:t>辐射或接收电磁波。</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200" i="0" dirty="0">
                <a:latin typeface="微软雅黑" panose="020B0503020204020204" pitchFamily="34" charset="-122"/>
                <a:ea typeface="微软雅黑" panose="020B0503020204020204" pitchFamily="34" charset="-122"/>
              </a:rPr>
              <a:t>功率放大器是将直流能量转换为射频能量的器件，如右图所示，</a:t>
            </a:r>
            <a:r>
              <a:rPr lang="zh-CN" altLang="en-US" dirty="0"/>
              <a:t>主要包括这四个部分，随着近几年无线通信技术的发展，各种应用对数据传输速率的要求越来越高，所以需要具有宽频带的通信系统来实现超高数据速率的传输，支持日益增长的数据需求。功率放大器作为无线通信系统的核心组成部分，它的性能直接影响到系统的质量和速度。而宽带放大器可以同时传输多个频段或信道、提高传输速率和容量，是解决这些需求的最佳选择。</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3</a:t>
            </a:fld>
            <a:endParaRPr lang="en-US" altLang="zh-CN"/>
          </a:p>
        </p:txBody>
      </p:sp>
    </p:spTree>
    <p:extLst>
      <p:ext uri="{BB962C8B-B14F-4D97-AF65-F5344CB8AC3E}">
        <p14:creationId xmlns:p14="http://schemas.microsoft.com/office/powerpoint/2010/main" val="423071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i="0" dirty="0">
                <a:solidFill>
                  <a:prstClr val="black"/>
                </a:solidFill>
                <a:latin typeface="微软雅黑" panose="020B0503020204020204" pitchFamily="34" charset="-122"/>
                <a:ea typeface="微软雅黑" panose="020B0503020204020204" pitchFamily="34" charset="-122"/>
              </a:rPr>
              <a:t>随着数据吞吐量的增加，现代无线通信更倾向于高频谱效率调制，这通常会导致传输信号的高峰值平均功率比</a:t>
            </a:r>
            <a:r>
              <a:rPr lang="en-US" altLang="zh-CN" sz="1200" i="0" dirty="0">
                <a:solidFill>
                  <a:prstClr val="black"/>
                </a:solidFill>
                <a:latin typeface="微软雅黑" panose="020B0503020204020204" pitchFamily="34" charset="-122"/>
                <a:ea typeface="微软雅黑" panose="020B0503020204020204" pitchFamily="34" charset="-122"/>
              </a:rPr>
              <a:t>(PAPRs)</a:t>
            </a:r>
            <a:r>
              <a:rPr lang="zh-CN" altLang="en-US" sz="1200" i="0" dirty="0">
                <a:solidFill>
                  <a:prstClr val="black"/>
                </a:solidFill>
                <a:latin typeface="微软雅黑" panose="020B0503020204020204" pitchFamily="34" charset="-122"/>
                <a:ea typeface="微软雅黑" panose="020B0503020204020204" pitchFamily="34" charset="-122"/>
              </a:rPr>
              <a:t>。</a:t>
            </a:r>
            <a:r>
              <a:rPr lang="en-US" altLang="zh-CN" sz="1200" i="0" dirty="0">
                <a:solidFill>
                  <a:prstClr val="black"/>
                </a:solidFill>
                <a:latin typeface="微软雅黑" panose="020B0503020204020204" pitchFamily="34" charset="-122"/>
                <a:ea typeface="微软雅黑" panose="020B0503020204020204" pitchFamily="34" charset="-122"/>
              </a:rPr>
              <a:t>PAPR</a:t>
            </a:r>
            <a:r>
              <a:rPr lang="zh-CN" altLang="en-US" sz="1200" i="0" dirty="0">
                <a:solidFill>
                  <a:prstClr val="black"/>
                </a:solidFill>
                <a:latin typeface="微软雅黑" panose="020B0503020204020204" pitchFamily="34" charset="-122"/>
                <a:ea typeface="微软雅黑" panose="020B0503020204020204" pitchFamily="34" charset="-122"/>
              </a:rPr>
              <a:t>也就是调制信号的峰值功率与平均功率的比值，如左图虚线部分为调制信号的功率密度谱，可以看到信号大部分集中在平均功率处，这也就使得</a:t>
            </a:r>
            <a:r>
              <a:rPr lang="en-US" altLang="zh-CN" sz="1200" i="0" dirty="0">
                <a:solidFill>
                  <a:prstClr val="black"/>
                </a:solidFill>
                <a:latin typeface="微软雅黑" panose="020B0503020204020204" pitchFamily="34" charset="-122"/>
                <a:ea typeface="微软雅黑" panose="020B0503020204020204" pitchFamily="34" charset="-122"/>
              </a:rPr>
              <a:t>PA</a:t>
            </a:r>
            <a:r>
              <a:rPr lang="zh-CN" altLang="en-US" sz="1200" i="0" dirty="0">
                <a:solidFill>
                  <a:prstClr val="black"/>
                </a:solidFill>
                <a:latin typeface="微软雅黑" panose="020B0503020204020204" pitchFamily="34" charset="-122"/>
                <a:ea typeface="微软雅黑" panose="020B0503020204020204" pitchFamily="34" charset="-122"/>
              </a:rPr>
              <a:t>既要保证峰值功率在传输过程中不失真，更要保持在功率回退处的高效率。</a:t>
            </a:r>
            <a:endParaRPr lang="en-US" altLang="zh-CN" sz="1200" i="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i="0" dirty="0">
                <a:solidFill>
                  <a:prstClr val="black"/>
                </a:solidFill>
                <a:latin typeface="微软雅黑" panose="020B0503020204020204" pitchFamily="34" charset="-122"/>
                <a:ea typeface="微软雅黑" panose="020B0503020204020204" pitchFamily="34" charset="-122"/>
              </a:rPr>
              <a:t>而回退功率就是指从饱和输出功率往回退几个</a:t>
            </a:r>
            <a:r>
              <a:rPr lang="en-US" altLang="zh-CN" sz="1200" i="0" dirty="0">
                <a:solidFill>
                  <a:prstClr val="black"/>
                </a:solidFill>
                <a:latin typeface="微软雅黑" panose="020B0503020204020204" pitchFamily="34" charset="-122"/>
                <a:ea typeface="微软雅黑" panose="020B0503020204020204" pitchFamily="34" charset="-122"/>
              </a:rPr>
              <a:t>dB</a:t>
            </a:r>
            <a:r>
              <a:rPr lang="zh-CN" altLang="en-US" sz="1200" i="0" dirty="0">
                <a:solidFill>
                  <a:prstClr val="black"/>
                </a:solidFill>
                <a:latin typeface="微软雅黑" panose="020B0503020204020204" pitchFamily="34" charset="-122"/>
                <a:ea typeface="微软雅黑" panose="020B0503020204020204" pitchFamily="34" charset="-122"/>
              </a:rPr>
              <a:t>的功率时</a:t>
            </a:r>
            <a:r>
              <a:rPr lang="en-US" altLang="zh-CN" sz="1200" i="0" dirty="0">
                <a:solidFill>
                  <a:prstClr val="black"/>
                </a:solidFill>
                <a:latin typeface="微软雅黑" panose="020B0503020204020204" pitchFamily="34" charset="-122"/>
                <a:ea typeface="微软雅黑" panose="020B0503020204020204" pitchFamily="34" charset="-122"/>
              </a:rPr>
              <a:t>PA</a:t>
            </a:r>
            <a:r>
              <a:rPr lang="zh-CN" altLang="en-US" sz="1200" i="0" dirty="0">
                <a:solidFill>
                  <a:prstClr val="black"/>
                </a:solidFill>
                <a:latin typeface="微软雅黑" panose="020B0503020204020204" pitchFamily="34" charset="-122"/>
                <a:ea typeface="微软雅黑" panose="020B0503020204020204" pitchFamily="34" charset="-122"/>
              </a:rPr>
              <a:t>的效率，而对于理想的线性放大器来说，其输出功率随着输出功率线性变化，所以回退后效率会显著降低，因此高回退效率的放大器在如今的通讯系统中越来越重要。</a:t>
            </a:r>
            <a:endParaRPr lang="en-US" altLang="zh-CN" sz="1200" i="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4</a:t>
            </a:fld>
            <a:endParaRPr lang="en-US" altLang="zh-CN"/>
          </a:p>
        </p:txBody>
      </p:sp>
    </p:spTree>
    <p:extLst>
      <p:ext uri="{BB962C8B-B14F-4D97-AF65-F5344CB8AC3E}">
        <p14:creationId xmlns:p14="http://schemas.microsoft.com/office/powerpoint/2010/main" val="1644013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因此由之前的背景我们可以看到当前的对宽带高回退效率的功率放大器需求越来越高。定义。</a:t>
            </a:r>
            <a:endParaRPr lang="en-US" altLang="zh-CN" dirty="0"/>
          </a:p>
          <a:p>
            <a:r>
              <a:rPr lang="zh-CN" altLang="en-US" dirty="0"/>
              <a:t>首先在提高回退效率方面应用最广泛的就是</a:t>
            </a:r>
            <a:r>
              <a:rPr lang="en-US" altLang="zh-CN" dirty="0"/>
              <a:t>Doherty </a:t>
            </a:r>
            <a:r>
              <a:rPr lang="zh-CN" altLang="en-US" dirty="0"/>
              <a:t>功放，它的电路结构中分别有一个偏置在</a:t>
            </a:r>
            <a:r>
              <a:rPr lang="en-US" altLang="zh-CN" dirty="0"/>
              <a:t>AB</a:t>
            </a:r>
            <a:r>
              <a:rPr lang="zh-CN" altLang="en-US" dirty="0"/>
              <a:t>类的主公放，又叫载波功放，还有一个偏置在</a:t>
            </a:r>
            <a:r>
              <a:rPr lang="en-US" altLang="zh-CN" dirty="0"/>
              <a:t>C</a:t>
            </a:r>
            <a:r>
              <a:rPr lang="zh-CN" altLang="en-US" dirty="0"/>
              <a:t>类的辅助功放，又叫峰值功放。</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5</a:t>
            </a:fld>
            <a:endParaRPr lang="en-US" altLang="zh-CN"/>
          </a:p>
        </p:txBody>
      </p:sp>
    </p:spTree>
    <p:extLst>
      <p:ext uri="{BB962C8B-B14F-4D97-AF65-F5344CB8AC3E}">
        <p14:creationId xmlns:p14="http://schemas.microsoft.com/office/powerpoint/2010/main" val="206670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6</a:t>
            </a:fld>
            <a:endParaRPr lang="en-US" altLang="zh-CN"/>
          </a:p>
        </p:txBody>
      </p:sp>
    </p:spTree>
    <p:extLst>
      <p:ext uri="{BB962C8B-B14F-4D97-AF65-F5344CB8AC3E}">
        <p14:creationId xmlns:p14="http://schemas.microsoft.com/office/powerpoint/2010/main" val="84714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7</a:t>
            </a:fld>
            <a:endParaRPr lang="en-US" altLang="zh-CN"/>
          </a:p>
        </p:txBody>
      </p:sp>
    </p:spTree>
    <p:extLst>
      <p:ext uri="{BB962C8B-B14F-4D97-AF65-F5344CB8AC3E}">
        <p14:creationId xmlns:p14="http://schemas.microsoft.com/office/powerpoint/2010/main" val="887037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ts val="2000"/>
              </a:lnSpc>
            </a:pPr>
            <a:r>
              <a:rPr lang="zh-CN" altLang="zh-CN" sz="1200" kern="100" dirty="0">
                <a:effectLst/>
                <a:latin typeface="Times New Roman" panose="02020603050405020304" pitchFamily="18" charset="0"/>
                <a:ea typeface="宋体" panose="02010600030101010101" pitchFamily="2" charset="-122"/>
              </a:rPr>
              <a:t>对于以上几种针对</a:t>
            </a:r>
            <a:r>
              <a:rPr lang="en-US" altLang="zh-CN" sz="1200" kern="100" dirty="0">
                <a:effectLst/>
                <a:latin typeface="Times New Roman" panose="02020603050405020304" pitchFamily="18" charset="0"/>
                <a:ea typeface="宋体" panose="02010600030101010101" pitchFamily="2" charset="-122"/>
              </a:rPr>
              <a:t>Doherty PA</a:t>
            </a:r>
            <a:r>
              <a:rPr lang="zh-CN" altLang="zh-CN" sz="1200" kern="100" dirty="0">
                <a:effectLst/>
                <a:latin typeface="Times New Roman" panose="02020603050405020304" pitchFamily="18" charset="0"/>
                <a:ea typeface="宋体" panose="02010600030101010101" pitchFamily="2" charset="-122"/>
              </a:rPr>
              <a:t>的带宽扩展方法，都是采用改进负载调制网络实现的，且大部分都是基于板级电路以及硅基工艺，难以满足对于高输出功率以及高效率应用场景的需求。因此，新的方法不再局限于对于</a:t>
            </a:r>
            <a:r>
              <a:rPr lang="en-US" altLang="zh-CN" sz="1200" kern="100" dirty="0">
                <a:effectLst/>
                <a:latin typeface="Times New Roman" panose="02020603050405020304" pitchFamily="18" charset="0"/>
                <a:ea typeface="宋体" panose="02010600030101010101" pitchFamily="2" charset="-122"/>
              </a:rPr>
              <a:t>Doherty</a:t>
            </a:r>
            <a:r>
              <a:rPr lang="zh-CN" altLang="zh-CN" sz="1200" kern="100" dirty="0">
                <a:effectLst/>
                <a:latin typeface="Times New Roman" panose="02020603050405020304" pitchFamily="18" charset="0"/>
                <a:ea typeface="宋体" panose="02010600030101010101" pitchFamily="2" charset="-122"/>
              </a:rPr>
              <a:t>电路的改进，而是提出了一系列新的针对阻抗调制类放大器的电路架构。</a:t>
            </a:r>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8</a:t>
            </a:fld>
            <a:endParaRPr lang="en-US" altLang="zh-CN"/>
          </a:p>
        </p:txBody>
      </p:sp>
    </p:spTree>
    <p:extLst>
      <p:ext uri="{BB962C8B-B14F-4D97-AF65-F5344CB8AC3E}">
        <p14:creationId xmlns:p14="http://schemas.microsoft.com/office/powerpoint/2010/main" val="3278316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9</a:t>
            </a:fld>
            <a:endParaRPr lang="en-US" altLang="zh-CN"/>
          </a:p>
        </p:txBody>
      </p:sp>
    </p:spTree>
    <p:extLst>
      <p:ext uri="{BB962C8B-B14F-4D97-AF65-F5344CB8AC3E}">
        <p14:creationId xmlns:p14="http://schemas.microsoft.com/office/powerpoint/2010/main" val="2312312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39CAC6E-FB22-473D-9200-06543DD3D0BB}" type="slidenum">
              <a:rPr lang="en-US" altLang="zh-CN" smtClean="0"/>
              <a:t>10</a:t>
            </a:fld>
            <a:endParaRPr lang="en-US" altLang="zh-CN"/>
          </a:p>
        </p:txBody>
      </p:sp>
    </p:spTree>
    <p:extLst>
      <p:ext uri="{BB962C8B-B14F-4D97-AF65-F5344CB8AC3E}">
        <p14:creationId xmlns:p14="http://schemas.microsoft.com/office/powerpoint/2010/main" val="134249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E0E1787-1B01-4526-8C3E-8DBFDE784ED4}"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C41B746-E136-40F1-8892-F0684BAE8C9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904CE18-7BDE-4D61-8AB3-FC59CB02D638}"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7387839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30951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91768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60140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795559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290024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593846"/>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237023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3B1735-B6AF-471F-AD13-3A7A951ED39E}" type="slidenum">
              <a:rPr lang="zh-CN" altLang="en-US"/>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12/27/2023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5886075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954926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386234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a:defRPr sz="1800"/>
            </a:lvl3pPr>
          </a:lstStyle>
          <a:p>
            <a:pPr lvl="0"/>
            <a:r>
              <a:rPr lang="en-US"/>
              <a:t>Click to edit Master text styles</a:t>
            </a:r>
          </a:p>
          <a:p>
            <a:pPr lvl="1"/>
            <a:r>
              <a:rPr lang="en-US"/>
              <a:t>Second level</a:t>
            </a:r>
          </a:p>
          <a:p>
            <a:pPr lvl="2"/>
            <a:r>
              <a:rPr lang="en-US"/>
              <a:t>Third level</a:t>
            </a:r>
          </a:p>
        </p:txBody>
      </p:sp>
      <p:sp>
        <p:nvSpPr>
          <p:cNvPr id="5" name="Title 1"/>
          <p:cNvSpPr>
            <a:spLocks noGrp="1"/>
          </p:cNvSpPr>
          <p:nvPr>
            <p:ph type="title"/>
          </p:nvPr>
        </p:nvSpPr>
        <p:spPr>
          <a:xfrm>
            <a:off x="0" y="192208"/>
            <a:ext cx="12192000" cy="533006"/>
          </a:xfrm>
          <a:prstGeom prst="rect">
            <a:avLst/>
          </a:prstGeom>
        </p:spPr>
        <p:txBody>
          <a:bodyPr/>
          <a:lstStyle>
            <a:lvl1pPr>
              <a:defRPr u="none"/>
            </a:lvl1pPr>
          </a:lstStyle>
          <a:p>
            <a:endParaRPr lang="en-US"/>
          </a:p>
        </p:txBody>
      </p:sp>
    </p:spTree>
    <p:extLst>
      <p:ext uri="{BB962C8B-B14F-4D97-AF65-F5344CB8AC3E}">
        <p14:creationId xmlns:p14="http://schemas.microsoft.com/office/powerpoint/2010/main" val="4140532814"/>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40C6DDC8-72A5-49C0-BCC0-6AA2493B5DD1}" type="slidenum">
              <a:rPr lang="zh-CN" altLang="en-US" smtClean="0"/>
              <a:pPr>
                <a:defRPr/>
              </a:pPr>
              <a:t>‹#›</a:t>
            </a:fld>
            <a:endParaRPr lang="zh-CN" altLang="en-US"/>
          </a:p>
        </p:txBody>
      </p:sp>
    </p:spTree>
    <p:extLst>
      <p:ext uri="{BB962C8B-B14F-4D97-AF65-F5344CB8AC3E}">
        <p14:creationId xmlns:p14="http://schemas.microsoft.com/office/powerpoint/2010/main" val="2696565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9764DE05-1123-4929-BD04-19624C65C784}" type="slidenum">
              <a:rPr lang="zh-CN" altLang="en-US" smtClean="0"/>
              <a:pPr>
                <a:defRPr/>
              </a:pPr>
              <a:t>‹#›</a:t>
            </a:fld>
            <a:endParaRPr lang="zh-CN" altLang="en-US"/>
          </a:p>
        </p:txBody>
      </p:sp>
      <p:sp>
        <p:nvSpPr>
          <p:cNvPr id="7" name="矩形 6">
            <a:extLst>
              <a:ext uri="{FF2B5EF4-FFF2-40B4-BE49-F238E27FC236}">
                <a16:creationId xmlns:a16="http://schemas.microsoft.com/office/drawing/2014/main" id="{7721E0B6-EECE-4E3C-A9D7-6E0B1ADEC6D8}"/>
              </a:ext>
            </a:extLst>
          </p:cNvPr>
          <p:cNvSpPr/>
          <p:nvPr userDrawn="1"/>
        </p:nvSpPr>
        <p:spPr>
          <a:xfrm>
            <a:off x="5424373" y="5299950"/>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pPr fontAlgn="auto">
              <a:spcBef>
                <a:spcPts val="0"/>
              </a:spcBef>
              <a:spcAft>
                <a:spcPts val="0"/>
              </a:spcAft>
            </a:pP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477528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22176047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4243725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a:prstGeom prst="rect">
            <a:avLst/>
          </a:prstGeo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a:prstGeom prst="rect">
            <a:avLst/>
          </a:prstGeo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pPr>
              <a:defRPr/>
            </a:pPr>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
        <p:nvSpPr>
          <p:cNvPr id="10" name="Title 9"/>
          <p:cNvSpPr>
            <a:spLocks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625184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7D8D7ED-B5F7-4AC5-8F32-B906A8C628EE}" type="slidenum">
              <a:rPr lang="zh-CN" altLang="en-US"/>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088632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3456823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a:prstGeom prst="rect">
            <a:avLst/>
          </a:prstGeo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a:prstGeom prst="rect">
            <a:avLst/>
          </a:prstGeo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2506511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a:prstGeom prst="rect">
            <a:avLst/>
          </a:prstGeo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a:prstGeom prst="rect">
            <a:avLst/>
          </a:prstGeo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21336729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45127" y="365760"/>
            <a:ext cx="10515600" cy="1325562"/>
          </a:xfrm>
          <a:prstGeom prst="rect">
            <a:avLst/>
          </a:prstGeom>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45127" y="1828800"/>
            <a:ext cx="10515600" cy="435133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35160689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a:prstGeom prst="rect">
            <a:avLst/>
          </a:prstGeo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pPr>
              <a:defRPr/>
            </a:pPr>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pPr>
              <a:defRPr/>
            </a:pPr>
            <a:fld id="{FF39F2F5-AAEC-484E-8D1B-150359545A16}" type="slidenum">
              <a:rPr lang="zh-CN" altLang="en-US" smtClean="0"/>
              <a:pPr>
                <a:defRPr/>
              </a:pPr>
              <a:t>‹#›</a:t>
            </a:fld>
            <a:endParaRPr lang="zh-CN" altLang="en-US"/>
          </a:p>
        </p:txBody>
      </p:sp>
    </p:spTree>
    <p:extLst>
      <p:ext uri="{BB962C8B-B14F-4D97-AF65-F5344CB8AC3E}">
        <p14:creationId xmlns:p14="http://schemas.microsoft.com/office/powerpoint/2010/main" val="15829570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32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4"/>
          </p:nvPr>
        </p:nvSpPr>
        <p:spPr>
          <a:xfrm>
            <a:off x="9328149" y="6512158"/>
            <a:ext cx="2844800" cy="365125"/>
          </a:xfrm>
          <a:prstGeom prst="rect">
            <a:avLst/>
          </a:prstGeom>
        </p:spPr>
        <p:txBody>
          <a:bodyPr vert="horz" lIns="91440" tIns="45720" rIns="91440" bIns="45720" rtlCol="0" anchor="ctr"/>
          <a:lstStyle>
            <a:lvl1pPr algn="r">
              <a:defRPr sz="1400">
                <a:solidFill>
                  <a:schemeClr val="bg1"/>
                </a:solidFill>
              </a:defRPr>
            </a:lvl1pPr>
          </a:lstStyle>
          <a:p>
            <a:fld id="{093EF114-BD19-4E49-AF11-C346593B86DE}" type="slidenum">
              <a:rPr lang="en-US" smtClean="0"/>
              <a:pPr/>
              <a:t>‹#›</a:t>
            </a:fld>
            <a:endParaRPr lang="en-US"/>
          </a:p>
        </p:txBody>
      </p:sp>
      <p:sp>
        <p:nvSpPr>
          <p:cNvPr id="5" name="Title Placeholder 1">
            <a:extLst>
              <a:ext uri="{FF2B5EF4-FFF2-40B4-BE49-F238E27FC236}">
                <a16:creationId xmlns:a16="http://schemas.microsoft.com/office/drawing/2014/main" id="{8BCDC2EA-BFE5-41AD-865F-F964C9DBE1EC}"/>
              </a:ext>
            </a:extLst>
          </p:cNvPr>
          <p:cNvSpPr>
            <a:spLocks noGrp="1"/>
          </p:cNvSpPr>
          <p:nvPr>
            <p:ph type="title"/>
          </p:nvPr>
        </p:nvSpPr>
        <p:spPr>
          <a:xfrm>
            <a:off x="1685485" y="75023"/>
            <a:ext cx="10506515" cy="9144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283146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099AF08-EDDE-4FEA-BC83-0F0628FE0412}"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14FA8F7-55CE-48F7-8F20-A3EE4F034CD5}"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FF7C7E9-6B9C-4606-9996-501B3C70DAC5}"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9AB685D-245F-4829-A03F-4821CFDF7189}"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68BC553-4CC3-4C2E-B41C-4724CA682FD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E73E680-9827-4603-A91C-46752B8EFA72}"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609600" y="274638"/>
            <a:ext cx="10972800" cy="11430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609600" y="1600201"/>
            <a:ext cx="10972800" cy="4525963"/>
          </a:xfrm>
          <a:prstGeom prst="rect">
            <a:avLst/>
          </a:prstGeom>
          <a:noFill/>
          <a:ln>
            <a:noFill/>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CE4B55A-4FDB-4D8C-A6C6-B83B92DB29C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2" descr="H:\论坛总结\英文logo（背景透明）.png">
            <a:extLst>
              <a:ext uri="{FF2B5EF4-FFF2-40B4-BE49-F238E27FC236}">
                <a16:creationId xmlns:a16="http://schemas.microsoft.com/office/drawing/2014/main" id="{B2740A3C-1550-402D-9140-67F543B3539F}"/>
              </a:ext>
            </a:extLst>
          </p:cNvPr>
          <p:cNvPicPr>
            <a:picLocks noChangeAspect="1" noChangeArrowheads="1"/>
          </p:cNvPicPr>
          <p:nvPr userDrawn="1"/>
        </p:nvPicPr>
        <p:blipFill>
          <a:blip r:embed="rId15" cstate="print"/>
          <a:srcRect/>
          <a:stretch>
            <a:fillRect/>
          </a:stretch>
        </p:blipFill>
        <p:spPr bwMode="auto">
          <a:xfrm>
            <a:off x="8785058" y="0"/>
            <a:ext cx="3406943" cy="692696"/>
          </a:xfrm>
          <a:prstGeom prst="rect">
            <a:avLst/>
          </a:prstGeom>
          <a:noFill/>
        </p:spPr>
      </p:pic>
      <p:sp>
        <p:nvSpPr>
          <p:cNvPr id="8" name="矩形 7">
            <a:extLst>
              <a:ext uri="{FF2B5EF4-FFF2-40B4-BE49-F238E27FC236}">
                <a16:creationId xmlns:a16="http://schemas.microsoft.com/office/drawing/2014/main" id="{5B965071-8DFF-4E1D-8EA1-F72381D5BE98}"/>
              </a:ext>
            </a:extLst>
          </p:cNvPr>
          <p:cNvSpPr/>
          <p:nvPr userDrawn="1"/>
        </p:nvSpPr>
        <p:spPr>
          <a:xfrm flipV="1">
            <a:off x="-3081" y="718860"/>
            <a:ext cx="12195081"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Title 1">
            <a:extLst>
              <a:ext uri="{FF2B5EF4-FFF2-40B4-BE49-F238E27FC236}">
                <a16:creationId xmlns:a16="http://schemas.microsoft.com/office/drawing/2014/main" id="{27BA1E42-C227-4A52-BFFB-BBE88DC054BC}"/>
              </a:ext>
            </a:extLst>
          </p:cNvPr>
          <p:cNvSpPr txBox="1"/>
          <p:nvPr userDrawn="1"/>
        </p:nvSpPr>
        <p:spPr>
          <a:xfrm>
            <a:off x="0" y="192208"/>
            <a:ext cx="12192000" cy="533006"/>
          </a:xfrm>
          <a:prstGeom prst="rect">
            <a:avLst/>
          </a:prstGeom>
        </p:spPr>
        <p:txBody>
          <a:bodyPr/>
          <a:lstStyle>
            <a:lvl1pPr marL="119380" indent="-119380" algn="l" rtl="0" eaLnBrk="0" fontAlgn="base" hangingPunct="0">
              <a:spcBef>
                <a:spcPct val="0"/>
              </a:spcBef>
              <a:spcAft>
                <a:spcPct val="0"/>
              </a:spcAft>
              <a:defRPr sz="3200" b="1" u="none">
                <a:solidFill>
                  <a:srgbClr val="000000"/>
                </a:solidFill>
                <a:latin typeface="Calibri" panose="020F0502020204030204" pitchFamily="34" charset="0"/>
                <a:ea typeface="Calibri" panose="020F0502020204030204" pitchFamily="34" charset="0"/>
                <a:cs typeface="Calibri" panose="020F0502020204030204" pitchFamily="34" charset="0"/>
              </a:defRPr>
            </a:lvl1pPr>
            <a:lvl2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2pPr>
            <a:lvl3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3pPr>
            <a:lvl4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4pPr>
            <a:lvl5pPr marL="119380" indent="-119380" algn="l" rtl="0" eaLnBrk="0" fontAlgn="base" hangingPunct="0">
              <a:spcBef>
                <a:spcPct val="0"/>
              </a:spcBef>
              <a:spcAft>
                <a:spcPct val="0"/>
              </a:spcAft>
              <a:defRPr sz="3200" b="1" u="sng">
                <a:solidFill>
                  <a:srgbClr val="000066"/>
                </a:solidFill>
                <a:latin typeface="Calibri" panose="020F0502020204030204" pitchFamily="34" charset="0"/>
                <a:ea typeface="Calibri" panose="020F0502020204030204" pitchFamily="34" charset="0"/>
                <a:cs typeface="Calibri" panose="020F0502020204030204" pitchFamily="34" charset="0"/>
              </a:defRPr>
            </a:lvl5pPr>
            <a:lvl6pPr marL="576580" algn="l" rtl="0" eaLnBrk="0" fontAlgn="base" hangingPunct="0">
              <a:spcBef>
                <a:spcPct val="0"/>
              </a:spcBef>
              <a:spcAft>
                <a:spcPct val="0"/>
              </a:spcAft>
              <a:defRPr sz="3200" b="1" u="sng">
                <a:solidFill>
                  <a:srgbClr val="000066"/>
                </a:solidFill>
                <a:latin typeface="Arial" panose="020B0604020202020204" pitchFamily="34" charset="0"/>
              </a:defRPr>
            </a:lvl6pPr>
            <a:lvl7pPr marL="1033780" algn="l" rtl="0" eaLnBrk="0" fontAlgn="base" hangingPunct="0">
              <a:spcBef>
                <a:spcPct val="0"/>
              </a:spcBef>
              <a:spcAft>
                <a:spcPct val="0"/>
              </a:spcAft>
              <a:defRPr sz="3200" b="1" u="sng">
                <a:solidFill>
                  <a:srgbClr val="000066"/>
                </a:solidFill>
                <a:latin typeface="Arial" panose="020B0604020202020204" pitchFamily="34" charset="0"/>
              </a:defRPr>
            </a:lvl7pPr>
            <a:lvl8pPr marL="1490980" algn="l" rtl="0" eaLnBrk="0" fontAlgn="base" hangingPunct="0">
              <a:spcBef>
                <a:spcPct val="0"/>
              </a:spcBef>
              <a:spcAft>
                <a:spcPct val="0"/>
              </a:spcAft>
              <a:defRPr sz="3200" b="1" u="sng">
                <a:solidFill>
                  <a:srgbClr val="000066"/>
                </a:solidFill>
                <a:latin typeface="Arial" panose="020B0604020202020204" pitchFamily="34" charset="0"/>
              </a:defRPr>
            </a:lvl8pPr>
            <a:lvl9pPr marL="1948180" algn="l" rtl="0" eaLnBrk="0" fontAlgn="base" hangingPunct="0">
              <a:spcBef>
                <a:spcPct val="0"/>
              </a:spcBef>
              <a:spcAft>
                <a:spcPct val="0"/>
              </a:spcAft>
              <a:defRPr sz="3200" b="1" u="sng">
                <a:solidFill>
                  <a:srgbClr val="000066"/>
                </a:solidFill>
                <a:latin typeface="Arial" panose="020B0604020202020204" pitchFamily="34" charset="0"/>
              </a:defRPr>
            </a:lvl9pPr>
          </a:lstStyle>
          <a:p>
            <a:endParaRPr lang="en-US" sz="3200" i="0" kern="0"/>
          </a:p>
        </p:txBody>
      </p:sp>
    </p:spTree>
    <p:extLst>
      <p:ext uri="{BB962C8B-B14F-4D97-AF65-F5344CB8AC3E}">
        <p14:creationId xmlns:p14="http://schemas.microsoft.com/office/powerpoint/2010/main" val="27920285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5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a:defRPr/>
            </a:pPr>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a:defRPr/>
            </a:pPr>
            <a:fld id="{FF39F2F5-AAEC-484E-8D1B-150359545A16}" type="slidenum">
              <a:rPr lang="zh-CN" altLang="en-US" smtClean="0"/>
              <a:pPr>
                <a:defRPr/>
              </a:pPr>
              <a:t>‹#›</a:t>
            </a:fld>
            <a:endParaRPr lang="zh-CN" altLang="en-US"/>
          </a:p>
        </p:txBody>
      </p:sp>
      <p:sp>
        <p:nvSpPr>
          <p:cNvPr id="7" name="任意多边形 5">
            <a:extLst>
              <a:ext uri="{FF2B5EF4-FFF2-40B4-BE49-F238E27FC236}">
                <a16:creationId xmlns:a16="http://schemas.microsoft.com/office/drawing/2014/main" id="{299733FB-CF40-4375-8324-59C41B83ED86}"/>
              </a:ext>
            </a:extLst>
          </p:cNvPr>
          <p:cNvSpPr/>
          <p:nvPr userDrawn="1"/>
        </p:nvSpPr>
        <p:spPr>
          <a:xfrm rot="16200000" flipV="1">
            <a:off x="-172135" y="118881"/>
            <a:ext cx="959281" cy="721520"/>
          </a:xfrm>
          <a:custGeom>
            <a:avLst/>
            <a:gdLst>
              <a:gd name="connsiteX0" fmla="*/ 6260239 w 6260239"/>
              <a:gd name="connsiteY0" fmla="*/ 1443042 h 1443042"/>
              <a:gd name="connsiteX1" fmla="*/ 6260239 w 6260239"/>
              <a:gd name="connsiteY1" fmla="*/ 1370077 h 1443042"/>
              <a:gd name="connsiteX2" fmla="*/ 3239468 w 6260239"/>
              <a:gd name="connsiteY2" fmla="*/ 0 h 1443042"/>
              <a:gd name="connsiteX3" fmla="*/ 0 w 6260239"/>
              <a:gd name="connsiteY3" fmla="*/ 1443042 h 1443042"/>
            </a:gdLst>
            <a:ahLst/>
            <a:cxnLst>
              <a:cxn ang="0">
                <a:pos x="connsiteX0" y="connsiteY0"/>
              </a:cxn>
              <a:cxn ang="0">
                <a:pos x="connsiteX1" y="connsiteY1"/>
              </a:cxn>
              <a:cxn ang="0">
                <a:pos x="connsiteX2" y="connsiteY2"/>
              </a:cxn>
              <a:cxn ang="0">
                <a:pos x="connsiteX3" y="connsiteY3"/>
              </a:cxn>
            </a:cxnLst>
            <a:rect l="l" t="t" r="r" b="b"/>
            <a:pathLst>
              <a:path w="6260239" h="1443042">
                <a:moveTo>
                  <a:pt x="6260239" y="1443042"/>
                </a:moveTo>
                <a:lnTo>
                  <a:pt x="6260239" y="1370077"/>
                </a:lnTo>
                <a:lnTo>
                  <a:pt x="3239468" y="0"/>
                </a:lnTo>
                <a:lnTo>
                  <a:pt x="0" y="1443042"/>
                </a:lnTo>
                <a:close/>
              </a:path>
            </a:pathLst>
          </a:cu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任意多边形 6">
            <a:extLst>
              <a:ext uri="{FF2B5EF4-FFF2-40B4-BE49-F238E27FC236}">
                <a16:creationId xmlns:a16="http://schemas.microsoft.com/office/drawing/2014/main" id="{915AB465-FC2E-4A2E-9D5C-983ADA6D2DB5}"/>
              </a:ext>
            </a:extLst>
          </p:cNvPr>
          <p:cNvSpPr/>
          <p:nvPr userDrawn="1"/>
        </p:nvSpPr>
        <p:spPr>
          <a:xfrm rot="16200000" flipV="1">
            <a:off x="-182596" y="258797"/>
            <a:ext cx="980201" cy="721518"/>
          </a:xfrm>
          <a:custGeom>
            <a:avLst/>
            <a:gdLst>
              <a:gd name="connsiteX0" fmla="*/ 6396518 w 6396518"/>
              <a:gd name="connsiteY0" fmla="*/ 1443041 h 1443041"/>
              <a:gd name="connsiteX1" fmla="*/ 3214875 w 6396518"/>
              <a:gd name="connsiteY1" fmla="*/ 0 h 1443041"/>
              <a:gd name="connsiteX2" fmla="*/ 0 w 6396518"/>
              <a:gd name="connsiteY2" fmla="*/ 1432086 h 1443041"/>
              <a:gd name="connsiteX3" fmla="*/ 0 w 6396518"/>
              <a:gd name="connsiteY3" fmla="*/ 1443041 h 1443041"/>
            </a:gdLst>
            <a:ahLst/>
            <a:cxnLst>
              <a:cxn ang="0">
                <a:pos x="connsiteX0" y="connsiteY0"/>
              </a:cxn>
              <a:cxn ang="0">
                <a:pos x="connsiteX1" y="connsiteY1"/>
              </a:cxn>
              <a:cxn ang="0">
                <a:pos x="connsiteX2" y="connsiteY2"/>
              </a:cxn>
              <a:cxn ang="0">
                <a:pos x="connsiteX3" y="connsiteY3"/>
              </a:cxn>
            </a:cxnLst>
            <a:rect l="l" t="t" r="r" b="b"/>
            <a:pathLst>
              <a:path w="6396518" h="1443041">
                <a:moveTo>
                  <a:pt x="6396518" y="1443041"/>
                </a:moveTo>
                <a:lnTo>
                  <a:pt x="3214875" y="0"/>
                </a:lnTo>
                <a:lnTo>
                  <a:pt x="0" y="1432086"/>
                </a:lnTo>
                <a:lnTo>
                  <a:pt x="0" y="1443041"/>
                </a:lnTo>
                <a:close/>
              </a:path>
            </a:pathLst>
          </a:cu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9" name="图片 8">
            <a:extLst>
              <a:ext uri="{FF2B5EF4-FFF2-40B4-BE49-F238E27FC236}">
                <a16:creationId xmlns:a16="http://schemas.microsoft.com/office/drawing/2014/main" id="{A4712CA1-418E-4EA0-9A07-E8FDC83333BC}"/>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15452" t="36873" r="14379" b="41273"/>
          <a:stretch/>
        </p:blipFill>
        <p:spPr>
          <a:xfrm>
            <a:off x="9750829" y="87412"/>
            <a:ext cx="2365018" cy="520513"/>
          </a:xfrm>
          <a:prstGeom prst="rect">
            <a:avLst/>
          </a:prstGeom>
        </p:spPr>
      </p:pic>
      <p:sp>
        <p:nvSpPr>
          <p:cNvPr id="10" name="Rectangle 6">
            <a:extLst>
              <a:ext uri="{FF2B5EF4-FFF2-40B4-BE49-F238E27FC236}">
                <a16:creationId xmlns:a16="http://schemas.microsoft.com/office/drawing/2014/main" id="{14CA680D-C0B4-48A7-9CEA-9AD18D407CFD}"/>
              </a:ext>
            </a:extLst>
          </p:cNvPr>
          <p:cNvSpPr/>
          <p:nvPr userDrawn="1"/>
        </p:nvSpPr>
        <p:spPr>
          <a:xfrm>
            <a:off x="0" y="6679771"/>
            <a:ext cx="3686185" cy="178229"/>
          </a:xfrm>
          <a:prstGeom prst="rect">
            <a:avLst/>
          </a:prstGeom>
          <a:solidFill>
            <a:srgbClr val="10383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8">
            <a:extLst>
              <a:ext uri="{FF2B5EF4-FFF2-40B4-BE49-F238E27FC236}">
                <a16:creationId xmlns:a16="http://schemas.microsoft.com/office/drawing/2014/main" id="{EB8572C6-F033-45BE-BF0C-A9050D6655AD}"/>
              </a:ext>
            </a:extLst>
          </p:cNvPr>
          <p:cNvSpPr/>
          <p:nvPr userDrawn="1"/>
        </p:nvSpPr>
        <p:spPr>
          <a:xfrm>
            <a:off x="3686185" y="6679771"/>
            <a:ext cx="8505815" cy="178229"/>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920770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6.xml"/><Relationship Id="rId1" Type="http://schemas.openxmlformats.org/officeDocument/2006/relationships/slideLayout" Target="../slideLayouts/slideLayout23.xml"/><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8.xml"/><Relationship Id="rId1" Type="http://schemas.openxmlformats.org/officeDocument/2006/relationships/slideLayout" Target="../slideLayouts/slideLayout23.xml"/><Relationship Id="rId5" Type="http://schemas.openxmlformats.org/officeDocument/2006/relationships/image" Target="../media/image28.emf"/><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462F5B4B-50BB-6A01-5E7F-ACC6F4CF7CE6}"/>
              </a:ext>
            </a:extLst>
          </p:cNvPr>
          <p:cNvSpPr txBox="1">
            <a:spLocks/>
          </p:cNvSpPr>
          <p:nvPr/>
        </p:nvSpPr>
        <p:spPr>
          <a:xfrm>
            <a:off x="2319953" y="2414634"/>
            <a:ext cx="7552094" cy="13911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000" b="1" i="0" dirty="0">
                <a:latin typeface="微软雅黑" panose="020B0503020204020204" pitchFamily="34" charset="-122"/>
                <a:ea typeface="微软雅黑" panose="020B0503020204020204" pitchFamily="34" charset="-122"/>
                <a:cs typeface="Arial" panose="020B0604020202020204" pitchFamily="34" charset="0"/>
              </a:rPr>
              <a:t>基于</a:t>
            </a:r>
            <a:r>
              <a:rPr lang="en-US" altLang="zh-CN" sz="4000" b="1" i="0" dirty="0" err="1">
                <a:latin typeface="微软雅黑" panose="020B0503020204020204" pitchFamily="34" charset="-122"/>
                <a:ea typeface="微软雅黑" panose="020B0503020204020204" pitchFamily="34" charset="-122"/>
                <a:cs typeface="Arial" panose="020B0604020202020204" pitchFamily="34" charset="0"/>
              </a:rPr>
              <a:t>GaN</a:t>
            </a:r>
            <a:r>
              <a:rPr lang="zh-CN" altLang="en-US" sz="4000" b="1" i="0" dirty="0">
                <a:latin typeface="微软雅黑" panose="020B0503020204020204" pitchFamily="34" charset="-122"/>
                <a:ea typeface="微软雅黑" panose="020B0503020204020204" pitchFamily="34" charset="-122"/>
                <a:cs typeface="Arial" panose="020B0604020202020204" pitchFamily="34" charset="0"/>
              </a:rPr>
              <a:t>的宽带无开关</a:t>
            </a:r>
            <a:r>
              <a:rPr lang="en-US" altLang="zh-CN" sz="4000" b="1" i="0" dirty="0">
                <a:latin typeface="微软雅黑" panose="020B0503020204020204" pitchFamily="34" charset="-122"/>
                <a:ea typeface="微软雅黑" panose="020B0503020204020204" pitchFamily="34" charset="-122"/>
                <a:cs typeface="Arial" panose="020B0604020202020204" pitchFamily="34" charset="0"/>
              </a:rPr>
              <a:t>G</a:t>
            </a:r>
            <a:r>
              <a:rPr lang="zh-CN" altLang="en-US" sz="4000" b="1" i="0" dirty="0">
                <a:latin typeface="微软雅黑" panose="020B0503020204020204" pitchFamily="34" charset="-122"/>
                <a:ea typeface="微软雅黑" panose="020B0503020204020204" pitchFamily="34" charset="-122"/>
                <a:cs typeface="Arial" panose="020B0604020202020204" pitchFamily="34" charset="0"/>
              </a:rPr>
              <a:t>类功率放大器设计</a:t>
            </a:r>
            <a:endParaRPr lang="en-US" sz="4000" b="1" i="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TextBox 1">
            <a:extLst>
              <a:ext uri="{FF2B5EF4-FFF2-40B4-BE49-F238E27FC236}">
                <a16:creationId xmlns:a16="http://schemas.microsoft.com/office/drawing/2014/main" id="{D0E936A9-DCB9-5CA8-7116-A8526A11E328}"/>
              </a:ext>
            </a:extLst>
          </p:cNvPr>
          <p:cNvSpPr txBox="1"/>
          <p:nvPr/>
        </p:nvSpPr>
        <p:spPr>
          <a:xfrm>
            <a:off x="8822870" y="5172165"/>
            <a:ext cx="2327730" cy="830997"/>
          </a:xfrm>
          <a:prstGeom prst="rect">
            <a:avLst/>
          </a:prstGeom>
          <a:noFill/>
        </p:spPr>
        <p:txBody>
          <a:bodyPr wrap="square" rtlCol="0">
            <a:spAutoFit/>
          </a:bodyPr>
          <a:lstStyle/>
          <a:p>
            <a:r>
              <a:rPr lang="zh-CN" altLang="en-US" sz="2400" i="0" dirty="0">
                <a:latin typeface="Arial" panose="020B0604020202020204" pitchFamily="34" charset="0"/>
                <a:cs typeface="Arial" panose="020B0604020202020204" pitchFamily="34" charset="0"/>
              </a:rPr>
              <a:t>学生：陈瑞源</a:t>
            </a:r>
            <a:endParaRPr lang="en-US" altLang="zh-CN" sz="2400" i="0" dirty="0">
              <a:latin typeface="Arial" panose="020B0604020202020204" pitchFamily="34" charset="0"/>
              <a:cs typeface="Arial" panose="020B0604020202020204" pitchFamily="34" charset="0"/>
            </a:endParaRPr>
          </a:p>
          <a:p>
            <a:r>
              <a:rPr lang="zh-CN" altLang="en-US" sz="2400" i="0" dirty="0">
                <a:latin typeface="Arial" panose="020B0604020202020204" pitchFamily="34" charset="0"/>
                <a:cs typeface="Arial" panose="020B0604020202020204" pitchFamily="34" charset="0"/>
              </a:rPr>
              <a:t>导师：</a:t>
            </a:r>
            <a:r>
              <a:rPr lang="zh-CN" altLang="en-US" i="0" dirty="0">
                <a:latin typeface="Arial" panose="020B0604020202020204" pitchFamily="34" charset="0"/>
                <a:cs typeface="Arial" panose="020B0604020202020204" pitchFamily="34" charset="0"/>
              </a:rPr>
              <a:t>方小虎</a:t>
            </a:r>
            <a:endParaRPr lang="en-US" altLang="zh-CN" sz="2400" i="0" dirty="0">
              <a:latin typeface="Arial" panose="020B0604020202020204" pitchFamily="34"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33C442D-BE36-CE2F-7BBF-F027A8BF7DFA}"/>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3" name="文本框 2">
            <a:extLst>
              <a:ext uri="{FF2B5EF4-FFF2-40B4-BE49-F238E27FC236}">
                <a16:creationId xmlns:a16="http://schemas.microsoft.com/office/drawing/2014/main" id="{B5D6CF06-3DD8-97D7-6442-8DFAD655FF92}"/>
              </a:ext>
            </a:extLst>
          </p:cNvPr>
          <p:cNvSpPr txBox="1"/>
          <p:nvPr/>
        </p:nvSpPr>
        <p:spPr>
          <a:xfrm>
            <a:off x="7315634" y="4799836"/>
            <a:ext cx="1368152" cy="400110"/>
          </a:xfrm>
          <a:prstGeom prst="rect">
            <a:avLst/>
          </a:prstGeom>
          <a:noFill/>
        </p:spPr>
        <p:txBody>
          <a:bodyPr wrap="square">
            <a:spAutoFit/>
          </a:bodyPr>
          <a:lstStyle/>
          <a:p>
            <a:r>
              <a:rPr lang="zh-CN" altLang="en-US" sz="2000" i="0" dirty="0">
                <a:solidFill>
                  <a:prstClr val="black"/>
                </a:solidFill>
                <a:latin typeface="微软雅黑" panose="020B0503020204020204" pitchFamily="34" charset="-122"/>
                <a:ea typeface="微软雅黑" panose="020B0503020204020204" pitchFamily="34" charset="-122"/>
              </a:rPr>
              <a:t>高效率</a:t>
            </a:r>
          </a:p>
        </p:txBody>
      </p:sp>
      <p:sp>
        <p:nvSpPr>
          <p:cNvPr id="4" name="文本框 3">
            <a:extLst>
              <a:ext uri="{FF2B5EF4-FFF2-40B4-BE49-F238E27FC236}">
                <a16:creationId xmlns:a16="http://schemas.microsoft.com/office/drawing/2014/main" id="{0F6E126E-D3B4-06D5-0C11-7B55C25BDDAE}"/>
              </a:ext>
            </a:extLst>
          </p:cNvPr>
          <p:cNvSpPr txBox="1"/>
          <p:nvPr/>
        </p:nvSpPr>
        <p:spPr>
          <a:xfrm>
            <a:off x="2755341" y="4674821"/>
            <a:ext cx="3135248" cy="707886"/>
          </a:xfrm>
          <a:prstGeom prst="rect">
            <a:avLst/>
          </a:prstGeom>
          <a:noFill/>
        </p:spPr>
        <p:txBody>
          <a:bodyPr wrap="square">
            <a:spAutoFit/>
          </a:bodyPr>
          <a:lstStyle/>
          <a:p>
            <a:r>
              <a:rPr lang="zh-CN" altLang="en-US" sz="2000" i="0" dirty="0">
                <a:solidFill>
                  <a:prstClr val="black"/>
                </a:solidFill>
                <a:latin typeface="微软雅黑" panose="020B0503020204020204" pitchFamily="34" charset="-122"/>
                <a:ea typeface="微软雅黑" panose="020B0503020204020204" pitchFamily="34" charset="-122"/>
              </a:rPr>
              <a:t>低电压输入，低功率输出</a:t>
            </a:r>
            <a:endParaRPr lang="en-US" altLang="zh-CN" sz="2000" i="0" dirty="0">
              <a:solidFill>
                <a:prstClr val="black"/>
              </a:solidFill>
              <a:latin typeface="微软雅黑" panose="020B0503020204020204" pitchFamily="34" charset="-122"/>
              <a:ea typeface="微软雅黑" panose="020B0503020204020204" pitchFamily="34" charset="-122"/>
            </a:endParaRPr>
          </a:p>
          <a:p>
            <a:r>
              <a:rPr lang="zh-CN" altLang="en-US" sz="2000" i="0" dirty="0">
                <a:solidFill>
                  <a:prstClr val="black"/>
                </a:solidFill>
                <a:latin typeface="微软雅黑" panose="020B0503020204020204" pitchFamily="34" charset="-122"/>
                <a:ea typeface="微软雅黑" panose="020B0503020204020204" pitchFamily="34" charset="-122"/>
              </a:rPr>
              <a:t>高电压输入，高功率输出</a:t>
            </a:r>
          </a:p>
        </p:txBody>
      </p:sp>
      <p:sp>
        <p:nvSpPr>
          <p:cNvPr id="5" name="箭头: 右 4">
            <a:extLst>
              <a:ext uri="{FF2B5EF4-FFF2-40B4-BE49-F238E27FC236}">
                <a16:creationId xmlns:a16="http://schemas.microsoft.com/office/drawing/2014/main" id="{3928CDB0-112E-EF99-C24F-E251FAD61B86}"/>
              </a:ext>
            </a:extLst>
          </p:cNvPr>
          <p:cNvSpPr/>
          <p:nvPr/>
        </p:nvSpPr>
        <p:spPr>
          <a:xfrm>
            <a:off x="6041889" y="4851553"/>
            <a:ext cx="1008112" cy="2880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5354CC7-C6B4-418B-E381-49411D4B3454}"/>
              </a:ext>
            </a:extLst>
          </p:cNvPr>
          <p:cNvSpPr txBox="1"/>
          <p:nvPr/>
        </p:nvSpPr>
        <p:spPr>
          <a:xfrm>
            <a:off x="3211178" y="5551979"/>
            <a:ext cx="5472608" cy="400110"/>
          </a:xfrm>
          <a:prstGeom prst="rect">
            <a:avLst/>
          </a:prstGeom>
          <a:noFill/>
        </p:spPr>
        <p:txBody>
          <a:bodyPr wrap="square">
            <a:spAutoFit/>
          </a:bodyPr>
          <a:lstStyle/>
          <a:p>
            <a:r>
              <a:rPr lang="zh-CN" altLang="en-US" sz="2000" i="0">
                <a:solidFill>
                  <a:prstClr val="black"/>
                </a:solidFill>
                <a:latin typeface="微软雅黑" panose="020B0503020204020204" pitchFamily="34" charset="-122"/>
                <a:ea typeface="微软雅黑" panose="020B0503020204020204" pitchFamily="34" charset="-122"/>
              </a:rPr>
              <a:t>缺点：在切换高低电压处的非连续非线性</a:t>
            </a:r>
            <a:endParaRPr lang="zh-CN" altLang="en-US" sz="2000" i="0" dirty="0">
              <a:solidFill>
                <a:prstClr val="black"/>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654BB2A-0E83-DA36-3C9C-F13B7D9206C0}"/>
              </a:ext>
            </a:extLst>
          </p:cNvPr>
          <p:cNvSpPr/>
          <p:nvPr/>
        </p:nvSpPr>
        <p:spPr>
          <a:xfrm>
            <a:off x="6826693" y="4179256"/>
            <a:ext cx="720080" cy="141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0787E5E4-2B3C-E408-7C30-C4D857D47DC3}"/>
              </a:ext>
            </a:extLst>
          </p:cNvPr>
          <p:cNvSpPr txBox="1"/>
          <p:nvPr/>
        </p:nvSpPr>
        <p:spPr>
          <a:xfrm>
            <a:off x="90435" y="106923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类放大器</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7" name="图片 16">
            <a:extLst>
              <a:ext uri="{FF2B5EF4-FFF2-40B4-BE49-F238E27FC236}">
                <a16:creationId xmlns:a16="http://schemas.microsoft.com/office/drawing/2014/main" id="{AB8DA00B-01D1-078A-B711-22958FEE2EB7}"/>
              </a:ext>
            </a:extLst>
          </p:cNvPr>
          <p:cNvPicPr>
            <a:picLocks noChangeAspect="1"/>
          </p:cNvPicPr>
          <p:nvPr/>
        </p:nvPicPr>
        <p:blipFill>
          <a:blip r:embed="rId3"/>
          <a:stretch>
            <a:fillRect/>
          </a:stretch>
        </p:blipFill>
        <p:spPr>
          <a:xfrm>
            <a:off x="1286189" y="1766283"/>
            <a:ext cx="8475593" cy="2642988"/>
          </a:xfrm>
          <a:prstGeom prst="rect">
            <a:avLst/>
          </a:prstGeom>
        </p:spPr>
      </p:pic>
      <p:sp>
        <p:nvSpPr>
          <p:cNvPr id="27" name="文本框 26">
            <a:extLst>
              <a:ext uri="{FF2B5EF4-FFF2-40B4-BE49-F238E27FC236}">
                <a16:creationId xmlns:a16="http://schemas.microsoft.com/office/drawing/2014/main" id="{13F61358-D166-B02D-D59F-C2EDF8D80B44}"/>
              </a:ext>
            </a:extLst>
          </p:cNvPr>
          <p:cNvSpPr txBox="1"/>
          <p:nvPr/>
        </p:nvSpPr>
        <p:spPr>
          <a:xfrm>
            <a:off x="688343" y="6148761"/>
            <a:ext cx="9400202"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100">
                <a:effectLst/>
                <a:latin typeface="Times New Roman" panose="02020603050405020304" pitchFamily="18" charset="0"/>
                <a:ea typeface="宋体" panose="02010600030101010101" pitchFamily="2" charset="-122"/>
              </a:rPr>
              <a:t>WOLFF N, HEINRICH W, BENGTSSON O. Discrete gate bias modulation of a class-G modulated RF power amplifier[C]. 2016 46th European Microwave Conference (EuMC), 2016, pp. 827-830.</a:t>
            </a:r>
            <a:endParaRPr lang="en-US" altLang="zh-CN" sz="1600" i="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925414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952C401-837E-AEDA-783E-630C8D0BD78C}"/>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16" name="文本框 15">
            <a:extLst>
              <a:ext uri="{FF2B5EF4-FFF2-40B4-BE49-F238E27FC236}">
                <a16:creationId xmlns:a16="http://schemas.microsoft.com/office/drawing/2014/main" id="{60B49A74-B79D-C049-7E71-D91C8F8E3C92}"/>
              </a:ext>
            </a:extLst>
          </p:cNvPr>
          <p:cNvSpPr txBox="1"/>
          <p:nvPr/>
        </p:nvSpPr>
        <p:spPr>
          <a:xfrm>
            <a:off x="366796" y="6036630"/>
            <a:ext cx="11158664" cy="707886"/>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100" dirty="0">
                <a:effectLst/>
                <a:latin typeface="Times New Roman" panose="02020603050405020304" pitchFamily="18" charset="0"/>
                <a:ea typeface="宋体" panose="02010600030101010101" pitchFamily="2" charset="-122"/>
              </a:rPr>
              <a:t>CHEN X F, ZHAO M, CHEN W, et al. A 700-2800MHz Switchless Class-G Power Amplifier with Two-Quadrant Modulation for Back-off Efficiency Improvement[C]. 2022 IEEE/MTT-S International Microwave Symposium - IMS 2022, Denver, CO, USA, 2022, pp. 410-413.</a:t>
            </a:r>
            <a:endParaRPr lang="zh-CN" altLang="zh-CN" sz="1600" i="0" kern="100" dirty="0">
              <a:effectLst/>
              <a:latin typeface="Times New Roman" panose="02020603050405020304" pitchFamily="18" charset="0"/>
              <a:ea typeface="宋体" panose="02010600030101010101" pitchFamily="2" charset="-122"/>
            </a:endParaRPr>
          </a:p>
        </p:txBody>
      </p:sp>
      <p:pic>
        <p:nvPicPr>
          <p:cNvPr id="7" name="图片 6">
            <a:extLst>
              <a:ext uri="{FF2B5EF4-FFF2-40B4-BE49-F238E27FC236}">
                <a16:creationId xmlns:a16="http://schemas.microsoft.com/office/drawing/2014/main" id="{E039BE79-EDDE-E7AA-5A1A-2693FBD8A2E8}"/>
              </a:ext>
            </a:extLst>
          </p:cNvPr>
          <p:cNvPicPr>
            <a:picLocks noChangeAspect="1"/>
          </p:cNvPicPr>
          <p:nvPr/>
        </p:nvPicPr>
        <p:blipFill rotWithShape="1">
          <a:blip r:embed="rId3"/>
          <a:srcRect t="1897"/>
          <a:stretch/>
        </p:blipFill>
        <p:spPr>
          <a:xfrm>
            <a:off x="615962" y="1628175"/>
            <a:ext cx="7549853" cy="4197977"/>
          </a:xfrm>
          <a:prstGeom prst="rect">
            <a:avLst/>
          </a:prstGeom>
        </p:spPr>
      </p:pic>
      <p:pic>
        <p:nvPicPr>
          <p:cNvPr id="11" name="图片 10">
            <a:extLst>
              <a:ext uri="{FF2B5EF4-FFF2-40B4-BE49-F238E27FC236}">
                <a16:creationId xmlns:a16="http://schemas.microsoft.com/office/drawing/2014/main" id="{E223E226-D548-0B38-85AB-F63175DF8D29}"/>
              </a:ext>
            </a:extLst>
          </p:cNvPr>
          <p:cNvPicPr>
            <a:picLocks noChangeAspect="1"/>
          </p:cNvPicPr>
          <p:nvPr/>
        </p:nvPicPr>
        <p:blipFill>
          <a:blip r:embed="rId4"/>
          <a:stretch>
            <a:fillRect/>
          </a:stretch>
        </p:blipFill>
        <p:spPr>
          <a:xfrm>
            <a:off x="8470615" y="1538406"/>
            <a:ext cx="2543979" cy="2329297"/>
          </a:xfrm>
          <a:prstGeom prst="rect">
            <a:avLst/>
          </a:prstGeom>
        </p:spPr>
      </p:pic>
      <p:sp>
        <p:nvSpPr>
          <p:cNvPr id="13" name="文本框 12">
            <a:extLst>
              <a:ext uri="{FF2B5EF4-FFF2-40B4-BE49-F238E27FC236}">
                <a16:creationId xmlns:a16="http://schemas.microsoft.com/office/drawing/2014/main" id="{8CC0936D-DC89-87E1-3EAD-AEB2EBD74621}"/>
              </a:ext>
            </a:extLst>
          </p:cNvPr>
          <p:cNvSpPr txBox="1"/>
          <p:nvPr/>
        </p:nvSpPr>
        <p:spPr>
          <a:xfrm>
            <a:off x="0" y="956033"/>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无开关</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G</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类放大器（</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SLCG</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3765743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6952C401-837E-AEDA-783E-630C8D0BD78C}"/>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19" name="文本框 18">
            <a:extLst>
              <a:ext uri="{FF2B5EF4-FFF2-40B4-BE49-F238E27FC236}">
                <a16:creationId xmlns:a16="http://schemas.microsoft.com/office/drawing/2014/main" id="{2899363C-F965-8D7C-8ED3-4F4B03821029}"/>
              </a:ext>
            </a:extLst>
          </p:cNvPr>
          <p:cNvSpPr txBox="1"/>
          <p:nvPr/>
        </p:nvSpPr>
        <p:spPr>
          <a:xfrm>
            <a:off x="763654" y="4231804"/>
            <a:ext cx="9811839" cy="2053896"/>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低功率区只有主晶体管开启。</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高功率区主晶体管进入第三象限，此时其工作状态由对外输出电流变为对内吸收电流。</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高功率电路的输出功率由辅助功放提供，因此主功放的阻抗调制不再限制整个功放的带宽。</a:t>
            </a:r>
            <a:endParaRPr lang="en-US" altLang="zh-CN" sz="2000" i="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74E0FA42-5E4D-F119-A29F-5616F68F9E75}"/>
              </a:ext>
            </a:extLst>
          </p:cNvPr>
          <p:cNvSpPr txBox="1"/>
          <p:nvPr/>
        </p:nvSpPr>
        <p:spPr>
          <a:xfrm>
            <a:off x="591156" y="6355298"/>
            <a:ext cx="10007782"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0" dirty="0">
                <a:effectLst/>
                <a:latin typeface="Times New Roman" panose="02020603050405020304" pitchFamily="18" charset="0"/>
                <a:ea typeface="宋体" panose="02010600030101010101" pitchFamily="2" charset="-122"/>
              </a:rPr>
              <a:t>Wu H F, Liao X J, Lin Q, et al. A compact ultrabroadband stacked traveling-wave </a:t>
            </a:r>
            <a:r>
              <a:rPr lang="en-US" altLang="zh-CN" sz="1600" i="0" kern="0" dirty="0" err="1">
                <a:effectLst/>
                <a:latin typeface="Times New Roman" panose="02020603050405020304" pitchFamily="18" charset="0"/>
                <a:ea typeface="宋体" panose="02010600030101010101" pitchFamily="2" charset="-122"/>
              </a:rPr>
              <a:t>GaN</a:t>
            </a:r>
            <a:r>
              <a:rPr lang="en-US" altLang="zh-CN" sz="1600" i="0" kern="0" dirty="0">
                <a:effectLst/>
                <a:latin typeface="Times New Roman" panose="02020603050405020304" pitchFamily="18" charset="0"/>
                <a:ea typeface="宋体" panose="02010600030101010101" pitchFamily="2" charset="-122"/>
              </a:rPr>
              <a:t> on Si power amplifier[J]. IEEE Transactions on Microwave Theory and Techniques, 2018, 66(7): 3306-3314.</a:t>
            </a:r>
            <a:endParaRPr lang="zh-CN" altLang="zh-CN" sz="1600" i="0" kern="100" dirty="0">
              <a:effectLst/>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4F779BBC-D229-2240-7049-DA7866C974A0}"/>
              </a:ext>
            </a:extLst>
          </p:cNvPr>
          <p:cNvPicPr>
            <a:picLocks noChangeAspect="1"/>
          </p:cNvPicPr>
          <p:nvPr/>
        </p:nvPicPr>
        <p:blipFill>
          <a:blip r:embed="rId3"/>
          <a:stretch>
            <a:fillRect/>
          </a:stretch>
        </p:blipFill>
        <p:spPr>
          <a:xfrm>
            <a:off x="960261" y="985175"/>
            <a:ext cx="3648584" cy="3177031"/>
          </a:xfrm>
          <a:prstGeom prst="rect">
            <a:avLst/>
          </a:prstGeom>
        </p:spPr>
      </p:pic>
      <p:pic>
        <p:nvPicPr>
          <p:cNvPr id="13" name="图片 12">
            <a:extLst>
              <a:ext uri="{FF2B5EF4-FFF2-40B4-BE49-F238E27FC236}">
                <a16:creationId xmlns:a16="http://schemas.microsoft.com/office/drawing/2014/main" id="{956C3254-B8CD-8B3C-A163-4A4A79E5F68E}"/>
              </a:ext>
            </a:extLst>
          </p:cNvPr>
          <p:cNvPicPr>
            <a:picLocks noChangeAspect="1"/>
          </p:cNvPicPr>
          <p:nvPr/>
        </p:nvPicPr>
        <p:blipFill>
          <a:blip r:embed="rId4"/>
          <a:stretch>
            <a:fillRect/>
          </a:stretch>
        </p:blipFill>
        <p:spPr>
          <a:xfrm>
            <a:off x="6008774" y="940816"/>
            <a:ext cx="3634294" cy="3177031"/>
          </a:xfrm>
          <a:prstGeom prst="rect">
            <a:avLst/>
          </a:prstGeom>
        </p:spPr>
      </p:pic>
    </p:spTree>
    <p:extLst>
      <p:ext uri="{BB962C8B-B14F-4D97-AF65-F5344CB8AC3E}">
        <p14:creationId xmlns:p14="http://schemas.microsoft.com/office/powerpoint/2010/main" val="408827273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4614ED1-A93E-3587-735D-A37F43935F3D}"/>
              </a:ext>
            </a:extLst>
          </p:cNvPr>
          <p:cNvGraphicFramePr>
            <a:graphicFrameLocks noGrp="1"/>
          </p:cNvGraphicFramePr>
          <p:nvPr>
            <p:extLst>
              <p:ext uri="{D42A27DB-BD31-4B8C-83A1-F6EECF244321}">
                <p14:modId xmlns:p14="http://schemas.microsoft.com/office/powerpoint/2010/main" val="1545118031"/>
              </p:ext>
            </p:extLst>
          </p:nvPr>
        </p:nvGraphicFramePr>
        <p:xfrm>
          <a:off x="204361" y="1325880"/>
          <a:ext cx="9129049" cy="5242560"/>
        </p:xfrm>
        <a:graphic>
          <a:graphicData uri="http://schemas.openxmlformats.org/drawingml/2006/table">
            <a:tbl>
              <a:tblPr firstRow="1" firstCol="1" bandRow="1">
                <a:tableStyleId>{16D9F66E-5EB9-4882-86FB-DCBF35E3C3E4}</a:tableStyleId>
              </a:tblPr>
              <a:tblGrid>
                <a:gridCol w="653029">
                  <a:extLst>
                    <a:ext uri="{9D8B030D-6E8A-4147-A177-3AD203B41FA5}">
                      <a16:colId xmlns:a16="http://schemas.microsoft.com/office/drawing/2014/main" val="20000"/>
                    </a:ext>
                  </a:extLst>
                </a:gridCol>
                <a:gridCol w="2294841">
                  <a:extLst>
                    <a:ext uri="{9D8B030D-6E8A-4147-A177-3AD203B41FA5}">
                      <a16:colId xmlns:a16="http://schemas.microsoft.com/office/drawing/2014/main" val="20001"/>
                    </a:ext>
                  </a:extLst>
                </a:gridCol>
                <a:gridCol w="1268066">
                  <a:extLst>
                    <a:ext uri="{9D8B030D-6E8A-4147-A177-3AD203B41FA5}">
                      <a16:colId xmlns:a16="http://schemas.microsoft.com/office/drawing/2014/main" val="20002"/>
                    </a:ext>
                  </a:extLst>
                </a:gridCol>
                <a:gridCol w="1268066">
                  <a:extLst>
                    <a:ext uri="{9D8B030D-6E8A-4147-A177-3AD203B41FA5}">
                      <a16:colId xmlns:a16="http://schemas.microsoft.com/office/drawing/2014/main" val="3004857753"/>
                    </a:ext>
                  </a:extLst>
                </a:gridCol>
                <a:gridCol w="1258231">
                  <a:extLst>
                    <a:ext uri="{9D8B030D-6E8A-4147-A177-3AD203B41FA5}">
                      <a16:colId xmlns:a16="http://schemas.microsoft.com/office/drawing/2014/main" val="20003"/>
                    </a:ext>
                  </a:extLst>
                </a:gridCol>
                <a:gridCol w="1081574">
                  <a:extLst>
                    <a:ext uri="{9D8B030D-6E8A-4147-A177-3AD203B41FA5}">
                      <a16:colId xmlns:a16="http://schemas.microsoft.com/office/drawing/2014/main" val="20004"/>
                    </a:ext>
                  </a:extLst>
                </a:gridCol>
                <a:gridCol w="1305242">
                  <a:extLst>
                    <a:ext uri="{9D8B030D-6E8A-4147-A177-3AD203B41FA5}">
                      <a16:colId xmlns:a16="http://schemas.microsoft.com/office/drawing/2014/main" val="20005"/>
                    </a:ext>
                  </a:extLst>
                </a:gridCol>
              </a:tblGrid>
              <a:tr h="486020">
                <a:tc>
                  <a:txBody>
                    <a:bodyPr/>
                    <a:lstStyle/>
                    <a:p>
                      <a:pPr algn="ctr">
                        <a:spcAft>
                          <a:spcPts val="0"/>
                        </a:spcAft>
                      </a:pPr>
                      <a:r>
                        <a:rPr lang="zh-CN" sz="1600" kern="100" dirty="0">
                          <a:effectLst/>
                        </a:rPr>
                        <a:t>时间</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作者</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工作频率</a:t>
                      </a:r>
                      <a:r>
                        <a:rPr lang="en-US" altLang="zh-CN" sz="1600" kern="100" dirty="0">
                          <a:effectLst/>
                        </a:rPr>
                        <a:t>(GHz)</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相对带宽</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输出功率</a:t>
                      </a:r>
                      <a:r>
                        <a:rPr lang="en-US" altLang="zh-CN" sz="1600" kern="100" dirty="0">
                          <a:effectLst/>
                        </a:rPr>
                        <a:t>(dBm)</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饱和效率</a:t>
                      </a:r>
                      <a:r>
                        <a:rPr lang="en-US" altLang="zh-CN" sz="1600" kern="100" dirty="0">
                          <a:effectLst/>
                          <a:latin typeface="Arial" panose="020B0604020202020204" pitchFamily="34" charset="0"/>
                          <a:ea typeface="宋体" panose="02010600030101010101" pitchFamily="2" charset="-122"/>
                          <a:cs typeface="Arial" panose="020B0604020202020204" pitchFamily="34" charset="0"/>
                        </a:rPr>
                        <a:t>(%)</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rPr>
                        <a:t>回退效率</a:t>
                      </a:r>
                      <a:r>
                        <a:rPr lang="en-US" altLang="zh-CN" sz="1600" kern="100" dirty="0">
                          <a:effectLst/>
                        </a:rPr>
                        <a:t>(%)</a:t>
                      </a:r>
                    </a:p>
                  </a:txBody>
                  <a:tcPr marL="68580" marR="68580" marT="0" marB="0" anchor="ctr"/>
                </a:tc>
                <a:extLst>
                  <a:ext uri="{0D108BD9-81ED-4DB2-BD59-A6C34878D82A}">
                    <a16:rowId xmlns:a16="http://schemas.microsoft.com/office/drawing/2014/main" val="10000"/>
                  </a:ext>
                </a:extLst>
              </a:tr>
              <a:tr h="243009">
                <a:tc>
                  <a:txBody>
                    <a:bodyPr/>
                    <a:lstStyle/>
                    <a:p>
                      <a:pPr algn="ctr">
                        <a:spcBef>
                          <a:spcPts val="300"/>
                        </a:spcBef>
                        <a:spcAft>
                          <a:spcPts val="300"/>
                        </a:spcAft>
                      </a:pPr>
                      <a:r>
                        <a:rPr lang="en-US" sz="1600" kern="100" dirty="0">
                          <a:solidFill>
                            <a:schemeClr val="dk1"/>
                          </a:solidFill>
                          <a:effectLst/>
                          <a:latin typeface="+mn-lt"/>
                          <a:ea typeface="+mn-ea"/>
                          <a:cs typeface="+mn-cs"/>
                        </a:rPr>
                        <a:t>2011</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K. </a:t>
                      </a:r>
                      <a:r>
                        <a:rPr lang="en-US" sz="1600" kern="100" dirty="0" err="1">
                          <a:solidFill>
                            <a:schemeClr val="dk1"/>
                          </a:solidFill>
                          <a:effectLst/>
                          <a:latin typeface="+mn-lt"/>
                          <a:ea typeface="+mn-ea"/>
                          <a:cs typeface="+mn-cs"/>
                        </a:rPr>
                        <a:t>Bathich</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1.7-2.6</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44%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42.1-45.3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N/A</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&gt;41@6dB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1"/>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2014</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J. Shao</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0.8-1.2</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40%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40.2-42.9</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50.8-78.5</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30.3-40.1@6dB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2"/>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D. P. Nguyen</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28.5-31.5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10%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26.5-27.3</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35-38</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&gt;28.4@6dB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3"/>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2013</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C. M. Andersson</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100%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43.1-44.9</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42-64</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45-65@6dB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4"/>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S. C. Cripps</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1.7-2.5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38.1%</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48-48.9</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48-58</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43-53@6dB</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5"/>
                  </a:ext>
                </a:extLst>
              </a:tr>
              <a:tr h="486020">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V. Qunaj</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34-37</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8.5%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20-22.6</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&gt;32</a:t>
                      </a:r>
                      <a:endParaRPr lang="zh-CN" altLang="en-US" sz="1600" kern="100">
                        <a:solidFill>
                          <a:schemeClr val="dk1"/>
                        </a:solidFill>
                        <a:effectLst/>
                        <a:latin typeface="+mn-lt"/>
                        <a:ea typeface="+mn-ea"/>
                        <a:cs typeface="+mn-cs"/>
                      </a:endParaRPr>
                    </a:p>
                    <a:p>
                      <a:pPr algn="ctr">
                        <a:spcBef>
                          <a:spcPts val="300"/>
                        </a:spcBef>
                        <a:spcAft>
                          <a:spcPts val="300"/>
                        </a:spcAft>
                      </a:pPr>
                      <a:r>
                        <a:rPr lang="en-US" sz="1600" kern="100">
                          <a:solidFill>
                            <a:schemeClr val="dk1"/>
                          </a:solidFill>
                          <a:effectLst/>
                          <a:latin typeface="+mn-lt"/>
                          <a:ea typeface="+mn-ea"/>
                          <a:cs typeface="+mn-cs"/>
                        </a:rPr>
                        <a:t>(PAE)</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20-24.1@6dB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(PAE)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6"/>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2018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Paul Saad</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1.8-3.8</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71.4%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44.3-46.5</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42-62</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41-51@8dB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7"/>
                  </a:ext>
                </a:extLst>
              </a:tr>
              <a:tr h="243009">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Mustazar Iqbal</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2.3-4.7</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68.6%</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51.8-52.8</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49-59</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40-57@6dB</a:t>
                      </a:r>
                      <a:endParaRPr lang="zh-CN" altLang="en-US" sz="1600" kern="100" dirty="0">
                        <a:solidFill>
                          <a:schemeClr val="dk1"/>
                        </a:solidFill>
                        <a:effectLst/>
                        <a:latin typeface="+mn-lt"/>
                        <a:ea typeface="+mn-ea"/>
                        <a:cs typeface="+mn-cs"/>
                      </a:endParaRPr>
                    </a:p>
                    <a:p>
                      <a:pPr algn="ctr">
                        <a:spcBef>
                          <a:spcPts val="300"/>
                        </a:spcBef>
                        <a:spcAft>
                          <a:spcPts val="300"/>
                        </a:spcAft>
                      </a:pPr>
                      <a:r>
                        <a:rPr lang="en-US" sz="1600" kern="100" dirty="0">
                          <a:solidFill>
                            <a:schemeClr val="dk1"/>
                          </a:solidFill>
                          <a:effectLst/>
                          <a:latin typeface="+mn-lt"/>
                          <a:ea typeface="+mn-ea"/>
                          <a:cs typeface="+mn-cs"/>
                        </a:rPr>
                        <a:t>(DE)</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sp>
        <p:nvSpPr>
          <p:cNvPr id="3" name="文本框 2">
            <a:extLst>
              <a:ext uri="{FF2B5EF4-FFF2-40B4-BE49-F238E27FC236}">
                <a16:creationId xmlns:a16="http://schemas.microsoft.com/office/drawing/2014/main" id="{CF3B7939-B620-EAC9-9243-B5EB9379EA98}"/>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国内外研究现状对比</a:t>
            </a:r>
          </a:p>
        </p:txBody>
      </p:sp>
      <p:sp>
        <p:nvSpPr>
          <p:cNvPr id="6" name="文本框 5">
            <a:extLst>
              <a:ext uri="{FF2B5EF4-FFF2-40B4-BE49-F238E27FC236}">
                <a16:creationId xmlns:a16="http://schemas.microsoft.com/office/drawing/2014/main" id="{DE0DD2F9-0C77-A34A-627F-EC553338B721}"/>
              </a:ext>
            </a:extLst>
          </p:cNvPr>
          <p:cNvSpPr txBox="1"/>
          <p:nvPr/>
        </p:nvSpPr>
        <p:spPr>
          <a:xfrm>
            <a:off x="9658349" y="2234060"/>
            <a:ext cx="2176599" cy="1631216"/>
          </a:xfrm>
          <a:prstGeom prst="rect">
            <a:avLst/>
          </a:prstGeom>
          <a:noFill/>
        </p:spPr>
        <p:txBody>
          <a:bodyPr wrap="square">
            <a:spAutoFit/>
          </a:bodyPr>
          <a:lstStyle/>
          <a:p>
            <a:r>
              <a:rPr lang="zh-CN" altLang="en-US" sz="2000" i="0" dirty="0">
                <a:latin typeface="微软雅黑" panose="020B0503020204020204" pitchFamily="34" charset="-122"/>
                <a:ea typeface="微软雅黑" panose="020B0503020204020204" pitchFamily="34" charset="-122"/>
              </a:rPr>
              <a:t>国外具有先进的工艺制造技术，对宽带高回退效率放大器的研究起步较早</a:t>
            </a:r>
          </a:p>
        </p:txBody>
      </p:sp>
    </p:spTree>
    <p:extLst>
      <p:ext uri="{BB962C8B-B14F-4D97-AF65-F5344CB8AC3E}">
        <p14:creationId xmlns:p14="http://schemas.microsoft.com/office/powerpoint/2010/main" val="36748201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89D2567-2823-3B44-6ABE-332D226A2178}"/>
              </a:ext>
            </a:extLst>
          </p:cNvPr>
          <p:cNvGraphicFramePr>
            <a:graphicFrameLocks noGrp="1"/>
          </p:cNvGraphicFramePr>
          <p:nvPr>
            <p:extLst>
              <p:ext uri="{D42A27DB-BD31-4B8C-83A1-F6EECF244321}">
                <p14:modId xmlns:p14="http://schemas.microsoft.com/office/powerpoint/2010/main" val="690351774"/>
              </p:ext>
            </p:extLst>
          </p:nvPr>
        </p:nvGraphicFramePr>
        <p:xfrm>
          <a:off x="782181" y="1694875"/>
          <a:ext cx="9803799" cy="3728593"/>
        </p:xfrm>
        <a:graphic>
          <a:graphicData uri="http://schemas.openxmlformats.org/drawingml/2006/table">
            <a:tbl>
              <a:tblPr firstRow="1" firstCol="1" bandRow="1">
                <a:tableStyleId>{16D9F66E-5EB9-4882-86FB-DCBF35E3C3E4}</a:tableStyleId>
              </a:tblPr>
              <a:tblGrid>
                <a:gridCol w="701298">
                  <a:extLst>
                    <a:ext uri="{9D8B030D-6E8A-4147-A177-3AD203B41FA5}">
                      <a16:colId xmlns:a16="http://schemas.microsoft.com/office/drawing/2014/main" val="20000"/>
                    </a:ext>
                  </a:extLst>
                </a:gridCol>
                <a:gridCol w="2464457">
                  <a:extLst>
                    <a:ext uri="{9D8B030D-6E8A-4147-A177-3AD203B41FA5}">
                      <a16:colId xmlns:a16="http://schemas.microsoft.com/office/drawing/2014/main" val="20001"/>
                    </a:ext>
                  </a:extLst>
                </a:gridCol>
                <a:gridCol w="1361792">
                  <a:extLst>
                    <a:ext uri="{9D8B030D-6E8A-4147-A177-3AD203B41FA5}">
                      <a16:colId xmlns:a16="http://schemas.microsoft.com/office/drawing/2014/main" val="20002"/>
                    </a:ext>
                  </a:extLst>
                </a:gridCol>
                <a:gridCol w="1361792">
                  <a:extLst>
                    <a:ext uri="{9D8B030D-6E8A-4147-A177-3AD203B41FA5}">
                      <a16:colId xmlns:a16="http://schemas.microsoft.com/office/drawing/2014/main" val="3309756481"/>
                    </a:ext>
                  </a:extLst>
                </a:gridCol>
                <a:gridCol w="1257040">
                  <a:extLst>
                    <a:ext uri="{9D8B030D-6E8A-4147-A177-3AD203B41FA5}">
                      <a16:colId xmlns:a16="http://schemas.microsoft.com/office/drawing/2014/main" val="20003"/>
                    </a:ext>
                  </a:extLst>
                </a:gridCol>
                <a:gridCol w="1093842">
                  <a:extLst>
                    <a:ext uri="{9D8B030D-6E8A-4147-A177-3AD203B41FA5}">
                      <a16:colId xmlns:a16="http://schemas.microsoft.com/office/drawing/2014/main" val="20004"/>
                    </a:ext>
                  </a:extLst>
                </a:gridCol>
                <a:gridCol w="1563578">
                  <a:extLst>
                    <a:ext uri="{9D8B030D-6E8A-4147-A177-3AD203B41FA5}">
                      <a16:colId xmlns:a16="http://schemas.microsoft.com/office/drawing/2014/main" val="20005"/>
                    </a:ext>
                  </a:extLst>
                </a:gridCol>
              </a:tblGrid>
              <a:tr h="1048696">
                <a:tc>
                  <a:txBody>
                    <a:bodyPr/>
                    <a:lstStyle/>
                    <a:p>
                      <a:pPr algn="ctr">
                        <a:spcAft>
                          <a:spcPts val="0"/>
                        </a:spcAft>
                      </a:pPr>
                      <a:r>
                        <a:rPr lang="zh-CN" sz="1600" kern="100" dirty="0">
                          <a:effectLst/>
                        </a:rPr>
                        <a:t>时间</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作者</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工作频率</a:t>
                      </a:r>
                      <a:r>
                        <a:rPr lang="en-US" altLang="zh-CN" sz="1600" kern="100" dirty="0">
                          <a:effectLst/>
                        </a:rPr>
                        <a:t>(GHz)</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相对带宽</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sz="1600" kern="100" dirty="0">
                          <a:effectLst/>
                        </a:rPr>
                        <a:t>输出功率</a:t>
                      </a:r>
                      <a:r>
                        <a:rPr lang="en-US" altLang="zh-CN" sz="1600" kern="100" dirty="0">
                          <a:effectLst/>
                        </a:rPr>
                        <a:t>(dBm)</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latin typeface="Arial" panose="020B0604020202020204" pitchFamily="34" charset="0"/>
                          <a:ea typeface="宋体" panose="02010600030101010101" pitchFamily="2" charset="-122"/>
                          <a:cs typeface="Arial" panose="020B0604020202020204" pitchFamily="34" charset="0"/>
                        </a:rPr>
                        <a:t>饱和效率</a:t>
                      </a:r>
                      <a:r>
                        <a:rPr lang="en-US" altLang="zh-CN" sz="1600" kern="100" dirty="0">
                          <a:effectLst/>
                          <a:latin typeface="Arial" panose="020B0604020202020204" pitchFamily="34" charset="0"/>
                          <a:ea typeface="宋体" panose="02010600030101010101" pitchFamily="2" charset="-122"/>
                          <a:cs typeface="Arial" panose="020B0604020202020204" pitchFamily="34" charset="0"/>
                        </a:rPr>
                        <a:t>(%)</a:t>
                      </a:r>
                      <a:endParaRPr lang="zh-CN" sz="1600" kern="100" dirty="0">
                        <a:effectLst/>
                        <a:latin typeface="Arial" panose="020B0604020202020204" pitchFamily="34" charset="0"/>
                        <a:ea typeface="宋体" panose="02010600030101010101" pitchFamily="2" charset="-122"/>
                        <a:cs typeface="Arial" panose="020B0604020202020204" pitchFamily="34" charset="0"/>
                      </a:endParaRPr>
                    </a:p>
                  </a:txBody>
                  <a:tcPr marL="68580" marR="68580" marT="0" marB="0" anchor="ctr"/>
                </a:tc>
                <a:tc>
                  <a:txBody>
                    <a:bodyPr/>
                    <a:lstStyle/>
                    <a:p>
                      <a:pPr algn="ctr">
                        <a:spcAft>
                          <a:spcPts val="0"/>
                        </a:spcAft>
                      </a:pPr>
                      <a:r>
                        <a:rPr lang="zh-CN" altLang="en-US" sz="1600" kern="100" dirty="0">
                          <a:effectLst/>
                        </a:rPr>
                        <a:t>回退效率</a:t>
                      </a:r>
                      <a:r>
                        <a:rPr lang="en-US" altLang="zh-CN" sz="1600" kern="100" dirty="0">
                          <a:effectLst/>
                        </a:rPr>
                        <a:t>@6dB(%)</a:t>
                      </a:r>
                    </a:p>
                  </a:txBody>
                  <a:tcPr marL="68580" marR="68580" marT="0" marB="0" anchor="ctr"/>
                </a:tc>
                <a:extLst>
                  <a:ext uri="{0D108BD9-81ED-4DB2-BD59-A6C34878D82A}">
                    <a16:rowId xmlns:a16="http://schemas.microsoft.com/office/drawing/2014/main" val="10000"/>
                  </a:ext>
                </a:extLst>
              </a:tr>
              <a:tr h="532670">
                <a:tc>
                  <a:txBody>
                    <a:bodyPr/>
                    <a:lstStyle/>
                    <a:p>
                      <a:pPr algn="ctr">
                        <a:spcBef>
                          <a:spcPts val="300"/>
                        </a:spcBef>
                        <a:spcAft>
                          <a:spcPts val="300"/>
                        </a:spcAft>
                      </a:pPr>
                      <a:r>
                        <a:rPr lang="en-US" sz="1600" kern="100" dirty="0">
                          <a:solidFill>
                            <a:schemeClr val="dk1"/>
                          </a:solidFill>
                          <a:effectLst/>
                          <a:latin typeface="+mn-lt"/>
                          <a:ea typeface="+mn-ea"/>
                          <a:cs typeface="+mn-cs"/>
                        </a:rPr>
                        <a:t>2015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X. H. Fang</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1.6-2.4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40%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42.7-43.3</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68-76</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55-63</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1"/>
                  </a:ext>
                </a:extLst>
              </a:tr>
              <a:tr h="457219">
                <a:tc>
                  <a:txBody>
                    <a:bodyPr/>
                    <a:lstStyle/>
                    <a:p>
                      <a:pPr algn="ctr">
                        <a:spcBef>
                          <a:spcPts val="300"/>
                        </a:spcBef>
                        <a:spcAft>
                          <a:spcPts val="300"/>
                        </a:spcAft>
                      </a:pPr>
                      <a:r>
                        <a:rPr lang="en-US" sz="1600" kern="100">
                          <a:solidFill>
                            <a:schemeClr val="dk1"/>
                          </a:solidFill>
                          <a:effectLst/>
                          <a:latin typeface="+mn-lt"/>
                          <a:ea typeface="+mn-ea"/>
                          <a:cs typeface="+mn-cs"/>
                        </a:rPr>
                        <a:t>2016</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X. F. Chen</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1.65-2.75</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50%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44.5-46.5</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60-77</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52-66</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2"/>
                  </a:ext>
                </a:extLst>
              </a:tr>
              <a:tr h="563336">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W. M. </a:t>
                      </a:r>
                      <a:r>
                        <a:rPr lang="en-US" sz="1600" kern="100" dirty="0" err="1">
                          <a:solidFill>
                            <a:schemeClr val="dk1"/>
                          </a:solidFill>
                          <a:effectLst/>
                          <a:latin typeface="+mn-lt"/>
                          <a:ea typeface="+mn-ea"/>
                          <a:cs typeface="+mn-cs"/>
                        </a:rPr>
                        <a:t>shi</a:t>
                      </a:r>
                      <a:r>
                        <a:rPr lang="zh-CN" altLang="en-US" sz="1600" kern="100" dirty="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1.5-2.55</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51.9%</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42.6-44.4</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50.7-69.7</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43.3-57</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3"/>
                  </a:ext>
                </a:extLst>
              </a:tr>
              <a:tr h="563336">
                <a:tc>
                  <a:txBody>
                    <a:bodyPr/>
                    <a:lstStyle/>
                    <a:p>
                      <a:pPr algn="ctr">
                        <a:spcBef>
                          <a:spcPts val="300"/>
                        </a:spcBef>
                        <a:spcAft>
                          <a:spcPts val="300"/>
                        </a:spcAft>
                      </a:pPr>
                      <a:r>
                        <a:rPr lang="en-US" sz="1600" kern="100">
                          <a:solidFill>
                            <a:schemeClr val="dk1"/>
                          </a:solidFill>
                          <a:effectLst/>
                          <a:latin typeface="+mn-lt"/>
                          <a:ea typeface="+mn-ea"/>
                          <a:cs typeface="+mn-cs"/>
                        </a:rPr>
                        <a:t>2021</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J. X. Sun</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1.1-2.4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74.3%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43-44.4</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59.1-78.8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46.8-63</a:t>
                      </a:r>
                      <a:endParaRPr lang="zh-CN" altLang="en-US" sz="16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4"/>
                  </a:ext>
                </a:extLst>
              </a:tr>
              <a:tr h="563336">
                <a:tc>
                  <a:txBody>
                    <a:bodyPr/>
                    <a:lstStyle/>
                    <a:p>
                      <a:pPr algn="ctr">
                        <a:spcBef>
                          <a:spcPts val="300"/>
                        </a:spcBef>
                        <a:spcAft>
                          <a:spcPts val="300"/>
                        </a:spcAft>
                      </a:pPr>
                      <a:r>
                        <a:rPr lang="en-US" sz="1600" kern="100">
                          <a:solidFill>
                            <a:schemeClr val="dk1"/>
                          </a:solidFill>
                          <a:effectLst/>
                          <a:latin typeface="+mn-lt"/>
                          <a:ea typeface="+mn-ea"/>
                          <a:cs typeface="+mn-cs"/>
                        </a:rPr>
                        <a:t>2022</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X. F. Chen</a:t>
                      </a:r>
                      <a:r>
                        <a:rPr lang="zh-CN" altLang="en-US" sz="1600" kern="100">
                          <a:solidFill>
                            <a:schemeClr val="dk1"/>
                          </a:solidFill>
                          <a:effectLst/>
                          <a:latin typeface="+mn-lt"/>
                          <a:ea typeface="+mn-ea"/>
                          <a:cs typeface="+mn-cs"/>
                        </a:rPr>
                        <a:t>等人</a:t>
                      </a:r>
                    </a:p>
                  </a:txBody>
                  <a:tcPr marL="68580" marR="68580" marT="0" marB="0" anchor="ctr"/>
                </a:tc>
                <a:tc>
                  <a:txBody>
                    <a:bodyPr/>
                    <a:lstStyle/>
                    <a:p>
                      <a:pPr algn="ctr">
                        <a:spcBef>
                          <a:spcPts val="300"/>
                        </a:spcBef>
                        <a:spcAft>
                          <a:spcPts val="300"/>
                        </a:spcAft>
                      </a:pPr>
                      <a:r>
                        <a:rPr lang="en-US" sz="1600" kern="100">
                          <a:solidFill>
                            <a:schemeClr val="dk1"/>
                          </a:solidFill>
                          <a:effectLst/>
                          <a:latin typeface="+mn-lt"/>
                          <a:ea typeface="+mn-ea"/>
                          <a:cs typeface="+mn-cs"/>
                        </a:rPr>
                        <a:t>0.7-2.8</a:t>
                      </a:r>
                      <a:endParaRPr lang="zh-CN" altLang="en-US" sz="1600" kern="10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altLang="zh-CN" sz="1600" kern="100" dirty="0">
                          <a:solidFill>
                            <a:schemeClr val="dk1"/>
                          </a:solidFill>
                          <a:effectLst/>
                          <a:latin typeface="+mn-lt"/>
                          <a:ea typeface="+mn-ea"/>
                          <a:cs typeface="+mn-cs"/>
                        </a:rPr>
                        <a:t>120%</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&gt;43.1</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56-70.3</a:t>
                      </a:r>
                      <a:endParaRPr lang="zh-CN" altLang="en-US" sz="1600" kern="100" dirty="0">
                        <a:solidFill>
                          <a:schemeClr val="dk1"/>
                        </a:solidFill>
                        <a:effectLst/>
                        <a:latin typeface="+mn-lt"/>
                        <a:ea typeface="+mn-ea"/>
                        <a:cs typeface="+mn-cs"/>
                      </a:endParaRPr>
                    </a:p>
                  </a:txBody>
                  <a:tcPr marL="68580" marR="68580" marT="0" marB="0" anchor="ctr"/>
                </a:tc>
                <a:tc>
                  <a:txBody>
                    <a:bodyPr/>
                    <a:lstStyle/>
                    <a:p>
                      <a:pPr algn="ctr">
                        <a:spcBef>
                          <a:spcPts val="300"/>
                        </a:spcBef>
                        <a:spcAft>
                          <a:spcPts val="300"/>
                        </a:spcAft>
                      </a:pPr>
                      <a:r>
                        <a:rPr lang="en-US" sz="1600" kern="100" dirty="0">
                          <a:solidFill>
                            <a:schemeClr val="dk1"/>
                          </a:solidFill>
                          <a:effectLst/>
                          <a:latin typeface="+mn-lt"/>
                          <a:ea typeface="+mn-ea"/>
                          <a:cs typeface="+mn-cs"/>
                        </a:rPr>
                        <a:t>45-57.5</a:t>
                      </a:r>
                      <a:endParaRPr lang="zh-CN" altLang="en-US" sz="16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6" name="文本框 5">
            <a:extLst>
              <a:ext uri="{FF2B5EF4-FFF2-40B4-BE49-F238E27FC236}">
                <a16:creationId xmlns:a16="http://schemas.microsoft.com/office/drawing/2014/main" id="{B3BBF1FC-18BC-E885-7C54-00E615C5427F}"/>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国内外研究现状对比</a:t>
            </a:r>
          </a:p>
        </p:txBody>
      </p:sp>
    </p:spTree>
    <p:extLst>
      <p:ext uri="{BB962C8B-B14F-4D97-AF65-F5344CB8AC3E}">
        <p14:creationId xmlns:p14="http://schemas.microsoft.com/office/powerpoint/2010/main" val="9457385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C5A911-D1AD-8284-6428-40E514A91790}"/>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03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研究内容</a:t>
            </a:r>
          </a:p>
        </p:txBody>
      </p:sp>
      <p:pic>
        <p:nvPicPr>
          <p:cNvPr id="3" name="图片 2">
            <a:extLst>
              <a:ext uri="{FF2B5EF4-FFF2-40B4-BE49-F238E27FC236}">
                <a16:creationId xmlns:a16="http://schemas.microsoft.com/office/drawing/2014/main" id="{6F822E53-7FD0-7E2C-895F-A5C9308671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76477" y="1087941"/>
            <a:ext cx="2632947" cy="5141190"/>
          </a:xfrm>
          <a:prstGeom prst="rect">
            <a:avLst/>
          </a:prstGeom>
          <a:noFill/>
          <a:ln>
            <a:noFill/>
          </a:ln>
        </p:spPr>
      </p:pic>
      <p:sp>
        <p:nvSpPr>
          <p:cNvPr id="6" name="文本框 5">
            <a:extLst>
              <a:ext uri="{FF2B5EF4-FFF2-40B4-BE49-F238E27FC236}">
                <a16:creationId xmlns:a16="http://schemas.microsoft.com/office/drawing/2014/main" id="{9A5CFABC-B66C-B8C0-3A79-AD3AF4905E85}"/>
              </a:ext>
            </a:extLst>
          </p:cNvPr>
          <p:cNvSpPr txBox="1"/>
          <p:nvPr/>
        </p:nvSpPr>
        <p:spPr>
          <a:xfrm>
            <a:off x="3891585" y="1409489"/>
            <a:ext cx="7844890" cy="1938992"/>
          </a:xfrm>
          <a:prstGeom prst="rect">
            <a:avLst/>
          </a:prstGeom>
          <a:noFill/>
        </p:spPr>
        <p:txBody>
          <a:bodyPr wrap="square">
            <a:spAutoFit/>
          </a:bodyPr>
          <a:lstStyle/>
          <a:p>
            <a:pPr indent="304800" algn="just"/>
            <a:r>
              <a:rPr lang="zh-CN" altLang="en-US" sz="2400" i="0" kern="100" dirty="0">
                <a:effectLst/>
                <a:latin typeface="微软雅黑" panose="020B0503020204020204" pitchFamily="34" charset="-122"/>
                <a:ea typeface="微软雅黑" panose="020B0503020204020204" pitchFamily="34" charset="-122"/>
              </a:rPr>
              <a:t>面向下一代通信技术应用，宽带高回退效率的放大器成为了一个重要的研究方向。</a:t>
            </a:r>
            <a:endParaRPr lang="en-US" altLang="zh-CN" sz="2400" i="0" kern="100" dirty="0">
              <a:effectLst/>
              <a:latin typeface="微软雅黑" panose="020B0503020204020204" pitchFamily="34" charset="-122"/>
              <a:ea typeface="微软雅黑" panose="020B0503020204020204" pitchFamily="34" charset="-122"/>
            </a:endParaRPr>
          </a:p>
          <a:p>
            <a:pPr indent="304800" algn="just"/>
            <a:r>
              <a:rPr lang="zh-CN" altLang="zh-CN" sz="2400" i="0" kern="100" dirty="0">
                <a:effectLst/>
                <a:latin typeface="微软雅黑" panose="020B0503020204020204" pitchFamily="34" charset="-122"/>
                <a:ea typeface="微软雅黑" panose="020B0503020204020204" pitchFamily="34" charset="-122"/>
              </a:rPr>
              <a:t>针对该方向，研究内容是</a:t>
            </a:r>
            <a:r>
              <a:rPr lang="en-US" altLang="zh-CN" sz="2400" i="0" kern="100" dirty="0">
                <a:effectLst/>
                <a:latin typeface="微软雅黑" panose="020B0503020204020204" pitchFamily="34" charset="-122"/>
                <a:ea typeface="微软雅黑" panose="020B0503020204020204" pitchFamily="34" charset="-122"/>
              </a:rPr>
              <a:t>——</a:t>
            </a:r>
            <a:r>
              <a:rPr lang="zh-CN" altLang="en-US" sz="2400" i="0" kern="100" dirty="0">
                <a:effectLst/>
                <a:latin typeface="微软雅黑" panose="020B0503020204020204" pitchFamily="34" charset="-122"/>
                <a:ea typeface="微软雅黑" panose="020B0503020204020204" pitchFamily="34" charset="-122"/>
              </a:rPr>
              <a:t>基于</a:t>
            </a:r>
            <a:r>
              <a:rPr lang="en-US" altLang="zh-CN" sz="2400" i="0" kern="100" dirty="0" err="1">
                <a:effectLst/>
                <a:latin typeface="微软雅黑" panose="020B0503020204020204" pitchFamily="34" charset="-122"/>
                <a:ea typeface="微软雅黑" panose="020B0503020204020204" pitchFamily="34" charset="-122"/>
              </a:rPr>
              <a:t>Wolfspeed</a:t>
            </a:r>
            <a:r>
              <a:rPr lang="zh-CN" altLang="en-US" sz="2400" i="0" kern="100" dirty="0">
                <a:effectLst/>
                <a:latin typeface="微软雅黑" panose="020B0503020204020204" pitchFamily="34" charset="-122"/>
                <a:ea typeface="微软雅黑" panose="020B0503020204020204" pitchFamily="34" charset="-122"/>
              </a:rPr>
              <a:t>晶体管的</a:t>
            </a:r>
            <a:r>
              <a:rPr lang="en-US" altLang="zh-CN" sz="2400" i="0" kern="100" dirty="0" err="1">
                <a:effectLst/>
                <a:latin typeface="微软雅黑" panose="020B0503020204020204" pitchFamily="34" charset="-122"/>
                <a:ea typeface="微软雅黑" panose="020B0503020204020204" pitchFamily="34" charset="-122"/>
              </a:rPr>
              <a:t>GaN</a:t>
            </a:r>
            <a:r>
              <a:rPr lang="en-US" altLang="zh-CN" sz="2400" i="0" kern="100" dirty="0">
                <a:effectLst/>
                <a:latin typeface="微软雅黑" panose="020B0503020204020204" pitchFamily="34" charset="-122"/>
                <a:ea typeface="微软雅黑" panose="020B0503020204020204" pitchFamily="34" charset="-122"/>
              </a:rPr>
              <a:t> HEMT</a:t>
            </a:r>
            <a:r>
              <a:rPr lang="zh-CN" altLang="en-US" sz="2400" i="0" kern="100" dirty="0">
                <a:effectLst/>
                <a:latin typeface="微软雅黑" panose="020B0503020204020204" pitchFamily="34" charset="-122"/>
                <a:ea typeface="微软雅黑" panose="020B0503020204020204" pitchFamily="34" charset="-122"/>
              </a:rPr>
              <a:t>工艺，设计一款工作于</a:t>
            </a:r>
            <a:r>
              <a:rPr lang="en-US" altLang="zh-CN" sz="2400" i="0" kern="100" dirty="0">
                <a:effectLst/>
                <a:latin typeface="微软雅黑" panose="020B0503020204020204" pitchFamily="34" charset="-122"/>
                <a:ea typeface="微软雅黑" panose="020B0503020204020204" pitchFamily="34" charset="-122"/>
              </a:rPr>
              <a:t>1-3GHz</a:t>
            </a:r>
            <a:r>
              <a:rPr lang="zh-CN" altLang="en-US" sz="2400" i="0" kern="100" dirty="0">
                <a:effectLst/>
                <a:latin typeface="微软雅黑" panose="020B0503020204020204" pitchFamily="34" charset="-122"/>
                <a:ea typeface="微软雅黑" panose="020B0503020204020204" pitchFamily="34" charset="-122"/>
              </a:rPr>
              <a:t>的宽带、高回退效率的无开关</a:t>
            </a:r>
            <a:r>
              <a:rPr lang="en-US" altLang="zh-CN" sz="2400" i="0" kern="100" dirty="0">
                <a:effectLst/>
                <a:latin typeface="微软雅黑" panose="020B0503020204020204" pitchFamily="34" charset="-122"/>
                <a:ea typeface="微软雅黑" panose="020B0503020204020204" pitchFamily="34" charset="-122"/>
              </a:rPr>
              <a:t>G</a:t>
            </a:r>
            <a:r>
              <a:rPr lang="zh-CN" altLang="en-US" sz="2400" i="0" kern="100" dirty="0">
                <a:effectLst/>
                <a:latin typeface="微软雅黑" panose="020B0503020204020204" pitchFamily="34" charset="-122"/>
                <a:ea typeface="微软雅黑" panose="020B0503020204020204" pitchFamily="34" charset="-122"/>
              </a:rPr>
              <a:t>类放大器，完成流片并进行测试。</a:t>
            </a:r>
            <a:endParaRPr lang="en-US" altLang="zh-CN" sz="2400" i="0" kern="100" dirty="0">
              <a:effectLst/>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55108BC-4C35-F329-5196-AE674D0E37F4}"/>
              </a:ext>
            </a:extLst>
          </p:cNvPr>
          <p:cNvSpPr txBox="1"/>
          <p:nvPr/>
        </p:nvSpPr>
        <p:spPr>
          <a:xfrm>
            <a:off x="3891585" y="3748188"/>
            <a:ext cx="6097088" cy="2308324"/>
          </a:xfrm>
          <a:prstGeom prst="rect">
            <a:avLst/>
          </a:prstGeom>
          <a:noFill/>
        </p:spPr>
        <p:txBody>
          <a:bodyPr wrap="square">
            <a:spAutoFit/>
          </a:bodyPr>
          <a:lstStyle/>
          <a:p>
            <a:r>
              <a:rPr lang="zh-CN" altLang="en-US" i="0" dirty="0">
                <a:latin typeface="微软雅黑" panose="020B0503020204020204" pitchFamily="34" charset="-122"/>
                <a:ea typeface="微软雅黑" panose="020B0503020204020204" pitchFamily="34" charset="-122"/>
              </a:rPr>
              <a:t>宽带功率放大器预期达到的性能指标为：</a:t>
            </a: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工作频率为</a:t>
            </a:r>
            <a:r>
              <a:rPr lang="en-US" altLang="zh-CN" i="0" dirty="0">
                <a:latin typeface="微软雅黑" panose="020B0503020204020204" pitchFamily="34" charset="-122"/>
                <a:ea typeface="微软雅黑" panose="020B0503020204020204" pitchFamily="34" charset="-122"/>
              </a:rPr>
              <a:t>1-3GHz</a:t>
            </a:r>
            <a:endParaRPr lang="zh-CN" altLang="en-US" i="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输出功率大于</a:t>
            </a:r>
            <a:r>
              <a:rPr lang="en-US" altLang="zh-CN" i="0" dirty="0">
                <a:latin typeface="微软雅黑" panose="020B0503020204020204" pitchFamily="34" charset="-122"/>
                <a:ea typeface="微软雅黑" panose="020B0503020204020204" pitchFamily="34" charset="-122"/>
              </a:rPr>
              <a:t>36dBm</a:t>
            </a:r>
            <a:endParaRPr lang="zh-CN" altLang="en-US" i="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增益大于</a:t>
            </a:r>
            <a:r>
              <a:rPr lang="en-US" altLang="zh-CN" i="0" dirty="0">
                <a:latin typeface="微软雅黑" panose="020B0503020204020204" pitchFamily="34" charset="-122"/>
                <a:ea typeface="微软雅黑" panose="020B0503020204020204" pitchFamily="34" charset="-122"/>
              </a:rPr>
              <a:t>8dB</a:t>
            </a:r>
            <a:endParaRPr lang="zh-CN" altLang="en-US" i="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饱和漏极效率高于</a:t>
            </a:r>
            <a:r>
              <a:rPr lang="en-US" altLang="zh-CN" i="0" dirty="0">
                <a:latin typeface="微软雅黑" panose="020B0503020204020204" pitchFamily="34" charset="-122"/>
                <a:ea typeface="微软雅黑" panose="020B0503020204020204" pitchFamily="34" charset="-122"/>
              </a:rPr>
              <a:t>45%</a:t>
            </a:r>
          </a:p>
          <a:p>
            <a:pPr marL="342900" indent="-342900">
              <a:buFont typeface="Arial" panose="020B0604020202020204" pitchFamily="34" charset="0"/>
              <a:buChar char="•"/>
            </a:pPr>
            <a:r>
              <a:rPr lang="en-US" altLang="zh-CN" i="0" dirty="0">
                <a:latin typeface="微软雅黑" panose="020B0503020204020204" pitchFamily="34" charset="-122"/>
                <a:ea typeface="微软雅黑" panose="020B0503020204020204" pitchFamily="34" charset="-122"/>
              </a:rPr>
              <a:t>6dB</a:t>
            </a:r>
            <a:r>
              <a:rPr lang="zh-CN" altLang="en-US" i="0" dirty="0">
                <a:latin typeface="微软雅黑" panose="020B0503020204020204" pitchFamily="34" charset="-122"/>
                <a:ea typeface="微软雅黑" panose="020B0503020204020204" pitchFamily="34" charset="-122"/>
              </a:rPr>
              <a:t>回退效率高于</a:t>
            </a:r>
            <a:r>
              <a:rPr lang="en-US" altLang="zh-CN" i="0" dirty="0">
                <a:latin typeface="微软雅黑" panose="020B0503020204020204" pitchFamily="34" charset="-122"/>
                <a:ea typeface="微软雅黑" panose="020B0503020204020204" pitchFamily="34" charset="-122"/>
              </a:rPr>
              <a:t>40%</a:t>
            </a:r>
            <a:endParaRPr lang="zh-CN" altLang="en-US" i="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1476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B484F0-F9BF-BF42-9ED6-FB8855262AB0}"/>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E03799F3-5293-FFAF-35B3-BFE05958842E}"/>
              </a:ext>
            </a:extLst>
          </p:cNvPr>
          <p:cNvSpPr txBox="1"/>
          <p:nvPr/>
        </p:nvSpPr>
        <p:spPr>
          <a:xfrm>
            <a:off x="488223" y="1192712"/>
            <a:ext cx="10288634" cy="1005788"/>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根据设计指标选择</a:t>
            </a:r>
            <a:r>
              <a:rPr lang="en-US" altLang="zh-CN" i="0" dirty="0" err="1">
                <a:latin typeface="微软雅黑" panose="020B0503020204020204" pitchFamily="34" charset="-122"/>
                <a:ea typeface="微软雅黑" panose="020B0503020204020204" pitchFamily="34" charset="-122"/>
              </a:rPr>
              <a:t>GaN</a:t>
            </a:r>
            <a:r>
              <a:rPr lang="en-US" altLang="zh-CN" i="0" dirty="0">
                <a:latin typeface="微软雅黑" panose="020B0503020204020204" pitchFamily="34" charset="-122"/>
                <a:ea typeface="微软雅黑" panose="020B0503020204020204" pitchFamily="34" charset="-122"/>
              </a:rPr>
              <a:t> HEMT</a:t>
            </a:r>
            <a:r>
              <a:rPr lang="zh-CN" altLang="en-US" i="0" dirty="0">
                <a:latin typeface="微软雅黑" panose="020B0503020204020204" pitchFamily="34" charset="-122"/>
                <a:ea typeface="微软雅黑" panose="020B0503020204020204" pitchFamily="34" charset="-122"/>
              </a:rPr>
              <a:t>的尺寸以及偏置</a:t>
            </a:r>
            <a:endParaRPr lang="en-US" altLang="zh-CN"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对其建立小信号模型，提取本征参数和寄生参数，并建立寄生参数模型</a:t>
            </a:r>
          </a:p>
        </p:txBody>
      </p:sp>
      <p:pic>
        <p:nvPicPr>
          <p:cNvPr id="9" name="图片 8">
            <a:extLst>
              <a:ext uri="{FF2B5EF4-FFF2-40B4-BE49-F238E27FC236}">
                <a16:creationId xmlns:a16="http://schemas.microsoft.com/office/drawing/2014/main" id="{CE431B22-0641-487E-73BC-636001C97DAA}"/>
              </a:ext>
            </a:extLst>
          </p:cNvPr>
          <p:cNvPicPr>
            <a:picLocks noChangeAspect="1"/>
          </p:cNvPicPr>
          <p:nvPr/>
        </p:nvPicPr>
        <p:blipFill rotWithShape="1">
          <a:blip r:embed="rId3"/>
          <a:srcRect r="47504" b="47623"/>
          <a:stretch/>
        </p:blipFill>
        <p:spPr>
          <a:xfrm>
            <a:off x="1375594" y="3078324"/>
            <a:ext cx="9256444" cy="3213981"/>
          </a:xfrm>
          <a:prstGeom prst="rect">
            <a:avLst/>
          </a:prstGeom>
        </p:spPr>
      </p:pic>
    </p:spTree>
    <p:extLst>
      <p:ext uri="{BB962C8B-B14F-4D97-AF65-F5344CB8AC3E}">
        <p14:creationId xmlns:p14="http://schemas.microsoft.com/office/powerpoint/2010/main" val="115249785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652118" y="932389"/>
            <a:ext cx="3299398"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i="0" dirty="0">
                <a:solidFill>
                  <a:prstClr val="black"/>
                </a:solidFill>
                <a:latin typeface="微软雅黑" panose="020B0503020204020204" pitchFamily="34" charset="-122"/>
                <a:ea typeface="微软雅黑" panose="020B0503020204020204" pitchFamily="34" charset="-122"/>
              </a:rPr>
              <a:t>输出匹配网络设计</a:t>
            </a:r>
          </a:p>
        </p:txBody>
      </p:sp>
      <p:pic>
        <p:nvPicPr>
          <p:cNvPr id="2" name="图片 1">
            <a:extLst>
              <a:ext uri="{FF2B5EF4-FFF2-40B4-BE49-F238E27FC236}">
                <a16:creationId xmlns:a16="http://schemas.microsoft.com/office/drawing/2014/main" id="{93250D9F-11F0-B173-520F-8FCE9B05AF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836" y="1620647"/>
            <a:ext cx="9610363" cy="3755118"/>
          </a:xfrm>
          <a:prstGeom prst="rect">
            <a:avLst/>
          </a:prstGeom>
          <a:noFill/>
          <a:ln>
            <a:noFill/>
          </a:ln>
        </p:spPr>
      </p:pic>
      <p:sp>
        <p:nvSpPr>
          <p:cNvPr id="5" name="文本框 4">
            <a:extLst>
              <a:ext uri="{FF2B5EF4-FFF2-40B4-BE49-F238E27FC236}">
                <a16:creationId xmlns:a16="http://schemas.microsoft.com/office/drawing/2014/main" id="{4B20015F-8C30-F4E8-90EE-E4EF68D4A685}"/>
              </a:ext>
            </a:extLst>
          </p:cNvPr>
          <p:cNvSpPr txBox="1"/>
          <p:nvPr/>
        </p:nvSpPr>
        <p:spPr>
          <a:xfrm>
            <a:off x="584625" y="5423918"/>
            <a:ext cx="10288634" cy="1005788"/>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实现对主辅路晶体管的宽带匹配</a:t>
            </a:r>
            <a:endParaRPr lang="en-US" altLang="zh-CN"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i="0" dirty="0">
                <a:latin typeface="微软雅黑" panose="020B0503020204020204" pitchFamily="34" charset="-122"/>
                <a:ea typeface="微软雅黑" panose="020B0503020204020204" pitchFamily="34" charset="-122"/>
              </a:rPr>
              <a:t>实现对于主辅路相位的控制</a:t>
            </a:r>
          </a:p>
        </p:txBody>
      </p:sp>
    </p:spTree>
    <p:extLst>
      <p:ext uri="{BB962C8B-B14F-4D97-AF65-F5344CB8AC3E}">
        <p14:creationId xmlns:p14="http://schemas.microsoft.com/office/powerpoint/2010/main" val="17810487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652118" y="1142088"/>
            <a:ext cx="3299398" cy="461665"/>
          </a:xfrm>
          <a:prstGeom prst="rect">
            <a:avLst/>
          </a:prstGeom>
          <a:noFill/>
        </p:spPr>
        <p:txBody>
          <a:bodyPr wrap="square">
            <a:spAutoFit/>
          </a:bodyPr>
          <a:lstStyle/>
          <a:p>
            <a:pPr>
              <a:defRPr/>
            </a:pPr>
            <a:r>
              <a:rPr lang="zh-CN" altLang="en-US" b="1" i="0" dirty="0">
                <a:solidFill>
                  <a:prstClr val="black"/>
                </a:solidFill>
                <a:latin typeface="微软雅黑" panose="020B0503020204020204" pitchFamily="34" charset="-122"/>
                <a:ea typeface="微软雅黑" panose="020B0503020204020204" pitchFamily="34" charset="-122"/>
              </a:rPr>
              <a:t>输出匹配网络设计</a:t>
            </a:r>
          </a:p>
        </p:txBody>
      </p:sp>
      <p:pic>
        <p:nvPicPr>
          <p:cNvPr id="5" name="图片 4">
            <a:extLst>
              <a:ext uri="{FF2B5EF4-FFF2-40B4-BE49-F238E27FC236}">
                <a16:creationId xmlns:a16="http://schemas.microsoft.com/office/drawing/2014/main" id="{FC672E1E-28A1-26A5-1212-09AEC6666ECB}"/>
              </a:ext>
            </a:extLst>
          </p:cNvPr>
          <p:cNvPicPr>
            <a:picLocks noChangeAspect="1"/>
          </p:cNvPicPr>
          <p:nvPr/>
        </p:nvPicPr>
        <p:blipFill>
          <a:blip r:embed="rId3"/>
          <a:stretch>
            <a:fillRect/>
          </a:stretch>
        </p:blipFill>
        <p:spPr>
          <a:xfrm>
            <a:off x="823129" y="1785097"/>
            <a:ext cx="4381918" cy="3485128"/>
          </a:xfrm>
          <a:prstGeom prst="rect">
            <a:avLst/>
          </a:prstGeom>
        </p:spPr>
      </p:pic>
      <p:pic>
        <p:nvPicPr>
          <p:cNvPr id="6" name="图片 5">
            <a:extLst>
              <a:ext uri="{FF2B5EF4-FFF2-40B4-BE49-F238E27FC236}">
                <a16:creationId xmlns:a16="http://schemas.microsoft.com/office/drawing/2014/main" id="{A303D84F-4EBD-5F40-D354-616DA3EAD7A7}"/>
              </a:ext>
            </a:extLst>
          </p:cNvPr>
          <p:cNvPicPr>
            <a:picLocks noChangeAspect="1"/>
          </p:cNvPicPr>
          <p:nvPr/>
        </p:nvPicPr>
        <p:blipFill>
          <a:blip r:embed="rId4"/>
          <a:stretch>
            <a:fillRect/>
          </a:stretch>
        </p:blipFill>
        <p:spPr>
          <a:xfrm>
            <a:off x="5927690" y="1754125"/>
            <a:ext cx="4291482" cy="3355350"/>
          </a:xfrm>
          <a:prstGeom prst="rect">
            <a:avLst/>
          </a:prstGeom>
        </p:spPr>
      </p:pic>
      <p:sp>
        <p:nvSpPr>
          <p:cNvPr id="7" name="文本框 6">
            <a:extLst>
              <a:ext uri="{FF2B5EF4-FFF2-40B4-BE49-F238E27FC236}">
                <a16:creationId xmlns:a16="http://schemas.microsoft.com/office/drawing/2014/main" id="{6C58A35E-3670-F266-2790-F9F8BD06384C}"/>
              </a:ext>
            </a:extLst>
          </p:cNvPr>
          <p:cNvSpPr txBox="1"/>
          <p:nvPr/>
        </p:nvSpPr>
        <p:spPr>
          <a:xfrm>
            <a:off x="1056897" y="5423918"/>
            <a:ext cx="4027569" cy="525657"/>
          </a:xfrm>
          <a:prstGeom prst="rect">
            <a:avLst/>
          </a:prstGeom>
          <a:noFill/>
        </p:spPr>
        <p:txBody>
          <a:bodyPr wrap="square">
            <a:spAutoFit/>
          </a:bodyPr>
          <a:lstStyle/>
          <a:p>
            <a:pPr>
              <a:lnSpc>
                <a:spcPct val="130000"/>
              </a:lnSpc>
            </a:pPr>
            <a:r>
              <a:rPr lang="zh-CN" altLang="en-US" i="0" dirty="0">
                <a:latin typeface="微软雅黑" panose="020B0503020204020204" pitchFamily="34" charset="-122"/>
                <a:ea typeface="微软雅黑" panose="020B0503020204020204" pitchFamily="34" charset="-122"/>
              </a:rPr>
              <a:t>主辅支路的阻抗匹配效果</a:t>
            </a:r>
            <a:endParaRPr lang="en-US" altLang="zh-CN" i="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049EB5C-3C25-D204-D650-16E6A345B510}"/>
              </a:ext>
            </a:extLst>
          </p:cNvPr>
          <p:cNvSpPr txBox="1"/>
          <p:nvPr/>
        </p:nvSpPr>
        <p:spPr>
          <a:xfrm>
            <a:off x="6332971" y="5423917"/>
            <a:ext cx="4388619" cy="525657"/>
          </a:xfrm>
          <a:prstGeom prst="rect">
            <a:avLst/>
          </a:prstGeom>
          <a:noFill/>
        </p:spPr>
        <p:txBody>
          <a:bodyPr wrap="square">
            <a:spAutoFit/>
          </a:bodyPr>
          <a:lstStyle/>
          <a:p>
            <a:pPr>
              <a:lnSpc>
                <a:spcPct val="130000"/>
              </a:lnSpc>
            </a:pPr>
            <a:r>
              <a:rPr lang="zh-CN" altLang="en-US" i="0" dirty="0">
                <a:latin typeface="微软雅黑" panose="020B0503020204020204" pitchFamily="34" charset="-122"/>
                <a:ea typeface="微软雅黑" panose="020B0503020204020204" pitchFamily="34" charset="-122"/>
              </a:rPr>
              <a:t>主辅输出匹配电路的相位变化</a:t>
            </a:r>
          </a:p>
        </p:txBody>
      </p:sp>
    </p:spTree>
    <p:extLst>
      <p:ext uri="{BB962C8B-B14F-4D97-AF65-F5344CB8AC3E}">
        <p14:creationId xmlns:p14="http://schemas.microsoft.com/office/powerpoint/2010/main" val="119103174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493354" y="969210"/>
            <a:ext cx="3299398" cy="461665"/>
          </a:xfrm>
          <a:prstGeom prst="rect">
            <a:avLst/>
          </a:prstGeom>
          <a:noFill/>
        </p:spPr>
        <p:txBody>
          <a:bodyPr wrap="square">
            <a:spAutoFit/>
          </a:bodyPr>
          <a:lstStyle/>
          <a:p>
            <a:pPr marL="0" marR="0" lvl="0" indent="0" defTabSz="914400" latinLnBrk="0">
              <a:lnSpc>
                <a:spcPct val="100000"/>
              </a:lnSpc>
              <a:buClrTx/>
              <a:buSzTx/>
              <a:buFontTx/>
              <a:buNone/>
              <a:tabLst/>
              <a:defRPr/>
            </a:pPr>
            <a:r>
              <a:rPr lang="zh-CN" altLang="en-US" b="1" i="0" dirty="0">
                <a:solidFill>
                  <a:prstClr val="black"/>
                </a:solidFill>
                <a:latin typeface="微软雅黑" panose="020B0503020204020204" pitchFamily="34" charset="-122"/>
                <a:ea typeface="微软雅黑" panose="020B0503020204020204" pitchFamily="34" charset="-122"/>
              </a:rPr>
              <a:t>输入匹配网络设计</a:t>
            </a:r>
          </a:p>
        </p:txBody>
      </p:sp>
      <p:sp>
        <p:nvSpPr>
          <p:cNvPr id="7" name="文本框 6">
            <a:extLst>
              <a:ext uri="{FF2B5EF4-FFF2-40B4-BE49-F238E27FC236}">
                <a16:creationId xmlns:a16="http://schemas.microsoft.com/office/drawing/2014/main" id="{03584308-F876-608D-ADE1-1EACB585C524}"/>
              </a:ext>
            </a:extLst>
          </p:cNvPr>
          <p:cNvSpPr txBox="1"/>
          <p:nvPr/>
        </p:nvSpPr>
        <p:spPr>
          <a:xfrm>
            <a:off x="1222171" y="4394851"/>
            <a:ext cx="4593121" cy="1785104"/>
          </a:xfrm>
          <a:prstGeom prst="rect">
            <a:avLst/>
          </a:prstGeom>
          <a:noFill/>
        </p:spPr>
        <p:txBody>
          <a:bodyPr wrap="square">
            <a:spAutoFit/>
          </a:bodyPr>
          <a:lstStyle/>
          <a:p>
            <a:pPr marL="342900" indent="-342900">
              <a:buFont typeface="Arial" panose="020B0604020202020204" pitchFamily="34" charset="0"/>
              <a:buChar char="•"/>
            </a:pPr>
            <a:r>
              <a:rPr lang="zh-CN" altLang="en-US" sz="2200" i="0" dirty="0">
                <a:effectLst/>
                <a:ea typeface="Microsoft YaHei" panose="020B0503020204020204" pitchFamily="34" charset="-122"/>
              </a:rPr>
              <a:t>双输入结构</a:t>
            </a:r>
            <a:endParaRPr lang="en-US" altLang="zh-CN" sz="2200" i="0" dirty="0">
              <a:effectLst/>
              <a:ea typeface="Microsoft YaHei" panose="020B0503020204020204" pitchFamily="34" charset="-122"/>
            </a:endParaRPr>
          </a:p>
          <a:p>
            <a:pPr marL="342900" indent="-342900">
              <a:buFont typeface="Arial" panose="020B0604020202020204" pitchFamily="34" charset="0"/>
              <a:buChar char="•"/>
            </a:pPr>
            <a:endParaRPr lang="en-US" altLang="zh-CN" sz="2200" i="0" dirty="0">
              <a:effectLst/>
              <a:ea typeface="Microsoft YaHei" panose="020B0503020204020204" pitchFamily="34" charset="-122"/>
            </a:endParaRPr>
          </a:p>
          <a:p>
            <a:pPr marL="342900" indent="-342900">
              <a:buFont typeface="Arial" panose="020B0604020202020204" pitchFamily="34" charset="0"/>
              <a:buChar char="•"/>
            </a:pPr>
            <a:r>
              <a:rPr lang="zh-CN" altLang="en-US" sz="2200" i="0" dirty="0">
                <a:ea typeface="Microsoft YaHei" panose="020B0503020204020204" pitchFamily="34" charset="-122"/>
              </a:rPr>
              <a:t>提供最优功率所需的输入电压比</a:t>
            </a:r>
            <a:endParaRPr lang="en-US" altLang="zh-CN" sz="2200" i="0" dirty="0">
              <a:ea typeface="Microsoft YaHei" panose="020B0503020204020204" pitchFamily="34" charset="-122"/>
            </a:endParaRPr>
          </a:p>
          <a:p>
            <a:pPr marL="342900" indent="-342900">
              <a:buFont typeface="Arial" panose="020B0604020202020204" pitchFamily="34" charset="0"/>
              <a:buChar char="•"/>
            </a:pPr>
            <a:endParaRPr lang="en-US" altLang="zh-CN" sz="2200" i="0" dirty="0">
              <a:ea typeface="Microsoft YaHei" panose="020B0503020204020204" pitchFamily="34" charset="-122"/>
            </a:endParaRPr>
          </a:p>
          <a:p>
            <a:pPr marL="342900" indent="-342900">
              <a:buFont typeface="Arial" panose="020B0604020202020204" pitchFamily="34" charset="0"/>
              <a:buChar char="•"/>
            </a:pPr>
            <a:r>
              <a:rPr lang="zh-CN" altLang="en-US" sz="2200" i="0" dirty="0">
                <a:effectLst/>
                <a:ea typeface="Microsoft YaHei" panose="020B0503020204020204" pitchFamily="34" charset="-122"/>
              </a:rPr>
              <a:t>提供主辅路的</a:t>
            </a:r>
            <a:r>
              <a:rPr lang="zh-CN" altLang="en-US" sz="2200" i="0">
                <a:effectLst/>
                <a:ea typeface="Microsoft YaHei" panose="020B0503020204020204" pitchFamily="34" charset="-122"/>
              </a:rPr>
              <a:t>源阻抗</a:t>
            </a:r>
            <a:r>
              <a:rPr lang="en-US" altLang="zh-CN" sz="2200" i="0">
                <a:effectLst/>
                <a:ea typeface="Microsoft YaHei" panose="020B0503020204020204" pitchFamily="34" charset="-122"/>
              </a:rPr>
              <a:t>Z</a:t>
            </a:r>
            <a:r>
              <a:rPr lang="en-US" altLang="zh-CN" sz="2200" i="0" baseline="-25000">
                <a:effectLst/>
                <a:ea typeface="Microsoft YaHei" panose="020B0503020204020204" pitchFamily="34" charset="-122"/>
              </a:rPr>
              <a:t>MS</a:t>
            </a:r>
            <a:r>
              <a:rPr lang="zh-CN" altLang="en-US" sz="2200" i="0">
                <a:effectLst/>
                <a:ea typeface="Microsoft YaHei" panose="020B0503020204020204" pitchFamily="34" charset="-122"/>
              </a:rPr>
              <a:t>和</a:t>
            </a:r>
            <a:r>
              <a:rPr lang="en-US" altLang="zh-CN" sz="2200" i="0">
                <a:effectLst/>
                <a:ea typeface="Microsoft YaHei" panose="020B0503020204020204" pitchFamily="34" charset="-122"/>
              </a:rPr>
              <a:t>Z</a:t>
            </a:r>
            <a:r>
              <a:rPr lang="en-US" altLang="zh-CN" sz="2200" i="0" baseline="-25000">
                <a:effectLst/>
                <a:ea typeface="Microsoft YaHei" panose="020B0503020204020204" pitchFamily="34" charset="-122"/>
              </a:rPr>
              <a:t>AS</a:t>
            </a:r>
            <a:endParaRPr lang="zh-CN" altLang="en-US" sz="2200" i="0" baseline="-25000" dirty="0">
              <a:effectLst/>
              <a:ea typeface="Microsoft YaHei" panose="020B0503020204020204" pitchFamily="34" charset="-122"/>
            </a:endParaRPr>
          </a:p>
        </p:txBody>
      </p:sp>
      <p:pic>
        <p:nvPicPr>
          <p:cNvPr id="2" name="图片 1">
            <a:extLst>
              <a:ext uri="{FF2B5EF4-FFF2-40B4-BE49-F238E27FC236}">
                <a16:creationId xmlns:a16="http://schemas.microsoft.com/office/drawing/2014/main" id="{9D9C3728-B801-2BD0-B1F1-29C239C6C0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087" y="1640457"/>
            <a:ext cx="5089622" cy="2544811"/>
          </a:xfrm>
          <a:prstGeom prst="rect">
            <a:avLst/>
          </a:prstGeom>
          <a:noFill/>
          <a:ln>
            <a:noFill/>
          </a:ln>
        </p:spPr>
      </p:pic>
      <p:sp>
        <p:nvSpPr>
          <p:cNvPr id="8" name="文本框 7">
            <a:extLst>
              <a:ext uri="{FF2B5EF4-FFF2-40B4-BE49-F238E27FC236}">
                <a16:creationId xmlns:a16="http://schemas.microsoft.com/office/drawing/2014/main" id="{BCC99E85-3DC1-497C-F210-5BB62E945441}"/>
              </a:ext>
            </a:extLst>
          </p:cNvPr>
          <p:cNvSpPr txBox="1"/>
          <p:nvPr/>
        </p:nvSpPr>
        <p:spPr>
          <a:xfrm>
            <a:off x="5732615" y="4986710"/>
            <a:ext cx="2184187" cy="461665"/>
          </a:xfrm>
          <a:prstGeom prst="rect">
            <a:avLst/>
          </a:prstGeom>
          <a:noFill/>
        </p:spPr>
        <p:txBody>
          <a:bodyPr wrap="square">
            <a:spAutoFit/>
          </a:bodyPr>
          <a:lstStyle/>
          <a:p>
            <a:r>
              <a:rPr lang="zh-CN" altLang="zh-CN" sz="2400" b="1">
                <a:effectLst/>
                <a:latin typeface="Times New Roman" panose="02020603050405020304" pitchFamily="18" charset="0"/>
                <a:ea typeface="等线" panose="02010600030101010101" pitchFamily="2" charset="-122"/>
                <a:cs typeface="Times New Roman" panose="02020603050405020304" pitchFamily="18" charset="0"/>
              </a:rPr>
              <a:t>α</a:t>
            </a:r>
            <a:r>
              <a:rPr lang="en-US" altLang="zh-CN" sz="2400" b="1" baseline="-25000">
                <a:effectLst/>
                <a:latin typeface="Times New Roman" panose="02020603050405020304" pitchFamily="18" charset="0"/>
                <a:ea typeface="等线" panose="02010600030101010101" pitchFamily="2" charset="-122"/>
              </a:rPr>
              <a:t>g</a:t>
            </a:r>
            <a:r>
              <a:rPr lang="en-US" altLang="zh-CN" sz="2400" b="1">
                <a:effectLst/>
                <a:latin typeface="Times New Roman" panose="02020603050405020304" pitchFamily="18" charset="0"/>
                <a:ea typeface="等线" panose="02010600030101010101" pitchFamily="2" charset="-122"/>
              </a:rPr>
              <a:t>=V</a:t>
            </a:r>
            <a:r>
              <a:rPr lang="en-US" altLang="zh-CN" sz="2400" b="1" baseline="-25000">
                <a:effectLst/>
                <a:latin typeface="Times New Roman" panose="02020603050405020304" pitchFamily="18" charset="0"/>
                <a:ea typeface="等线" panose="02010600030101010101" pitchFamily="2" charset="-122"/>
              </a:rPr>
              <a:t>gsa </a:t>
            </a:r>
            <a:r>
              <a:rPr lang="en-US" altLang="zh-CN" sz="2400" b="1">
                <a:effectLst/>
                <a:latin typeface="Times New Roman" panose="02020603050405020304" pitchFamily="18" charset="0"/>
                <a:ea typeface="等线" panose="02010600030101010101" pitchFamily="2" charset="-122"/>
              </a:rPr>
              <a:t>/V</a:t>
            </a:r>
            <a:r>
              <a:rPr lang="en-US" altLang="zh-CN" sz="2400" b="1" baseline="-25000">
                <a:effectLst/>
                <a:latin typeface="Times New Roman" panose="02020603050405020304" pitchFamily="18" charset="0"/>
                <a:ea typeface="等线" panose="02010600030101010101" pitchFamily="2" charset="-122"/>
              </a:rPr>
              <a:t>gsm</a:t>
            </a:r>
            <a:endParaRPr lang="zh-CN" altLang="en-US" b="1" baseline="-25000"/>
          </a:p>
        </p:txBody>
      </p:sp>
      <p:pic>
        <p:nvPicPr>
          <p:cNvPr id="15" name="图片 14">
            <a:extLst>
              <a:ext uri="{FF2B5EF4-FFF2-40B4-BE49-F238E27FC236}">
                <a16:creationId xmlns:a16="http://schemas.microsoft.com/office/drawing/2014/main" id="{28E78385-DFCE-420C-789F-DFA74514D3CC}"/>
              </a:ext>
            </a:extLst>
          </p:cNvPr>
          <p:cNvPicPr>
            <a:picLocks noChangeAspect="1"/>
          </p:cNvPicPr>
          <p:nvPr/>
        </p:nvPicPr>
        <p:blipFill>
          <a:blip r:embed="rId4"/>
          <a:stretch>
            <a:fillRect/>
          </a:stretch>
        </p:blipFill>
        <p:spPr>
          <a:xfrm>
            <a:off x="8341927" y="1345727"/>
            <a:ext cx="2331196" cy="2653977"/>
          </a:xfrm>
          <a:prstGeom prst="rect">
            <a:avLst/>
          </a:prstGeom>
        </p:spPr>
      </p:pic>
      <p:sp>
        <p:nvSpPr>
          <p:cNvPr id="16" name="文本框 15">
            <a:extLst>
              <a:ext uri="{FF2B5EF4-FFF2-40B4-BE49-F238E27FC236}">
                <a16:creationId xmlns:a16="http://schemas.microsoft.com/office/drawing/2014/main" id="{B82AC930-31AE-375B-F00E-833E769CF9B7}"/>
              </a:ext>
            </a:extLst>
          </p:cNvPr>
          <p:cNvSpPr txBox="1"/>
          <p:nvPr/>
        </p:nvSpPr>
        <p:spPr>
          <a:xfrm>
            <a:off x="7545090" y="4185268"/>
            <a:ext cx="4593121" cy="769441"/>
          </a:xfrm>
          <a:prstGeom prst="rect">
            <a:avLst/>
          </a:prstGeom>
          <a:noFill/>
        </p:spPr>
        <p:txBody>
          <a:bodyPr wrap="square">
            <a:spAutoFit/>
          </a:bodyPr>
          <a:lstStyle/>
          <a:p>
            <a:r>
              <a:rPr lang="zh-CN" altLang="en-US" sz="2200" i="0">
                <a:ea typeface="Microsoft YaHei" panose="020B0503020204020204" pitchFamily="34" charset="-122"/>
              </a:rPr>
              <a:t>在栅极需要加入并联的</a:t>
            </a:r>
            <a:r>
              <a:rPr lang="en-US" altLang="zh-CN" sz="2200" i="0">
                <a:ea typeface="Microsoft YaHei" panose="020B0503020204020204" pitchFamily="34" charset="-122"/>
              </a:rPr>
              <a:t>RC</a:t>
            </a:r>
            <a:r>
              <a:rPr lang="zh-CN" altLang="en-US" sz="2200" i="0">
                <a:ea typeface="Microsoft YaHei" panose="020B0503020204020204" pitchFamily="34" charset="-122"/>
              </a:rPr>
              <a:t>结构来提升整个电路的稳定性</a:t>
            </a:r>
            <a:endParaRPr lang="zh-CN" altLang="en-US" sz="2200" i="0" dirty="0">
              <a:ea typeface="Microsoft YaHei" panose="020B0503020204020204" pitchFamily="34" charset="-122"/>
            </a:endParaRPr>
          </a:p>
        </p:txBody>
      </p:sp>
    </p:spTree>
    <p:extLst>
      <p:ext uri="{BB962C8B-B14F-4D97-AF65-F5344CB8AC3E}">
        <p14:creationId xmlns:p14="http://schemas.microsoft.com/office/powerpoint/2010/main" val="5139529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8591532-CB2E-6525-B63E-79B4D605D1EF}"/>
              </a:ext>
            </a:extLst>
          </p:cNvPr>
          <p:cNvSpPr txBox="1"/>
          <p:nvPr/>
        </p:nvSpPr>
        <p:spPr>
          <a:xfrm>
            <a:off x="5097280" y="1855015"/>
            <a:ext cx="6097136" cy="347319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课题背景及研究的目的和意义</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国内外研究现状</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研究内容</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zh-CN" altLang="en-US"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rPr>
              <a:t>已完成的研究工作</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lang="zh-CN" altLang="en-US" sz="3000" i="0" kern="0" dirty="0">
                <a:solidFill>
                  <a:srgbClr val="111111"/>
                </a:solidFill>
                <a:latin typeface="微软雅黑" panose="020B0503020204020204" pitchFamily="34" charset="-122"/>
                <a:ea typeface="微软雅黑" panose="020B0503020204020204" pitchFamily="34" charset="-122"/>
                <a:cs typeface="Segoe UI" panose="020B0502040204020203" pitchFamily="34" charset="0"/>
              </a:rPr>
              <a:t>下阶段研究工作</a:t>
            </a:r>
            <a:endParaRPr kumimoji="0" lang="en-US" altLang="zh-CN" sz="3000" b="0" i="0" u="none" strike="noStrike" kern="0" cap="none" spc="0" normalizeH="0" baseline="0" noProof="0" dirty="0">
              <a:ln>
                <a:noFill/>
              </a:ln>
              <a:solidFill>
                <a:srgbClr val="111111"/>
              </a:solidFill>
              <a:effectLst/>
              <a:uLnTx/>
              <a:uFillTx/>
              <a:latin typeface="微软雅黑" panose="020B0503020204020204" pitchFamily="34" charset="-122"/>
              <a:ea typeface="微软雅黑" panose="020B0503020204020204" pitchFamily="34" charset="-122"/>
              <a:cs typeface="Segoe UI" panose="020B0502040204020203" pitchFamily="34" charset="0"/>
            </a:endParaRPr>
          </a:p>
        </p:txBody>
      </p:sp>
      <p:sp>
        <p:nvSpPr>
          <p:cNvPr id="2" name="文本框 1">
            <a:extLst>
              <a:ext uri="{FF2B5EF4-FFF2-40B4-BE49-F238E27FC236}">
                <a16:creationId xmlns:a16="http://schemas.microsoft.com/office/drawing/2014/main" id="{54D691E4-D3CD-4FAC-7C03-622879246855}"/>
              </a:ext>
            </a:extLst>
          </p:cNvPr>
          <p:cNvSpPr txBox="1"/>
          <p:nvPr/>
        </p:nvSpPr>
        <p:spPr>
          <a:xfrm>
            <a:off x="2338071" y="3001558"/>
            <a:ext cx="1348303"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目录</a:t>
            </a:r>
          </a:p>
        </p:txBody>
      </p:sp>
      <p:cxnSp>
        <p:nvCxnSpPr>
          <p:cNvPr id="6" name="直接连接符 5">
            <a:extLst>
              <a:ext uri="{FF2B5EF4-FFF2-40B4-BE49-F238E27FC236}">
                <a16:creationId xmlns:a16="http://schemas.microsoft.com/office/drawing/2014/main" id="{C0C81ACB-879C-8F84-D918-5280CC844FEB}"/>
              </a:ext>
            </a:extLst>
          </p:cNvPr>
          <p:cNvCxnSpPr>
            <a:cxnSpLocks/>
          </p:cNvCxnSpPr>
          <p:nvPr/>
        </p:nvCxnSpPr>
        <p:spPr>
          <a:xfrm>
            <a:off x="3930556" y="2048728"/>
            <a:ext cx="0" cy="3279482"/>
          </a:xfrm>
          <a:prstGeom prst="line">
            <a:avLst/>
          </a:prstGeom>
          <a:ln w="28575">
            <a:solidFill>
              <a:srgbClr val="398D97"/>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76B78BDB-3FC6-9CD9-1E73-DD57BD5127E8}"/>
              </a:ext>
            </a:extLst>
          </p:cNvPr>
          <p:cNvSpPr txBox="1"/>
          <p:nvPr/>
        </p:nvSpPr>
        <p:spPr>
          <a:xfrm>
            <a:off x="4196687" y="2493336"/>
            <a:ext cx="702286" cy="130888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Pts val="1000"/>
              <a:buFontTx/>
              <a:buNone/>
              <a:tabLst>
                <a:tab pos="457200" algn="l"/>
              </a:tabLst>
              <a:defRPr/>
            </a:pPr>
            <a:r>
              <a:rPr kumimoji="0" lang="en-US" altLang="zh-CN" sz="2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panose="020B0502040204020203" pitchFamily="34" charset="0"/>
              </a:rPr>
              <a:t>021</a:t>
            </a:r>
          </a:p>
        </p:txBody>
      </p:sp>
      <p:sp>
        <p:nvSpPr>
          <p:cNvPr id="21" name="TextBox 6">
            <a:extLst>
              <a:ext uri="{FF2B5EF4-FFF2-40B4-BE49-F238E27FC236}">
                <a16:creationId xmlns:a16="http://schemas.microsoft.com/office/drawing/2014/main" id="{D6C7422C-58DE-4AF4-7461-1D79B79C899B}"/>
              </a:ext>
            </a:extLst>
          </p:cNvPr>
          <p:cNvSpPr txBox="1"/>
          <p:nvPr/>
        </p:nvSpPr>
        <p:spPr>
          <a:xfrm>
            <a:off x="3998380" y="1847352"/>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01</a:t>
            </a:r>
            <a:endPar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endParaRPr>
          </a:p>
        </p:txBody>
      </p:sp>
      <p:sp>
        <p:nvSpPr>
          <p:cNvPr id="23" name="TextBox 6">
            <a:extLst>
              <a:ext uri="{FF2B5EF4-FFF2-40B4-BE49-F238E27FC236}">
                <a16:creationId xmlns:a16="http://schemas.microsoft.com/office/drawing/2014/main" id="{C04B6762-18C2-C735-DE83-F62DB9AE5355}"/>
              </a:ext>
            </a:extLst>
          </p:cNvPr>
          <p:cNvSpPr txBox="1"/>
          <p:nvPr/>
        </p:nvSpPr>
        <p:spPr>
          <a:xfrm>
            <a:off x="3998379" y="2555238"/>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02</a:t>
            </a:r>
          </a:p>
        </p:txBody>
      </p:sp>
      <p:sp>
        <p:nvSpPr>
          <p:cNvPr id="24" name="TextBox 6">
            <a:extLst>
              <a:ext uri="{FF2B5EF4-FFF2-40B4-BE49-F238E27FC236}">
                <a16:creationId xmlns:a16="http://schemas.microsoft.com/office/drawing/2014/main" id="{EB8AC3A6-9856-53A7-D417-7F621E095577}"/>
              </a:ext>
            </a:extLst>
          </p:cNvPr>
          <p:cNvSpPr txBox="1"/>
          <p:nvPr/>
        </p:nvSpPr>
        <p:spPr>
          <a:xfrm>
            <a:off x="3977082" y="3233838"/>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03</a:t>
            </a:r>
          </a:p>
        </p:txBody>
      </p:sp>
      <p:sp>
        <p:nvSpPr>
          <p:cNvPr id="26" name="TextBox 6">
            <a:extLst>
              <a:ext uri="{FF2B5EF4-FFF2-40B4-BE49-F238E27FC236}">
                <a16:creationId xmlns:a16="http://schemas.microsoft.com/office/drawing/2014/main" id="{9C805DBF-EC17-9B7E-86AD-2E9C6C2E9A31}"/>
              </a:ext>
            </a:extLst>
          </p:cNvPr>
          <p:cNvSpPr txBox="1"/>
          <p:nvPr/>
        </p:nvSpPr>
        <p:spPr>
          <a:xfrm>
            <a:off x="3937380" y="3941724"/>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04</a:t>
            </a:r>
          </a:p>
        </p:txBody>
      </p:sp>
      <p:sp>
        <p:nvSpPr>
          <p:cNvPr id="27" name="TextBox 6">
            <a:extLst>
              <a:ext uri="{FF2B5EF4-FFF2-40B4-BE49-F238E27FC236}">
                <a16:creationId xmlns:a16="http://schemas.microsoft.com/office/drawing/2014/main" id="{96A6D09A-BB03-BEFE-A77D-4528C20DBE50}"/>
              </a:ext>
            </a:extLst>
          </p:cNvPr>
          <p:cNvSpPr txBox="1"/>
          <p:nvPr/>
        </p:nvSpPr>
        <p:spPr>
          <a:xfrm>
            <a:off x="3937380" y="4620324"/>
            <a:ext cx="1685752" cy="707886"/>
          </a:xfrm>
          <a:prstGeom prst="rect">
            <a:avLst/>
          </a:prstGeom>
          <a:noFill/>
        </p:spPr>
        <p:txBody>
          <a:bodyPr wrap="none"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4800" b="0" i="1" u="none" strike="noStrike" kern="1200" cap="none" spc="0" normalizeH="0" baseline="0" noProof="0" dirty="0">
                <a:ln>
                  <a:noFill/>
                </a:ln>
                <a:gradFill flip="none" rotWithShape="1">
                  <a:gsLst>
                    <a:gs pos="0">
                      <a:srgbClr val="73ADC4"/>
                    </a:gs>
                    <a:gs pos="100000">
                      <a:srgbClr val="127C7E"/>
                    </a:gs>
                  </a:gsLst>
                  <a:lin ang="5400000" scaled="1"/>
                  <a:tileRect/>
                </a:gradFill>
                <a:effectLst/>
                <a:uLnTx/>
                <a:uFillTx/>
                <a:latin typeface="Berlin Sans FB Demi" panose="020E0802020502020306" pitchFamily="34" charset="0"/>
                <a:ea typeface="演示悠然小楷" panose="00000500000000000000" pitchFamily="2" charset="-122"/>
                <a:cs typeface="+mn-ea"/>
                <a:sym typeface="+mn-lt"/>
              </a:rPr>
              <a:t>05</a:t>
            </a:r>
          </a:p>
        </p:txBody>
      </p:sp>
    </p:spTree>
    <p:extLst>
      <p:ext uri="{BB962C8B-B14F-4D97-AF65-F5344CB8AC3E}">
        <p14:creationId xmlns:p14="http://schemas.microsoft.com/office/powerpoint/2010/main" val="229851636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36DF23-2ADD-BFC6-1678-54CECEDB921E}"/>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0B2F4A8A-0C76-A2F0-F4D0-262D693FD0F9}"/>
              </a:ext>
            </a:extLst>
          </p:cNvPr>
          <p:cNvPicPr>
            <a:picLocks noChangeAspect="1"/>
          </p:cNvPicPr>
          <p:nvPr/>
        </p:nvPicPr>
        <p:blipFill>
          <a:blip r:embed="rId2"/>
          <a:stretch>
            <a:fillRect/>
          </a:stretch>
        </p:blipFill>
        <p:spPr>
          <a:xfrm>
            <a:off x="982616" y="2750749"/>
            <a:ext cx="7667342" cy="2551233"/>
          </a:xfrm>
          <a:prstGeom prst="rect">
            <a:avLst/>
          </a:prstGeom>
        </p:spPr>
      </p:pic>
      <p:sp>
        <p:nvSpPr>
          <p:cNvPr id="8" name="文本框 7">
            <a:extLst>
              <a:ext uri="{FF2B5EF4-FFF2-40B4-BE49-F238E27FC236}">
                <a16:creationId xmlns:a16="http://schemas.microsoft.com/office/drawing/2014/main" id="{44868DE5-15F3-ED39-F481-FCB86119FF92}"/>
              </a:ext>
            </a:extLst>
          </p:cNvPr>
          <p:cNvSpPr txBox="1"/>
          <p:nvPr/>
        </p:nvSpPr>
        <p:spPr>
          <a:xfrm>
            <a:off x="493353" y="969210"/>
            <a:ext cx="3909597" cy="461665"/>
          </a:xfrm>
          <a:prstGeom prst="rect">
            <a:avLst/>
          </a:prstGeom>
          <a:noFill/>
        </p:spPr>
        <p:txBody>
          <a:bodyPr wrap="square">
            <a:spAutoFit/>
          </a:bodyPr>
          <a:lstStyle/>
          <a:p>
            <a:pPr marL="0" marR="0" lvl="0" indent="0" defTabSz="914400" latinLnBrk="0">
              <a:lnSpc>
                <a:spcPct val="100000"/>
              </a:lnSpc>
              <a:buClrTx/>
              <a:buSzTx/>
              <a:buFontTx/>
              <a:buNone/>
              <a:tabLst/>
              <a:defRPr/>
            </a:pPr>
            <a:r>
              <a:rPr lang="zh-CN" altLang="en-US" b="1" i="0">
                <a:solidFill>
                  <a:prstClr val="black"/>
                </a:solidFill>
                <a:latin typeface="微软雅黑" panose="020B0503020204020204" pitchFamily="34" charset="-122"/>
                <a:ea typeface="微软雅黑" panose="020B0503020204020204" pitchFamily="34" charset="-122"/>
              </a:rPr>
              <a:t>等分威尔金森功分器设计</a:t>
            </a:r>
            <a:endParaRPr lang="zh-CN" altLang="en-US" b="1" i="0" dirty="0">
              <a:solidFill>
                <a:prstClr val="black"/>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BF05CD9E-87D9-F4D2-B711-7BC99B22A299}"/>
              </a:ext>
            </a:extLst>
          </p:cNvPr>
          <p:cNvSpPr txBox="1"/>
          <p:nvPr/>
        </p:nvSpPr>
        <p:spPr>
          <a:xfrm>
            <a:off x="796577" y="5504069"/>
            <a:ext cx="9284875" cy="430887"/>
          </a:xfrm>
          <a:prstGeom prst="rect">
            <a:avLst/>
          </a:prstGeom>
          <a:noFill/>
        </p:spPr>
        <p:txBody>
          <a:bodyPr wrap="square">
            <a:spAutoFit/>
          </a:bodyPr>
          <a:lstStyle>
            <a:defPPr>
              <a:defRPr lang="en-US"/>
            </a:defPPr>
            <a:lvl1pPr marL="342900" indent="-342900">
              <a:buFont typeface="Arial" panose="020B0604020202020204" pitchFamily="34" charset="0"/>
              <a:buChar char="•"/>
              <a:defRPr sz="2200" i="0">
                <a:effectLst/>
                <a:ea typeface="Microsoft YaHei" panose="020B0503020204020204" pitchFamily="34" charset="-122"/>
              </a:defRPr>
            </a:lvl1pPr>
          </a:lstStyle>
          <a:p>
            <a:pPr marL="0" indent="0">
              <a:buNone/>
            </a:pPr>
            <a:r>
              <a:rPr lang="zh-CN" altLang="en-US"/>
              <a:t>在输入端</a:t>
            </a:r>
            <a:r>
              <a:rPr lang="zh-CN" altLang="zh-CN"/>
              <a:t>应用一个三阶的</a:t>
            </a:r>
            <a:r>
              <a:rPr lang="zh-CN" altLang="en-US"/>
              <a:t>威尔金森功分器</a:t>
            </a:r>
            <a:r>
              <a:rPr lang="zh-CN" altLang="zh-CN"/>
              <a:t>来实现</a:t>
            </a:r>
            <a:r>
              <a:rPr lang="en-US" altLang="zh-CN"/>
              <a:t>1-3GHz</a:t>
            </a:r>
            <a:r>
              <a:rPr lang="zh-CN" altLang="zh-CN"/>
              <a:t>的等功率分配</a:t>
            </a:r>
            <a:r>
              <a:rPr lang="zh-CN" altLang="en-US"/>
              <a:t>。</a:t>
            </a:r>
          </a:p>
        </p:txBody>
      </p:sp>
      <p:sp>
        <p:nvSpPr>
          <p:cNvPr id="13" name="文本框 12">
            <a:extLst>
              <a:ext uri="{FF2B5EF4-FFF2-40B4-BE49-F238E27FC236}">
                <a16:creationId xmlns:a16="http://schemas.microsoft.com/office/drawing/2014/main" id="{F60BD345-D69D-CD36-0B00-7BBD6FD198C9}"/>
              </a:ext>
            </a:extLst>
          </p:cNvPr>
          <p:cNvSpPr txBox="1"/>
          <p:nvPr/>
        </p:nvSpPr>
        <p:spPr>
          <a:xfrm>
            <a:off x="639350" y="1532973"/>
            <a:ext cx="10794492" cy="1107996"/>
          </a:xfrm>
          <a:prstGeom prst="rect">
            <a:avLst/>
          </a:prstGeom>
          <a:noFill/>
        </p:spPr>
        <p:txBody>
          <a:bodyPr wrap="square">
            <a:spAutoFit/>
          </a:bodyPr>
          <a:lstStyle>
            <a:defPPr>
              <a:defRPr lang="en-US"/>
            </a:defPPr>
            <a:lvl1pPr marL="0" indent="0">
              <a:buFont typeface="Arial" panose="020B0604020202020204" pitchFamily="34" charset="0"/>
              <a:buNone/>
              <a:defRPr sz="2200" i="0">
                <a:effectLst/>
                <a:ea typeface="Microsoft YaHei" panose="020B0503020204020204" pitchFamily="34" charset="-122"/>
              </a:defRPr>
            </a:lvl1pPr>
          </a:lstStyle>
          <a:p>
            <a:r>
              <a:rPr lang="zh-CN" altLang="en-US"/>
              <a:t>功率分配器（</a:t>
            </a:r>
            <a:r>
              <a:rPr lang="en-US" altLang="zh-CN"/>
              <a:t>power divider</a:t>
            </a:r>
            <a:r>
              <a:rPr lang="zh-CN" altLang="en-US"/>
              <a:t>）是一种将一路输入信号能量分成两路或多路输出相等或不相等能量的器件，通常为能量的等值分配，按输出分为二功分、三功分、四功分、六功分，八功分，十二功分等。也可反过来用作合路器使用。</a:t>
            </a:r>
          </a:p>
        </p:txBody>
      </p:sp>
    </p:spTree>
    <p:extLst>
      <p:ext uri="{BB962C8B-B14F-4D97-AF65-F5344CB8AC3E}">
        <p14:creationId xmlns:p14="http://schemas.microsoft.com/office/powerpoint/2010/main" val="15624483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8106BFF-BB39-AA17-2CA8-55C4DFF42B09}"/>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04 </a:t>
            </a:r>
            <a:r>
              <a:rPr lang="zh-CN" altLang="en-US" sz="3600" b="1" i="0" dirty="0">
                <a:solidFill>
                  <a:prstClr val="black"/>
                </a:solidFill>
                <a:latin typeface="微软雅黑" panose="020B0503020204020204" pitchFamily="34" charset="-122"/>
                <a:ea typeface="微软雅黑" panose="020B0503020204020204" pitchFamily="34" charset="-122"/>
              </a:rPr>
              <a:t>已完成的研究工作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文本框 3">
            <a:extLst>
              <a:ext uri="{FF2B5EF4-FFF2-40B4-BE49-F238E27FC236}">
                <a16:creationId xmlns:a16="http://schemas.microsoft.com/office/drawing/2014/main" id="{7C6C771A-D23B-F44C-0BA1-DBF28077375D}"/>
              </a:ext>
            </a:extLst>
          </p:cNvPr>
          <p:cNvSpPr txBox="1"/>
          <p:nvPr/>
        </p:nvSpPr>
        <p:spPr>
          <a:xfrm>
            <a:off x="665012" y="883587"/>
            <a:ext cx="4259516"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b="1" i="0" dirty="0">
                <a:solidFill>
                  <a:prstClr val="black"/>
                </a:solidFill>
                <a:latin typeface="微软雅黑" panose="020B0503020204020204" pitchFamily="34" charset="-122"/>
                <a:ea typeface="微软雅黑" panose="020B0503020204020204" pitchFamily="34" charset="-122"/>
              </a:rPr>
              <a:t>大信号仿真结果</a:t>
            </a:r>
          </a:p>
        </p:txBody>
      </p:sp>
      <p:pic>
        <p:nvPicPr>
          <p:cNvPr id="2" name="图片 1">
            <a:extLst>
              <a:ext uri="{FF2B5EF4-FFF2-40B4-BE49-F238E27FC236}">
                <a16:creationId xmlns:a16="http://schemas.microsoft.com/office/drawing/2014/main" id="{B1C4B5CA-898A-EB76-4384-B5CA1F5FECD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625" y="1345252"/>
            <a:ext cx="5184685" cy="2769970"/>
          </a:xfrm>
          <a:prstGeom prst="rect">
            <a:avLst/>
          </a:prstGeom>
          <a:noFill/>
          <a:ln>
            <a:noFill/>
          </a:ln>
        </p:spPr>
      </p:pic>
      <p:pic>
        <p:nvPicPr>
          <p:cNvPr id="6" name="图片 5">
            <a:extLst>
              <a:ext uri="{FF2B5EF4-FFF2-40B4-BE49-F238E27FC236}">
                <a16:creationId xmlns:a16="http://schemas.microsoft.com/office/drawing/2014/main" id="{9255B4BA-7F96-13E2-6A4C-737D976D222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2391" y="1345252"/>
            <a:ext cx="5178252" cy="2725300"/>
          </a:xfrm>
          <a:prstGeom prst="rect">
            <a:avLst/>
          </a:prstGeom>
          <a:noFill/>
          <a:ln>
            <a:noFill/>
          </a:ln>
        </p:spPr>
      </p:pic>
      <p:pic>
        <p:nvPicPr>
          <p:cNvPr id="7" name="图片 6">
            <a:extLst>
              <a:ext uri="{FF2B5EF4-FFF2-40B4-BE49-F238E27FC236}">
                <a16:creationId xmlns:a16="http://schemas.microsoft.com/office/drawing/2014/main" id="{73DD6DAF-7026-1CC4-46DF-C008195BB05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012" y="4115222"/>
            <a:ext cx="5098294" cy="2683313"/>
          </a:xfrm>
          <a:prstGeom prst="rect">
            <a:avLst/>
          </a:prstGeom>
          <a:noFill/>
          <a:ln>
            <a:noFill/>
          </a:ln>
        </p:spPr>
      </p:pic>
      <p:graphicFrame>
        <p:nvGraphicFramePr>
          <p:cNvPr id="5" name="表格 4">
            <a:extLst>
              <a:ext uri="{FF2B5EF4-FFF2-40B4-BE49-F238E27FC236}">
                <a16:creationId xmlns:a16="http://schemas.microsoft.com/office/drawing/2014/main" id="{322A1EF6-5BFC-A3F1-95AF-0A5CE0DF25A1}"/>
              </a:ext>
            </a:extLst>
          </p:cNvPr>
          <p:cNvGraphicFramePr>
            <a:graphicFrameLocks noGrp="1"/>
          </p:cNvGraphicFramePr>
          <p:nvPr>
            <p:extLst>
              <p:ext uri="{D42A27DB-BD31-4B8C-83A1-F6EECF244321}">
                <p14:modId xmlns:p14="http://schemas.microsoft.com/office/powerpoint/2010/main" val="1928617526"/>
              </p:ext>
            </p:extLst>
          </p:nvPr>
        </p:nvGraphicFramePr>
        <p:xfrm>
          <a:off x="6798654" y="4115222"/>
          <a:ext cx="3625326" cy="2377440"/>
        </p:xfrm>
        <a:graphic>
          <a:graphicData uri="http://schemas.openxmlformats.org/drawingml/2006/table">
            <a:tbl>
              <a:tblPr firstRow="1" bandRow="1"/>
              <a:tblGrid>
                <a:gridCol w="1812663">
                  <a:extLst>
                    <a:ext uri="{9D8B030D-6E8A-4147-A177-3AD203B41FA5}">
                      <a16:colId xmlns:a16="http://schemas.microsoft.com/office/drawing/2014/main" val="3453852469"/>
                    </a:ext>
                  </a:extLst>
                </a:gridCol>
                <a:gridCol w="1812663">
                  <a:extLst>
                    <a:ext uri="{9D8B030D-6E8A-4147-A177-3AD203B41FA5}">
                      <a16:colId xmlns:a16="http://schemas.microsoft.com/office/drawing/2014/main" val="2131242184"/>
                    </a:ext>
                  </a:extLst>
                </a:gridCol>
              </a:tblGrid>
              <a:tr h="337532">
                <a:tc gridSpan="2">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cs typeface="Times New Roman" panose="02020603050405020304" pitchFamily="18" charset="0"/>
                        </a:rPr>
                        <a:t>性能总结</a:t>
                      </a:r>
                    </a:p>
                  </a:txBody>
                  <a:tcPr>
                    <a:lnL w="12700" cmpd="sng">
                      <a:solidFill>
                        <a:srgbClr val="10CF9B"/>
                      </a:solidFill>
                    </a:lnL>
                    <a:lnR w="12700" cmpd="sng">
                      <a:solidFill>
                        <a:srgbClr val="10CF9B"/>
                      </a:solidFill>
                    </a:lnR>
                    <a:lnT w="12700" cmpd="sng">
                      <a:solidFill>
                        <a:srgbClr val="10CF9B"/>
                      </a:solidFill>
                    </a:lnT>
                    <a:lnB w="25400" cmpd="sng">
                      <a:solidFill>
                        <a:srgbClr val="10CF9B"/>
                      </a:solidFill>
                    </a:lnB>
                    <a:lnTlToBr w="12700" cmpd="sng">
                      <a:noFill/>
                      <a:prstDash val="solid"/>
                    </a:lnTlToBr>
                    <a:lnBlToTr w="12700" cmpd="sng">
                      <a:noFill/>
                      <a:prstDash val="solid"/>
                    </a:lnBlToTr>
                    <a:noFill/>
                  </a:tcPr>
                </a:tc>
                <a:tc hMerge="1">
                  <a:txBody>
                    <a:bodyPr/>
                    <a:lstStyle/>
                    <a:p>
                      <a:endParaRPr lang="zh-CN" altLang="en-US" dirty="0"/>
                    </a:p>
                  </a:txBody>
                  <a:tcPr/>
                </a:tc>
                <a:extLst>
                  <a:ext uri="{0D108BD9-81ED-4DB2-BD59-A6C34878D82A}">
                    <a16:rowId xmlns:a16="http://schemas.microsoft.com/office/drawing/2014/main" val="3464264366"/>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工作频率</a:t>
                      </a:r>
                    </a:p>
                  </a:txBody>
                  <a:tcPr>
                    <a:lnL w="12700" cmpd="sng">
                      <a:solidFill>
                        <a:srgbClr val="10CF9B"/>
                      </a:solidFill>
                    </a:lnL>
                    <a:lnR w="12700" cmpd="sng">
                      <a:solidFill>
                        <a:srgbClr val="10CF9B"/>
                      </a:solidFill>
                    </a:lnR>
                    <a:lnT w="254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dirty="0">
                          <a:solidFill>
                            <a:schemeClr val="tx1"/>
                          </a:solidFill>
                          <a:latin typeface="Times New Roman" panose="02020603050405020304" pitchFamily="18" charset="0"/>
                          <a:cs typeface="Times New Roman" panose="02020603050405020304" pitchFamily="18" charset="0"/>
                        </a:rPr>
                        <a:t>1-3GHz</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254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extLst>
                  <a:ext uri="{0D108BD9-81ED-4DB2-BD59-A6C34878D82A}">
                    <a16:rowId xmlns:a16="http://schemas.microsoft.com/office/drawing/2014/main" val="411680897"/>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输出功率</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a:solidFill>
                            <a:schemeClr val="tx1"/>
                          </a:solidFill>
                          <a:latin typeface="Times New Roman" panose="02020603050405020304" pitchFamily="18" charset="0"/>
                          <a:cs typeface="Times New Roman" panose="02020603050405020304" pitchFamily="18" charset="0"/>
                        </a:rPr>
                        <a:t>37.8-40.3dBm</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extLst>
                  <a:ext uri="{0D108BD9-81ED-4DB2-BD59-A6C34878D82A}">
                    <a16:rowId xmlns:a16="http://schemas.microsoft.com/office/drawing/2014/main" val="3750983692"/>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增益</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dirty="0">
                          <a:solidFill>
                            <a:schemeClr val="tx1"/>
                          </a:solidFill>
                          <a:latin typeface="Times New Roman" panose="02020603050405020304" pitchFamily="18" charset="0"/>
                          <a:cs typeface="Times New Roman" panose="02020603050405020304" pitchFamily="18" charset="0"/>
                        </a:rPr>
                        <a:t>10.5-12.8dB</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extLst>
                  <a:ext uri="{0D108BD9-81ED-4DB2-BD59-A6C34878D82A}">
                    <a16:rowId xmlns:a16="http://schemas.microsoft.com/office/drawing/2014/main" val="2226864197"/>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饱和漏极效率</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a:solidFill>
                            <a:schemeClr val="tx1"/>
                          </a:solidFill>
                          <a:latin typeface="Times New Roman" panose="02020603050405020304" pitchFamily="18" charset="0"/>
                          <a:cs typeface="Times New Roman" panose="02020603050405020304" pitchFamily="18" charset="0"/>
                        </a:rPr>
                        <a:t>55%-</a:t>
                      </a:r>
                      <a:r>
                        <a:rPr lang="en-US" altLang="zh-CN" sz="2000" dirty="0">
                          <a:solidFill>
                            <a:schemeClr val="tx1"/>
                          </a:solidFill>
                          <a:latin typeface="Times New Roman" panose="02020603050405020304" pitchFamily="18" charset="0"/>
                          <a:cs typeface="Times New Roman" panose="02020603050405020304" pitchFamily="18" charset="0"/>
                        </a:rPr>
                        <a:t>78%</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noFill/>
                  </a:tcPr>
                </a:tc>
                <a:extLst>
                  <a:ext uri="{0D108BD9-81ED-4DB2-BD59-A6C34878D82A}">
                    <a16:rowId xmlns:a16="http://schemas.microsoft.com/office/drawing/2014/main" val="1792497313"/>
                  </a:ext>
                </a:extLst>
              </a:tr>
              <a:tr h="337532">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6dB</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回退效率</a:t>
                      </a: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altLang="zh-CN" sz="2000">
                          <a:solidFill>
                            <a:schemeClr val="tx1"/>
                          </a:solidFill>
                          <a:latin typeface="Times New Roman" panose="02020603050405020304" pitchFamily="18" charset="0"/>
                          <a:cs typeface="Times New Roman" panose="02020603050405020304" pitchFamily="18" charset="0"/>
                        </a:rPr>
                        <a:t>42%-65%</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rgbClr val="10CF9B"/>
                      </a:solidFill>
                    </a:lnL>
                    <a:lnR w="12700" cmpd="sng">
                      <a:solidFill>
                        <a:srgbClr val="10CF9B"/>
                      </a:solidFill>
                    </a:lnR>
                    <a:lnT w="12700" cmpd="sng">
                      <a:solidFill>
                        <a:srgbClr val="10CF9B"/>
                      </a:solidFill>
                    </a:lnT>
                    <a:lnB w="12700" cmpd="sng">
                      <a:solidFill>
                        <a:srgbClr val="10CF9B"/>
                      </a:solidFill>
                    </a:lnB>
                    <a:lnTlToBr w="12700" cmpd="sng">
                      <a:noFill/>
                      <a:prstDash val="solid"/>
                    </a:lnTlToBr>
                    <a:lnBlToTr w="12700" cmpd="sng">
                      <a:noFill/>
                      <a:prstDash val="solid"/>
                    </a:lnBlToTr>
                    <a:solidFill>
                      <a:srgbClr val="10CF9B">
                        <a:alpha val="20000"/>
                      </a:srgbClr>
                    </a:solidFill>
                  </a:tcPr>
                </a:tc>
                <a:extLst>
                  <a:ext uri="{0D108BD9-81ED-4DB2-BD59-A6C34878D82A}">
                    <a16:rowId xmlns:a16="http://schemas.microsoft.com/office/drawing/2014/main" val="744255961"/>
                  </a:ext>
                </a:extLst>
              </a:tr>
            </a:tbl>
          </a:graphicData>
        </a:graphic>
      </p:graphicFrame>
    </p:spTree>
    <p:extLst>
      <p:ext uri="{BB962C8B-B14F-4D97-AF65-F5344CB8AC3E}">
        <p14:creationId xmlns:p14="http://schemas.microsoft.com/office/powerpoint/2010/main" val="38307893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A1E8995-A868-911C-D969-B8287A193E2F}"/>
              </a:ext>
            </a:extLst>
          </p:cNvPr>
          <p:cNvSpPr txBox="1"/>
          <p:nvPr/>
        </p:nvSpPr>
        <p:spPr>
          <a:xfrm>
            <a:off x="446856" y="2391654"/>
            <a:ext cx="553998" cy="2758259"/>
          </a:xfrm>
          <a:prstGeom prst="rect">
            <a:avLst/>
          </a:prstGeom>
          <a:noFill/>
        </p:spPr>
        <p:txBody>
          <a:bodyPr vert="eaVert" wrap="square" rtlCol="0">
            <a:spAutoFit/>
          </a:bodyPr>
          <a:lstStyle/>
          <a:p>
            <a:r>
              <a:rPr lang="zh-CN" altLang="en-US" sz="2400" i="0" dirty="0">
                <a:solidFill>
                  <a:schemeClr val="bg1"/>
                </a:solidFill>
                <a:latin typeface="微软雅黑" panose="020B0503020204020204" pitchFamily="34" charset="-122"/>
                <a:ea typeface="微软雅黑" panose="020B0503020204020204" pitchFamily="34" charset="-122"/>
              </a:rPr>
              <a:t>下阶段研究工作</a:t>
            </a:r>
          </a:p>
        </p:txBody>
      </p:sp>
      <p:sp>
        <p:nvSpPr>
          <p:cNvPr id="4" name="文本框 3">
            <a:extLst>
              <a:ext uri="{FF2B5EF4-FFF2-40B4-BE49-F238E27FC236}">
                <a16:creationId xmlns:a16="http://schemas.microsoft.com/office/drawing/2014/main" id="{A6827823-C9EC-CD74-D3B1-E04CCB2B0B1A}"/>
              </a:ext>
            </a:extLst>
          </p:cNvPr>
          <p:cNvSpPr txBox="1"/>
          <p:nvPr/>
        </p:nvSpPr>
        <p:spPr>
          <a:xfrm>
            <a:off x="584625"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05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下阶段</a:t>
            </a:r>
            <a:r>
              <a:rPr lang="zh-CN" altLang="en-US" sz="3600" b="1" i="0" dirty="0">
                <a:solidFill>
                  <a:prstClr val="black"/>
                </a:solidFill>
                <a:latin typeface="微软雅黑" panose="020B0503020204020204" pitchFamily="34" charset="-122"/>
                <a:ea typeface="微软雅黑" panose="020B0503020204020204" pitchFamily="34" charset="-122"/>
              </a:rPr>
              <a:t>研究工作</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131C1FEC-5E4B-1AE9-8B48-8E7A19D4DBEB}"/>
              </a:ext>
            </a:extLst>
          </p:cNvPr>
          <p:cNvSpPr txBox="1"/>
          <p:nvPr/>
        </p:nvSpPr>
        <p:spPr>
          <a:xfrm>
            <a:off x="869548" y="1139709"/>
            <a:ext cx="3747303" cy="646331"/>
          </a:xfrm>
          <a:prstGeom prst="rect">
            <a:avLst/>
          </a:prstGeom>
          <a:noFill/>
        </p:spPr>
        <p:txBody>
          <a:bodyPr wrap="square">
            <a:spAutoFit/>
          </a:bodyPr>
          <a:lstStyle/>
          <a:p>
            <a:r>
              <a:rPr lang="zh-CN" altLang="en-US" sz="3600" b="1" i="0" dirty="0">
                <a:latin typeface="Times New Roman" panose="02020603050405020304" pitchFamily="18" charset="0"/>
                <a:cs typeface="Times New Roman" panose="02020603050405020304" pitchFamily="18" charset="0"/>
              </a:rPr>
              <a:t>下阶段工作</a:t>
            </a:r>
          </a:p>
        </p:txBody>
      </p:sp>
      <p:sp>
        <p:nvSpPr>
          <p:cNvPr id="6" name="箭头: 上 5">
            <a:extLst>
              <a:ext uri="{FF2B5EF4-FFF2-40B4-BE49-F238E27FC236}">
                <a16:creationId xmlns:a16="http://schemas.microsoft.com/office/drawing/2014/main" id="{1FD4C32A-56EA-5069-B550-1D0850D346AC}"/>
              </a:ext>
            </a:extLst>
          </p:cNvPr>
          <p:cNvSpPr/>
          <p:nvPr/>
        </p:nvSpPr>
        <p:spPr>
          <a:xfrm rot="10800000">
            <a:off x="1563039" y="2057868"/>
            <a:ext cx="1017280" cy="4158732"/>
          </a:xfrm>
          <a:prstGeom prst="upArrow">
            <a:avLst/>
          </a:prstGeom>
          <a:solidFill>
            <a:srgbClr val="0BD0D9">
              <a:hueOff val="0"/>
              <a:satOff val="0"/>
              <a:lumOff val="0"/>
              <a:alphaOff val="0"/>
            </a:srgbClr>
          </a:solidFill>
          <a:ln w="12700" cap="flat" cmpd="sng" algn="ctr">
            <a:solidFill>
              <a:sysClr val="window" lastClr="FFFFFF">
                <a:hueOff val="0"/>
                <a:satOff val="0"/>
                <a:lumOff val="0"/>
                <a:alphaOff val="0"/>
              </a:sysClr>
            </a:solidFill>
            <a:prstDash val="solid"/>
          </a:ln>
          <a:effectLst/>
        </p:spPr>
        <p:txBody>
          <a:bodyPr/>
          <a:lstStyle/>
          <a:p>
            <a:endParaRPr lang="zh-CN" altLang="en-US"/>
          </a:p>
        </p:txBody>
      </p:sp>
      <p:sp>
        <p:nvSpPr>
          <p:cNvPr id="7" name="文本框 6">
            <a:extLst>
              <a:ext uri="{FF2B5EF4-FFF2-40B4-BE49-F238E27FC236}">
                <a16:creationId xmlns:a16="http://schemas.microsoft.com/office/drawing/2014/main" id="{9B46F3AA-EBF6-7E4F-60AB-63067C866004}"/>
              </a:ext>
            </a:extLst>
          </p:cNvPr>
          <p:cNvSpPr txBox="1"/>
          <p:nvPr/>
        </p:nvSpPr>
        <p:spPr>
          <a:xfrm>
            <a:off x="3230946" y="2432723"/>
            <a:ext cx="6640974" cy="2601290"/>
          </a:xfrm>
          <a:prstGeom prst="rect">
            <a:avLst/>
          </a:prstGeom>
          <a:noFill/>
        </p:spPr>
        <p:txBody>
          <a:bodyPr wrap="square">
            <a:spAutoFit/>
          </a:bodyPr>
          <a:lstStyle/>
          <a:p>
            <a:pPr lvl="0">
              <a:lnSpc>
                <a:spcPct val="150000"/>
              </a:lnSpc>
            </a:pPr>
            <a:r>
              <a:rPr lang="en-US" altLang="zh-CN" sz="2800" i="0" dirty="0">
                <a:latin typeface="Times New Roman" panose="02020603050405020304" pitchFamily="18" charset="0"/>
                <a:cs typeface="Times New Roman" panose="02020603050405020304" pitchFamily="18" charset="0"/>
              </a:rPr>
              <a:t>1. </a:t>
            </a:r>
            <a:r>
              <a:rPr lang="zh-CN" altLang="en-US" sz="2800" i="0" dirty="0">
                <a:latin typeface="Times New Roman" panose="02020603050405020304" pitchFamily="18" charset="0"/>
                <a:cs typeface="Times New Roman" panose="02020603050405020304" pitchFamily="18" charset="0"/>
              </a:rPr>
              <a:t>继续完成电路的仿真设计</a:t>
            </a:r>
            <a:endParaRPr lang="en-US" altLang="zh-CN" sz="2800" i="0" dirty="0">
              <a:latin typeface="Times New Roman" panose="02020603050405020304" pitchFamily="18" charset="0"/>
              <a:cs typeface="Times New Roman" panose="02020603050405020304" pitchFamily="18" charset="0"/>
            </a:endParaRPr>
          </a:p>
          <a:p>
            <a:pPr lvl="0">
              <a:lnSpc>
                <a:spcPct val="150000"/>
              </a:lnSpc>
            </a:pPr>
            <a:r>
              <a:rPr lang="en-US" altLang="zh-CN" sz="2800" i="0" dirty="0">
                <a:latin typeface="Times New Roman" panose="02020603050405020304" pitchFamily="18" charset="0"/>
                <a:cs typeface="Times New Roman" panose="02020603050405020304" pitchFamily="18" charset="0"/>
              </a:rPr>
              <a:t>2. </a:t>
            </a:r>
            <a:r>
              <a:rPr lang="zh-CN" altLang="en-US" sz="2800" i="0" dirty="0">
                <a:latin typeface="Times New Roman" panose="02020603050405020304" pitchFamily="18" charset="0"/>
                <a:cs typeface="Times New Roman" panose="02020603050405020304" pitchFamily="18" charset="0"/>
              </a:rPr>
              <a:t>流片并进行测试</a:t>
            </a:r>
            <a:endParaRPr lang="en-US" altLang="zh-CN" sz="2800" i="0" dirty="0">
              <a:latin typeface="Times New Roman" panose="02020603050405020304" pitchFamily="18" charset="0"/>
              <a:cs typeface="Times New Roman" panose="02020603050405020304" pitchFamily="18" charset="0"/>
            </a:endParaRPr>
          </a:p>
          <a:p>
            <a:pPr lvl="0">
              <a:lnSpc>
                <a:spcPct val="150000"/>
              </a:lnSpc>
            </a:pPr>
            <a:r>
              <a:rPr lang="en-US" altLang="zh-CN" sz="2800" i="0" dirty="0">
                <a:latin typeface="Times New Roman" panose="02020603050405020304" pitchFamily="18" charset="0"/>
                <a:cs typeface="Times New Roman" panose="02020603050405020304" pitchFamily="18" charset="0"/>
              </a:rPr>
              <a:t>3. </a:t>
            </a:r>
            <a:r>
              <a:rPr lang="zh-CN" altLang="en-US" sz="2800" i="0" dirty="0">
                <a:latin typeface="Times New Roman" panose="02020603050405020304" pitchFamily="18" charset="0"/>
                <a:cs typeface="Times New Roman" panose="02020603050405020304" pitchFamily="18" charset="0"/>
              </a:rPr>
              <a:t>撰写毕业论文</a:t>
            </a:r>
            <a:endParaRPr lang="en-US" altLang="zh-CN" sz="2800" i="0" dirty="0">
              <a:latin typeface="Times New Roman" panose="02020603050405020304" pitchFamily="18" charset="0"/>
              <a:cs typeface="Times New Roman" panose="02020603050405020304" pitchFamily="18" charset="0"/>
            </a:endParaRPr>
          </a:p>
          <a:p>
            <a:pPr lvl="0">
              <a:lnSpc>
                <a:spcPct val="150000"/>
              </a:lnSpc>
            </a:pPr>
            <a:r>
              <a:rPr lang="en-US" altLang="zh-CN" sz="2800" i="0" dirty="0">
                <a:latin typeface="Times New Roman" panose="02020603050405020304" pitchFamily="18" charset="0"/>
                <a:cs typeface="Times New Roman" panose="02020603050405020304" pitchFamily="18" charset="0"/>
              </a:rPr>
              <a:t>4. </a:t>
            </a:r>
            <a:r>
              <a:rPr lang="zh-CN" altLang="en-US" sz="2800" i="0" dirty="0">
                <a:latin typeface="Times New Roman" panose="02020603050405020304" pitchFamily="18" charset="0"/>
                <a:cs typeface="Times New Roman" panose="02020603050405020304" pitchFamily="18" charset="0"/>
              </a:rPr>
              <a:t>进行毕业答辩</a:t>
            </a:r>
          </a:p>
        </p:txBody>
      </p:sp>
    </p:spTree>
    <p:extLst>
      <p:ext uri="{BB962C8B-B14F-4D97-AF65-F5344CB8AC3E}">
        <p14:creationId xmlns:p14="http://schemas.microsoft.com/office/powerpoint/2010/main" val="4971629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03183C4-9F76-519A-F388-CA3533987D76}"/>
              </a:ext>
            </a:extLst>
          </p:cNvPr>
          <p:cNvSpPr/>
          <p:nvPr/>
        </p:nvSpPr>
        <p:spPr>
          <a:xfrm>
            <a:off x="4693144" y="2660733"/>
            <a:ext cx="3262136" cy="1323439"/>
          </a:xfrm>
          <a:prstGeom prst="rect">
            <a:avLst/>
          </a:prstGeom>
          <a:noFill/>
        </p:spPr>
        <p:txBody>
          <a:bodyPr wrap="square" lIns="91440" tIns="45720" rIns="91440" bIns="45720">
            <a:spAutoFit/>
          </a:bodyPr>
          <a:lstStyle/>
          <a:p>
            <a:pPr algn="ctr"/>
            <a:r>
              <a:rPr lang="zh-CN" altLang="en-US" sz="8000" b="1" i="0" dirty="0">
                <a:ln w="12700">
                  <a:solidFill>
                    <a:schemeClr val="accent3">
                      <a:lumMod val="50000"/>
                    </a:schemeClr>
                  </a:solidFill>
                  <a:prstDash val="solid"/>
                </a:ln>
                <a:solidFill>
                  <a:schemeClr val="accent2"/>
                </a:solidFill>
                <a:effectLst>
                  <a:innerShdw blurRad="177800">
                    <a:schemeClr val="accent3">
                      <a:lumMod val="50000"/>
                    </a:schemeClr>
                  </a:innerShdw>
                </a:effectLst>
                <a:latin typeface="微软雅黑" panose="020B0503020204020204" pitchFamily="34" charset="-122"/>
                <a:ea typeface="微软雅黑" panose="020B0503020204020204" pitchFamily="34" charset="-122"/>
              </a:rPr>
              <a:t>谢谢！</a:t>
            </a:r>
          </a:p>
        </p:txBody>
      </p:sp>
    </p:spTree>
    <p:extLst>
      <p:ext uri="{BB962C8B-B14F-4D97-AF65-F5344CB8AC3E}">
        <p14:creationId xmlns:p14="http://schemas.microsoft.com/office/powerpoint/2010/main" val="16728484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87B6194-258F-EC8F-0AE8-8F9EC597959D}"/>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01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射频收发机</a:t>
            </a:r>
          </a:p>
        </p:txBody>
      </p:sp>
      <p:sp>
        <p:nvSpPr>
          <p:cNvPr id="5" name="文本框 4">
            <a:extLst>
              <a:ext uri="{FF2B5EF4-FFF2-40B4-BE49-F238E27FC236}">
                <a16:creationId xmlns:a16="http://schemas.microsoft.com/office/drawing/2014/main" id="{7A701214-FF04-7631-421E-6019E84277CC}"/>
              </a:ext>
            </a:extLst>
          </p:cNvPr>
          <p:cNvSpPr txBox="1"/>
          <p:nvPr/>
        </p:nvSpPr>
        <p:spPr>
          <a:xfrm>
            <a:off x="1347503" y="4196040"/>
            <a:ext cx="9143999" cy="2053896"/>
          </a:xfrm>
          <a:prstGeom prst="rect">
            <a:avLst/>
          </a:prstGeom>
          <a:noFill/>
        </p:spPr>
        <p:txBody>
          <a:bodyPr wrap="square">
            <a:spAutoFit/>
          </a:bodyPr>
          <a:lstStyle/>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功率放大器：增加给定输入信号的功率幅度，使得输入信号的功率增加足以驱动输出设备的负载电平</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天线：辐射或接收电磁波的装置。</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无线通信技术的发展需要具有宽频带的通信系统来实现超高数据速率的传输</a:t>
            </a:r>
            <a:endParaRPr lang="en-US" altLang="zh-CN" sz="2000" i="0" dirty="0">
              <a:latin typeface="微软雅黑" panose="020B0503020204020204" pitchFamily="34" charset="-122"/>
              <a:ea typeface="微软雅黑" panose="020B0503020204020204" pitchFamily="34" charset="-122"/>
            </a:endParaRPr>
          </a:p>
          <a:p>
            <a:pPr marL="342900" indent="-342900">
              <a:lnSpc>
                <a:spcPct val="130000"/>
              </a:lnSpc>
              <a:buFont typeface="Arial" panose="020B0604020202020204" pitchFamily="34" charset="0"/>
              <a:buChar char="•"/>
            </a:pPr>
            <a:r>
              <a:rPr lang="zh-CN" altLang="en-US" sz="2000" i="0" dirty="0">
                <a:latin typeface="微软雅黑" panose="020B0503020204020204" pitchFamily="34" charset="-122"/>
                <a:ea typeface="微软雅黑" panose="020B0503020204020204" pitchFamily="34" charset="-122"/>
              </a:rPr>
              <a:t>功率放大器的性能直接影响到无线通信系统的质量和速度</a:t>
            </a:r>
            <a:endParaRPr lang="en-US" altLang="zh-CN" sz="2000" i="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15E68D7-3958-FBC9-2B26-06AF6A5224E7}"/>
              </a:ext>
            </a:extLst>
          </p:cNvPr>
          <p:cNvPicPr>
            <a:picLocks noChangeAspect="1"/>
          </p:cNvPicPr>
          <p:nvPr/>
        </p:nvPicPr>
        <p:blipFill>
          <a:blip r:embed="rId3"/>
          <a:stretch>
            <a:fillRect/>
          </a:stretch>
        </p:blipFill>
        <p:spPr>
          <a:xfrm>
            <a:off x="299753" y="797260"/>
            <a:ext cx="5619750" cy="3211286"/>
          </a:xfrm>
          <a:prstGeom prst="rect">
            <a:avLst/>
          </a:prstGeom>
        </p:spPr>
      </p:pic>
      <p:pic>
        <p:nvPicPr>
          <p:cNvPr id="2" name="图片 1">
            <a:extLst>
              <a:ext uri="{FF2B5EF4-FFF2-40B4-BE49-F238E27FC236}">
                <a16:creationId xmlns:a16="http://schemas.microsoft.com/office/drawing/2014/main" id="{AC0E1826-6316-0CD6-A061-114ED7C263BD}"/>
              </a:ext>
            </a:extLst>
          </p:cNvPr>
          <p:cNvPicPr>
            <a:picLocks noChangeAspect="1"/>
          </p:cNvPicPr>
          <p:nvPr/>
        </p:nvPicPr>
        <p:blipFill>
          <a:blip r:embed="rId4"/>
          <a:stretch>
            <a:fillRect/>
          </a:stretch>
        </p:blipFill>
        <p:spPr>
          <a:xfrm>
            <a:off x="6328546" y="888975"/>
            <a:ext cx="5071781" cy="2698287"/>
          </a:xfrm>
          <a:prstGeom prst="rect">
            <a:avLst/>
          </a:prstGeom>
        </p:spPr>
      </p:pic>
    </p:spTree>
    <p:extLst>
      <p:ext uri="{BB962C8B-B14F-4D97-AF65-F5344CB8AC3E}">
        <p14:creationId xmlns:p14="http://schemas.microsoft.com/office/powerpoint/2010/main" val="36500317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72ADFF3-6663-DE3D-37A9-5BA7172FF145}"/>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01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宽带高回退效率放大器</a:t>
            </a:r>
          </a:p>
        </p:txBody>
      </p:sp>
      <p:sp>
        <p:nvSpPr>
          <p:cNvPr id="10" name="文本框 9">
            <a:extLst>
              <a:ext uri="{FF2B5EF4-FFF2-40B4-BE49-F238E27FC236}">
                <a16:creationId xmlns:a16="http://schemas.microsoft.com/office/drawing/2014/main" id="{1F4AEA26-6CD8-7CD6-4DFF-DA363E9D4270}"/>
              </a:ext>
            </a:extLst>
          </p:cNvPr>
          <p:cNvSpPr txBox="1"/>
          <p:nvPr/>
        </p:nvSpPr>
        <p:spPr>
          <a:xfrm>
            <a:off x="950216" y="942909"/>
            <a:ext cx="9748379" cy="1746119"/>
          </a:xfrm>
          <a:prstGeom prst="rect">
            <a:avLst/>
          </a:prstGeom>
          <a:noFill/>
        </p:spPr>
        <p:txBody>
          <a:bodyPr wrap="square">
            <a:spAutoFit/>
          </a:bodyPr>
          <a:lstStyle/>
          <a:p>
            <a:pPr marL="457200" marR="0" lvl="1" indent="0" defTabSz="914400" rtl="0" eaLnBrk="1" fontAlgn="auto" latinLnBrk="0" hangingPunct="1">
              <a:lnSpc>
                <a:spcPct val="130000"/>
              </a:lnSpc>
              <a:spcBef>
                <a:spcPct val="30000"/>
              </a:spcBef>
              <a:spcAft>
                <a:spcPts val="0"/>
              </a:spcAft>
              <a:buClrTx/>
              <a:buSzTx/>
              <a:buFontTx/>
              <a:buNone/>
              <a:tabLst/>
              <a:defRPr/>
            </a:pPr>
            <a:r>
              <a:rPr lang="zh-CN" altLang="en-US" sz="2000" i="0" dirty="0">
                <a:solidFill>
                  <a:prstClr val="black"/>
                </a:solidFill>
                <a:latin typeface="微软雅黑" panose="020B0503020204020204" pitchFamily="34" charset="-122"/>
                <a:ea typeface="微软雅黑" panose="020B0503020204020204" pitchFamily="34" charset="-122"/>
              </a:rPr>
              <a:t>随着数据吞吐量的增加，现代无线通信更倾向于高频谱效率调制，这通常会导致传输信号的高峰值平均功率比</a:t>
            </a:r>
            <a:r>
              <a:rPr lang="en-US" altLang="zh-CN" sz="2000" i="0" dirty="0">
                <a:solidFill>
                  <a:prstClr val="black"/>
                </a:solidFill>
                <a:latin typeface="微软雅黑" panose="020B0503020204020204" pitchFamily="34" charset="-122"/>
                <a:ea typeface="微软雅黑" panose="020B0503020204020204" pitchFamily="34" charset="-122"/>
              </a:rPr>
              <a:t>(PAPRs)</a:t>
            </a:r>
            <a:r>
              <a:rPr lang="zh-CN" altLang="en-US" sz="2000" i="0" dirty="0">
                <a:solidFill>
                  <a:prstClr val="black"/>
                </a:solidFill>
                <a:latin typeface="微软雅黑" panose="020B0503020204020204" pitchFamily="34" charset="-122"/>
                <a:ea typeface="微软雅黑" panose="020B0503020204020204" pitchFamily="34" charset="-122"/>
              </a:rPr>
              <a:t>。</a:t>
            </a:r>
            <a:endParaRPr lang="en-US" altLang="zh-CN" sz="2000" i="0" dirty="0">
              <a:solidFill>
                <a:prstClr val="black"/>
              </a:solidFill>
              <a:latin typeface="微软雅黑" panose="020B0503020204020204" pitchFamily="34" charset="-122"/>
              <a:ea typeface="微软雅黑" panose="020B0503020204020204" pitchFamily="34" charset="-122"/>
            </a:endParaRPr>
          </a:p>
          <a:p>
            <a:pPr marL="457200" marR="0" lvl="1" indent="0" defTabSz="914400" rtl="0" eaLnBrk="1" fontAlgn="auto" latinLnBrk="0" hangingPunct="1">
              <a:lnSpc>
                <a:spcPct val="130000"/>
              </a:lnSpc>
              <a:spcBef>
                <a:spcPct val="30000"/>
              </a:spcBef>
              <a:spcAft>
                <a:spcPts val="0"/>
              </a:spcAft>
              <a:buClrTx/>
              <a:buSzTx/>
              <a:buFontTx/>
              <a:buNone/>
              <a:tabLst/>
              <a:defRPr/>
            </a:pPr>
            <a:r>
              <a:rPr lang="zh-CN" altLang="en-US" sz="2000" i="0" dirty="0">
                <a:solidFill>
                  <a:prstClr val="black"/>
                </a:solidFill>
                <a:latin typeface="微软雅黑" panose="020B0503020204020204" pitchFamily="34" charset="-122"/>
                <a:ea typeface="微软雅黑" panose="020B0503020204020204" pitchFamily="34" charset="-122"/>
              </a:rPr>
              <a:t>而一般</a:t>
            </a:r>
            <a:r>
              <a:rPr lang="en-US" altLang="zh-CN" sz="2000" i="0" dirty="0">
                <a:solidFill>
                  <a:prstClr val="black"/>
                </a:solidFill>
                <a:latin typeface="微软雅黑" panose="020B0503020204020204" pitchFamily="34" charset="-122"/>
                <a:ea typeface="微软雅黑" panose="020B0503020204020204" pitchFamily="34" charset="-122"/>
              </a:rPr>
              <a:t>PA</a:t>
            </a:r>
            <a:r>
              <a:rPr lang="zh-CN" altLang="en-US" sz="2000" i="0" dirty="0">
                <a:solidFill>
                  <a:prstClr val="black"/>
                </a:solidFill>
                <a:latin typeface="微软雅黑" panose="020B0503020204020204" pitchFamily="34" charset="-122"/>
                <a:ea typeface="微软雅黑" panose="020B0503020204020204" pitchFamily="34" charset="-122"/>
              </a:rPr>
              <a:t>的动态范围都是有限的，所以峰均比较大的信号更容易进入到</a:t>
            </a:r>
            <a:r>
              <a:rPr lang="en-US" altLang="zh-CN" sz="2000" i="0" dirty="0">
                <a:solidFill>
                  <a:prstClr val="black"/>
                </a:solidFill>
                <a:latin typeface="微软雅黑" panose="020B0503020204020204" pitchFamily="34" charset="-122"/>
                <a:ea typeface="微软雅黑" panose="020B0503020204020204" pitchFamily="34" charset="-122"/>
              </a:rPr>
              <a:t>PA</a:t>
            </a:r>
            <a:r>
              <a:rPr lang="zh-CN" altLang="en-US" sz="2000" i="0" dirty="0">
                <a:solidFill>
                  <a:prstClr val="black"/>
                </a:solidFill>
                <a:latin typeface="微软雅黑" panose="020B0503020204020204" pitchFamily="34" charset="-122"/>
                <a:ea typeface="微软雅黑" panose="020B0503020204020204" pitchFamily="34" charset="-122"/>
              </a:rPr>
              <a:t>的非线性区，导致信号产生非线性失真。</a:t>
            </a:r>
          </a:p>
        </p:txBody>
      </p:sp>
      <p:graphicFrame>
        <p:nvGraphicFramePr>
          <p:cNvPr id="11" name="对象 10">
            <a:extLst>
              <a:ext uri="{FF2B5EF4-FFF2-40B4-BE49-F238E27FC236}">
                <a16:creationId xmlns:a16="http://schemas.microsoft.com/office/drawing/2014/main" id="{EECEEDEC-D184-6943-4E80-51B90D12AF31}"/>
              </a:ext>
            </a:extLst>
          </p:cNvPr>
          <p:cNvGraphicFramePr>
            <a:graphicFrameLocks noChangeAspect="1"/>
          </p:cNvGraphicFramePr>
          <p:nvPr>
            <p:extLst>
              <p:ext uri="{D42A27DB-BD31-4B8C-83A1-F6EECF244321}">
                <p14:modId xmlns:p14="http://schemas.microsoft.com/office/powerpoint/2010/main" val="4237050653"/>
              </p:ext>
            </p:extLst>
          </p:nvPr>
        </p:nvGraphicFramePr>
        <p:xfrm>
          <a:off x="1930452" y="2944018"/>
          <a:ext cx="2663825" cy="969963"/>
        </p:xfrm>
        <a:graphic>
          <a:graphicData uri="http://schemas.openxmlformats.org/presentationml/2006/ole">
            <mc:AlternateContent xmlns:mc="http://schemas.openxmlformats.org/markup-compatibility/2006">
              <mc:Choice xmlns:v="urn:schemas-microsoft-com:vml" Requires="v">
                <p:oleObj name="Equation" r:id="rId3" imgW="2664199" imgH="969515" progId="Equation.DSMT4">
                  <p:embed/>
                </p:oleObj>
              </mc:Choice>
              <mc:Fallback>
                <p:oleObj name="Equation" r:id="rId3" imgW="2664199" imgH="969515" progId="Equation.DSMT4">
                  <p:embed/>
                  <p:pic>
                    <p:nvPicPr>
                      <p:cNvPr id="0" name=""/>
                      <p:cNvPicPr/>
                      <p:nvPr/>
                    </p:nvPicPr>
                    <p:blipFill>
                      <a:blip r:embed="rId4"/>
                      <a:stretch>
                        <a:fillRect/>
                      </a:stretch>
                    </p:blipFill>
                    <p:spPr>
                      <a:xfrm>
                        <a:off x="1930452" y="2944018"/>
                        <a:ext cx="2663825" cy="969963"/>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B0A5B1D7-CAA2-B9F4-1308-A66F471ECD6E}"/>
              </a:ext>
            </a:extLst>
          </p:cNvPr>
          <p:cNvSpPr txBox="1"/>
          <p:nvPr/>
        </p:nvSpPr>
        <p:spPr>
          <a:xfrm>
            <a:off x="5323438" y="3193774"/>
            <a:ext cx="4473705" cy="470450"/>
          </a:xfrm>
          <a:prstGeom prst="rect">
            <a:avLst/>
          </a:prstGeom>
          <a:noFill/>
        </p:spPr>
        <p:txBody>
          <a:bodyPr wrap="square">
            <a:spAutoFit/>
          </a:bodyPr>
          <a:lstStyle/>
          <a:p>
            <a:pPr marL="12065">
              <a:lnSpc>
                <a:spcPct val="120000"/>
              </a:lnSpc>
              <a:spcBef>
                <a:spcPts val="95"/>
              </a:spcBef>
              <a:buClr>
                <a:srgbClr val="C00000"/>
              </a:buClr>
              <a:tabLst>
                <a:tab pos="356235" algn="l"/>
              </a:tabLst>
            </a:pPr>
            <a:r>
              <a:rPr lang="zh-CN" altLang="en-US" sz="2200" b="1" i="0" spc="-5" dirty="0">
                <a:solidFill>
                  <a:srgbClr val="333399"/>
                </a:solidFill>
                <a:latin typeface="Times New Roman" panose="02020603050405020304" pitchFamily="18" charset="0"/>
                <a:cs typeface="Times New Roman" panose="02020603050405020304" pitchFamily="18" charset="0"/>
              </a:rPr>
              <a:t>调制信号的峰值功率</a:t>
            </a:r>
            <a:r>
              <a:rPr lang="en-US" altLang="zh-CN" sz="2200" b="1" i="0" spc="-5" dirty="0">
                <a:solidFill>
                  <a:srgbClr val="333399"/>
                </a:solidFill>
                <a:latin typeface="Times New Roman" panose="02020603050405020304" pitchFamily="18" charset="0"/>
                <a:cs typeface="Times New Roman" panose="02020603050405020304" pitchFamily="18" charset="0"/>
              </a:rPr>
              <a:t>/</a:t>
            </a:r>
            <a:r>
              <a:rPr lang="zh-CN" altLang="en-US" sz="2200" b="1" i="0" spc="-5" dirty="0">
                <a:solidFill>
                  <a:srgbClr val="333399"/>
                </a:solidFill>
                <a:latin typeface="Times New Roman" panose="02020603050405020304" pitchFamily="18" charset="0"/>
                <a:cs typeface="Times New Roman" panose="02020603050405020304" pitchFamily="18" charset="0"/>
              </a:rPr>
              <a:t>平均功率</a:t>
            </a:r>
            <a:endParaRPr lang="en-US" altLang="zh-CN" sz="2200" b="1" i="0" spc="-5" dirty="0">
              <a:solidFill>
                <a:srgbClr val="333399"/>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136C6AB1-9C17-F0CB-FE87-73E917529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0700" y="3824504"/>
            <a:ext cx="4473705" cy="2789162"/>
          </a:xfrm>
          <a:prstGeom prst="rect">
            <a:avLst/>
          </a:prstGeom>
        </p:spPr>
      </p:pic>
      <p:pic>
        <p:nvPicPr>
          <p:cNvPr id="14" name="图片 13">
            <a:extLst>
              <a:ext uri="{FF2B5EF4-FFF2-40B4-BE49-F238E27FC236}">
                <a16:creationId xmlns:a16="http://schemas.microsoft.com/office/drawing/2014/main" id="{1CC4F358-0A3D-25E2-9156-600D84261B15}"/>
              </a:ext>
            </a:extLst>
          </p:cNvPr>
          <p:cNvPicPr>
            <a:picLocks noChangeAspect="1"/>
          </p:cNvPicPr>
          <p:nvPr/>
        </p:nvPicPr>
        <p:blipFill rotWithShape="1">
          <a:blip r:embed="rId6">
            <a:extLst>
              <a:ext uri="{28A0092B-C50C-407E-A947-70E740481C1C}">
                <a14:useLocalDpi xmlns:a14="http://schemas.microsoft.com/office/drawing/2010/main" val="0"/>
              </a:ext>
            </a:extLst>
          </a:blip>
          <a:srcRect l="17808" t="8058" r="13700" b="6372"/>
          <a:stretch/>
        </p:blipFill>
        <p:spPr>
          <a:xfrm>
            <a:off x="6096000" y="3913981"/>
            <a:ext cx="3596281" cy="2733173"/>
          </a:xfrm>
          <a:prstGeom prst="rect">
            <a:avLst/>
          </a:prstGeom>
        </p:spPr>
      </p:pic>
    </p:spTree>
    <p:extLst>
      <p:ext uri="{BB962C8B-B14F-4D97-AF65-F5344CB8AC3E}">
        <p14:creationId xmlns:p14="http://schemas.microsoft.com/office/powerpoint/2010/main" val="151837600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882D6-635E-B3C1-8F9E-340EAE02F494}"/>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3" name="文本框 2">
            <a:extLst>
              <a:ext uri="{FF2B5EF4-FFF2-40B4-BE49-F238E27FC236}">
                <a16:creationId xmlns:a16="http://schemas.microsoft.com/office/drawing/2014/main" id="{7348ACEE-D5F7-D0F9-0B02-87CE506EF9D0}"/>
              </a:ext>
            </a:extLst>
          </p:cNvPr>
          <p:cNvSpPr txBox="1"/>
          <p:nvPr/>
        </p:nvSpPr>
        <p:spPr>
          <a:xfrm>
            <a:off x="377780" y="1023075"/>
            <a:ext cx="10444295" cy="853567"/>
          </a:xfrm>
          <a:prstGeom prst="rect">
            <a:avLst/>
          </a:prstGeom>
          <a:noFill/>
        </p:spPr>
        <p:txBody>
          <a:bodyPr wrap="square">
            <a:spAutoFit/>
          </a:bodyPr>
          <a:lstStyle/>
          <a:p>
            <a:pPr marL="457200" marR="0" lvl="1" indent="0" defTabSz="914400" rtl="0" eaLnBrk="1" fontAlgn="auto" latinLnBrk="0" hangingPunct="1">
              <a:lnSpc>
                <a:spcPct val="130000"/>
              </a:lnSpc>
              <a:spcBef>
                <a:spcPct val="3000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宽带高回退效率功率放大器是指在输出功率的回退点处仍然能具有传统功率放大器不具备的宽带和高效率。目前，回退功率放大器的效率提升技术主要为负载调制技术。</a:t>
            </a:r>
          </a:p>
        </p:txBody>
      </p:sp>
      <p:sp>
        <p:nvSpPr>
          <p:cNvPr id="8" name="文本框 7">
            <a:extLst>
              <a:ext uri="{FF2B5EF4-FFF2-40B4-BE49-F238E27FC236}">
                <a16:creationId xmlns:a16="http://schemas.microsoft.com/office/drawing/2014/main" id="{2E3D0EA8-18D6-78C0-B7EE-D3507783D7EE}"/>
              </a:ext>
            </a:extLst>
          </p:cNvPr>
          <p:cNvSpPr txBox="1"/>
          <p:nvPr/>
        </p:nvSpPr>
        <p:spPr>
          <a:xfrm>
            <a:off x="7135846" y="3238438"/>
            <a:ext cx="4814022" cy="2431435"/>
          </a:xfrm>
          <a:prstGeom prst="rect">
            <a:avLst/>
          </a:prstGeom>
          <a:noFill/>
        </p:spPr>
        <p:txBody>
          <a:bodyPr wrap="square">
            <a:spAutoFit/>
          </a:bodyPr>
          <a:lstStyle/>
          <a:p>
            <a:pPr marL="72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一个主功放工作在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类，一个辅助功放工作在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72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lang="zh-CN" altLang="en-US" sz="2000" i="0" dirty="0">
                <a:solidFill>
                  <a:prstClr val="black"/>
                </a:solidFill>
                <a:latin typeface="微软雅黑" panose="020B0503020204020204" pitchFamily="34" charset="-122"/>
                <a:ea typeface="微软雅黑" panose="020B0503020204020204" pitchFamily="34" charset="-122"/>
              </a:rPr>
              <a:t>相位补偿线：保证两条信号路径在输出端同相</a:t>
            </a:r>
          </a:p>
          <a:p>
            <a:pPr marL="72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¼</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波长阻抗变换器用于实现阻抗调制，但由于其窄带的特性，很大的限制了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Doherty</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功放的带宽。</a:t>
            </a:r>
          </a:p>
        </p:txBody>
      </p:sp>
      <p:sp>
        <p:nvSpPr>
          <p:cNvPr id="11" name="文本框 10">
            <a:extLst>
              <a:ext uri="{FF2B5EF4-FFF2-40B4-BE49-F238E27FC236}">
                <a16:creationId xmlns:a16="http://schemas.microsoft.com/office/drawing/2014/main" id="{38316371-E231-74CF-7436-B4B5A8BF9C68}"/>
              </a:ext>
            </a:extLst>
          </p:cNvPr>
          <p:cNvSpPr txBox="1"/>
          <p:nvPr/>
        </p:nvSpPr>
        <p:spPr>
          <a:xfrm>
            <a:off x="0" y="2181094"/>
            <a:ext cx="4049486"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Doherty</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放大器（</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DPA</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642996B4-A604-DF66-4887-59B5AA22B9E1}"/>
              </a:ext>
            </a:extLst>
          </p:cNvPr>
          <p:cNvGrpSpPr/>
          <p:nvPr/>
        </p:nvGrpSpPr>
        <p:grpSpPr>
          <a:xfrm>
            <a:off x="136619" y="2902654"/>
            <a:ext cx="7319258" cy="3419174"/>
            <a:chOff x="1691680" y="3357494"/>
            <a:chExt cx="6104703" cy="2736304"/>
          </a:xfrm>
        </p:grpSpPr>
        <p:pic>
          <p:nvPicPr>
            <p:cNvPr id="12" name="图片 11">
              <a:extLst>
                <a:ext uri="{FF2B5EF4-FFF2-40B4-BE49-F238E27FC236}">
                  <a16:creationId xmlns:a16="http://schemas.microsoft.com/office/drawing/2014/main" id="{21DB1702-D252-4603-3557-D57D56227754}"/>
                </a:ext>
              </a:extLst>
            </p:cNvPr>
            <p:cNvPicPr>
              <a:picLocks noChangeAspect="1"/>
            </p:cNvPicPr>
            <p:nvPr/>
          </p:nvPicPr>
          <p:blipFill>
            <a:blip r:embed="rId3"/>
            <a:stretch>
              <a:fillRect/>
            </a:stretch>
          </p:blipFill>
          <p:spPr>
            <a:xfrm>
              <a:off x="1691680" y="3357494"/>
              <a:ext cx="6104703" cy="2736304"/>
            </a:xfrm>
            <a:prstGeom prst="rect">
              <a:avLst/>
            </a:prstGeom>
          </p:spPr>
        </p:pic>
        <p:sp>
          <p:nvSpPr>
            <p:cNvPr id="13" name="矩形 12">
              <a:extLst>
                <a:ext uri="{FF2B5EF4-FFF2-40B4-BE49-F238E27FC236}">
                  <a16:creationId xmlns:a16="http://schemas.microsoft.com/office/drawing/2014/main" id="{9670DE97-B816-859B-733C-2D26ADB76E82}"/>
                </a:ext>
              </a:extLst>
            </p:cNvPr>
            <p:cNvSpPr/>
            <p:nvPr/>
          </p:nvSpPr>
          <p:spPr>
            <a:xfrm>
              <a:off x="3563888" y="5733758"/>
              <a:ext cx="64807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239624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882D6-635E-B3C1-8F9E-340EAE02F494}"/>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8" name="文本框 7">
            <a:extLst>
              <a:ext uri="{FF2B5EF4-FFF2-40B4-BE49-F238E27FC236}">
                <a16:creationId xmlns:a16="http://schemas.microsoft.com/office/drawing/2014/main" id="{2E3D0EA8-18D6-78C0-B7EE-D3507783D7EE}"/>
              </a:ext>
            </a:extLst>
          </p:cNvPr>
          <p:cNvSpPr txBox="1"/>
          <p:nvPr/>
        </p:nvSpPr>
        <p:spPr>
          <a:xfrm>
            <a:off x="6929977" y="2213281"/>
            <a:ext cx="5078983" cy="2431435"/>
          </a:xfrm>
          <a:prstGeom prst="rect">
            <a:avLst/>
          </a:prstGeom>
          <a:noFill/>
        </p:spPr>
        <p:txBody>
          <a:bodyPr wrap="square">
            <a:spAutoFit/>
          </a:bodyPr>
          <a:lstStyle/>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采用宽带输出匹配网络代替四分之一波长阻抗变换器</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lang="zh-CN" altLang="en-US" sz="2000" i="0" dirty="0">
                <a:solidFill>
                  <a:prstClr val="black"/>
                </a:solidFill>
                <a:latin typeface="微软雅黑" panose="020B0503020204020204" pitchFamily="34" charset="-122"/>
                <a:ea typeface="微软雅黑" panose="020B0503020204020204" pitchFamily="34" charset="-122"/>
              </a:rPr>
              <a:t>输入端采用宽带的输入匹配网络</a:t>
            </a:r>
            <a:endParaRPr lang="en-US" altLang="zh-CN" sz="2000" i="0" dirty="0">
              <a:solidFill>
                <a:prstClr val="black"/>
              </a:solidFill>
              <a:latin typeface="微软雅黑" panose="020B0503020204020204" pitchFamily="34" charset="-122"/>
              <a:ea typeface="微软雅黑" panose="020B0503020204020204" pitchFamily="34" charset="-122"/>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0.8-1.2GHz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的频带范围内实现了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40.2-42.9 dBm</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的饱和输出功率，饱和功率处的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PAE</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50.8% ~ 78.5%</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 dB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回退处的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PAE </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为</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30.3%-40.1%</a:t>
            </a:r>
          </a:p>
        </p:txBody>
      </p:sp>
      <p:sp>
        <p:nvSpPr>
          <p:cNvPr id="7" name="文本框 6">
            <a:extLst>
              <a:ext uri="{FF2B5EF4-FFF2-40B4-BE49-F238E27FC236}">
                <a16:creationId xmlns:a16="http://schemas.microsoft.com/office/drawing/2014/main" id="{008B4753-4EC7-ED48-5235-5CA95349FAE3}"/>
              </a:ext>
            </a:extLst>
          </p:cNvPr>
          <p:cNvSpPr txBox="1"/>
          <p:nvPr/>
        </p:nvSpPr>
        <p:spPr>
          <a:xfrm>
            <a:off x="0" y="956423"/>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采用宽带匹配网络的</a:t>
            </a:r>
            <a:r>
              <a:rPr lang="en-US" altLang="zh-CN" b="1" i="0" dirty="0">
                <a:solidFill>
                  <a:prstClr val="black"/>
                </a:solidFill>
                <a:latin typeface="微软雅黑" panose="020B0503020204020204" pitchFamily="34" charset="-122"/>
                <a:ea typeface="微软雅黑" panose="020B0503020204020204" pitchFamily="34" charset="-122"/>
              </a:rPr>
              <a:t>DPA</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ACC79D79-4B15-8534-BDBF-6FB9FB2F858F}"/>
              </a:ext>
            </a:extLst>
          </p:cNvPr>
          <p:cNvPicPr>
            <a:picLocks noChangeAspect="1"/>
          </p:cNvPicPr>
          <p:nvPr/>
        </p:nvPicPr>
        <p:blipFill>
          <a:blip r:embed="rId3"/>
          <a:stretch>
            <a:fillRect/>
          </a:stretch>
        </p:blipFill>
        <p:spPr>
          <a:xfrm>
            <a:off x="228980" y="1668718"/>
            <a:ext cx="6706173" cy="3520563"/>
          </a:xfrm>
          <a:prstGeom prst="rect">
            <a:avLst/>
          </a:prstGeom>
        </p:spPr>
      </p:pic>
      <p:sp>
        <p:nvSpPr>
          <p:cNvPr id="5" name="矩形 4">
            <a:extLst>
              <a:ext uri="{FF2B5EF4-FFF2-40B4-BE49-F238E27FC236}">
                <a16:creationId xmlns:a16="http://schemas.microsoft.com/office/drawing/2014/main" id="{A363383C-E389-B9FF-AEBB-015154A1393F}"/>
              </a:ext>
            </a:extLst>
          </p:cNvPr>
          <p:cNvSpPr/>
          <p:nvPr/>
        </p:nvSpPr>
        <p:spPr>
          <a:xfrm>
            <a:off x="2763296" y="1810272"/>
            <a:ext cx="914400" cy="2254527"/>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5432C03-2B96-46A9-EEF0-1B59681AF746}"/>
              </a:ext>
            </a:extLst>
          </p:cNvPr>
          <p:cNvSpPr txBox="1"/>
          <p:nvPr/>
        </p:nvSpPr>
        <p:spPr>
          <a:xfrm>
            <a:off x="1033236" y="6152201"/>
            <a:ext cx="9175889"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600" i="0" kern="0" dirty="0">
                <a:ea typeface="宋体" panose="02010600030101010101" pitchFamily="2" charset="-122"/>
              </a:rPr>
              <a:t>SHAO J, ZHOU R, REN H, et al. Design of </a:t>
            </a:r>
            <a:r>
              <a:rPr lang="en-US" altLang="zh-CN" sz="1600" i="0" kern="0" dirty="0" err="1">
                <a:ea typeface="宋体" panose="02010600030101010101" pitchFamily="2" charset="-122"/>
              </a:rPr>
              <a:t>GaN</a:t>
            </a:r>
            <a:r>
              <a:rPr lang="en-US" altLang="zh-CN" sz="1600" i="0" kern="0" dirty="0">
                <a:ea typeface="宋体" panose="02010600030101010101" pitchFamily="2" charset="-122"/>
              </a:rPr>
              <a:t> Doherty power amplifiers for broadband applications[J]. IEEE Microwave and Wireless Components Letters, 2014, 24(4): 248-250.</a:t>
            </a:r>
            <a:endParaRPr lang="zh-CN" altLang="zh-CN" sz="1600" i="0" kern="0" dirty="0">
              <a:ea typeface="宋体" panose="02010600030101010101" pitchFamily="2" charset="-122"/>
            </a:endParaRPr>
          </a:p>
        </p:txBody>
      </p:sp>
    </p:spTree>
    <p:extLst>
      <p:ext uri="{BB962C8B-B14F-4D97-AF65-F5344CB8AC3E}">
        <p14:creationId xmlns:p14="http://schemas.microsoft.com/office/powerpoint/2010/main" val="8463497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28882D6-635E-B3C1-8F9E-340EAE02F494}"/>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5" name="文本框 4">
            <a:extLst>
              <a:ext uri="{FF2B5EF4-FFF2-40B4-BE49-F238E27FC236}">
                <a16:creationId xmlns:a16="http://schemas.microsoft.com/office/drawing/2014/main" id="{6A22EB85-1DA5-DE74-DECC-220CB4382E94}"/>
              </a:ext>
            </a:extLst>
          </p:cNvPr>
          <p:cNvSpPr txBox="1"/>
          <p:nvPr/>
        </p:nvSpPr>
        <p:spPr>
          <a:xfrm>
            <a:off x="376132" y="6288393"/>
            <a:ext cx="11439735"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400" i="0" kern="0" dirty="0">
                <a:effectLst/>
                <a:latin typeface="Times New Roman" panose="02020603050405020304" pitchFamily="18" charset="0"/>
                <a:ea typeface="宋体" panose="02010600030101010101" pitchFamily="2" charset="-122"/>
              </a:rPr>
              <a:t>CHEN X F, CHEN W H, GHANNOUCHI F M, et al. A broadband Doherty power amplifier based on continuous-mode technology[J]. IEEE Transactions on Microwave and Techniques, 2016, 64(12): 4505-4517. </a:t>
            </a:r>
            <a:endParaRPr lang="zh-CN" altLang="zh-CN" sz="1400" i="0" kern="100" dirty="0">
              <a:effectLst/>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FB6E2847-8055-3CCC-E591-8324933DBE64}"/>
              </a:ext>
            </a:extLst>
          </p:cNvPr>
          <p:cNvPicPr>
            <a:picLocks noChangeAspect="1"/>
          </p:cNvPicPr>
          <p:nvPr/>
        </p:nvPicPr>
        <p:blipFill>
          <a:blip r:embed="rId3"/>
          <a:stretch>
            <a:fillRect/>
          </a:stretch>
        </p:blipFill>
        <p:spPr>
          <a:xfrm>
            <a:off x="819439" y="1989324"/>
            <a:ext cx="5276561" cy="3205388"/>
          </a:xfrm>
          <a:prstGeom prst="rect">
            <a:avLst/>
          </a:prstGeom>
        </p:spPr>
      </p:pic>
      <p:sp>
        <p:nvSpPr>
          <p:cNvPr id="8" name="文本框 7">
            <a:extLst>
              <a:ext uri="{FF2B5EF4-FFF2-40B4-BE49-F238E27FC236}">
                <a16:creationId xmlns:a16="http://schemas.microsoft.com/office/drawing/2014/main" id="{D69ACE5A-95B0-E04E-1E54-6DB2A23F7A9D}"/>
              </a:ext>
            </a:extLst>
          </p:cNvPr>
          <p:cNvSpPr txBox="1"/>
          <p:nvPr/>
        </p:nvSpPr>
        <p:spPr>
          <a:xfrm>
            <a:off x="68641" y="100071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基于连续模技术的</a:t>
            </a:r>
            <a:r>
              <a:rPr lang="en-US" altLang="zh-CN" b="1" i="0" dirty="0">
                <a:solidFill>
                  <a:prstClr val="black"/>
                </a:solidFill>
                <a:latin typeface="微软雅黑" panose="020B0503020204020204" pitchFamily="34" charset="-122"/>
                <a:ea typeface="微软雅黑" panose="020B0503020204020204" pitchFamily="34" charset="-122"/>
              </a:rPr>
              <a:t>DPA</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a:extLst>
              <a:ext uri="{FF2B5EF4-FFF2-40B4-BE49-F238E27FC236}">
                <a16:creationId xmlns:a16="http://schemas.microsoft.com/office/drawing/2014/main" id="{969A5D5A-64EA-2900-54A8-0B09781F43DB}"/>
              </a:ext>
            </a:extLst>
          </p:cNvPr>
          <p:cNvSpPr txBox="1"/>
          <p:nvPr/>
        </p:nvSpPr>
        <p:spPr>
          <a:xfrm>
            <a:off x="6558187" y="1989324"/>
            <a:ext cx="5078983" cy="2123658"/>
          </a:xfrm>
          <a:prstGeom prst="rect">
            <a:avLst/>
          </a:prstGeom>
          <a:noFill/>
        </p:spPr>
        <p:txBody>
          <a:bodyPr wrap="square">
            <a:spAutoFit/>
          </a:bodyPr>
          <a:lstStyle/>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采用后谐波调谐网络对</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DPA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中的谐波分量进行控制，以提高带宽和效率。</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允许两个晶体管在谐波频率下进行调制</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1.65-2.75GHz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的频带范围内实现了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44.5-46.5dBm</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的输出功率以及</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52%-66%</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6dB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回退效率</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707548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4DFE983-9AD1-81BB-40D5-E5650488AB05}"/>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10" name="文本框 9">
            <a:extLst>
              <a:ext uri="{FF2B5EF4-FFF2-40B4-BE49-F238E27FC236}">
                <a16:creationId xmlns:a16="http://schemas.microsoft.com/office/drawing/2014/main" id="{DBEF4A80-7427-8BF8-A952-918DEC6B4A46}"/>
              </a:ext>
            </a:extLst>
          </p:cNvPr>
          <p:cNvSpPr txBox="1"/>
          <p:nvPr/>
        </p:nvSpPr>
        <p:spPr>
          <a:xfrm>
            <a:off x="376132" y="6288393"/>
            <a:ext cx="11439735" cy="502702"/>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1400" i="0" kern="0" dirty="0">
                <a:effectLst/>
                <a:latin typeface="Times New Roman" panose="02020603050405020304" pitchFamily="18" charset="0"/>
                <a:ea typeface="宋体" panose="02010600030101010101" pitchFamily="2" charset="-122"/>
              </a:rPr>
              <a:t>QUAGLIA R, CRIPPS S. A load modulated balanced amplifier for telecom applications[J]. IEEE Transactions on Microwave and Techniques, 2018, 66(3): 1328-1338. </a:t>
            </a:r>
            <a:endParaRPr lang="zh-CN" altLang="zh-CN" sz="1400" i="0" kern="1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EFBA81F7-B09A-78DE-328E-000C125E988F}"/>
              </a:ext>
            </a:extLst>
          </p:cNvPr>
          <p:cNvSpPr txBox="1"/>
          <p:nvPr/>
        </p:nvSpPr>
        <p:spPr>
          <a:xfrm>
            <a:off x="90435" y="100071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阻抗调制平衡放大器（</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LMBA</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A86F2B49-2162-C8B4-AB0E-F17462578D66}"/>
              </a:ext>
            </a:extLst>
          </p:cNvPr>
          <p:cNvPicPr>
            <a:picLocks noChangeAspect="1"/>
          </p:cNvPicPr>
          <p:nvPr/>
        </p:nvPicPr>
        <p:blipFill>
          <a:blip r:embed="rId3"/>
          <a:stretch>
            <a:fillRect/>
          </a:stretch>
        </p:blipFill>
        <p:spPr>
          <a:xfrm>
            <a:off x="591156" y="1514423"/>
            <a:ext cx="5036315" cy="4589011"/>
          </a:xfrm>
          <a:prstGeom prst="rect">
            <a:avLst/>
          </a:prstGeom>
        </p:spPr>
      </p:pic>
      <p:sp>
        <p:nvSpPr>
          <p:cNvPr id="7" name="文本框 6">
            <a:extLst>
              <a:ext uri="{FF2B5EF4-FFF2-40B4-BE49-F238E27FC236}">
                <a16:creationId xmlns:a16="http://schemas.microsoft.com/office/drawing/2014/main" id="{CC983B6A-818A-276C-2B53-EC6FC068BB2E}"/>
              </a:ext>
            </a:extLst>
          </p:cNvPr>
          <p:cNvSpPr txBox="1"/>
          <p:nvPr/>
        </p:nvSpPr>
        <p:spPr>
          <a:xfrm>
            <a:off x="6521861" y="1828960"/>
            <a:ext cx="5078983" cy="2739211"/>
          </a:xfrm>
          <a:prstGeom prst="rect">
            <a:avLst/>
          </a:prstGeom>
          <a:noFill/>
        </p:spPr>
        <p:txBody>
          <a:bodyPr wrap="square">
            <a:spAutoFit/>
          </a:bodyPr>
          <a:lstStyle/>
          <a:p>
            <a:pPr marL="360000" lvl="1" indent="-342900" eaLnBrk="1" fontAlgn="auto" hangingPunct="1">
              <a:spcBef>
                <a:spcPct val="30000"/>
              </a:spcBef>
              <a:spcAft>
                <a:spcPts val="0"/>
              </a:spcAft>
              <a:buFont typeface="Arial" panose="020B0604020202020204" pitchFamily="34" charset="0"/>
              <a:buChar char="•"/>
              <a:defRPr/>
            </a:pPr>
            <a:r>
              <a:rPr lang="zh-CN" altLang="en-US" sz="2000" b="0" i="0" dirty="0">
                <a:solidFill>
                  <a:srgbClr val="000000"/>
                </a:solidFill>
                <a:effectLst/>
                <a:latin typeface="微软雅黑" panose="020B0503020204020204" pitchFamily="34" charset="-122"/>
                <a:ea typeface="微软雅黑" panose="020B0503020204020204" pitchFamily="34" charset="-122"/>
              </a:rPr>
              <a:t>在</a:t>
            </a:r>
            <a:r>
              <a:rPr lang="en-US" altLang="zh-CN" sz="2000" b="0" i="0" dirty="0">
                <a:solidFill>
                  <a:srgbClr val="000000"/>
                </a:solidFill>
                <a:effectLst/>
                <a:latin typeface="微软雅黑" panose="020B0503020204020204" pitchFamily="34" charset="-122"/>
                <a:ea typeface="微软雅黑" panose="020B0503020204020204" pitchFamily="34" charset="-122"/>
              </a:rPr>
              <a:t>Doherty</a:t>
            </a:r>
            <a:r>
              <a:rPr lang="zh-CN" altLang="en-US" sz="2000" b="0" i="0" dirty="0">
                <a:solidFill>
                  <a:srgbClr val="000000"/>
                </a:solidFill>
                <a:effectLst/>
                <a:latin typeface="微软雅黑" panose="020B0503020204020204" pitchFamily="34" charset="-122"/>
                <a:ea typeface="微软雅黑" panose="020B0503020204020204" pitchFamily="34" charset="-122"/>
              </a:rPr>
              <a:t>中，低功率区只有主功放工作，而对于</a:t>
            </a:r>
            <a:r>
              <a:rPr lang="en-US" altLang="zh-CN" sz="2000" b="0" i="0" dirty="0">
                <a:solidFill>
                  <a:srgbClr val="000000"/>
                </a:solidFill>
                <a:effectLst/>
                <a:latin typeface="微软雅黑" panose="020B0503020204020204" pitchFamily="34" charset="-122"/>
                <a:ea typeface="微软雅黑" panose="020B0503020204020204" pitchFamily="34" charset="-122"/>
              </a:rPr>
              <a:t>LMBA</a:t>
            </a:r>
            <a:r>
              <a:rPr lang="zh-CN" altLang="en-US" sz="2000" b="0" i="0" dirty="0">
                <a:solidFill>
                  <a:srgbClr val="000000"/>
                </a:solidFill>
                <a:effectLst/>
                <a:latin typeface="微软雅黑" panose="020B0503020204020204" pitchFamily="34" charset="-122"/>
                <a:ea typeface="微软雅黑" panose="020B0503020204020204" pitchFamily="34" charset="-122"/>
              </a:rPr>
              <a:t>，两个</a:t>
            </a:r>
            <a:r>
              <a:rPr lang="en-US" altLang="zh-CN" sz="2000" b="0" i="0" dirty="0">
                <a:solidFill>
                  <a:srgbClr val="000000"/>
                </a:solidFill>
                <a:effectLst/>
                <a:latin typeface="微软雅黑" panose="020B0503020204020204" pitchFamily="34" charset="-122"/>
                <a:ea typeface="微软雅黑" panose="020B0503020204020204" pitchFamily="34" charset="-122"/>
              </a:rPr>
              <a:t>BPA</a:t>
            </a:r>
            <a:r>
              <a:rPr lang="zh-CN" altLang="en-US" sz="2000" b="0" i="0" dirty="0">
                <a:solidFill>
                  <a:srgbClr val="000000"/>
                </a:solidFill>
                <a:effectLst/>
                <a:latin typeface="微软雅黑" panose="020B0503020204020204" pitchFamily="34" charset="-122"/>
                <a:ea typeface="微软雅黑" panose="020B0503020204020204" pitchFamily="34" charset="-122"/>
              </a:rPr>
              <a:t>都会工作。</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Doherty</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中，需要阻抗逆变器来获得正确的负载调制</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LMBA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中，负载调制的相位由</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CSP</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驱动器的相位调谐。</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1.7-2.5GHz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的频带范围内能够实现</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63-78W</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的输出功率，并且在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 dB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回退处实现</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43%-53%</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PAE</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0403C5D5-D2EE-5AAE-F8E2-E999B064EF32}"/>
              </a:ext>
            </a:extLst>
          </p:cNvPr>
          <p:cNvSpPr/>
          <p:nvPr/>
        </p:nvSpPr>
        <p:spPr>
          <a:xfrm>
            <a:off x="2810107" y="3375102"/>
            <a:ext cx="728547" cy="2750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799363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E34060-E23E-A294-EAE2-E040795AB8C9}"/>
              </a:ext>
            </a:extLst>
          </p:cNvPr>
          <p:cNvSpPr txBox="1"/>
          <p:nvPr/>
        </p:nvSpPr>
        <p:spPr>
          <a:xfrm>
            <a:off x="591156" y="59465"/>
            <a:ext cx="827328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02 </a:t>
            </a:r>
            <a:r>
              <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国内外研究现状</a:t>
            </a:r>
          </a:p>
        </p:txBody>
      </p:sp>
      <p:sp>
        <p:nvSpPr>
          <p:cNvPr id="7" name="文本框 6">
            <a:extLst>
              <a:ext uri="{FF2B5EF4-FFF2-40B4-BE49-F238E27FC236}">
                <a16:creationId xmlns:a16="http://schemas.microsoft.com/office/drawing/2014/main" id="{95E28029-4FB8-B895-CC41-83F3EB89C331}"/>
              </a:ext>
            </a:extLst>
          </p:cNvPr>
          <p:cNvSpPr txBox="1"/>
          <p:nvPr/>
        </p:nvSpPr>
        <p:spPr>
          <a:xfrm>
            <a:off x="1163955" y="6103080"/>
            <a:ext cx="9864089" cy="584775"/>
          </a:xfrm>
          <a:prstGeom prst="rect">
            <a:avLst/>
          </a:prstGeom>
          <a:noFill/>
        </p:spPr>
        <p:txBody>
          <a:bodyPr wrap="square">
            <a:spAutoFit/>
          </a:bodyPr>
          <a:lstStyle/>
          <a:p>
            <a:r>
              <a:rPr lang="en-US" altLang="zh-CN" sz="1600" i="0" dirty="0"/>
              <a:t>SAAD P, HOU R, HELLBERG R, et al. A 1.8–3.8-GHz Power Amplifier With 40% Efficiency at 8-dB Power Back-Off[J]. IEEE Transactions on Microwave Theory and Techniques, vol. 66, no. 11, pp. 4870-4882, Nov. 2018.</a:t>
            </a:r>
            <a:endParaRPr lang="zh-CN" altLang="en-US" sz="1600" i="0" dirty="0"/>
          </a:p>
        </p:txBody>
      </p:sp>
      <p:sp>
        <p:nvSpPr>
          <p:cNvPr id="6" name="文本框 5">
            <a:extLst>
              <a:ext uri="{FF2B5EF4-FFF2-40B4-BE49-F238E27FC236}">
                <a16:creationId xmlns:a16="http://schemas.microsoft.com/office/drawing/2014/main" id="{86ECA4CC-F6FF-9B8F-CC5E-B5060D5F0398}"/>
              </a:ext>
            </a:extLst>
          </p:cNvPr>
          <p:cNvSpPr txBox="1"/>
          <p:nvPr/>
        </p:nvSpPr>
        <p:spPr>
          <a:xfrm>
            <a:off x="90435" y="1069239"/>
            <a:ext cx="6191482" cy="461665"/>
          </a:xfrm>
          <a:prstGeom prst="rect">
            <a:avLst/>
          </a:prstGeom>
          <a:noFill/>
        </p:spPr>
        <p:txBody>
          <a:bodyPr wrap="square">
            <a:spAutoFit/>
          </a:bodyPr>
          <a:lstStyle/>
          <a:p>
            <a:pPr marR="0" lvl="1" defTabSz="914400" rtl="0" eaLnBrk="1" fontAlgn="auto" latinLnBrk="0" hangingPunct="1">
              <a:lnSpc>
                <a:spcPct val="100000"/>
              </a:lnSpc>
              <a:spcBef>
                <a:spcPct val="30000"/>
              </a:spcBef>
              <a:spcAft>
                <a:spcPts val="0"/>
              </a:spcAft>
              <a:buClrTx/>
              <a:buSzTx/>
              <a:tabLst/>
              <a:defRPr/>
            </a:pP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分布式高效率放大器（</a:t>
            </a:r>
            <a:r>
              <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DEPA</a:t>
            </a:r>
            <a:r>
              <a:rPr kumimoji="0" lang="zh-CN" altLang="en-US"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B7DFD80F-63BC-2E96-D887-E8CE60733C60}"/>
              </a:ext>
            </a:extLst>
          </p:cNvPr>
          <p:cNvSpPr txBox="1"/>
          <p:nvPr/>
        </p:nvSpPr>
        <p:spPr>
          <a:xfrm>
            <a:off x="6815523" y="2012865"/>
            <a:ext cx="5078983" cy="3046988"/>
          </a:xfrm>
          <a:prstGeom prst="rect">
            <a:avLst/>
          </a:prstGeom>
          <a:noFill/>
        </p:spPr>
        <p:txBody>
          <a:bodyPr wrap="square">
            <a:spAutoFit/>
          </a:bodyPr>
          <a:lstStyle/>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通过将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DPA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的传统辅助放大器沿宽带多段阻抗变压器分布到多个辅助子放大器上，减轻了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Doherty</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功率放大器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(DPA)</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固有的带宽限制因素</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在每个辅助放大器的输入端包含一条延迟线，以补偿输出合成器的相移。</a:t>
            </a:r>
          </a:p>
          <a:p>
            <a:pPr marL="360000" marR="0" lvl="1" indent="-342900" defTabSz="914400" rtl="0" eaLnBrk="1" fontAlgn="auto" latinLnBrk="0" hangingPunct="1">
              <a:lnSpc>
                <a:spcPct val="100000"/>
              </a:lnSpc>
              <a:spcBef>
                <a:spcPct val="30000"/>
              </a:spcBef>
              <a:spcAft>
                <a:spcPts val="0"/>
              </a:spcAft>
              <a:buClrTx/>
              <a:buSzTx/>
              <a:buFont typeface="Arial" panose="020B0604020202020204" pitchFamily="34" charset="0"/>
              <a:buChar char="•"/>
              <a:tabLst/>
              <a:defRPr/>
            </a:pP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所设计的放大器在</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1.8-3.8GHz</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处实现了</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44.3-46.5dBm</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的输出功率以及</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41%-51%</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8dB</a:t>
            </a:r>
            <a:r>
              <a:rPr kumimoji="0" lang="zh-CN" altLang="en-US"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回退效率</a:t>
            </a:r>
            <a:endParaRPr kumimoji="0" lang="en-US" altLang="zh-CN" sz="200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4" name="图片 13">
            <a:extLst>
              <a:ext uri="{FF2B5EF4-FFF2-40B4-BE49-F238E27FC236}">
                <a16:creationId xmlns:a16="http://schemas.microsoft.com/office/drawing/2014/main" id="{1D5D1C4D-6075-29FF-27BD-498EDA861BB8}"/>
              </a:ext>
            </a:extLst>
          </p:cNvPr>
          <p:cNvPicPr>
            <a:picLocks noChangeAspect="1"/>
          </p:cNvPicPr>
          <p:nvPr/>
        </p:nvPicPr>
        <p:blipFill>
          <a:blip r:embed="rId3"/>
          <a:stretch>
            <a:fillRect/>
          </a:stretch>
        </p:blipFill>
        <p:spPr>
          <a:xfrm>
            <a:off x="90435" y="2012865"/>
            <a:ext cx="6451513" cy="2932506"/>
          </a:xfrm>
          <a:prstGeom prst="rect">
            <a:avLst/>
          </a:prstGeom>
        </p:spPr>
      </p:pic>
    </p:spTree>
    <p:extLst>
      <p:ext uri="{BB962C8B-B14F-4D97-AF65-F5344CB8AC3E}">
        <p14:creationId xmlns:p14="http://schemas.microsoft.com/office/powerpoint/2010/main" val="610828970"/>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Yue-Group-UCSB-Eng-Templat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Yue-Group-UCSB-Eng-Template</Template>
  <TotalTime>47915</TotalTime>
  <Words>2322</Words>
  <Application>Microsoft Office PowerPoint</Application>
  <PresentationFormat>宽屏</PresentationFormat>
  <Paragraphs>276</Paragraphs>
  <Slides>23</Slides>
  <Notes>19</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23</vt:i4>
      </vt:variant>
    </vt:vector>
  </HeadingPairs>
  <TitlesOfParts>
    <vt:vector size="35" baseType="lpstr">
      <vt:lpstr>等线</vt:lpstr>
      <vt:lpstr>微软雅黑</vt:lpstr>
      <vt:lpstr>Arial</vt:lpstr>
      <vt:lpstr>Berlin Sans FB Demi</vt:lpstr>
      <vt:lpstr>Calibri</vt:lpstr>
      <vt:lpstr>Calibri Light</vt:lpstr>
      <vt:lpstr>Times New Roman</vt:lpstr>
      <vt:lpstr>Wingdings 2</vt:lpstr>
      <vt:lpstr>自定义设计方案</vt:lpstr>
      <vt:lpstr>Yue-Group-UCSB-Eng-Template</vt:lpstr>
      <vt:lpstr>HDOfficeLightV0</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of Engineering Dean’s Cabinet Meeting</dc:title>
  <dc:creator>C. Patrick Yue</dc:creator>
  <cp:lastModifiedBy>ruiyuan chen</cp:lastModifiedBy>
  <cp:revision>10376</cp:revision>
  <cp:lastPrinted>2014-10-28T00:11:00Z</cp:lastPrinted>
  <dcterms:created xsi:type="dcterms:W3CDTF">2007-11-12T21:47:00Z</dcterms:created>
  <dcterms:modified xsi:type="dcterms:W3CDTF">2023-12-27T11:43:40Z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33A9D3C15E5C4B819CA03660659D90AA</vt:lpwstr>
  </property>
  <property fmtid="{D5CDD505-2E9C-101B-9397-08002B2CF9AE}" pid="3" name="KSOProductBuildVer">
    <vt:lpwstr>2052-11.1.0.11365</vt:lpwstr>
  </property>
</Properties>
</file>