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44" r:id="rId2"/>
  </p:sldMasterIdLst>
  <p:notesMasterIdLst>
    <p:notesMasterId r:id="rId17"/>
  </p:notesMasterIdLst>
  <p:sldIdLst>
    <p:sldId id="256" r:id="rId3"/>
    <p:sldId id="486" r:id="rId4"/>
    <p:sldId id="517" r:id="rId5"/>
    <p:sldId id="512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489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CCFF"/>
    <a:srgbClr val="CCECFF"/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4" autoAdjust="0"/>
    <p:restoredTop sz="89503" autoAdjust="0"/>
  </p:normalViewPr>
  <p:slideViewPr>
    <p:cSldViewPr>
      <p:cViewPr varScale="1">
        <p:scale>
          <a:sx n="99" d="100"/>
          <a:sy n="99" d="100"/>
        </p:scale>
        <p:origin x="19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10E598-8DCD-42D9-996C-76081CF3FC4A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2845D93F-4BD6-4CF3-AEBF-433E194FB177}">
      <dgm:prSet custT="1"/>
      <dgm:spPr>
        <a:solidFill>
          <a:srgbClr val="546093"/>
        </a:solidFill>
      </dgm:spPr>
      <dgm:t>
        <a:bodyPr/>
        <a:lstStyle/>
        <a:p>
          <a:pPr rtl="0"/>
          <a:r>
            <a:rPr lang="zh-CN" altLang="en-US" sz="2000" baseline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紧耦合天线阵列研究</a:t>
          </a:r>
        </a:p>
      </dgm:t>
    </dgm:pt>
    <dgm:pt modelId="{BB5BB148-A78E-4F74-B8C4-F5F88EADE3A0}" type="parTrans" cxnId="{15ECC3DC-01BF-4964-BF20-4DFC43D48940}">
      <dgm:prSet/>
      <dgm:spPr/>
      <dgm:t>
        <a:bodyPr/>
        <a:lstStyle/>
        <a:p>
          <a:endParaRPr lang="zh-CN" altLang="en-US"/>
        </a:p>
      </dgm:t>
    </dgm:pt>
    <dgm:pt modelId="{29FDFBDB-5105-4C85-A7A0-E82AE1A096A9}" type="sibTrans" cxnId="{15ECC3DC-01BF-4964-BF20-4DFC43D48940}">
      <dgm:prSet/>
      <dgm:spPr/>
      <dgm:t>
        <a:bodyPr/>
        <a:lstStyle/>
        <a:p>
          <a:endParaRPr lang="zh-CN" altLang="en-US"/>
        </a:p>
      </dgm:t>
    </dgm:pt>
    <dgm:pt modelId="{DA228751-E00A-4BA4-AC08-F4646CC0DA65}">
      <dgm:prSet custT="1"/>
      <dgm:spPr>
        <a:solidFill>
          <a:srgbClr val="546093"/>
        </a:solidFill>
      </dgm:spPr>
      <dgm:t>
        <a:bodyPr/>
        <a:lstStyle/>
        <a:p>
          <a:pPr rtl="0"/>
          <a:r>
            <a:rPr lang="zh-CN" altLang="en-US" sz="2000" baseline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可重构透射阵列研究</a:t>
          </a:r>
        </a:p>
      </dgm:t>
    </dgm:pt>
    <dgm:pt modelId="{ADFB6C12-D554-4016-8346-59AE2E7719C9}" type="parTrans" cxnId="{6A101EE7-7278-4394-9BAD-AE41372B8934}">
      <dgm:prSet/>
      <dgm:spPr/>
      <dgm:t>
        <a:bodyPr/>
        <a:lstStyle/>
        <a:p>
          <a:endParaRPr lang="zh-CN" altLang="en-US"/>
        </a:p>
      </dgm:t>
    </dgm:pt>
    <dgm:pt modelId="{DEC2D8B1-4198-4757-94FD-3CD54BF6612A}" type="sibTrans" cxnId="{6A101EE7-7278-4394-9BAD-AE41372B8934}">
      <dgm:prSet/>
      <dgm:spPr/>
      <dgm:t>
        <a:bodyPr/>
        <a:lstStyle/>
        <a:p>
          <a:endParaRPr lang="zh-CN" altLang="en-US"/>
        </a:p>
      </dgm:t>
    </dgm:pt>
    <dgm:pt modelId="{C5C1B269-B6C8-404A-A6C5-FABA25B817A5}">
      <dgm:prSet custT="1"/>
      <dgm:spPr>
        <a:solidFill>
          <a:srgbClr val="546093"/>
        </a:solidFill>
      </dgm:spPr>
      <dgm:t>
        <a:bodyPr/>
        <a:lstStyle/>
        <a:p>
          <a:pPr rtl="0"/>
          <a:r>
            <a:rPr lang="zh-CN" altLang="en-US" sz="2000" baseline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其他天线</a:t>
          </a:r>
        </a:p>
      </dgm:t>
    </dgm:pt>
    <dgm:pt modelId="{B6F74F65-7694-453E-877D-D30C1C68C89C}" type="parTrans" cxnId="{2293655F-DA3E-499C-866C-D9CFEB8CB787}">
      <dgm:prSet/>
      <dgm:spPr/>
      <dgm:t>
        <a:bodyPr/>
        <a:lstStyle/>
        <a:p>
          <a:endParaRPr lang="zh-CN" altLang="en-US"/>
        </a:p>
      </dgm:t>
    </dgm:pt>
    <dgm:pt modelId="{0A0F72F4-7DD0-48FB-B082-A1DA65D61DE9}" type="sibTrans" cxnId="{2293655F-DA3E-499C-866C-D9CFEB8CB787}">
      <dgm:prSet/>
      <dgm:spPr/>
      <dgm:t>
        <a:bodyPr/>
        <a:lstStyle/>
        <a:p>
          <a:endParaRPr lang="zh-CN" altLang="en-US"/>
        </a:p>
      </dgm:t>
    </dgm:pt>
    <dgm:pt modelId="{B9A6BBB9-DA16-456C-A05C-FDEAD94751EC}">
      <dgm:prSet custT="1"/>
      <dgm:spPr>
        <a:solidFill>
          <a:srgbClr val="546093"/>
        </a:solidFill>
      </dgm:spPr>
      <dgm:t>
        <a:bodyPr/>
        <a:lstStyle/>
        <a:p>
          <a:pPr rtl="0"/>
          <a:r>
            <a:rPr lang="zh-CN" altLang="en-US" sz="2000" baseline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目前已发表论文</a:t>
          </a:r>
          <a:endParaRPr lang="zh-CN" sz="2000" baseline="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559B2090-E76C-4C4A-B28E-1FE6216DB2B4}" type="parTrans" cxnId="{F3BEA73C-9D79-43D6-A8C8-7D7A9F66402D}">
      <dgm:prSet/>
      <dgm:spPr/>
      <dgm:t>
        <a:bodyPr/>
        <a:lstStyle/>
        <a:p>
          <a:endParaRPr lang="zh-CN" altLang="en-US"/>
        </a:p>
      </dgm:t>
    </dgm:pt>
    <dgm:pt modelId="{84AFE3AE-9612-4424-8DE9-D28BDBE4FD02}" type="sibTrans" cxnId="{F3BEA73C-9D79-43D6-A8C8-7D7A9F66402D}">
      <dgm:prSet/>
      <dgm:spPr/>
      <dgm:t>
        <a:bodyPr/>
        <a:lstStyle/>
        <a:p>
          <a:endParaRPr lang="zh-CN" altLang="en-US"/>
        </a:p>
      </dgm:t>
    </dgm:pt>
    <dgm:pt modelId="{9970045C-A50C-4750-98B4-2539F4515C4A}">
      <dgm:prSet custT="1"/>
      <dgm:spPr>
        <a:solidFill>
          <a:srgbClr val="546093"/>
        </a:solidFill>
      </dgm:spPr>
      <dgm:t>
        <a:bodyPr/>
        <a:lstStyle/>
        <a:p>
          <a:pPr rtl="0"/>
          <a:r>
            <a:rPr lang="zh-CN" altLang="en-US" sz="2000" baseline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博士阶段计划</a:t>
          </a:r>
          <a:endParaRPr lang="en-US" altLang="zh-CN" sz="2000" baseline="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D2082665-6C51-4905-9950-88BFBD715DE7}" type="parTrans" cxnId="{39A118D2-C0AE-4425-A686-25B9C7B6F8CF}">
      <dgm:prSet/>
      <dgm:spPr/>
      <dgm:t>
        <a:bodyPr/>
        <a:lstStyle/>
        <a:p>
          <a:endParaRPr lang="zh-CN" altLang="en-US"/>
        </a:p>
      </dgm:t>
    </dgm:pt>
    <dgm:pt modelId="{C3FE10E8-84D0-4C4A-9C28-4BA0A93304E5}" type="sibTrans" cxnId="{39A118D2-C0AE-4425-A686-25B9C7B6F8CF}">
      <dgm:prSet/>
      <dgm:spPr/>
      <dgm:t>
        <a:bodyPr/>
        <a:lstStyle/>
        <a:p>
          <a:endParaRPr lang="zh-CN" altLang="en-US"/>
        </a:p>
      </dgm:t>
    </dgm:pt>
    <dgm:pt modelId="{5E779172-17B7-40E1-B905-DE4527B0B6B0}" type="pres">
      <dgm:prSet presAssocID="{7910E598-8DCD-42D9-996C-76081CF3FC4A}" presName="Name0" presStyleCnt="0">
        <dgm:presLayoutVars>
          <dgm:chMax val="7"/>
          <dgm:chPref val="7"/>
          <dgm:dir/>
        </dgm:presLayoutVars>
      </dgm:prSet>
      <dgm:spPr/>
    </dgm:pt>
    <dgm:pt modelId="{CA044D72-153C-45D1-9B84-F8E3B3FE7742}" type="pres">
      <dgm:prSet presAssocID="{7910E598-8DCD-42D9-996C-76081CF3FC4A}" presName="Name1" presStyleCnt="0"/>
      <dgm:spPr/>
    </dgm:pt>
    <dgm:pt modelId="{9D742987-13F6-4E2C-9DD0-316DB1E9F560}" type="pres">
      <dgm:prSet presAssocID="{7910E598-8DCD-42D9-996C-76081CF3FC4A}" presName="cycle" presStyleCnt="0"/>
      <dgm:spPr/>
    </dgm:pt>
    <dgm:pt modelId="{CA38306E-3DA8-4D39-85EA-6781508F6D53}" type="pres">
      <dgm:prSet presAssocID="{7910E598-8DCD-42D9-996C-76081CF3FC4A}" presName="srcNode" presStyleLbl="node1" presStyleIdx="0" presStyleCnt="5"/>
      <dgm:spPr/>
    </dgm:pt>
    <dgm:pt modelId="{DF39122A-1DA8-4365-BD9B-16265347B1E0}" type="pres">
      <dgm:prSet presAssocID="{7910E598-8DCD-42D9-996C-76081CF3FC4A}" presName="conn" presStyleLbl="parChTrans1D2" presStyleIdx="0" presStyleCnt="1"/>
      <dgm:spPr/>
    </dgm:pt>
    <dgm:pt modelId="{75BE30CF-FCAE-48FC-99C1-115B80E980A5}" type="pres">
      <dgm:prSet presAssocID="{7910E598-8DCD-42D9-996C-76081CF3FC4A}" presName="extraNode" presStyleLbl="node1" presStyleIdx="0" presStyleCnt="5"/>
      <dgm:spPr/>
    </dgm:pt>
    <dgm:pt modelId="{57F4EF27-0076-42EF-898D-DF0B3400391C}" type="pres">
      <dgm:prSet presAssocID="{7910E598-8DCD-42D9-996C-76081CF3FC4A}" presName="dstNode" presStyleLbl="node1" presStyleIdx="0" presStyleCnt="5"/>
      <dgm:spPr/>
    </dgm:pt>
    <dgm:pt modelId="{A1417CC7-A4FD-464D-97B4-E06D46B1D1D7}" type="pres">
      <dgm:prSet presAssocID="{2845D93F-4BD6-4CF3-AEBF-433E194FB177}" presName="text_1" presStyleLbl="node1" presStyleIdx="0" presStyleCnt="5">
        <dgm:presLayoutVars>
          <dgm:bulletEnabled val="1"/>
        </dgm:presLayoutVars>
      </dgm:prSet>
      <dgm:spPr/>
    </dgm:pt>
    <dgm:pt modelId="{F0024B46-A240-4F35-9CFA-097FA89735AD}" type="pres">
      <dgm:prSet presAssocID="{2845D93F-4BD6-4CF3-AEBF-433E194FB177}" presName="accent_1" presStyleCnt="0"/>
      <dgm:spPr/>
    </dgm:pt>
    <dgm:pt modelId="{8BE8640C-CB13-4D78-B340-556822CBD00D}" type="pres">
      <dgm:prSet presAssocID="{2845D93F-4BD6-4CF3-AEBF-433E194FB177}" presName="accentRepeatNode" presStyleLbl="solidFgAcc1" presStyleIdx="0" presStyleCnt="5"/>
      <dgm:spPr/>
    </dgm:pt>
    <dgm:pt modelId="{D1EDDA2D-4A03-47BB-B068-A5CD128FB1CE}" type="pres">
      <dgm:prSet presAssocID="{DA228751-E00A-4BA4-AC08-F4646CC0DA65}" presName="text_2" presStyleLbl="node1" presStyleIdx="1" presStyleCnt="5">
        <dgm:presLayoutVars>
          <dgm:bulletEnabled val="1"/>
        </dgm:presLayoutVars>
      </dgm:prSet>
      <dgm:spPr/>
    </dgm:pt>
    <dgm:pt modelId="{9CF17D21-6E35-4AF1-AB3B-67478C202BD0}" type="pres">
      <dgm:prSet presAssocID="{DA228751-E00A-4BA4-AC08-F4646CC0DA65}" presName="accent_2" presStyleCnt="0"/>
      <dgm:spPr/>
    </dgm:pt>
    <dgm:pt modelId="{61E9BEEA-7694-479E-AFCA-C3803ADD6F70}" type="pres">
      <dgm:prSet presAssocID="{DA228751-E00A-4BA4-AC08-F4646CC0DA65}" presName="accentRepeatNode" presStyleLbl="solidFgAcc1" presStyleIdx="1" presStyleCnt="5"/>
      <dgm:spPr/>
    </dgm:pt>
    <dgm:pt modelId="{2500B77E-7152-46BB-BD07-B96E1C189EA2}" type="pres">
      <dgm:prSet presAssocID="{C5C1B269-B6C8-404A-A6C5-FABA25B817A5}" presName="text_3" presStyleLbl="node1" presStyleIdx="2" presStyleCnt="5">
        <dgm:presLayoutVars>
          <dgm:bulletEnabled val="1"/>
        </dgm:presLayoutVars>
      </dgm:prSet>
      <dgm:spPr/>
    </dgm:pt>
    <dgm:pt modelId="{6566D131-130D-4F27-B156-2B789614CBB4}" type="pres">
      <dgm:prSet presAssocID="{C5C1B269-B6C8-404A-A6C5-FABA25B817A5}" presName="accent_3" presStyleCnt="0"/>
      <dgm:spPr/>
    </dgm:pt>
    <dgm:pt modelId="{D6494F31-267B-4218-A440-4EFE4E881E78}" type="pres">
      <dgm:prSet presAssocID="{C5C1B269-B6C8-404A-A6C5-FABA25B817A5}" presName="accentRepeatNode" presStyleLbl="solidFgAcc1" presStyleIdx="2" presStyleCnt="5"/>
      <dgm:spPr/>
    </dgm:pt>
    <dgm:pt modelId="{A31FC28D-082B-4635-9270-5A34F273B460}" type="pres">
      <dgm:prSet presAssocID="{B9A6BBB9-DA16-456C-A05C-FDEAD94751EC}" presName="text_4" presStyleLbl="node1" presStyleIdx="3" presStyleCnt="5">
        <dgm:presLayoutVars>
          <dgm:bulletEnabled val="1"/>
        </dgm:presLayoutVars>
      </dgm:prSet>
      <dgm:spPr/>
    </dgm:pt>
    <dgm:pt modelId="{FF1CC44E-1EBF-461C-9FF1-C27DD9FA4BE6}" type="pres">
      <dgm:prSet presAssocID="{B9A6BBB9-DA16-456C-A05C-FDEAD94751EC}" presName="accent_4" presStyleCnt="0"/>
      <dgm:spPr/>
    </dgm:pt>
    <dgm:pt modelId="{EF55A2E2-DFAD-4F4A-9561-D158012519F5}" type="pres">
      <dgm:prSet presAssocID="{B9A6BBB9-DA16-456C-A05C-FDEAD94751EC}" presName="accentRepeatNode" presStyleLbl="solidFgAcc1" presStyleIdx="3" presStyleCnt="5"/>
      <dgm:spPr/>
    </dgm:pt>
    <dgm:pt modelId="{3832C771-0ABA-4C27-B123-36B66D3D2F46}" type="pres">
      <dgm:prSet presAssocID="{9970045C-A50C-4750-98B4-2539F4515C4A}" presName="text_5" presStyleLbl="node1" presStyleIdx="4" presStyleCnt="5">
        <dgm:presLayoutVars>
          <dgm:bulletEnabled val="1"/>
        </dgm:presLayoutVars>
      </dgm:prSet>
      <dgm:spPr/>
    </dgm:pt>
    <dgm:pt modelId="{FEC07886-A435-48DB-924D-092F87D7D2A2}" type="pres">
      <dgm:prSet presAssocID="{9970045C-A50C-4750-98B4-2539F4515C4A}" presName="accent_5" presStyleCnt="0"/>
      <dgm:spPr/>
    </dgm:pt>
    <dgm:pt modelId="{B94EF0C3-359B-4A75-A82F-88D1EF17D0C3}" type="pres">
      <dgm:prSet presAssocID="{9970045C-A50C-4750-98B4-2539F4515C4A}" presName="accentRepeatNode" presStyleLbl="solidFgAcc1" presStyleIdx="4" presStyleCnt="5"/>
      <dgm:spPr/>
    </dgm:pt>
  </dgm:ptLst>
  <dgm:cxnLst>
    <dgm:cxn modelId="{ECEEF00B-ACB8-44D7-BBAD-AE91C3DFAF1F}" type="presOf" srcId="{C5C1B269-B6C8-404A-A6C5-FABA25B817A5}" destId="{2500B77E-7152-46BB-BD07-B96E1C189EA2}" srcOrd="0" destOrd="0" presId="urn:microsoft.com/office/officeart/2008/layout/VerticalCurvedList"/>
    <dgm:cxn modelId="{F3BEA73C-9D79-43D6-A8C8-7D7A9F66402D}" srcId="{7910E598-8DCD-42D9-996C-76081CF3FC4A}" destId="{B9A6BBB9-DA16-456C-A05C-FDEAD94751EC}" srcOrd="3" destOrd="0" parTransId="{559B2090-E76C-4C4A-B28E-1FE6216DB2B4}" sibTransId="{84AFE3AE-9612-4424-8DE9-D28BDBE4FD02}"/>
    <dgm:cxn modelId="{B166655D-947F-494F-8D93-CC19EE3AB821}" type="presOf" srcId="{B9A6BBB9-DA16-456C-A05C-FDEAD94751EC}" destId="{A31FC28D-082B-4635-9270-5A34F273B460}" srcOrd="0" destOrd="0" presId="urn:microsoft.com/office/officeart/2008/layout/VerticalCurvedList"/>
    <dgm:cxn modelId="{2293655F-DA3E-499C-866C-D9CFEB8CB787}" srcId="{7910E598-8DCD-42D9-996C-76081CF3FC4A}" destId="{C5C1B269-B6C8-404A-A6C5-FABA25B817A5}" srcOrd="2" destOrd="0" parTransId="{B6F74F65-7694-453E-877D-D30C1C68C89C}" sibTransId="{0A0F72F4-7DD0-48FB-B082-A1DA65D61DE9}"/>
    <dgm:cxn modelId="{2BF4F54E-3FEE-4D94-B3A9-5CCC0F60CD20}" type="presOf" srcId="{7910E598-8DCD-42D9-996C-76081CF3FC4A}" destId="{5E779172-17B7-40E1-B905-DE4527B0B6B0}" srcOrd="0" destOrd="0" presId="urn:microsoft.com/office/officeart/2008/layout/VerticalCurvedList"/>
    <dgm:cxn modelId="{0DB4249C-4A0E-4958-AC88-62145D006689}" type="presOf" srcId="{9970045C-A50C-4750-98B4-2539F4515C4A}" destId="{3832C771-0ABA-4C27-B123-36B66D3D2F46}" srcOrd="0" destOrd="0" presId="urn:microsoft.com/office/officeart/2008/layout/VerticalCurvedList"/>
    <dgm:cxn modelId="{152CE8BD-011C-4B28-A3EA-C9FB9E0D9B54}" type="presOf" srcId="{DA228751-E00A-4BA4-AC08-F4646CC0DA65}" destId="{D1EDDA2D-4A03-47BB-B068-A5CD128FB1CE}" srcOrd="0" destOrd="0" presId="urn:microsoft.com/office/officeart/2008/layout/VerticalCurvedList"/>
    <dgm:cxn modelId="{382575CE-897E-4D3D-B6C4-6B61D20EEC24}" type="presOf" srcId="{2845D93F-4BD6-4CF3-AEBF-433E194FB177}" destId="{A1417CC7-A4FD-464D-97B4-E06D46B1D1D7}" srcOrd="0" destOrd="0" presId="urn:microsoft.com/office/officeart/2008/layout/VerticalCurvedList"/>
    <dgm:cxn modelId="{39A118D2-C0AE-4425-A686-25B9C7B6F8CF}" srcId="{7910E598-8DCD-42D9-996C-76081CF3FC4A}" destId="{9970045C-A50C-4750-98B4-2539F4515C4A}" srcOrd="4" destOrd="0" parTransId="{D2082665-6C51-4905-9950-88BFBD715DE7}" sibTransId="{C3FE10E8-84D0-4C4A-9C28-4BA0A93304E5}"/>
    <dgm:cxn modelId="{69CFDDDB-5845-4C61-ACBC-72F4DD155CCA}" type="presOf" srcId="{29FDFBDB-5105-4C85-A7A0-E82AE1A096A9}" destId="{DF39122A-1DA8-4365-BD9B-16265347B1E0}" srcOrd="0" destOrd="0" presId="urn:microsoft.com/office/officeart/2008/layout/VerticalCurvedList"/>
    <dgm:cxn modelId="{15ECC3DC-01BF-4964-BF20-4DFC43D48940}" srcId="{7910E598-8DCD-42D9-996C-76081CF3FC4A}" destId="{2845D93F-4BD6-4CF3-AEBF-433E194FB177}" srcOrd="0" destOrd="0" parTransId="{BB5BB148-A78E-4F74-B8C4-F5F88EADE3A0}" sibTransId="{29FDFBDB-5105-4C85-A7A0-E82AE1A096A9}"/>
    <dgm:cxn modelId="{6A101EE7-7278-4394-9BAD-AE41372B8934}" srcId="{7910E598-8DCD-42D9-996C-76081CF3FC4A}" destId="{DA228751-E00A-4BA4-AC08-F4646CC0DA65}" srcOrd="1" destOrd="0" parTransId="{ADFB6C12-D554-4016-8346-59AE2E7719C9}" sibTransId="{DEC2D8B1-4198-4757-94FD-3CD54BF6612A}"/>
    <dgm:cxn modelId="{BDA7594C-2BDC-4147-92C3-8695C79C85B0}" type="presParOf" srcId="{5E779172-17B7-40E1-B905-DE4527B0B6B0}" destId="{CA044D72-153C-45D1-9B84-F8E3B3FE7742}" srcOrd="0" destOrd="0" presId="urn:microsoft.com/office/officeart/2008/layout/VerticalCurvedList"/>
    <dgm:cxn modelId="{C4B0D2D9-C772-4E78-B5E6-9016E4AF2301}" type="presParOf" srcId="{CA044D72-153C-45D1-9B84-F8E3B3FE7742}" destId="{9D742987-13F6-4E2C-9DD0-316DB1E9F560}" srcOrd="0" destOrd="0" presId="urn:microsoft.com/office/officeart/2008/layout/VerticalCurvedList"/>
    <dgm:cxn modelId="{A2FC237E-691C-4C26-92E8-CA8F38E4E7F9}" type="presParOf" srcId="{9D742987-13F6-4E2C-9DD0-316DB1E9F560}" destId="{CA38306E-3DA8-4D39-85EA-6781508F6D53}" srcOrd="0" destOrd="0" presId="urn:microsoft.com/office/officeart/2008/layout/VerticalCurvedList"/>
    <dgm:cxn modelId="{4EA8AE28-5D26-4168-804B-502EAD8E1813}" type="presParOf" srcId="{9D742987-13F6-4E2C-9DD0-316DB1E9F560}" destId="{DF39122A-1DA8-4365-BD9B-16265347B1E0}" srcOrd="1" destOrd="0" presId="urn:microsoft.com/office/officeart/2008/layout/VerticalCurvedList"/>
    <dgm:cxn modelId="{14184966-0C75-47AF-9CD2-FB9B0F92FD2B}" type="presParOf" srcId="{9D742987-13F6-4E2C-9DD0-316DB1E9F560}" destId="{75BE30CF-FCAE-48FC-99C1-115B80E980A5}" srcOrd="2" destOrd="0" presId="urn:microsoft.com/office/officeart/2008/layout/VerticalCurvedList"/>
    <dgm:cxn modelId="{30259882-1DCB-423B-9B6B-A3E6DB5D381B}" type="presParOf" srcId="{9D742987-13F6-4E2C-9DD0-316DB1E9F560}" destId="{57F4EF27-0076-42EF-898D-DF0B3400391C}" srcOrd="3" destOrd="0" presId="urn:microsoft.com/office/officeart/2008/layout/VerticalCurvedList"/>
    <dgm:cxn modelId="{08543EFB-081A-4294-B3F6-39423A5F1198}" type="presParOf" srcId="{CA044D72-153C-45D1-9B84-F8E3B3FE7742}" destId="{A1417CC7-A4FD-464D-97B4-E06D46B1D1D7}" srcOrd="1" destOrd="0" presId="urn:microsoft.com/office/officeart/2008/layout/VerticalCurvedList"/>
    <dgm:cxn modelId="{0EC36FAF-2432-4CA3-92F9-8D4C5013219C}" type="presParOf" srcId="{CA044D72-153C-45D1-9B84-F8E3B3FE7742}" destId="{F0024B46-A240-4F35-9CFA-097FA89735AD}" srcOrd="2" destOrd="0" presId="urn:microsoft.com/office/officeart/2008/layout/VerticalCurvedList"/>
    <dgm:cxn modelId="{A2CBB61D-BFD7-496E-8D67-DF8D87346C1A}" type="presParOf" srcId="{F0024B46-A240-4F35-9CFA-097FA89735AD}" destId="{8BE8640C-CB13-4D78-B340-556822CBD00D}" srcOrd="0" destOrd="0" presId="urn:microsoft.com/office/officeart/2008/layout/VerticalCurvedList"/>
    <dgm:cxn modelId="{E4AEA215-45FD-41D7-9D59-9A25321D19E7}" type="presParOf" srcId="{CA044D72-153C-45D1-9B84-F8E3B3FE7742}" destId="{D1EDDA2D-4A03-47BB-B068-A5CD128FB1CE}" srcOrd="3" destOrd="0" presId="urn:microsoft.com/office/officeart/2008/layout/VerticalCurvedList"/>
    <dgm:cxn modelId="{17B083C4-A10C-4DBD-9BFF-2B74C070380A}" type="presParOf" srcId="{CA044D72-153C-45D1-9B84-F8E3B3FE7742}" destId="{9CF17D21-6E35-4AF1-AB3B-67478C202BD0}" srcOrd="4" destOrd="0" presId="urn:microsoft.com/office/officeart/2008/layout/VerticalCurvedList"/>
    <dgm:cxn modelId="{9FF8E2B8-ABA2-413E-928C-F480B5951EF9}" type="presParOf" srcId="{9CF17D21-6E35-4AF1-AB3B-67478C202BD0}" destId="{61E9BEEA-7694-479E-AFCA-C3803ADD6F70}" srcOrd="0" destOrd="0" presId="urn:microsoft.com/office/officeart/2008/layout/VerticalCurvedList"/>
    <dgm:cxn modelId="{B46F23FF-3581-4229-99F5-726ACDCF91E4}" type="presParOf" srcId="{CA044D72-153C-45D1-9B84-F8E3B3FE7742}" destId="{2500B77E-7152-46BB-BD07-B96E1C189EA2}" srcOrd="5" destOrd="0" presId="urn:microsoft.com/office/officeart/2008/layout/VerticalCurvedList"/>
    <dgm:cxn modelId="{88C7516F-7E5A-4B20-AEFF-E1F5D998FC87}" type="presParOf" srcId="{CA044D72-153C-45D1-9B84-F8E3B3FE7742}" destId="{6566D131-130D-4F27-B156-2B789614CBB4}" srcOrd="6" destOrd="0" presId="urn:microsoft.com/office/officeart/2008/layout/VerticalCurvedList"/>
    <dgm:cxn modelId="{DA0C1823-1F69-43A7-AFAD-42604F3B7412}" type="presParOf" srcId="{6566D131-130D-4F27-B156-2B789614CBB4}" destId="{D6494F31-267B-4218-A440-4EFE4E881E78}" srcOrd="0" destOrd="0" presId="urn:microsoft.com/office/officeart/2008/layout/VerticalCurvedList"/>
    <dgm:cxn modelId="{473C6D8A-09BF-4FAC-A9C9-9D2D60B4A4D0}" type="presParOf" srcId="{CA044D72-153C-45D1-9B84-F8E3B3FE7742}" destId="{A31FC28D-082B-4635-9270-5A34F273B460}" srcOrd="7" destOrd="0" presId="urn:microsoft.com/office/officeart/2008/layout/VerticalCurvedList"/>
    <dgm:cxn modelId="{9A4DFE2E-52DA-4C1E-AB4A-A28E1ACA8717}" type="presParOf" srcId="{CA044D72-153C-45D1-9B84-F8E3B3FE7742}" destId="{FF1CC44E-1EBF-461C-9FF1-C27DD9FA4BE6}" srcOrd="8" destOrd="0" presId="urn:microsoft.com/office/officeart/2008/layout/VerticalCurvedList"/>
    <dgm:cxn modelId="{6FB3FADA-F78B-4D98-82C1-584597ABB391}" type="presParOf" srcId="{FF1CC44E-1EBF-461C-9FF1-C27DD9FA4BE6}" destId="{EF55A2E2-DFAD-4F4A-9561-D158012519F5}" srcOrd="0" destOrd="0" presId="urn:microsoft.com/office/officeart/2008/layout/VerticalCurvedList"/>
    <dgm:cxn modelId="{1C4BCB50-E1D1-4873-AC82-A041F50D3679}" type="presParOf" srcId="{CA044D72-153C-45D1-9B84-F8E3B3FE7742}" destId="{3832C771-0ABA-4C27-B123-36B66D3D2F46}" srcOrd="9" destOrd="0" presId="urn:microsoft.com/office/officeart/2008/layout/VerticalCurvedList"/>
    <dgm:cxn modelId="{284F8FB4-09FB-4AA3-ADDD-16A8165E63E8}" type="presParOf" srcId="{CA044D72-153C-45D1-9B84-F8E3B3FE7742}" destId="{FEC07886-A435-48DB-924D-092F87D7D2A2}" srcOrd="10" destOrd="0" presId="urn:microsoft.com/office/officeart/2008/layout/VerticalCurvedList"/>
    <dgm:cxn modelId="{8996AC1D-DB50-4D0F-9888-E4CF23483DAE}" type="presParOf" srcId="{FEC07886-A435-48DB-924D-092F87D7D2A2}" destId="{B94EF0C3-359B-4A75-A82F-88D1EF17D0C3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10E598-8DCD-42D9-996C-76081CF3FC4A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2845D93F-4BD6-4CF3-AEBF-433E194FB177}">
      <dgm:prSet custT="1"/>
      <dgm:spPr>
        <a:solidFill>
          <a:srgbClr val="546093"/>
        </a:solidFill>
      </dgm:spPr>
      <dgm:t>
        <a:bodyPr/>
        <a:lstStyle/>
        <a:p>
          <a:pPr rtl="0"/>
          <a:r>
            <a:rPr lang="en-US" altLang="zh-CN" sz="2400" baseline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Background</a:t>
          </a:r>
          <a:endParaRPr lang="zh-CN" altLang="en-US" sz="2400" baseline="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BB5BB148-A78E-4F74-B8C4-F5F88EADE3A0}" type="parTrans" cxnId="{15ECC3DC-01BF-4964-BF20-4DFC43D48940}">
      <dgm:prSet/>
      <dgm:spPr/>
      <dgm:t>
        <a:bodyPr/>
        <a:lstStyle/>
        <a:p>
          <a:endParaRPr lang="zh-CN" altLang="en-US"/>
        </a:p>
      </dgm:t>
    </dgm:pt>
    <dgm:pt modelId="{29FDFBDB-5105-4C85-A7A0-E82AE1A096A9}" type="sibTrans" cxnId="{15ECC3DC-01BF-4964-BF20-4DFC43D48940}">
      <dgm:prSet/>
      <dgm:spPr/>
      <dgm:t>
        <a:bodyPr/>
        <a:lstStyle/>
        <a:p>
          <a:endParaRPr lang="zh-CN" altLang="en-US"/>
        </a:p>
      </dgm:t>
    </dgm:pt>
    <dgm:pt modelId="{DA228751-E00A-4BA4-AC08-F4646CC0DA65}">
      <dgm:prSet custT="1"/>
      <dgm:spPr>
        <a:solidFill>
          <a:srgbClr val="546093"/>
        </a:solidFill>
      </dgm:spPr>
      <dgm:t>
        <a:bodyPr/>
        <a:lstStyle/>
        <a:p>
          <a:pPr rtl="0"/>
          <a:r>
            <a:rPr lang="en-US" altLang="en-US" sz="2000" baseline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Design Of  The  Proposed Antenna Array</a:t>
          </a:r>
          <a:endParaRPr lang="zh-CN" altLang="en-US" sz="2000" baseline="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ADFB6C12-D554-4016-8346-59AE2E7719C9}" type="parTrans" cxnId="{6A101EE7-7278-4394-9BAD-AE41372B8934}">
      <dgm:prSet/>
      <dgm:spPr/>
      <dgm:t>
        <a:bodyPr/>
        <a:lstStyle/>
        <a:p>
          <a:endParaRPr lang="zh-CN" altLang="en-US"/>
        </a:p>
      </dgm:t>
    </dgm:pt>
    <dgm:pt modelId="{DEC2D8B1-4198-4757-94FD-3CD54BF6612A}" type="sibTrans" cxnId="{6A101EE7-7278-4394-9BAD-AE41372B8934}">
      <dgm:prSet/>
      <dgm:spPr/>
      <dgm:t>
        <a:bodyPr/>
        <a:lstStyle/>
        <a:p>
          <a:endParaRPr lang="zh-CN" altLang="en-US"/>
        </a:p>
      </dgm:t>
    </dgm:pt>
    <dgm:pt modelId="{C5C1B269-B6C8-404A-A6C5-FABA25B817A5}">
      <dgm:prSet custT="1"/>
      <dgm:spPr>
        <a:solidFill>
          <a:srgbClr val="546093"/>
        </a:solidFill>
      </dgm:spPr>
      <dgm:t>
        <a:bodyPr/>
        <a:lstStyle/>
        <a:p>
          <a:pPr rtl="0"/>
          <a:r>
            <a:rPr lang="en-US" altLang="en-US" sz="2400" baseline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Results and Discussion</a:t>
          </a:r>
          <a:endParaRPr lang="zh-CN" altLang="en-US" sz="2400" baseline="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gm:t>
    </dgm:pt>
    <dgm:pt modelId="{B6F74F65-7694-453E-877D-D30C1C68C89C}" type="parTrans" cxnId="{2293655F-DA3E-499C-866C-D9CFEB8CB787}">
      <dgm:prSet/>
      <dgm:spPr/>
      <dgm:t>
        <a:bodyPr/>
        <a:lstStyle/>
        <a:p>
          <a:endParaRPr lang="zh-CN" altLang="en-US"/>
        </a:p>
      </dgm:t>
    </dgm:pt>
    <dgm:pt modelId="{0A0F72F4-7DD0-48FB-B082-A1DA65D61DE9}" type="sibTrans" cxnId="{2293655F-DA3E-499C-866C-D9CFEB8CB787}">
      <dgm:prSet/>
      <dgm:spPr/>
      <dgm:t>
        <a:bodyPr/>
        <a:lstStyle/>
        <a:p>
          <a:endParaRPr lang="zh-CN" altLang="en-US"/>
        </a:p>
      </dgm:t>
    </dgm:pt>
    <dgm:pt modelId="{5E779172-17B7-40E1-B905-DE4527B0B6B0}" type="pres">
      <dgm:prSet presAssocID="{7910E598-8DCD-42D9-996C-76081CF3FC4A}" presName="Name0" presStyleCnt="0">
        <dgm:presLayoutVars>
          <dgm:chMax val="7"/>
          <dgm:chPref val="7"/>
          <dgm:dir/>
        </dgm:presLayoutVars>
      </dgm:prSet>
      <dgm:spPr/>
    </dgm:pt>
    <dgm:pt modelId="{CA044D72-153C-45D1-9B84-F8E3B3FE7742}" type="pres">
      <dgm:prSet presAssocID="{7910E598-8DCD-42D9-996C-76081CF3FC4A}" presName="Name1" presStyleCnt="0"/>
      <dgm:spPr/>
    </dgm:pt>
    <dgm:pt modelId="{9D742987-13F6-4E2C-9DD0-316DB1E9F560}" type="pres">
      <dgm:prSet presAssocID="{7910E598-8DCD-42D9-996C-76081CF3FC4A}" presName="cycle" presStyleCnt="0"/>
      <dgm:spPr/>
    </dgm:pt>
    <dgm:pt modelId="{CA38306E-3DA8-4D39-85EA-6781508F6D53}" type="pres">
      <dgm:prSet presAssocID="{7910E598-8DCD-42D9-996C-76081CF3FC4A}" presName="srcNode" presStyleLbl="node1" presStyleIdx="0" presStyleCnt="3"/>
      <dgm:spPr/>
    </dgm:pt>
    <dgm:pt modelId="{DF39122A-1DA8-4365-BD9B-16265347B1E0}" type="pres">
      <dgm:prSet presAssocID="{7910E598-8DCD-42D9-996C-76081CF3FC4A}" presName="conn" presStyleLbl="parChTrans1D2" presStyleIdx="0" presStyleCnt="1"/>
      <dgm:spPr/>
    </dgm:pt>
    <dgm:pt modelId="{75BE30CF-FCAE-48FC-99C1-115B80E980A5}" type="pres">
      <dgm:prSet presAssocID="{7910E598-8DCD-42D9-996C-76081CF3FC4A}" presName="extraNode" presStyleLbl="node1" presStyleIdx="0" presStyleCnt="3"/>
      <dgm:spPr/>
    </dgm:pt>
    <dgm:pt modelId="{57F4EF27-0076-42EF-898D-DF0B3400391C}" type="pres">
      <dgm:prSet presAssocID="{7910E598-8DCD-42D9-996C-76081CF3FC4A}" presName="dstNode" presStyleLbl="node1" presStyleIdx="0" presStyleCnt="3"/>
      <dgm:spPr/>
    </dgm:pt>
    <dgm:pt modelId="{A1417CC7-A4FD-464D-97B4-E06D46B1D1D7}" type="pres">
      <dgm:prSet presAssocID="{2845D93F-4BD6-4CF3-AEBF-433E194FB177}" presName="text_1" presStyleLbl="node1" presStyleIdx="0" presStyleCnt="3">
        <dgm:presLayoutVars>
          <dgm:bulletEnabled val="1"/>
        </dgm:presLayoutVars>
      </dgm:prSet>
      <dgm:spPr/>
    </dgm:pt>
    <dgm:pt modelId="{F0024B46-A240-4F35-9CFA-097FA89735AD}" type="pres">
      <dgm:prSet presAssocID="{2845D93F-4BD6-4CF3-AEBF-433E194FB177}" presName="accent_1" presStyleCnt="0"/>
      <dgm:spPr/>
    </dgm:pt>
    <dgm:pt modelId="{8BE8640C-CB13-4D78-B340-556822CBD00D}" type="pres">
      <dgm:prSet presAssocID="{2845D93F-4BD6-4CF3-AEBF-433E194FB177}" presName="accentRepeatNode" presStyleLbl="solidFgAcc1" presStyleIdx="0" presStyleCnt="3"/>
      <dgm:spPr/>
    </dgm:pt>
    <dgm:pt modelId="{D1EDDA2D-4A03-47BB-B068-A5CD128FB1CE}" type="pres">
      <dgm:prSet presAssocID="{DA228751-E00A-4BA4-AC08-F4646CC0DA65}" presName="text_2" presStyleLbl="node1" presStyleIdx="1" presStyleCnt="3">
        <dgm:presLayoutVars>
          <dgm:bulletEnabled val="1"/>
        </dgm:presLayoutVars>
      </dgm:prSet>
      <dgm:spPr/>
    </dgm:pt>
    <dgm:pt modelId="{9CF17D21-6E35-4AF1-AB3B-67478C202BD0}" type="pres">
      <dgm:prSet presAssocID="{DA228751-E00A-4BA4-AC08-F4646CC0DA65}" presName="accent_2" presStyleCnt="0"/>
      <dgm:spPr/>
    </dgm:pt>
    <dgm:pt modelId="{61E9BEEA-7694-479E-AFCA-C3803ADD6F70}" type="pres">
      <dgm:prSet presAssocID="{DA228751-E00A-4BA4-AC08-F4646CC0DA65}" presName="accentRepeatNode" presStyleLbl="solidFgAcc1" presStyleIdx="1" presStyleCnt="3"/>
      <dgm:spPr/>
    </dgm:pt>
    <dgm:pt modelId="{2500B77E-7152-46BB-BD07-B96E1C189EA2}" type="pres">
      <dgm:prSet presAssocID="{C5C1B269-B6C8-404A-A6C5-FABA25B817A5}" presName="text_3" presStyleLbl="node1" presStyleIdx="2" presStyleCnt="3">
        <dgm:presLayoutVars>
          <dgm:bulletEnabled val="1"/>
        </dgm:presLayoutVars>
      </dgm:prSet>
      <dgm:spPr/>
    </dgm:pt>
    <dgm:pt modelId="{6566D131-130D-4F27-B156-2B789614CBB4}" type="pres">
      <dgm:prSet presAssocID="{C5C1B269-B6C8-404A-A6C5-FABA25B817A5}" presName="accent_3" presStyleCnt="0"/>
      <dgm:spPr/>
    </dgm:pt>
    <dgm:pt modelId="{D6494F31-267B-4218-A440-4EFE4E881E78}" type="pres">
      <dgm:prSet presAssocID="{C5C1B269-B6C8-404A-A6C5-FABA25B817A5}" presName="accentRepeatNode" presStyleLbl="solidFgAcc1" presStyleIdx="2" presStyleCnt="3"/>
      <dgm:spPr/>
    </dgm:pt>
  </dgm:ptLst>
  <dgm:cxnLst>
    <dgm:cxn modelId="{ECEEF00B-ACB8-44D7-BBAD-AE91C3DFAF1F}" type="presOf" srcId="{C5C1B269-B6C8-404A-A6C5-FABA25B817A5}" destId="{2500B77E-7152-46BB-BD07-B96E1C189EA2}" srcOrd="0" destOrd="0" presId="urn:microsoft.com/office/officeart/2008/layout/VerticalCurvedList"/>
    <dgm:cxn modelId="{2293655F-DA3E-499C-866C-D9CFEB8CB787}" srcId="{7910E598-8DCD-42D9-996C-76081CF3FC4A}" destId="{C5C1B269-B6C8-404A-A6C5-FABA25B817A5}" srcOrd="2" destOrd="0" parTransId="{B6F74F65-7694-453E-877D-D30C1C68C89C}" sibTransId="{0A0F72F4-7DD0-48FB-B082-A1DA65D61DE9}"/>
    <dgm:cxn modelId="{2BF4F54E-3FEE-4D94-B3A9-5CCC0F60CD20}" type="presOf" srcId="{7910E598-8DCD-42D9-996C-76081CF3FC4A}" destId="{5E779172-17B7-40E1-B905-DE4527B0B6B0}" srcOrd="0" destOrd="0" presId="urn:microsoft.com/office/officeart/2008/layout/VerticalCurvedList"/>
    <dgm:cxn modelId="{152CE8BD-011C-4B28-A3EA-C9FB9E0D9B54}" type="presOf" srcId="{DA228751-E00A-4BA4-AC08-F4646CC0DA65}" destId="{D1EDDA2D-4A03-47BB-B068-A5CD128FB1CE}" srcOrd="0" destOrd="0" presId="urn:microsoft.com/office/officeart/2008/layout/VerticalCurvedList"/>
    <dgm:cxn modelId="{382575CE-897E-4D3D-B6C4-6B61D20EEC24}" type="presOf" srcId="{2845D93F-4BD6-4CF3-AEBF-433E194FB177}" destId="{A1417CC7-A4FD-464D-97B4-E06D46B1D1D7}" srcOrd="0" destOrd="0" presId="urn:microsoft.com/office/officeart/2008/layout/VerticalCurvedList"/>
    <dgm:cxn modelId="{69CFDDDB-5845-4C61-ACBC-72F4DD155CCA}" type="presOf" srcId="{29FDFBDB-5105-4C85-A7A0-E82AE1A096A9}" destId="{DF39122A-1DA8-4365-BD9B-16265347B1E0}" srcOrd="0" destOrd="0" presId="urn:microsoft.com/office/officeart/2008/layout/VerticalCurvedList"/>
    <dgm:cxn modelId="{15ECC3DC-01BF-4964-BF20-4DFC43D48940}" srcId="{7910E598-8DCD-42D9-996C-76081CF3FC4A}" destId="{2845D93F-4BD6-4CF3-AEBF-433E194FB177}" srcOrd="0" destOrd="0" parTransId="{BB5BB148-A78E-4F74-B8C4-F5F88EADE3A0}" sibTransId="{29FDFBDB-5105-4C85-A7A0-E82AE1A096A9}"/>
    <dgm:cxn modelId="{6A101EE7-7278-4394-9BAD-AE41372B8934}" srcId="{7910E598-8DCD-42D9-996C-76081CF3FC4A}" destId="{DA228751-E00A-4BA4-AC08-F4646CC0DA65}" srcOrd="1" destOrd="0" parTransId="{ADFB6C12-D554-4016-8346-59AE2E7719C9}" sibTransId="{DEC2D8B1-4198-4757-94FD-3CD54BF6612A}"/>
    <dgm:cxn modelId="{BDA7594C-2BDC-4147-92C3-8695C79C85B0}" type="presParOf" srcId="{5E779172-17B7-40E1-B905-DE4527B0B6B0}" destId="{CA044D72-153C-45D1-9B84-F8E3B3FE7742}" srcOrd="0" destOrd="0" presId="urn:microsoft.com/office/officeart/2008/layout/VerticalCurvedList"/>
    <dgm:cxn modelId="{C4B0D2D9-C772-4E78-B5E6-9016E4AF2301}" type="presParOf" srcId="{CA044D72-153C-45D1-9B84-F8E3B3FE7742}" destId="{9D742987-13F6-4E2C-9DD0-316DB1E9F560}" srcOrd="0" destOrd="0" presId="urn:microsoft.com/office/officeart/2008/layout/VerticalCurvedList"/>
    <dgm:cxn modelId="{A2FC237E-691C-4C26-92E8-CA8F38E4E7F9}" type="presParOf" srcId="{9D742987-13F6-4E2C-9DD0-316DB1E9F560}" destId="{CA38306E-3DA8-4D39-85EA-6781508F6D53}" srcOrd="0" destOrd="0" presId="urn:microsoft.com/office/officeart/2008/layout/VerticalCurvedList"/>
    <dgm:cxn modelId="{4EA8AE28-5D26-4168-804B-502EAD8E1813}" type="presParOf" srcId="{9D742987-13F6-4E2C-9DD0-316DB1E9F560}" destId="{DF39122A-1DA8-4365-BD9B-16265347B1E0}" srcOrd="1" destOrd="0" presId="urn:microsoft.com/office/officeart/2008/layout/VerticalCurvedList"/>
    <dgm:cxn modelId="{14184966-0C75-47AF-9CD2-FB9B0F92FD2B}" type="presParOf" srcId="{9D742987-13F6-4E2C-9DD0-316DB1E9F560}" destId="{75BE30CF-FCAE-48FC-99C1-115B80E980A5}" srcOrd="2" destOrd="0" presId="urn:microsoft.com/office/officeart/2008/layout/VerticalCurvedList"/>
    <dgm:cxn modelId="{30259882-1DCB-423B-9B6B-A3E6DB5D381B}" type="presParOf" srcId="{9D742987-13F6-4E2C-9DD0-316DB1E9F560}" destId="{57F4EF27-0076-42EF-898D-DF0B3400391C}" srcOrd="3" destOrd="0" presId="urn:microsoft.com/office/officeart/2008/layout/VerticalCurvedList"/>
    <dgm:cxn modelId="{08543EFB-081A-4294-B3F6-39423A5F1198}" type="presParOf" srcId="{CA044D72-153C-45D1-9B84-F8E3B3FE7742}" destId="{A1417CC7-A4FD-464D-97B4-E06D46B1D1D7}" srcOrd="1" destOrd="0" presId="urn:microsoft.com/office/officeart/2008/layout/VerticalCurvedList"/>
    <dgm:cxn modelId="{0EC36FAF-2432-4CA3-92F9-8D4C5013219C}" type="presParOf" srcId="{CA044D72-153C-45D1-9B84-F8E3B3FE7742}" destId="{F0024B46-A240-4F35-9CFA-097FA89735AD}" srcOrd="2" destOrd="0" presId="urn:microsoft.com/office/officeart/2008/layout/VerticalCurvedList"/>
    <dgm:cxn modelId="{A2CBB61D-BFD7-496E-8D67-DF8D87346C1A}" type="presParOf" srcId="{F0024B46-A240-4F35-9CFA-097FA89735AD}" destId="{8BE8640C-CB13-4D78-B340-556822CBD00D}" srcOrd="0" destOrd="0" presId="urn:microsoft.com/office/officeart/2008/layout/VerticalCurvedList"/>
    <dgm:cxn modelId="{E4AEA215-45FD-41D7-9D59-9A25321D19E7}" type="presParOf" srcId="{CA044D72-153C-45D1-9B84-F8E3B3FE7742}" destId="{D1EDDA2D-4A03-47BB-B068-A5CD128FB1CE}" srcOrd="3" destOrd="0" presId="urn:microsoft.com/office/officeart/2008/layout/VerticalCurvedList"/>
    <dgm:cxn modelId="{17B083C4-A10C-4DBD-9BFF-2B74C070380A}" type="presParOf" srcId="{CA044D72-153C-45D1-9B84-F8E3B3FE7742}" destId="{9CF17D21-6E35-4AF1-AB3B-67478C202BD0}" srcOrd="4" destOrd="0" presId="urn:microsoft.com/office/officeart/2008/layout/VerticalCurvedList"/>
    <dgm:cxn modelId="{9FF8E2B8-ABA2-413E-928C-F480B5951EF9}" type="presParOf" srcId="{9CF17D21-6E35-4AF1-AB3B-67478C202BD0}" destId="{61E9BEEA-7694-479E-AFCA-C3803ADD6F70}" srcOrd="0" destOrd="0" presId="urn:microsoft.com/office/officeart/2008/layout/VerticalCurvedList"/>
    <dgm:cxn modelId="{B46F23FF-3581-4229-99F5-726ACDCF91E4}" type="presParOf" srcId="{CA044D72-153C-45D1-9B84-F8E3B3FE7742}" destId="{2500B77E-7152-46BB-BD07-B96E1C189EA2}" srcOrd="5" destOrd="0" presId="urn:microsoft.com/office/officeart/2008/layout/VerticalCurvedList"/>
    <dgm:cxn modelId="{88C7516F-7E5A-4B20-AEFF-E1F5D998FC87}" type="presParOf" srcId="{CA044D72-153C-45D1-9B84-F8E3B3FE7742}" destId="{6566D131-130D-4F27-B156-2B789614CBB4}" srcOrd="6" destOrd="0" presId="urn:microsoft.com/office/officeart/2008/layout/VerticalCurvedList"/>
    <dgm:cxn modelId="{DA0C1823-1F69-43A7-AFAD-42604F3B7412}" type="presParOf" srcId="{6566D131-130D-4F27-B156-2B789614CBB4}" destId="{D6494F31-267B-4218-A440-4EFE4E881E78}" srcOrd="0" destOrd="0" presId="urn:microsoft.com/office/officeart/2008/layout/VerticalCurved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9122A-1DA8-4365-BD9B-16265347B1E0}">
      <dsp:nvSpPr>
        <dsp:cNvPr id="0" name=""/>
        <dsp:cNvSpPr/>
      </dsp:nvSpPr>
      <dsp:spPr>
        <a:xfrm>
          <a:off x="-5016470" y="-768583"/>
          <a:ext cx="5974281" cy="5974281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17CC7-A4FD-464D-97B4-E06D46B1D1D7}">
      <dsp:nvSpPr>
        <dsp:cNvPr id="0" name=""/>
        <dsp:cNvSpPr/>
      </dsp:nvSpPr>
      <dsp:spPr>
        <a:xfrm>
          <a:off x="419016" y="277230"/>
          <a:ext cx="5856608" cy="554816"/>
        </a:xfrm>
        <a:prstGeom prst="rect">
          <a:avLst/>
        </a:prstGeom>
        <a:solidFill>
          <a:srgbClr val="54609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386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baseline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紧耦合天线阵列研究</a:t>
          </a:r>
        </a:p>
      </dsp:txBody>
      <dsp:txXfrm>
        <a:off x="419016" y="277230"/>
        <a:ext cx="5856608" cy="554816"/>
      </dsp:txXfrm>
    </dsp:sp>
    <dsp:sp modelId="{8BE8640C-CB13-4D78-B340-556822CBD00D}">
      <dsp:nvSpPr>
        <dsp:cNvPr id="0" name=""/>
        <dsp:cNvSpPr/>
      </dsp:nvSpPr>
      <dsp:spPr>
        <a:xfrm>
          <a:off x="72255" y="207878"/>
          <a:ext cx="693520" cy="6935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DDA2D-4A03-47BB-B068-A5CD128FB1CE}">
      <dsp:nvSpPr>
        <dsp:cNvPr id="0" name=""/>
        <dsp:cNvSpPr/>
      </dsp:nvSpPr>
      <dsp:spPr>
        <a:xfrm>
          <a:off x="816581" y="1109189"/>
          <a:ext cx="5459042" cy="554816"/>
        </a:xfrm>
        <a:prstGeom prst="rect">
          <a:avLst/>
        </a:prstGeom>
        <a:solidFill>
          <a:srgbClr val="54609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386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baseline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可重构透射阵列研究</a:t>
          </a:r>
        </a:p>
      </dsp:txBody>
      <dsp:txXfrm>
        <a:off x="816581" y="1109189"/>
        <a:ext cx="5459042" cy="554816"/>
      </dsp:txXfrm>
    </dsp:sp>
    <dsp:sp modelId="{61E9BEEA-7694-479E-AFCA-C3803ADD6F70}">
      <dsp:nvSpPr>
        <dsp:cNvPr id="0" name=""/>
        <dsp:cNvSpPr/>
      </dsp:nvSpPr>
      <dsp:spPr>
        <a:xfrm>
          <a:off x="469821" y="1039837"/>
          <a:ext cx="693520" cy="6935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0B77E-7152-46BB-BD07-B96E1C189EA2}">
      <dsp:nvSpPr>
        <dsp:cNvPr id="0" name=""/>
        <dsp:cNvSpPr/>
      </dsp:nvSpPr>
      <dsp:spPr>
        <a:xfrm>
          <a:off x="938602" y="1941148"/>
          <a:ext cx="5337022" cy="554816"/>
        </a:xfrm>
        <a:prstGeom prst="rect">
          <a:avLst/>
        </a:prstGeom>
        <a:solidFill>
          <a:srgbClr val="54609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386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baseline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其他天线</a:t>
          </a:r>
        </a:p>
      </dsp:txBody>
      <dsp:txXfrm>
        <a:off x="938602" y="1941148"/>
        <a:ext cx="5337022" cy="554816"/>
      </dsp:txXfrm>
    </dsp:sp>
    <dsp:sp modelId="{D6494F31-267B-4218-A440-4EFE4E881E78}">
      <dsp:nvSpPr>
        <dsp:cNvPr id="0" name=""/>
        <dsp:cNvSpPr/>
      </dsp:nvSpPr>
      <dsp:spPr>
        <a:xfrm>
          <a:off x="591841" y="1871796"/>
          <a:ext cx="693520" cy="6935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FC28D-082B-4635-9270-5A34F273B460}">
      <dsp:nvSpPr>
        <dsp:cNvPr id="0" name=""/>
        <dsp:cNvSpPr/>
      </dsp:nvSpPr>
      <dsp:spPr>
        <a:xfrm>
          <a:off x="816581" y="2773107"/>
          <a:ext cx="5459042" cy="554816"/>
        </a:xfrm>
        <a:prstGeom prst="rect">
          <a:avLst/>
        </a:prstGeom>
        <a:solidFill>
          <a:srgbClr val="54609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386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baseline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目前已发表论文</a:t>
          </a:r>
          <a:endParaRPr lang="zh-CN" sz="2000" kern="1200" baseline="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816581" y="2773107"/>
        <a:ext cx="5459042" cy="554816"/>
      </dsp:txXfrm>
    </dsp:sp>
    <dsp:sp modelId="{EF55A2E2-DFAD-4F4A-9561-D158012519F5}">
      <dsp:nvSpPr>
        <dsp:cNvPr id="0" name=""/>
        <dsp:cNvSpPr/>
      </dsp:nvSpPr>
      <dsp:spPr>
        <a:xfrm>
          <a:off x="469821" y="2703755"/>
          <a:ext cx="693520" cy="6935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2C771-0ABA-4C27-B123-36B66D3D2F46}">
      <dsp:nvSpPr>
        <dsp:cNvPr id="0" name=""/>
        <dsp:cNvSpPr/>
      </dsp:nvSpPr>
      <dsp:spPr>
        <a:xfrm>
          <a:off x="419016" y="3605066"/>
          <a:ext cx="5856608" cy="554816"/>
        </a:xfrm>
        <a:prstGeom prst="rect">
          <a:avLst/>
        </a:prstGeom>
        <a:solidFill>
          <a:srgbClr val="54609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386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baseline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博士阶段计划</a:t>
          </a:r>
          <a:endParaRPr lang="en-US" altLang="zh-CN" sz="2000" kern="1200" baseline="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419016" y="3605066"/>
        <a:ext cx="5856608" cy="554816"/>
      </dsp:txXfrm>
    </dsp:sp>
    <dsp:sp modelId="{B94EF0C3-359B-4A75-A82F-88D1EF17D0C3}">
      <dsp:nvSpPr>
        <dsp:cNvPr id="0" name=""/>
        <dsp:cNvSpPr/>
      </dsp:nvSpPr>
      <dsp:spPr>
        <a:xfrm>
          <a:off x="72255" y="3535714"/>
          <a:ext cx="693520" cy="6935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9122A-1DA8-4365-BD9B-16265347B1E0}">
      <dsp:nvSpPr>
        <dsp:cNvPr id="0" name=""/>
        <dsp:cNvSpPr/>
      </dsp:nvSpPr>
      <dsp:spPr>
        <a:xfrm>
          <a:off x="-5016470" y="-768583"/>
          <a:ext cx="5974281" cy="5974281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17CC7-A4FD-464D-97B4-E06D46B1D1D7}">
      <dsp:nvSpPr>
        <dsp:cNvPr id="0" name=""/>
        <dsp:cNvSpPr/>
      </dsp:nvSpPr>
      <dsp:spPr>
        <a:xfrm>
          <a:off x="616024" y="443711"/>
          <a:ext cx="5659600" cy="887422"/>
        </a:xfrm>
        <a:prstGeom prst="rect">
          <a:avLst/>
        </a:prstGeom>
        <a:solidFill>
          <a:srgbClr val="54609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392" tIns="60960" rIns="60960" bIns="6096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baseline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Background</a:t>
          </a:r>
          <a:endParaRPr lang="zh-CN" altLang="en-US" sz="2400" kern="1200" baseline="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616024" y="443711"/>
        <a:ext cx="5659600" cy="887422"/>
      </dsp:txXfrm>
    </dsp:sp>
    <dsp:sp modelId="{8BE8640C-CB13-4D78-B340-556822CBD00D}">
      <dsp:nvSpPr>
        <dsp:cNvPr id="0" name=""/>
        <dsp:cNvSpPr/>
      </dsp:nvSpPr>
      <dsp:spPr>
        <a:xfrm>
          <a:off x="61384" y="332783"/>
          <a:ext cx="1109278" cy="11092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DDA2D-4A03-47BB-B068-A5CD128FB1CE}">
      <dsp:nvSpPr>
        <dsp:cNvPr id="0" name=""/>
        <dsp:cNvSpPr/>
      </dsp:nvSpPr>
      <dsp:spPr>
        <a:xfrm>
          <a:off x="938602" y="1774845"/>
          <a:ext cx="5337022" cy="887422"/>
        </a:xfrm>
        <a:prstGeom prst="rect">
          <a:avLst/>
        </a:prstGeom>
        <a:solidFill>
          <a:srgbClr val="54609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392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baseline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Design Of  The  Proposed Antenna Array</a:t>
          </a:r>
          <a:endParaRPr lang="zh-CN" altLang="en-US" sz="2000" kern="1200" baseline="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938602" y="1774845"/>
        <a:ext cx="5337022" cy="887422"/>
      </dsp:txXfrm>
    </dsp:sp>
    <dsp:sp modelId="{61E9BEEA-7694-479E-AFCA-C3803ADD6F70}">
      <dsp:nvSpPr>
        <dsp:cNvPr id="0" name=""/>
        <dsp:cNvSpPr/>
      </dsp:nvSpPr>
      <dsp:spPr>
        <a:xfrm>
          <a:off x="383963" y="1663917"/>
          <a:ext cx="1109278" cy="11092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0B77E-7152-46BB-BD07-B96E1C189EA2}">
      <dsp:nvSpPr>
        <dsp:cNvPr id="0" name=""/>
        <dsp:cNvSpPr/>
      </dsp:nvSpPr>
      <dsp:spPr>
        <a:xfrm>
          <a:off x="616024" y="3105979"/>
          <a:ext cx="5659600" cy="887422"/>
        </a:xfrm>
        <a:prstGeom prst="rect">
          <a:avLst/>
        </a:prstGeom>
        <a:solidFill>
          <a:srgbClr val="54609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392" tIns="60960" rIns="60960" bIns="6096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baseline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rPr>
            <a:t>Results and Discussion</a:t>
          </a:r>
          <a:endParaRPr lang="zh-CN" altLang="en-US" sz="2400" kern="1200" baseline="0" dirty="0">
            <a:latin typeface="Times New Roman" panose="02020603050405020304" pitchFamily="18" charset="0"/>
            <a:ea typeface="楷体" panose="02010609060101010101" pitchFamily="49" charset="-122"/>
            <a:cs typeface="Times New Roman" panose="02020603050405020304" pitchFamily="18" charset="0"/>
          </a:endParaRPr>
        </a:p>
      </dsp:txBody>
      <dsp:txXfrm>
        <a:off x="616024" y="3105979"/>
        <a:ext cx="5659600" cy="887422"/>
      </dsp:txXfrm>
    </dsp:sp>
    <dsp:sp modelId="{D6494F31-267B-4218-A440-4EFE4E881E78}">
      <dsp:nvSpPr>
        <dsp:cNvPr id="0" name=""/>
        <dsp:cNvSpPr/>
      </dsp:nvSpPr>
      <dsp:spPr>
        <a:xfrm>
          <a:off x="61384" y="2995051"/>
          <a:ext cx="1109278" cy="11092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A4199C4-9FF0-4E88-9ACF-6B54814CBC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8CA155-D9D8-45F4-8F3D-2106B8F4E8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3589955-FA7B-4531-BD1C-A428EA8FA0B7}" type="datetimeFigureOut">
              <a:rPr lang="zh-CN" altLang="en-US"/>
              <a:pPr>
                <a:defRPr/>
              </a:pPr>
              <a:t>2024/5/11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2D5335E-0448-45F8-A4A8-43987FC9DF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E5A127E-0B26-4910-B980-875ABB6E0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CAB55-2D96-4942-B24F-5D6E682DAF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976509-4E5C-4C8C-89ED-73FDBC9A1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B0640E7-F0D5-49BB-A51A-7871A69F26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C74C7EAC-4BEE-45EB-BF41-25535D603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C50601A4-4AED-4CF5-8429-5F4DEA7D4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8D3E5447-6800-47E5-B073-ECB5060A6B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B2C40F-A193-4BFE-AA7B-A791BD243088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F19CD76D-D3A8-49A0-BBB9-E6494B00FC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699190A8-540C-4EA5-B60D-B1EA49255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Obviously, the subarray in the center of the array suffers from severest distortion of radiation patterns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重要性：精准波束赋形</a:t>
            </a: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95CCA0FE-5C20-4ED9-ABD9-2FCAD5758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757879-3F41-4336-8A1A-2966A3BA5D7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838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168FCF27-BCA8-4C7A-BB5B-9BD2124F16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EBAE67FB-9F9F-443C-8BB7-773074C40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FA7D93CE-2D9B-435D-B610-65CD8C1407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8494F0-5FA0-45CC-8401-105688BC469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453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168FCF27-BCA8-4C7A-BB5B-9BD2124F16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EBAE67FB-9F9F-443C-8BB7-773074C40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FA7D93CE-2D9B-435D-B610-65CD8C1407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8494F0-5FA0-45CC-8401-105688BC469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299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168FCF27-BCA8-4C7A-BB5B-9BD2124F16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EBAE67FB-9F9F-443C-8BB7-773074C40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FA7D93CE-2D9B-435D-B610-65CD8C1407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8494F0-5FA0-45CC-8401-105688BC469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31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B8519A1B-DDFB-47AE-9344-57E70A0499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F23CBB89-5181-48C3-B04B-3D318BC5A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8C3B3E8C-5A99-44A9-8215-E519A4ADBA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CB04AA-9C32-44E1-8C09-2698C086A419}" type="slidenum">
              <a:rPr kumimoji="1" lang="zh-CN" altLang="en-US">
                <a:solidFill>
                  <a:srgbClr val="000000"/>
                </a:solidFill>
                <a:latin typeface="Calibri" panose="020F0502020204030204" pitchFamily="34" charset="0"/>
              </a:rPr>
              <a:pPr/>
              <a:t>2</a:t>
            </a:fld>
            <a:endParaRPr kumimoji="1"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F19CD76D-D3A8-49A0-BBB9-E6494B00FC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699190A8-540C-4EA5-B60D-B1EA49255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Obviously, the subarray in the center of the array suffers from severest distortion of radiation patterns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重要性：精准波束赋形</a:t>
            </a: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95CCA0FE-5C20-4ED9-ABD9-2FCAD5758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757879-3F41-4336-8A1A-2966A3BA5D7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9312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F19CD76D-D3A8-49A0-BBB9-E6494B00FC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699190A8-540C-4EA5-B60D-B1EA49255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主流的大规模基站天线阵列研究重点：去耦合（提升隔离度），但很多天线阵列存在着水平面方向图畸变严重，增益下降等问题，例如：。。。</a:t>
            </a: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95CCA0FE-5C20-4ED9-ABD9-2FCAD5758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757879-3F41-4336-8A1A-2966A3BA5D7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F19CD76D-D3A8-49A0-BBB9-E6494B00FC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699190A8-540C-4EA5-B60D-B1EA49255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Obviously, the subarray in the center of the array suffers from severest distortion of radiation patterns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重要性：精准波束赋形</a:t>
            </a: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95CCA0FE-5C20-4ED9-ABD9-2FCAD5758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757879-3F41-4336-8A1A-2966A3BA5D7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641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F19CD76D-D3A8-49A0-BBB9-E6494B00FC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699190A8-540C-4EA5-B60D-B1EA49255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Obviously, the subarray in the center of the array suffers from severest distortion of radiation patterns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重要性：精准波束赋形</a:t>
            </a: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95CCA0FE-5C20-4ED9-ABD9-2FCAD5758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757879-3F41-4336-8A1A-2966A3BA5D7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424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F19CD76D-D3A8-49A0-BBB9-E6494B00FC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699190A8-540C-4EA5-B60D-B1EA49255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Obviously, the subarray in the center of the array suffers from severest distortion of radiation patterns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重要性：精准波束赋形</a:t>
            </a: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95CCA0FE-5C20-4ED9-ABD9-2FCAD5758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757879-3F41-4336-8A1A-2966A3BA5D7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16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F19CD76D-D3A8-49A0-BBB9-E6494B00FC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699190A8-540C-4EA5-B60D-B1EA49255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Obviously, the subarray in the center of the array suffers from severest distortion of radiation patterns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重要性：精准波束赋形</a:t>
            </a: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95CCA0FE-5C20-4ED9-ABD9-2FCAD5758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757879-3F41-4336-8A1A-2966A3BA5D7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203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F19CD76D-D3A8-49A0-BBB9-E6494B00FC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699190A8-540C-4EA5-B60D-B1EA49255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Obviously, the subarray in the center of the array suffers from severest distortion of radiation patterns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重要性：精准波束赋形</a:t>
            </a: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95CCA0FE-5C20-4ED9-ABD9-2FCAD5758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757879-3F41-4336-8A1A-2966A3BA5D7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30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3AD018-A084-411D-B715-2EC7602585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57FCFC-C7B7-413C-B968-928486B6DC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07A320-6FBA-43CD-A28B-21A06D54AB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7BD84-60FF-495B-A5D5-562C8A83FF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18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5717B0-FAE6-41E2-8506-DBC655DEF0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40C6E8-97F0-45B8-A71B-DEFE293A7E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785565-10B4-45D7-BEB9-A4A5A5C206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37BC4-DE9A-48F9-9D02-CE98C723FC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77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F6CC1D-BDAB-4840-892E-32A6EC6009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FD808D-B330-4AC0-B83A-E431D57971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51377A-E2C4-4E2F-A592-85E19BA1ED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FFC46-B865-4ED2-A7A6-A42DECC42C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105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6DD93-9EED-4661-88A5-CCEE4796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93531-76AE-409E-AB38-2EC67FD45417}" type="datetime1">
              <a:rPr lang="en-US" altLang="zh-CN"/>
              <a:pPr>
                <a:defRPr/>
              </a:pPr>
              <a:t>5/11/2024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915EC-B897-420D-A69A-A611B34D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2A63A-0E87-4A3D-8CAE-74B791A6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29290-7319-4DB1-8671-9F53510D54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595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F584A-B962-4D7D-9CBA-23E19693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D6E25-5CB8-41BE-B877-453DCBE54996}" type="datetime1">
              <a:rPr lang="en-US" altLang="zh-CN"/>
              <a:pPr>
                <a:defRPr/>
              </a:pPr>
              <a:t>5/11/2024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BEEF7-BC5E-4574-83D7-29561D84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C95CA-437F-4598-93B9-BA40D72E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06DF2-FEE9-44F4-BEC1-17B2CB02F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858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D65B5-10C2-4090-BBEB-E68D5814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95909-D410-42C8-A0EE-8BA48E936B0F}" type="datetime1">
              <a:rPr lang="en-US" altLang="zh-CN"/>
              <a:pPr>
                <a:defRPr/>
              </a:pPr>
              <a:t>5/11/2024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A1298-D4EB-45C2-8CFF-0E842F6F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5842D-E77B-4B84-96B1-901A496B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26996-FFC0-472E-84B8-C3FEF5BD15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234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E4AF20B-C16D-4283-9EA6-6476253A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23B8F-7CF7-48D0-8A85-5B511BF3EFDE}" type="datetime1">
              <a:rPr lang="en-US" altLang="zh-CN"/>
              <a:pPr>
                <a:defRPr/>
              </a:pPr>
              <a:t>5/11/2024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2EF923C-F2C0-4AC8-A477-46CE1615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04A697-4F3F-4A1E-9866-ECE95165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853D5-EDEF-4DC7-86AB-F1E4631F57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116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7101544-1E7B-4072-A86E-46503FFE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F0A15-87EA-4281-9BC6-90FAF98B1B7B}" type="datetime1">
              <a:rPr lang="en-US" altLang="zh-CN"/>
              <a:pPr>
                <a:defRPr/>
              </a:pPr>
              <a:t>5/11/2024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F9778DF-CEE9-4654-9ACF-40A52B45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33D2E3-5FD2-49B6-B691-005093BB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528A0-2B06-4B30-9A75-B778E6207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659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39882B7-975B-4F2D-BBA6-7090E917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A9D05-62CB-4560-B9DF-4121E1B2642E}" type="datetime1">
              <a:rPr lang="en-US" altLang="zh-CN"/>
              <a:pPr>
                <a:defRPr/>
              </a:pPr>
              <a:t>5/11/2024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48C5C26-D160-452E-A63A-8E4CC49C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9B75EA-9EAF-49AB-80B4-1BA32339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701D1-BCD2-4705-A7D8-B1FF399FCC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4655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618AD25-4CAF-45E6-9963-57E5D798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15C7E-2007-4C0B-A9AC-B42EA203E6FB}" type="datetime1">
              <a:rPr lang="en-US" altLang="zh-CN"/>
              <a:pPr>
                <a:defRPr/>
              </a:pPr>
              <a:t>5/11/2024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DF3F0FD-CE58-4C91-9012-25063975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21F17B4-7475-4D3B-A337-191AE133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056F6-0246-41D2-ADE6-4A3DF88198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852096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C40E292-E65C-470D-AAF1-0711D4F8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5364D-7B8D-471E-9641-C4558EDEFB5F}" type="datetime1">
              <a:rPr lang="en-US" altLang="zh-CN"/>
              <a:pPr>
                <a:defRPr/>
              </a:pPr>
              <a:t>5/11/2024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A429DE-5C7E-4C1B-8FD9-D73A128F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02E25B-9609-4E4D-B713-57FA89CD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1606A-3FBA-4950-86B6-F05B2E615E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10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13496-0AEA-4667-BE68-58773B89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00DFB-1A34-448C-8CE7-0898AA5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E69EC-DAEF-4CCF-95F4-1A930DE2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15557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0BB7A9-F07A-4A7E-BB94-CB560B226F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0899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4CF4545-CD39-4241-B684-EE4F1B7F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3FF5A-DF0E-452F-82A9-977D0B568E94}" type="datetime1">
              <a:rPr lang="en-US" altLang="zh-CN"/>
              <a:pPr>
                <a:defRPr/>
              </a:pPr>
              <a:t>5/11/2024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3103522-6266-466B-9588-341EEAAF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97A91E-A472-40B9-9EC4-7A1F4B9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53711-1CE0-42BA-A7F2-BD3736F7B5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0234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E0E2-F0F7-4C77-923F-34E164C0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18E73-F44F-418F-951C-603067BEB960}" type="datetime1">
              <a:rPr lang="en-US" altLang="zh-CN"/>
              <a:pPr>
                <a:defRPr/>
              </a:pPr>
              <a:t>5/11/2024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FD4D5-75D6-44C3-ADEC-614ECA9B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C6AE1-87D3-45B3-A4B6-CA33EFBC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9418A-DE02-431A-8A58-18412E5268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4247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223DE-AED0-4982-988D-CBA586D0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4EB14-2B20-4434-8458-C63587A63A75}" type="datetime1">
              <a:rPr lang="en-US" altLang="zh-CN"/>
              <a:pPr>
                <a:defRPr/>
              </a:pPr>
              <a:t>5/11/2024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BA6D-0ADC-47BC-B8BF-F9DDDDE7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7B1DE-555F-44B2-B0EE-F9268DEB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D73D7-BE51-443A-BFB5-A65A6818F9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606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93634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724B46-A200-4667-9BFC-2855F3BD40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DDE63C-9375-4D87-AB09-19BAF239EA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76220B-B928-405C-AC0F-1D293CD254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92585-30CB-4B61-92C7-09C52CCD84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806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E6D26-668A-4DD8-8B45-D46887C68E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F182B-15C5-45AA-B488-C485F0A653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86B96-BCE6-4D5B-9DA4-4DA3CE9808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141FC-7F2F-4BFD-9F5F-8B5B338C82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20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62F680-ABB9-4B4E-89B5-13010A3166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0C6F55E-A48A-4074-B196-EA61502517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ADC1CC6-A116-4751-A086-28C2829051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D1F3-A083-42D7-A442-40BF16204A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90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CE58587-9788-4D63-A23F-70934ADE91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DE7102-67EF-4C5C-8346-F49C05CD94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16255A-C9A2-4DAC-A246-E141EC84CF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7312C-8F23-4453-AFA8-BB18E36E66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82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50D84D5-5AE4-45E7-8323-1B7EE558E5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8B733ED-4456-4C14-BD67-75566D4BA7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CDCEC43-07DD-4DAE-81BC-1788BDE688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D156C-571D-46E7-B51C-B2FB970FD9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33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07A521-6A17-4D63-BB54-A85001E635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4B2D8-12E9-49BE-BA62-9057E0AD75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9F477-7982-4A04-9DA4-067CCFCBDE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9F9E5-5077-4920-A575-DF8B8D831A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76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EC4C2-2F53-4E56-9A35-AAB70C8F00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4D145-26BE-4258-964E-4D45C1E964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3D1B38-5330-4A12-8C61-88FF471F6E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7A1D0-8AFB-4D6E-AB89-7E8A403E46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48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A8BEE2B-E694-4593-8E9F-36DE76DF0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E9C92D-0B03-4E1D-9335-C96CD263F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DCA425C-6C65-4804-8A9E-1D7332DC608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ED57B38-8704-4362-A719-1401E2FA4B4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336B22F-847D-48E0-A826-3F5ECC53ED9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3843BAC-BB76-4E2E-A0F4-3D6E078ED0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55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C72EC69C-702F-4D3A-9344-336F9188A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A9E09A92-0E3A-40EC-9F57-230D604BB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7A1FA-27A2-4A4A-A2E6-DBCE953B7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4ED34C-3C5A-44B7-8D73-EFBB5DCABE3E}" type="datetime1">
              <a:rPr lang="en-US" altLang="zh-CN"/>
              <a:pPr>
                <a:defRPr/>
              </a:pPr>
              <a:t>5/11/2024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CDEB0-FC99-49C1-9CAF-6A5E8B4A1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994B0-092A-40D8-985C-93D148FD5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69F8646-972E-40EE-ADA7-3DB46B9D00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6" r:id="rId12"/>
  </p:sldLayoutIdLst>
  <p:transition spd="slow">
    <p:wip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4.jpeg"/><Relationship Id="rId7" Type="http://schemas.openxmlformats.org/officeDocument/2006/relationships/image" Target="../media/image4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4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>
            <a:extLst>
              <a:ext uri="{FF2B5EF4-FFF2-40B4-BE49-F238E27FC236}">
                <a16:creationId xmlns:a16="http://schemas.microsoft.com/office/drawing/2014/main" id="{2180FBBB-1290-4311-B904-688E61874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6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矩形 5">
            <a:extLst>
              <a:ext uri="{FF2B5EF4-FFF2-40B4-BE49-F238E27FC236}">
                <a16:creationId xmlns:a16="http://schemas.microsoft.com/office/drawing/2014/main" id="{751BA3F4-C1AF-4704-A1FD-F026520A7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184" y="4941168"/>
            <a:ext cx="6219166" cy="117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1" rIns="68580" bIns="3429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71F6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Speaker:      </a:t>
            </a:r>
            <a:r>
              <a:rPr lang="en-US" altLang="zh-CN" sz="2400" dirty="0" err="1">
                <a:solidFill>
                  <a:srgbClr val="071F6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Jiayue</a:t>
            </a:r>
            <a:r>
              <a:rPr lang="en-US" altLang="zh-CN" sz="2400" dirty="0">
                <a:solidFill>
                  <a:srgbClr val="071F6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Jiang  </a:t>
            </a:r>
            <a:r>
              <a:rPr lang="en-US" altLang="zh-CN" sz="2400" dirty="0" err="1">
                <a:solidFill>
                  <a:srgbClr val="071F6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Xidian</a:t>
            </a:r>
            <a:r>
              <a:rPr lang="en-US" altLang="zh-CN" sz="2400" dirty="0">
                <a:solidFill>
                  <a:srgbClr val="071F6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university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71F6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Supervisor:  </a:t>
            </a:r>
            <a:r>
              <a:rPr lang="en-US" altLang="zh-CN" sz="2400" dirty="0" err="1">
                <a:solidFill>
                  <a:srgbClr val="071F6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Luyu</a:t>
            </a:r>
            <a:r>
              <a:rPr lang="en-US" altLang="zh-CN" sz="2400" dirty="0">
                <a:solidFill>
                  <a:srgbClr val="071F6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Zhao    School of Electronic and Information Engineering , Anhui university</a:t>
            </a:r>
          </a:p>
        </p:txBody>
      </p:sp>
      <p:sp>
        <p:nvSpPr>
          <p:cNvPr id="6148" name="矩形 6">
            <a:extLst>
              <a:ext uri="{FF2B5EF4-FFF2-40B4-BE49-F238E27FC236}">
                <a16:creationId xmlns:a16="http://schemas.microsoft.com/office/drawing/2014/main" id="{9A44BD3E-7D6D-463D-B323-EBCA1FF23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760" y="1672836"/>
            <a:ext cx="6836666" cy="93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1" rIns="68580" bIns="3429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71F65"/>
                </a:solidFill>
                <a:latin typeface="+mj-lt"/>
                <a:ea typeface="楷体" panose="02010609060101010101" pitchFamily="49" charset="-122"/>
              </a:rPr>
              <a:t>A large-scale compact base station antenna array with improved radiation performance</a:t>
            </a:r>
            <a:endParaRPr lang="zh-CN" altLang="en-US" sz="2800" dirty="0">
              <a:solidFill>
                <a:srgbClr val="071F65"/>
              </a:solidFill>
              <a:latin typeface="+mj-lt"/>
              <a:ea typeface="楷体" panose="02010609060101010101" pitchFamily="49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01EE5F-4773-432B-B6FD-588C7B346012}"/>
              </a:ext>
            </a:extLst>
          </p:cNvPr>
          <p:cNvCxnSpPr>
            <a:cxnSpLocks/>
          </p:cNvCxnSpPr>
          <p:nvPr/>
        </p:nvCxnSpPr>
        <p:spPr>
          <a:xfrm flipH="1">
            <a:off x="2055814" y="2668588"/>
            <a:ext cx="6980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Freeform 5">
            <a:extLst>
              <a:ext uri="{FF2B5EF4-FFF2-40B4-BE49-F238E27FC236}">
                <a16:creationId xmlns:a16="http://schemas.microsoft.com/office/drawing/2014/main" id="{17E6F6B9-FBFD-4DAF-946D-D49EC4F9A5F3}"/>
              </a:ext>
            </a:extLst>
          </p:cNvPr>
          <p:cNvSpPr>
            <a:spLocks noEditPoints="1"/>
          </p:cNvSpPr>
          <p:nvPr/>
        </p:nvSpPr>
        <p:spPr bwMode="auto">
          <a:xfrm>
            <a:off x="0" y="1379538"/>
            <a:ext cx="1858963" cy="2870200"/>
          </a:xfrm>
          <a:custGeom>
            <a:avLst/>
            <a:gdLst>
              <a:gd name="T0" fmla="*/ 0 w 7449"/>
              <a:gd name="T1" fmla="*/ 0 h 11906"/>
              <a:gd name="T2" fmla="*/ 2147483646 w 7449"/>
              <a:gd name="T3" fmla="*/ 2147483646 h 11906"/>
              <a:gd name="T4" fmla="*/ 0 w 7449"/>
              <a:gd name="T5" fmla="*/ 2147483646 h 11906"/>
              <a:gd name="T6" fmla="*/ 0 w 7449"/>
              <a:gd name="T7" fmla="*/ 0 h 11906"/>
              <a:gd name="T8" fmla="*/ 2147483646 w 7449"/>
              <a:gd name="T9" fmla="*/ 2147483646 h 11906"/>
              <a:gd name="T10" fmla="*/ 0 w 7449"/>
              <a:gd name="T11" fmla="*/ 2147483646 h 11906"/>
              <a:gd name="T12" fmla="*/ 0 w 7449"/>
              <a:gd name="T13" fmla="*/ 2147483646 h 11906"/>
              <a:gd name="T14" fmla="*/ 2147483646 w 7449"/>
              <a:gd name="T15" fmla="*/ 2147483646 h 11906"/>
              <a:gd name="T16" fmla="*/ 2147483646 w 7449"/>
              <a:gd name="T17" fmla="*/ 2147483646 h 11906"/>
              <a:gd name="T18" fmla="*/ 2147483646 w 7449"/>
              <a:gd name="T19" fmla="*/ 2147483646 h 11906"/>
              <a:gd name="T20" fmla="*/ 0 w 7449"/>
              <a:gd name="T21" fmla="*/ 2147483646 h 11906"/>
              <a:gd name="T22" fmla="*/ 0 w 7449"/>
              <a:gd name="T23" fmla="*/ 2147483646 h 11906"/>
              <a:gd name="T24" fmla="*/ 2147483646 w 7449"/>
              <a:gd name="T25" fmla="*/ 2147483646 h 11906"/>
              <a:gd name="T26" fmla="*/ 2147483646 w 7449"/>
              <a:gd name="T27" fmla="*/ 2147483646 h 1190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546093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1" name="Freeform 6">
            <a:extLst>
              <a:ext uri="{FF2B5EF4-FFF2-40B4-BE49-F238E27FC236}">
                <a16:creationId xmlns:a16="http://schemas.microsoft.com/office/drawing/2014/main" id="{1466D0FC-AB6B-478C-8999-6C96AFF5D57A}"/>
              </a:ext>
            </a:extLst>
          </p:cNvPr>
          <p:cNvSpPr>
            <a:spLocks noEditPoints="1"/>
          </p:cNvSpPr>
          <p:nvPr/>
        </p:nvSpPr>
        <p:spPr bwMode="auto">
          <a:xfrm>
            <a:off x="1722438" y="2417763"/>
            <a:ext cx="136525" cy="1695450"/>
          </a:xfrm>
          <a:custGeom>
            <a:avLst/>
            <a:gdLst>
              <a:gd name="T0" fmla="*/ 2147483646 w 571"/>
              <a:gd name="T1" fmla="*/ 0 h 7028"/>
              <a:gd name="T2" fmla="*/ 2147483646 w 571"/>
              <a:gd name="T3" fmla="*/ 2147483646 h 7028"/>
              <a:gd name="T4" fmla="*/ 2147483646 w 571"/>
              <a:gd name="T5" fmla="*/ 2147483646 h 7028"/>
              <a:gd name="T6" fmla="*/ 2147483646 w 571"/>
              <a:gd name="T7" fmla="*/ 2147483646 h 7028"/>
              <a:gd name="T8" fmla="*/ 2147483646 w 571"/>
              <a:gd name="T9" fmla="*/ 2147483646 h 7028"/>
              <a:gd name="T10" fmla="*/ 2147483646 w 571"/>
              <a:gd name="T11" fmla="*/ 2147483646 h 7028"/>
              <a:gd name="T12" fmla="*/ 2147483646 w 571"/>
              <a:gd name="T13" fmla="*/ 0 h 7028"/>
              <a:gd name="T14" fmla="*/ 2147483646 w 571"/>
              <a:gd name="T15" fmla="*/ 0 h 7028"/>
              <a:gd name="T16" fmla="*/ 0 w 571"/>
              <a:gd name="T17" fmla="*/ 2147483646 h 7028"/>
              <a:gd name="T18" fmla="*/ 2147483646 w 571"/>
              <a:gd name="T19" fmla="*/ 2147483646 h 7028"/>
              <a:gd name="T20" fmla="*/ 2147483646 w 571"/>
              <a:gd name="T21" fmla="*/ 2147483646 h 7028"/>
              <a:gd name="T22" fmla="*/ 0 w 571"/>
              <a:gd name="T23" fmla="*/ 2147483646 h 7028"/>
              <a:gd name="T24" fmla="*/ 0 w 571"/>
              <a:gd name="T25" fmla="*/ 2147483646 h 7028"/>
              <a:gd name="T26" fmla="*/ 0 w 571"/>
              <a:gd name="T27" fmla="*/ 2147483646 h 7028"/>
              <a:gd name="T28" fmla="*/ 0 w 571"/>
              <a:gd name="T29" fmla="*/ 2147483646 h 7028"/>
              <a:gd name="T30" fmla="*/ 0 w 571"/>
              <a:gd name="T31" fmla="*/ 2147483646 h 7028"/>
              <a:gd name="T32" fmla="*/ 2147483646 w 571"/>
              <a:gd name="T33" fmla="*/ 2147483646 h 7028"/>
              <a:gd name="T34" fmla="*/ 2147483646 w 571"/>
              <a:gd name="T35" fmla="*/ 2147483646 h 7028"/>
              <a:gd name="T36" fmla="*/ 2147483646 w 571"/>
              <a:gd name="T37" fmla="*/ 2147483646 h 7028"/>
              <a:gd name="T38" fmla="*/ 2147483646 w 571"/>
              <a:gd name="T39" fmla="*/ 2147483646 h 7028"/>
              <a:gd name="T40" fmla="*/ 2147483646 w 571"/>
              <a:gd name="T41" fmla="*/ 2147483646 h 7028"/>
              <a:gd name="T42" fmla="*/ 0 w 571"/>
              <a:gd name="T43" fmla="*/ 2147483646 h 7028"/>
              <a:gd name="T44" fmla="*/ 0 w 571"/>
              <a:gd name="T45" fmla="*/ 2147483646 h 7028"/>
              <a:gd name="T46" fmla="*/ 2147483646 w 571"/>
              <a:gd name="T47" fmla="*/ 2147483646 h 7028"/>
              <a:gd name="T48" fmla="*/ 0 w 571"/>
              <a:gd name="T49" fmla="*/ 2147483646 h 7028"/>
              <a:gd name="T50" fmla="*/ 0 w 571"/>
              <a:gd name="T51" fmla="*/ 2147483646 h 7028"/>
              <a:gd name="T52" fmla="*/ 2147483646 w 571"/>
              <a:gd name="T53" fmla="*/ 2147483646 h 7028"/>
              <a:gd name="T54" fmla="*/ 2147483646 w 571"/>
              <a:gd name="T55" fmla="*/ 2147483646 h 7028"/>
              <a:gd name="T56" fmla="*/ 2147483646 w 571"/>
              <a:gd name="T57" fmla="*/ 2147483646 h 7028"/>
              <a:gd name="T58" fmla="*/ 2147483646 w 571"/>
              <a:gd name="T59" fmla="*/ 2147483646 h 7028"/>
              <a:gd name="T60" fmla="*/ 2147483646 w 571"/>
              <a:gd name="T61" fmla="*/ 2147483646 h 7028"/>
              <a:gd name="T62" fmla="*/ 2147483646 w 571"/>
              <a:gd name="T63" fmla="*/ 2147483646 h 7028"/>
              <a:gd name="T64" fmla="*/ 2147483646 w 571"/>
              <a:gd name="T65" fmla="*/ 2147483646 h 7028"/>
              <a:gd name="T66" fmla="*/ 2147483646 w 571"/>
              <a:gd name="T67" fmla="*/ 2147483646 h 7028"/>
              <a:gd name="T68" fmla="*/ 2147483646 w 571"/>
              <a:gd name="T69" fmla="*/ 2147483646 h 7028"/>
              <a:gd name="T70" fmla="*/ 2147483646 w 571"/>
              <a:gd name="T71" fmla="*/ 2147483646 h 7028"/>
              <a:gd name="T72" fmla="*/ 2147483646 w 571"/>
              <a:gd name="T73" fmla="*/ 2147483646 h 7028"/>
              <a:gd name="T74" fmla="*/ 2147483646 w 571"/>
              <a:gd name="T75" fmla="*/ 2147483646 h 7028"/>
              <a:gd name="T76" fmla="*/ 2147483646 w 571"/>
              <a:gd name="T77" fmla="*/ 2147483646 h 7028"/>
              <a:gd name="T78" fmla="*/ 2147483646 w 571"/>
              <a:gd name="T79" fmla="*/ 2147483646 h 7028"/>
              <a:gd name="T80" fmla="*/ 2147483646 w 571"/>
              <a:gd name="T81" fmla="*/ 2147483646 h 7028"/>
              <a:gd name="T82" fmla="*/ 2147483646 w 571"/>
              <a:gd name="T83" fmla="*/ 2147483646 h 7028"/>
              <a:gd name="T84" fmla="*/ 2147483646 w 571"/>
              <a:gd name="T85" fmla="*/ 2147483646 h 7028"/>
              <a:gd name="T86" fmla="*/ 2147483646 w 571"/>
              <a:gd name="T87" fmla="*/ 2147483646 h 7028"/>
              <a:gd name="T88" fmla="*/ 2147483646 w 571"/>
              <a:gd name="T89" fmla="*/ 2147483646 h 7028"/>
              <a:gd name="T90" fmla="*/ 2147483646 w 571"/>
              <a:gd name="T91" fmla="*/ 2147483646 h 7028"/>
              <a:gd name="T92" fmla="*/ 2147483646 w 571"/>
              <a:gd name="T93" fmla="*/ 2147483646 h 7028"/>
              <a:gd name="T94" fmla="*/ 2147483646 w 571"/>
              <a:gd name="T95" fmla="*/ 2147483646 h 7028"/>
              <a:gd name="T96" fmla="*/ 2147483646 w 571"/>
              <a:gd name="T97" fmla="*/ 2147483646 h 7028"/>
              <a:gd name="T98" fmla="*/ 2147483646 w 571"/>
              <a:gd name="T99" fmla="*/ 2147483646 h 7028"/>
              <a:gd name="T100" fmla="*/ 2147483646 w 571"/>
              <a:gd name="T101" fmla="*/ 2147483646 h 7028"/>
              <a:gd name="T102" fmla="*/ 2147483646 w 571"/>
              <a:gd name="T103" fmla="*/ 2147483646 h 7028"/>
              <a:gd name="T104" fmla="*/ 2147483646 w 571"/>
              <a:gd name="T105" fmla="*/ 2147483646 h 7028"/>
              <a:gd name="T106" fmla="*/ 2147483646 w 571"/>
              <a:gd name="T107" fmla="*/ 2147483646 h 7028"/>
              <a:gd name="T108" fmla="*/ 2147483646 w 571"/>
              <a:gd name="T109" fmla="*/ 2147483646 h 7028"/>
              <a:gd name="T110" fmla="*/ 2147483646 w 571"/>
              <a:gd name="T111" fmla="*/ 2147483646 h 7028"/>
              <a:gd name="T112" fmla="*/ 2147483646 w 571"/>
              <a:gd name="T113" fmla="*/ 2147483646 h 7028"/>
              <a:gd name="T114" fmla="*/ 2147483646 w 571"/>
              <a:gd name="T115" fmla="*/ 2147483646 h 702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2" name="灯片编号占位符 4">
            <a:extLst>
              <a:ext uri="{FF2B5EF4-FFF2-40B4-BE49-F238E27FC236}">
                <a16:creationId xmlns:a16="http://schemas.microsoft.com/office/drawing/2014/main" id="{9BC5D1A9-5B8F-4D6B-86F3-A97AD01132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1761F1-3BF8-4D75-A523-28CE3105E69D}" type="slidenum">
              <a:rPr lang="en-US" altLang="zh-CN" sz="140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592907-257C-4CC9-A71E-8AF2A0EDD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96009"/>
            <a:ext cx="2621282" cy="9774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>
            <a:extLst>
              <a:ext uri="{FF2B5EF4-FFF2-40B4-BE49-F238E27FC236}">
                <a16:creationId xmlns:a16="http://schemas.microsoft.com/office/drawing/2014/main" id="{86B78D6E-C942-4B4E-A25D-E229333FDEC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>
            <a:extLst>
              <a:ext uri="{FF2B5EF4-FFF2-40B4-BE49-F238E27FC236}">
                <a16:creationId xmlns:a16="http://schemas.microsoft.com/office/drawing/2014/main" id="{AD92BB6F-BFFD-49B9-975E-A75589E00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3213" y="188913"/>
            <a:ext cx="6360826" cy="257365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 Proposed Antenna Array</a:t>
            </a: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8EF855D0-1F04-4EBF-B808-B55243838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872" y="188913"/>
            <a:ext cx="6937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10">
            <a:extLst>
              <a:ext uri="{FF2B5EF4-FFF2-40B4-BE49-F238E27FC236}">
                <a16:creationId xmlns:a16="http://schemas.microsoft.com/office/drawing/2014/main" id="{047FDB00-D918-4FF1-A2CB-A87A06A72D14}"/>
              </a:ext>
            </a:extLst>
          </p:cNvPr>
          <p:cNvSpPr/>
          <p:nvPr/>
        </p:nvSpPr>
        <p:spPr>
          <a:xfrm>
            <a:off x="70150" y="887332"/>
            <a:ext cx="9003700" cy="433388"/>
          </a:xfrm>
          <a:prstGeom prst="roundRect">
            <a:avLst/>
          </a:prstGeom>
          <a:solidFill>
            <a:srgbClr val="5763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0247" name="矩形 2">
            <a:extLst>
              <a:ext uri="{FF2B5EF4-FFF2-40B4-BE49-F238E27FC236}">
                <a16:creationId xmlns:a16="http://schemas.microsoft.com/office/drawing/2014/main" id="{9C6D4079-58EE-4589-845B-1DEDBFA57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0" y="920670"/>
            <a:ext cx="102089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Analysis of the near E-field of two antennas of subarray3 in original and proposed antenna array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8" name="矩形 1">
            <a:extLst>
              <a:ext uri="{FF2B5EF4-FFF2-40B4-BE49-F238E27FC236}">
                <a16:creationId xmlns:a16="http://schemas.microsoft.com/office/drawing/2014/main" id="{82FD9424-6CB9-4D0B-B936-CDB41A7C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0" y="1292441"/>
            <a:ext cx="9003700" cy="36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5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1400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Horizontal electric field distributions(in XOZ plane)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B92B23-3AE9-4BFF-8819-77C379546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583381"/>
            <a:ext cx="7550833" cy="24408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324DAD-E0F6-492B-AE08-82921BD08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4397549"/>
            <a:ext cx="7550833" cy="2499750"/>
          </a:xfrm>
          <a:prstGeom prst="rect">
            <a:avLst/>
          </a:prstGeom>
        </p:spPr>
      </p:pic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04DB5D15-E008-41D7-A3E4-0E237AF16CFD}"/>
              </a:ext>
            </a:extLst>
          </p:cNvPr>
          <p:cNvSpPr txBox="1">
            <a:spLocks/>
          </p:cNvSpPr>
          <p:nvPr/>
        </p:nvSpPr>
        <p:spPr>
          <a:xfrm>
            <a:off x="765583" y="3969537"/>
            <a:ext cx="7704855" cy="48148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latin typeface="+mj-lt"/>
              </a:rPr>
              <a:t>The electric field distributions in the proposed array are </a:t>
            </a:r>
            <a:r>
              <a:rPr lang="en-US" altLang="zh-CN" sz="1400" dirty="0">
                <a:solidFill>
                  <a:srgbClr val="FF0000"/>
                </a:solidFill>
                <a:latin typeface="+mj-lt"/>
              </a:rPr>
              <a:t>concentrated</a:t>
            </a:r>
            <a:r>
              <a:rPr lang="en-US" altLang="zh-CN" sz="1400" dirty="0">
                <a:latin typeface="+mj-lt"/>
              </a:rPr>
              <a:t> to the desired radiation direction(+z) </a:t>
            </a:r>
            <a:r>
              <a:rPr lang="en-US" altLang="zh-CN" sz="1400" dirty="0">
                <a:solidFill>
                  <a:srgbClr val="FF0000"/>
                </a:solidFill>
                <a:latin typeface="+mj-lt"/>
              </a:rPr>
              <a:t>rather than the dispersive electric field distributions </a:t>
            </a:r>
            <a:r>
              <a:rPr lang="en-US" altLang="zh-CN" sz="1400" dirty="0">
                <a:latin typeface="+mj-lt"/>
              </a:rPr>
              <a:t>in the original array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330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>
            <a:extLst>
              <a:ext uri="{FF2B5EF4-FFF2-40B4-BE49-F238E27FC236}">
                <a16:creationId xmlns:a16="http://schemas.microsoft.com/office/drawing/2014/main" id="{E357C79A-B769-4016-9972-AB9616A51D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>
            <a:extLst>
              <a:ext uri="{FF2B5EF4-FFF2-40B4-BE49-F238E27FC236}">
                <a16:creationId xmlns:a16="http://schemas.microsoft.com/office/drawing/2014/main" id="{865FB8E7-5039-4B00-B9FB-57BB09880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3213" y="188913"/>
            <a:ext cx="5607049" cy="287337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A8DA5585-2D88-488E-B66D-0CDD96362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201613"/>
            <a:ext cx="6937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10">
            <a:extLst>
              <a:ext uri="{FF2B5EF4-FFF2-40B4-BE49-F238E27FC236}">
                <a16:creationId xmlns:a16="http://schemas.microsoft.com/office/drawing/2014/main" id="{0F07AC9C-914B-4D01-9459-4D7C3CDC3201}"/>
              </a:ext>
            </a:extLst>
          </p:cNvPr>
          <p:cNvSpPr/>
          <p:nvPr/>
        </p:nvSpPr>
        <p:spPr>
          <a:xfrm>
            <a:off x="245592" y="1285297"/>
            <a:ext cx="3993401" cy="433388"/>
          </a:xfrm>
          <a:prstGeom prst="roundRect">
            <a:avLst/>
          </a:prstGeom>
          <a:solidFill>
            <a:srgbClr val="5763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4342" name="矩形 2">
            <a:extLst>
              <a:ext uri="{FF2B5EF4-FFF2-40B4-BE49-F238E27FC236}">
                <a16:creationId xmlns:a16="http://schemas.microsoft.com/office/drawing/2014/main" id="{9162A513-338C-4C38-A08A-0B46E6E0C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92" y="1318635"/>
            <a:ext cx="39635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The reflection coefficients and couplings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479334-7A3B-4712-86A7-073C2F51E942}"/>
              </a:ext>
            </a:extLst>
          </p:cNvPr>
          <p:cNvSpPr txBox="1"/>
          <p:nvPr/>
        </p:nvSpPr>
        <p:spPr>
          <a:xfrm>
            <a:off x="245593" y="2003747"/>
            <a:ext cx="5262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190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8455" algn="l"/>
              </a:tabLst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The reflection coefficients of all the ports of the proposed antenna array are below -17dB and all the mutual couplings are below -22dB.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A5814A-EC56-4B3A-83F1-74961F8E8A52}"/>
              </a:ext>
            </a:extLst>
          </p:cNvPr>
          <p:cNvSpPr txBox="1"/>
          <p:nvPr/>
        </p:nvSpPr>
        <p:spPr>
          <a:xfrm>
            <a:off x="947051" y="6446533"/>
            <a:ext cx="348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190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8455" algn="l"/>
              </a:tabLst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eflection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coefficients of port1-6</a:t>
            </a:r>
            <a:endParaRPr kumimoji="0" lang="zh-CN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F3E643-1860-47D8-B760-385489C3B38A}"/>
              </a:ext>
            </a:extLst>
          </p:cNvPr>
          <p:cNvSpPr txBox="1"/>
          <p:nvPr/>
        </p:nvSpPr>
        <p:spPr>
          <a:xfrm>
            <a:off x="6158487" y="6451845"/>
            <a:ext cx="2262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190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8455" algn="l"/>
              </a:tabLst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Main couplings</a:t>
            </a:r>
            <a:endParaRPr kumimoji="0" lang="zh-CN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A6401B-794B-4906-B88D-CC92A99C2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82" y="3178044"/>
            <a:ext cx="3852301" cy="325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CE31E929-C92B-4564-95EC-BCED225D5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65" y="3184325"/>
            <a:ext cx="4016823" cy="332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4F44C5-4899-4759-AAFA-9A9632B619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71" t="2732" b="2821"/>
          <a:stretch/>
        </p:blipFill>
        <p:spPr>
          <a:xfrm>
            <a:off x="5737602" y="779450"/>
            <a:ext cx="3391188" cy="24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49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>
            <a:extLst>
              <a:ext uri="{FF2B5EF4-FFF2-40B4-BE49-F238E27FC236}">
                <a16:creationId xmlns:a16="http://schemas.microsoft.com/office/drawing/2014/main" id="{E357C79A-B769-4016-9972-AB9616A51D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>
            <a:extLst>
              <a:ext uri="{FF2B5EF4-FFF2-40B4-BE49-F238E27FC236}">
                <a16:creationId xmlns:a16="http://schemas.microsoft.com/office/drawing/2014/main" id="{865FB8E7-5039-4B00-B9FB-57BB09880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3213" y="188913"/>
            <a:ext cx="5607049" cy="287337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A8DA5585-2D88-488E-B66D-0CDD96362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201613"/>
            <a:ext cx="6937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10">
            <a:extLst>
              <a:ext uri="{FF2B5EF4-FFF2-40B4-BE49-F238E27FC236}">
                <a16:creationId xmlns:a16="http://schemas.microsoft.com/office/drawing/2014/main" id="{0F07AC9C-914B-4D01-9459-4D7C3CDC3201}"/>
              </a:ext>
            </a:extLst>
          </p:cNvPr>
          <p:cNvSpPr/>
          <p:nvPr/>
        </p:nvSpPr>
        <p:spPr>
          <a:xfrm>
            <a:off x="245985" y="1069563"/>
            <a:ext cx="3318296" cy="433388"/>
          </a:xfrm>
          <a:prstGeom prst="roundRect">
            <a:avLst/>
          </a:prstGeom>
          <a:solidFill>
            <a:srgbClr val="5763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4342" name="矩形 2">
            <a:extLst>
              <a:ext uri="{FF2B5EF4-FFF2-40B4-BE49-F238E27FC236}">
                <a16:creationId xmlns:a16="http://schemas.microsoft.com/office/drawing/2014/main" id="{9162A513-338C-4C38-A08A-0B46E6E0C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84" y="1102901"/>
            <a:ext cx="3409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Radiation patterns of all subarrays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479334-7A3B-4712-86A7-073C2F51E942}"/>
              </a:ext>
            </a:extLst>
          </p:cNvPr>
          <p:cNvSpPr txBox="1"/>
          <p:nvPr/>
        </p:nvSpPr>
        <p:spPr>
          <a:xfrm>
            <a:off x="183450" y="1518783"/>
            <a:ext cx="88646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190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8455" algn="l"/>
              </a:tabLst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The radiation patterns’ distortion of subarrays are improved by proposed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metasurface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and metal baffles. The realized gains of subarrays are improved, too.  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E77C5EF-746C-4C85-92BC-6689B2EBE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112" y="2033480"/>
            <a:ext cx="3197447" cy="209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B9F1C44D-AD09-43BB-B406-2A37F903D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31" y="2030659"/>
            <a:ext cx="3178725" cy="209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61BF0C3-311C-4A13-BB7B-86B68C1B2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614" y="2031766"/>
            <a:ext cx="3197447" cy="210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731C2E1A-43E4-4726-87ED-318DE352C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977" y="4386418"/>
            <a:ext cx="3226116" cy="212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361888A-BDD1-4EB0-9B00-63A60B8C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744" y="4399118"/>
            <a:ext cx="3203611" cy="212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8CA0746D-E620-44BC-BFBD-84F8B8524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321" y="4396446"/>
            <a:ext cx="3297679" cy="21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94E3D27-6FC0-4769-9C27-567C966BCC1E}"/>
              </a:ext>
            </a:extLst>
          </p:cNvPr>
          <p:cNvSpPr txBox="1"/>
          <p:nvPr/>
        </p:nvSpPr>
        <p:spPr>
          <a:xfrm>
            <a:off x="458159" y="4051881"/>
            <a:ext cx="2230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subarray1 at 1.71GHz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756A087-C4F1-4A35-AC0C-11570F9882DD}"/>
              </a:ext>
            </a:extLst>
          </p:cNvPr>
          <p:cNvSpPr txBox="1"/>
          <p:nvPr/>
        </p:nvSpPr>
        <p:spPr>
          <a:xfrm>
            <a:off x="3522079" y="4056254"/>
            <a:ext cx="2230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subarray1 at 1.98GHz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A5CCF3A-128D-4251-92F4-38A2D017A6B7}"/>
              </a:ext>
            </a:extLst>
          </p:cNvPr>
          <p:cNvSpPr txBox="1"/>
          <p:nvPr/>
        </p:nvSpPr>
        <p:spPr>
          <a:xfrm>
            <a:off x="6390981" y="4051881"/>
            <a:ext cx="2326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subarray1 at 2.17GHz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469155-2EE1-4AC2-B60B-25746A87AF2B}"/>
              </a:ext>
            </a:extLst>
          </p:cNvPr>
          <p:cNvSpPr txBox="1"/>
          <p:nvPr/>
        </p:nvSpPr>
        <p:spPr>
          <a:xfrm>
            <a:off x="458158" y="6434861"/>
            <a:ext cx="2230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subarray2 at 1.71GHz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BCDCBF2-02FC-43B4-BA36-CEED4C118CE4}"/>
              </a:ext>
            </a:extLst>
          </p:cNvPr>
          <p:cNvSpPr txBox="1"/>
          <p:nvPr/>
        </p:nvSpPr>
        <p:spPr>
          <a:xfrm>
            <a:off x="3532954" y="6429822"/>
            <a:ext cx="2230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subarray2 at 1.98GHz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4DAEF88-CF67-4CF1-AB62-C1315F3D3051}"/>
              </a:ext>
            </a:extLst>
          </p:cNvPr>
          <p:cNvSpPr txBox="1"/>
          <p:nvPr/>
        </p:nvSpPr>
        <p:spPr>
          <a:xfrm>
            <a:off x="6458861" y="6429822"/>
            <a:ext cx="228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subarray2 at 2.17GHz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42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>
            <a:extLst>
              <a:ext uri="{FF2B5EF4-FFF2-40B4-BE49-F238E27FC236}">
                <a16:creationId xmlns:a16="http://schemas.microsoft.com/office/drawing/2014/main" id="{E357C79A-B769-4016-9972-AB9616A51D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>
            <a:extLst>
              <a:ext uri="{FF2B5EF4-FFF2-40B4-BE49-F238E27FC236}">
                <a16:creationId xmlns:a16="http://schemas.microsoft.com/office/drawing/2014/main" id="{865FB8E7-5039-4B00-B9FB-57BB09880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3213" y="188913"/>
            <a:ext cx="5607049" cy="287337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Discussion</a:t>
            </a: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A8DA5585-2D88-488E-B66D-0CDD96362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201613"/>
            <a:ext cx="6937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10">
            <a:extLst>
              <a:ext uri="{FF2B5EF4-FFF2-40B4-BE49-F238E27FC236}">
                <a16:creationId xmlns:a16="http://schemas.microsoft.com/office/drawing/2014/main" id="{0F07AC9C-914B-4D01-9459-4D7C3CDC3201}"/>
              </a:ext>
            </a:extLst>
          </p:cNvPr>
          <p:cNvSpPr/>
          <p:nvPr/>
        </p:nvSpPr>
        <p:spPr>
          <a:xfrm>
            <a:off x="223858" y="979390"/>
            <a:ext cx="3318296" cy="433388"/>
          </a:xfrm>
          <a:prstGeom prst="roundRect">
            <a:avLst/>
          </a:prstGeom>
          <a:solidFill>
            <a:srgbClr val="5763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4342" name="矩形 2">
            <a:extLst>
              <a:ext uri="{FF2B5EF4-FFF2-40B4-BE49-F238E27FC236}">
                <a16:creationId xmlns:a16="http://schemas.microsoft.com/office/drawing/2014/main" id="{9162A513-338C-4C38-A08A-0B46E6E0C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57" y="1012728"/>
            <a:ext cx="3409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Radiation patterns of all subarrays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BA1632D-D0CA-415F-9DBB-3F820D9A3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889" y="1905699"/>
            <a:ext cx="3213694" cy="213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1F3049E5-CE42-4F96-A219-09B4B0186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905699"/>
            <a:ext cx="3329382" cy="216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6F3F9EB-2A24-4CAC-816C-BCEA284F3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36" y="1905699"/>
            <a:ext cx="3370833" cy="220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1C2D2E3-B213-42BC-B9DD-C688D57415C5}"/>
              </a:ext>
            </a:extLst>
          </p:cNvPr>
          <p:cNvSpPr txBox="1"/>
          <p:nvPr/>
        </p:nvSpPr>
        <p:spPr>
          <a:xfrm>
            <a:off x="0" y="1429449"/>
            <a:ext cx="88341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190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8455" algn="l"/>
              </a:tabLst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The severe radiation patterns’ distortion of subarray3 are improved and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the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realized gain of subarray3 is enhanced from 9.15±1.05dBi to 10.4±0.6dBi.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123188-65E0-4D61-9114-097CA54FCD31}"/>
              </a:ext>
            </a:extLst>
          </p:cNvPr>
          <p:cNvSpPr txBox="1"/>
          <p:nvPr/>
        </p:nvSpPr>
        <p:spPr>
          <a:xfrm>
            <a:off x="428146" y="3924407"/>
            <a:ext cx="2237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subarray3 at 1.71GHz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78F59B-9A1E-4949-8032-96C3CD29473A}"/>
              </a:ext>
            </a:extLst>
          </p:cNvPr>
          <p:cNvSpPr txBox="1"/>
          <p:nvPr/>
        </p:nvSpPr>
        <p:spPr>
          <a:xfrm>
            <a:off x="3428878" y="3939447"/>
            <a:ext cx="2286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subarray3 at 1.98GHz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3F681D-FB5C-4E1C-B890-E1BE868DF1F6}"/>
              </a:ext>
            </a:extLst>
          </p:cNvPr>
          <p:cNvSpPr txBox="1"/>
          <p:nvPr/>
        </p:nvSpPr>
        <p:spPr>
          <a:xfrm>
            <a:off x="6478378" y="3960360"/>
            <a:ext cx="2273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subarray3 at 2.17GHz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0A4F12B-53F3-4711-B5D1-9BE4A96D9D08}"/>
              </a:ext>
            </a:extLst>
          </p:cNvPr>
          <p:cNvSpPr/>
          <p:nvPr/>
        </p:nvSpPr>
        <p:spPr>
          <a:xfrm>
            <a:off x="4247164" y="4350605"/>
            <a:ext cx="4789332" cy="226586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just" eaLnBrk="1" hangingPunct="1">
              <a:lnSpc>
                <a:spcPts val="2400"/>
              </a:lnSpc>
              <a:spcAft>
                <a:spcPts val="5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horizontal/vertical spacing of the array : 0.36λ /0.76</a:t>
            </a:r>
            <a:r>
              <a:rPr lang="el-GR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λ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ts val="2400"/>
              </a:lnSpc>
              <a:spcAft>
                <a:spcPts val="5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Reflection coefficient: &lt; -14dB; Port isolation: &gt; 22dB</a:t>
            </a:r>
          </a:p>
          <a:p>
            <a:pPr marL="342900" marR="0" lvl="0" indent="-34290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Operation frequency band: 1.71GHz---2.17GHz(23.7%)</a:t>
            </a:r>
          </a:p>
          <a:p>
            <a:pPr marL="342900" marR="0" lvl="0" indent="-34290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Realized Gain: 10.8±1dBi</a:t>
            </a:r>
          </a:p>
          <a:p>
            <a:pPr marL="342900" marR="0" lvl="0" indent="-34290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HPBW: 105±15°</a:t>
            </a:r>
          </a:p>
          <a:p>
            <a:pPr marL="342900" marR="0" lvl="0" indent="-34290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XPD: &gt;9dB within ±60°of horizontal radiation patterns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648D34-471C-4851-ACC4-E3EA27777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335" y="4196288"/>
            <a:ext cx="4306411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>
            <a:extLst>
              <a:ext uri="{FF2B5EF4-FFF2-40B4-BE49-F238E27FC236}">
                <a16:creationId xmlns:a16="http://schemas.microsoft.com/office/drawing/2014/main" id="{8D6ED636-CB4D-47F5-9438-205DCC153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矩形 10">
            <a:extLst>
              <a:ext uri="{FF2B5EF4-FFF2-40B4-BE49-F238E27FC236}">
                <a16:creationId xmlns:a16="http://schemas.microsoft.com/office/drawing/2014/main" id="{A291E9C4-BD83-468D-8177-F866B655A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775" y="2525713"/>
            <a:ext cx="660241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1" rIns="68580" bIns="3429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rgbClr val="071F6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Thank you</a:t>
            </a:r>
            <a:r>
              <a:rPr lang="zh-CN" altLang="en-US" sz="4000" dirty="0">
                <a:solidFill>
                  <a:srgbClr val="071F65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！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930050C-1C5C-49EF-9F21-21307E74B510}"/>
              </a:ext>
            </a:extLst>
          </p:cNvPr>
          <p:cNvCxnSpPr>
            <a:cxnSpLocks/>
          </p:cNvCxnSpPr>
          <p:nvPr/>
        </p:nvCxnSpPr>
        <p:spPr>
          <a:xfrm flipH="1">
            <a:off x="2759075" y="3217863"/>
            <a:ext cx="5326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7" name="Freeform 5">
            <a:extLst>
              <a:ext uri="{FF2B5EF4-FFF2-40B4-BE49-F238E27FC236}">
                <a16:creationId xmlns:a16="http://schemas.microsoft.com/office/drawing/2014/main" id="{EB1948FC-DE0A-4C43-802A-E766AC0C150D}"/>
              </a:ext>
            </a:extLst>
          </p:cNvPr>
          <p:cNvSpPr>
            <a:spLocks noEditPoints="1"/>
          </p:cNvSpPr>
          <p:nvPr/>
        </p:nvSpPr>
        <p:spPr bwMode="auto">
          <a:xfrm>
            <a:off x="0" y="1379538"/>
            <a:ext cx="1858963" cy="2870200"/>
          </a:xfrm>
          <a:custGeom>
            <a:avLst/>
            <a:gdLst>
              <a:gd name="T0" fmla="*/ 0 w 7449"/>
              <a:gd name="T1" fmla="*/ 0 h 11906"/>
              <a:gd name="T2" fmla="*/ 2147483646 w 7449"/>
              <a:gd name="T3" fmla="*/ 2147483646 h 11906"/>
              <a:gd name="T4" fmla="*/ 0 w 7449"/>
              <a:gd name="T5" fmla="*/ 2147483646 h 11906"/>
              <a:gd name="T6" fmla="*/ 0 w 7449"/>
              <a:gd name="T7" fmla="*/ 0 h 11906"/>
              <a:gd name="T8" fmla="*/ 2147483646 w 7449"/>
              <a:gd name="T9" fmla="*/ 2147483646 h 11906"/>
              <a:gd name="T10" fmla="*/ 0 w 7449"/>
              <a:gd name="T11" fmla="*/ 2147483646 h 11906"/>
              <a:gd name="T12" fmla="*/ 0 w 7449"/>
              <a:gd name="T13" fmla="*/ 2147483646 h 11906"/>
              <a:gd name="T14" fmla="*/ 2147483646 w 7449"/>
              <a:gd name="T15" fmla="*/ 2147483646 h 11906"/>
              <a:gd name="T16" fmla="*/ 2147483646 w 7449"/>
              <a:gd name="T17" fmla="*/ 2147483646 h 11906"/>
              <a:gd name="T18" fmla="*/ 2147483646 w 7449"/>
              <a:gd name="T19" fmla="*/ 2147483646 h 11906"/>
              <a:gd name="T20" fmla="*/ 0 w 7449"/>
              <a:gd name="T21" fmla="*/ 2147483646 h 11906"/>
              <a:gd name="T22" fmla="*/ 0 w 7449"/>
              <a:gd name="T23" fmla="*/ 2147483646 h 11906"/>
              <a:gd name="T24" fmla="*/ 2147483646 w 7449"/>
              <a:gd name="T25" fmla="*/ 2147483646 h 11906"/>
              <a:gd name="T26" fmla="*/ 2147483646 w 7449"/>
              <a:gd name="T27" fmla="*/ 2147483646 h 1190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576397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8" name="Freeform 6">
            <a:extLst>
              <a:ext uri="{FF2B5EF4-FFF2-40B4-BE49-F238E27FC236}">
                <a16:creationId xmlns:a16="http://schemas.microsoft.com/office/drawing/2014/main" id="{F6309579-4546-4D8F-8529-819AEDBEE05E}"/>
              </a:ext>
            </a:extLst>
          </p:cNvPr>
          <p:cNvSpPr>
            <a:spLocks noEditPoints="1"/>
          </p:cNvSpPr>
          <p:nvPr/>
        </p:nvSpPr>
        <p:spPr bwMode="auto">
          <a:xfrm>
            <a:off x="1722438" y="2903538"/>
            <a:ext cx="136525" cy="1693862"/>
          </a:xfrm>
          <a:custGeom>
            <a:avLst/>
            <a:gdLst>
              <a:gd name="T0" fmla="*/ 2147483646 w 571"/>
              <a:gd name="T1" fmla="*/ 0 h 7028"/>
              <a:gd name="T2" fmla="*/ 2147483646 w 571"/>
              <a:gd name="T3" fmla="*/ 2147483646 h 7028"/>
              <a:gd name="T4" fmla="*/ 2147483646 w 571"/>
              <a:gd name="T5" fmla="*/ 2147483646 h 7028"/>
              <a:gd name="T6" fmla="*/ 2147483646 w 571"/>
              <a:gd name="T7" fmla="*/ 2147483646 h 7028"/>
              <a:gd name="T8" fmla="*/ 2147483646 w 571"/>
              <a:gd name="T9" fmla="*/ 2147483646 h 7028"/>
              <a:gd name="T10" fmla="*/ 2147483646 w 571"/>
              <a:gd name="T11" fmla="*/ 2147483646 h 7028"/>
              <a:gd name="T12" fmla="*/ 2147483646 w 571"/>
              <a:gd name="T13" fmla="*/ 0 h 7028"/>
              <a:gd name="T14" fmla="*/ 2147483646 w 571"/>
              <a:gd name="T15" fmla="*/ 0 h 7028"/>
              <a:gd name="T16" fmla="*/ 0 w 571"/>
              <a:gd name="T17" fmla="*/ 2147483646 h 7028"/>
              <a:gd name="T18" fmla="*/ 2147483646 w 571"/>
              <a:gd name="T19" fmla="*/ 2147483646 h 7028"/>
              <a:gd name="T20" fmla="*/ 2147483646 w 571"/>
              <a:gd name="T21" fmla="*/ 2147483646 h 7028"/>
              <a:gd name="T22" fmla="*/ 0 w 571"/>
              <a:gd name="T23" fmla="*/ 2147483646 h 7028"/>
              <a:gd name="T24" fmla="*/ 0 w 571"/>
              <a:gd name="T25" fmla="*/ 2147483646 h 7028"/>
              <a:gd name="T26" fmla="*/ 0 w 571"/>
              <a:gd name="T27" fmla="*/ 2147483646 h 7028"/>
              <a:gd name="T28" fmla="*/ 0 w 571"/>
              <a:gd name="T29" fmla="*/ 2147483646 h 7028"/>
              <a:gd name="T30" fmla="*/ 0 w 571"/>
              <a:gd name="T31" fmla="*/ 2147483646 h 7028"/>
              <a:gd name="T32" fmla="*/ 2147483646 w 571"/>
              <a:gd name="T33" fmla="*/ 2147483646 h 7028"/>
              <a:gd name="T34" fmla="*/ 2147483646 w 571"/>
              <a:gd name="T35" fmla="*/ 2147483646 h 7028"/>
              <a:gd name="T36" fmla="*/ 2147483646 w 571"/>
              <a:gd name="T37" fmla="*/ 2147483646 h 7028"/>
              <a:gd name="T38" fmla="*/ 2147483646 w 571"/>
              <a:gd name="T39" fmla="*/ 2147483646 h 7028"/>
              <a:gd name="T40" fmla="*/ 2147483646 w 571"/>
              <a:gd name="T41" fmla="*/ 2147483646 h 7028"/>
              <a:gd name="T42" fmla="*/ 0 w 571"/>
              <a:gd name="T43" fmla="*/ 2147483646 h 7028"/>
              <a:gd name="T44" fmla="*/ 0 w 571"/>
              <a:gd name="T45" fmla="*/ 2147483646 h 7028"/>
              <a:gd name="T46" fmla="*/ 2147483646 w 571"/>
              <a:gd name="T47" fmla="*/ 2147483646 h 7028"/>
              <a:gd name="T48" fmla="*/ 0 w 571"/>
              <a:gd name="T49" fmla="*/ 2147483646 h 7028"/>
              <a:gd name="T50" fmla="*/ 0 w 571"/>
              <a:gd name="T51" fmla="*/ 2147483646 h 7028"/>
              <a:gd name="T52" fmla="*/ 2147483646 w 571"/>
              <a:gd name="T53" fmla="*/ 2147483646 h 7028"/>
              <a:gd name="T54" fmla="*/ 2147483646 w 571"/>
              <a:gd name="T55" fmla="*/ 2147483646 h 7028"/>
              <a:gd name="T56" fmla="*/ 2147483646 w 571"/>
              <a:gd name="T57" fmla="*/ 2147483646 h 7028"/>
              <a:gd name="T58" fmla="*/ 2147483646 w 571"/>
              <a:gd name="T59" fmla="*/ 2147483646 h 7028"/>
              <a:gd name="T60" fmla="*/ 2147483646 w 571"/>
              <a:gd name="T61" fmla="*/ 2147483646 h 7028"/>
              <a:gd name="T62" fmla="*/ 2147483646 w 571"/>
              <a:gd name="T63" fmla="*/ 2147483646 h 7028"/>
              <a:gd name="T64" fmla="*/ 2147483646 w 571"/>
              <a:gd name="T65" fmla="*/ 2147483646 h 7028"/>
              <a:gd name="T66" fmla="*/ 2147483646 w 571"/>
              <a:gd name="T67" fmla="*/ 2147483646 h 7028"/>
              <a:gd name="T68" fmla="*/ 2147483646 w 571"/>
              <a:gd name="T69" fmla="*/ 2147483646 h 7028"/>
              <a:gd name="T70" fmla="*/ 2147483646 w 571"/>
              <a:gd name="T71" fmla="*/ 2147483646 h 7028"/>
              <a:gd name="T72" fmla="*/ 2147483646 w 571"/>
              <a:gd name="T73" fmla="*/ 2147483646 h 7028"/>
              <a:gd name="T74" fmla="*/ 2147483646 w 571"/>
              <a:gd name="T75" fmla="*/ 2147483646 h 7028"/>
              <a:gd name="T76" fmla="*/ 2147483646 w 571"/>
              <a:gd name="T77" fmla="*/ 2147483646 h 7028"/>
              <a:gd name="T78" fmla="*/ 2147483646 w 571"/>
              <a:gd name="T79" fmla="*/ 2147483646 h 7028"/>
              <a:gd name="T80" fmla="*/ 2147483646 w 571"/>
              <a:gd name="T81" fmla="*/ 2147483646 h 7028"/>
              <a:gd name="T82" fmla="*/ 2147483646 w 571"/>
              <a:gd name="T83" fmla="*/ 2147483646 h 7028"/>
              <a:gd name="T84" fmla="*/ 2147483646 w 571"/>
              <a:gd name="T85" fmla="*/ 2147483646 h 7028"/>
              <a:gd name="T86" fmla="*/ 2147483646 w 571"/>
              <a:gd name="T87" fmla="*/ 2147483646 h 7028"/>
              <a:gd name="T88" fmla="*/ 2147483646 w 571"/>
              <a:gd name="T89" fmla="*/ 2147483646 h 7028"/>
              <a:gd name="T90" fmla="*/ 2147483646 w 571"/>
              <a:gd name="T91" fmla="*/ 2147483646 h 7028"/>
              <a:gd name="T92" fmla="*/ 2147483646 w 571"/>
              <a:gd name="T93" fmla="*/ 2147483646 h 7028"/>
              <a:gd name="T94" fmla="*/ 2147483646 w 571"/>
              <a:gd name="T95" fmla="*/ 2147483646 h 7028"/>
              <a:gd name="T96" fmla="*/ 2147483646 w 571"/>
              <a:gd name="T97" fmla="*/ 2147483646 h 7028"/>
              <a:gd name="T98" fmla="*/ 2147483646 w 571"/>
              <a:gd name="T99" fmla="*/ 2147483646 h 7028"/>
              <a:gd name="T100" fmla="*/ 2147483646 w 571"/>
              <a:gd name="T101" fmla="*/ 2147483646 h 7028"/>
              <a:gd name="T102" fmla="*/ 2147483646 w 571"/>
              <a:gd name="T103" fmla="*/ 2147483646 h 7028"/>
              <a:gd name="T104" fmla="*/ 2147483646 w 571"/>
              <a:gd name="T105" fmla="*/ 2147483646 h 7028"/>
              <a:gd name="T106" fmla="*/ 2147483646 w 571"/>
              <a:gd name="T107" fmla="*/ 2147483646 h 7028"/>
              <a:gd name="T108" fmla="*/ 2147483646 w 571"/>
              <a:gd name="T109" fmla="*/ 2147483646 h 7028"/>
              <a:gd name="T110" fmla="*/ 2147483646 w 571"/>
              <a:gd name="T111" fmla="*/ 2147483646 h 7028"/>
              <a:gd name="T112" fmla="*/ 2147483646 w 571"/>
              <a:gd name="T113" fmla="*/ 2147483646 h 7028"/>
              <a:gd name="T114" fmla="*/ 2147483646 w 571"/>
              <a:gd name="T115" fmla="*/ 2147483646 h 702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1284B8-FC50-485E-B4E9-E03A95CF2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96009"/>
            <a:ext cx="2621282" cy="9774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8">
            <a:extLst>
              <a:ext uri="{FF2B5EF4-FFF2-40B4-BE49-F238E27FC236}">
                <a16:creationId xmlns:a16="http://schemas.microsoft.com/office/drawing/2014/main" id="{5C9FDBF5-D42B-413E-8BD2-7050F8D86B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36703668-76BF-4A5D-A06A-EC6850E66833}" type="slidenum">
              <a:rPr lang="en-US" altLang="zh-CN" sz="1200">
                <a:solidFill>
                  <a:srgbClr val="898989"/>
                </a:solidFill>
                <a:ea typeface="宋体" panose="02010600030101010101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8195" name="文本框 2">
            <a:extLst>
              <a:ext uri="{FF2B5EF4-FFF2-40B4-BE49-F238E27FC236}">
                <a16:creationId xmlns:a16="http://schemas.microsoft.com/office/drawing/2014/main" id="{E33445D6-15F9-426D-8E8B-FB5701F07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79563" y="357188"/>
            <a:ext cx="5854701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200" dirty="0">
                <a:solidFill>
                  <a:srgbClr val="0E6D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5D56BA05-5F79-47FE-A7A1-CEE2C1D9ADD8}"/>
              </a:ext>
            </a:extLst>
          </p:cNvPr>
          <p:cNvGraphicFramePr/>
          <p:nvPr/>
        </p:nvGraphicFramePr>
        <p:xfrm>
          <a:off x="2555776" y="1412776"/>
          <a:ext cx="6336704" cy="4437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4D024993-7E67-4BCA-A19C-8AB4C7EE47E5}"/>
              </a:ext>
            </a:extLst>
          </p:cNvPr>
          <p:cNvGrpSpPr/>
          <p:nvPr/>
        </p:nvGrpSpPr>
        <p:grpSpPr>
          <a:xfrm>
            <a:off x="467544" y="2564904"/>
            <a:ext cx="2304256" cy="1872208"/>
            <a:chOff x="2020362" y="2349182"/>
            <a:chExt cx="2501035" cy="2030170"/>
          </a:xfrm>
          <a:blipFill>
            <a:blip r:embed="rId8"/>
            <a:stretch>
              <a:fillRect/>
            </a:stretch>
          </a:blipFill>
        </p:grpSpPr>
        <p:sp>
          <p:nvSpPr>
            <p:cNvPr id="18" name="任意多边形 17">
              <a:extLst>
                <a:ext uri="{FF2B5EF4-FFF2-40B4-BE49-F238E27FC236}">
                  <a16:creationId xmlns:a16="http://schemas.microsoft.com/office/drawing/2014/main" id="{D6C8AA25-E54C-472A-88E5-18FED64CD1DF}"/>
                </a:ext>
              </a:extLst>
            </p:cNvPr>
            <p:cNvSpPr/>
            <p:nvPr/>
          </p:nvSpPr>
          <p:spPr>
            <a:xfrm>
              <a:off x="3052138" y="2349182"/>
              <a:ext cx="955347" cy="1098101"/>
            </a:xfrm>
            <a:custGeom>
              <a:avLst/>
              <a:gdLst>
                <a:gd name="connsiteX0" fmla="*/ 0 w 1098101"/>
                <a:gd name="connsiteY0" fmla="*/ 477674 h 955347"/>
                <a:gd name="connsiteX1" fmla="*/ 238837 w 1098101"/>
                <a:gd name="connsiteY1" fmla="*/ 0 h 955347"/>
                <a:gd name="connsiteX2" fmla="*/ 859264 w 1098101"/>
                <a:gd name="connsiteY2" fmla="*/ 0 h 955347"/>
                <a:gd name="connsiteX3" fmla="*/ 1098101 w 1098101"/>
                <a:gd name="connsiteY3" fmla="*/ 477674 h 955347"/>
                <a:gd name="connsiteX4" fmla="*/ 859264 w 1098101"/>
                <a:gd name="connsiteY4" fmla="*/ 955347 h 955347"/>
                <a:gd name="connsiteX5" fmla="*/ 238837 w 1098101"/>
                <a:gd name="connsiteY5" fmla="*/ 955347 h 955347"/>
                <a:gd name="connsiteX6" fmla="*/ 0 w 1098101"/>
                <a:gd name="connsiteY6" fmla="*/ 477674 h 95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8101" h="955347">
                  <a:moveTo>
                    <a:pt x="549050" y="0"/>
                  </a:moveTo>
                  <a:lnTo>
                    <a:pt x="1098100" y="207788"/>
                  </a:lnTo>
                  <a:lnTo>
                    <a:pt x="1098100" y="747559"/>
                  </a:lnTo>
                  <a:lnTo>
                    <a:pt x="549050" y="955347"/>
                  </a:lnTo>
                  <a:lnTo>
                    <a:pt x="1" y="747559"/>
                  </a:lnTo>
                  <a:lnTo>
                    <a:pt x="1" y="207788"/>
                  </a:lnTo>
                  <a:lnTo>
                    <a:pt x="54905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63175" tIns="285421" rIns="263175" bIns="285421" spcCol="1270" anchor="ctr"/>
            <a:lstStyle/>
            <a:p>
              <a:pPr algn="ctr" defTabSz="13335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3200" b="1" dirty="0">
                <a:solidFill>
                  <a:srgbClr val="E0B20A"/>
                </a:solidFill>
              </a:endParaRPr>
            </a:p>
          </p:txBody>
        </p:sp>
        <p:sp>
          <p:nvSpPr>
            <p:cNvPr id="19" name="任意多边形 18">
              <a:extLst>
                <a:ext uri="{FF2B5EF4-FFF2-40B4-BE49-F238E27FC236}">
                  <a16:creationId xmlns:a16="http://schemas.microsoft.com/office/drawing/2014/main" id="{19C7E124-BCFF-4C9C-8F9E-7884226295C2}"/>
                </a:ext>
              </a:extLst>
            </p:cNvPr>
            <p:cNvSpPr/>
            <p:nvPr/>
          </p:nvSpPr>
          <p:spPr>
            <a:xfrm>
              <a:off x="2020362" y="2349182"/>
              <a:ext cx="955347" cy="1098101"/>
            </a:xfrm>
            <a:custGeom>
              <a:avLst/>
              <a:gdLst>
                <a:gd name="connsiteX0" fmla="*/ 0 w 1098101"/>
                <a:gd name="connsiteY0" fmla="*/ 477674 h 955347"/>
                <a:gd name="connsiteX1" fmla="*/ 238837 w 1098101"/>
                <a:gd name="connsiteY1" fmla="*/ 0 h 955347"/>
                <a:gd name="connsiteX2" fmla="*/ 859264 w 1098101"/>
                <a:gd name="connsiteY2" fmla="*/ 0 h 955347"/>
                <a:gd name="connsiteX3" fmla="*/ 1098101 w 1098101"/>
                <a:gd name="connsiteY3" fmla="*/ 477674 h 955347"/>
                <a:gd name="connsiteX4" fmla="*/ 859264 w 1098101"/>
                <a:gd name="connsiteY4" fmla="*/ 955347 h 955347"/>
                <a:gd name="connsiteX5" fmla="*/ 238837 w 1098101"/>
                <a:gd name="connsiteY5" fmla="*/ 955347 h 955347"/>
                <a:gd name="connsiteX6" fmla="*/ 0 w 1098101"/>
                <a:gd name="connsiteY6" fmla="*/ 477674 h 95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8101" h="955347">
                  <a:moveTo>
                    <a:pt x="549050" y="0"/>
                  </a:moveTo>
                  <a:lnTo>
                    <a:pt x="1098100" y="207788"/>
                  </a:lnTo>
                  <a:lnTo>
                    <a:pt x="1098100" y="747559"/>
                  </a:lnTo>
                  <a:lnTo>
                    <a:pt x="549050" y="955347"/>
                  </a:lnTo>
                  <a:lnTo>
                    <a:pt x="1" y="747559"/>
                  </a:lnTo>
                  <a:lnTo>
                    <a:pt x="1" y="207788"/>
                  </a:lnTo>
                  <a:lnTo>
                    <a:pt x="54905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48875" tIns="171121" rIns="148875" bIns="171121" spcCol="1270" anchor="ctr"/>
            <a:lstStyle/>
            <a:p>
              <a:pPr algn="ctr" defTabSz="16002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3600">
                <a:solidFill>
                  <a:prstClr val="white"/>
                </a:solidFill>
              </a:endParaRPr>
            </a:p>
          </p:txBody>
        </p:sp>
        <p:sp>
          <p:nvSpPr>
            <p:cNvPr id="20" name="任意多边形 19">
              <a:extLst>
                <a:ext uri="{FF2B5EF4-FFF2-40B4-BE49-F238E27FC236}">
                  <a16:creationId xmlns:a16="http://schemas.microsoft.com/office/drawing/2014/main" id="{06A7F777-B29D-4F94-A929-3A48A5734001}"/>
                </a:ext>
              </a:extLst>
            </p:cNvPr>
            <p:cNvSpPr/>
            <p:nvPr/>
          </p:nvSpPr>
          <p:spPr>
            <a:xfrm>
              <a:off x="2534116" y="3281250"/>
              <a:ext cx="955347" cy="1098101"/>
            </a:xfrm>
            <a:custGeom>
              <a:avLst/>
              <a:gdLst>
                <a:gd name="connsiteX0" fmla="*/ 0 w 1098101"/>
                <a:gd name="connsiteY0" fmla="*/ 477674 h 955347"/>
                <a:gd name="connsiteX1" fmla="*/ 238837 w 1098101"/>
                <a:gd name="connsiteY1" fmla="*/ 0 h 955347"/>
                <a:gd name="connsiteX2" fmla="*/ 859264 w 1098101"/>
                <a:gd name="connsiteY2" fmla="*/ 0 h 955347"/>
                <a:gd name="connsiteX3" fmla="*/ 1098101 w 1098101"/>
                <a:gd name="connsiteY3" fmla="*/ 477674 h 955347"/>
                <a:gd name="connsiteX4" fmla="*/ 859264 w 1098101"/>
                <a:gd name="connsiteY4" fmla="*/ 955347 h 955347"/>
                <a:gd name="connsiteX5" fmla="*/ 238837 w 1098101"/>
                <a:gd name="connsiteY5" fmla="*/ 955347 h 955347"/>
                <a:gd name="connsiteX6" fmla="*/ 0 w 1098101"/>
                <a:gd name="connsiteY6" fmla="*/ 477674 h 95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8101" h="955347">
                  <a:moveTo>
                    <a:pt x="549050" y="0"/>
                  </a:moveTo>
                  <a:lnTo>
                    <a:pt x="1098100" y="207788"/>
                  </a:lnTo>
                  <a:lnTo>
                    <a:pt x="1098100" y="747559"/>
                  </a:lnTo>
                  <a:lnTo>
                    <a:pt x="549050" y="955347"/>
                  </a:lnTo>
                  <a:lnTo>
                    <a:pt x="1" y="747559"/>
                  </a:lnTo>
                  <a:lnTo>
                    <a:pt x="1" y="207788"/>
                  </a:lnTo>
                  <a:lnTo>
                    <a:pt x="54905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63175" tIns="285421" rIns="263175" bIns="285421" spcCol="1270" anchor="ctr"/>
            <a:lstStyle/>
            <a:p>
              <a:pPr algn="ctr" defTabSz="13335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3200" b="1" dirty="0">
                <a:solidFill>
                  <a:srgbClr val="E0B20A"/>
                </a:solidFill>
              </a:endParaRPr>
            </a:p>
          </p:txBody>
        </p:sp>
        <p:sp>
          <p:nvSpPr>
            <p:cNvPr id="21" name="任意多边形 20">
              <a:extLst>
                <a:ext uri="{FF2B5EF4-FFF2-40B4-BE49-F238E27FC236}">
                  <a16:creationId xmlns:a16="http://schemas.microsoft.com/office/drawing/2014/main" id="{4A7E2736-356C-48AB-B38C-676C076F392D}"/>
                </a:ext>
              </a:extLst>
            </p:cNvPr>
            <p:cNvSpPr/>
            <p:nvPr/>
          </p:nvSpPr>
          <p:spPr>
            <a:xfrm>
              <a:off x="3566050" y="3281251"/>
              <a:ext cx="955347" cy="1098101"/>
            </a:xfrm>
            <a:custGeom>
              <a:avLst/>
              <a:gdLst>
                <a:gd name="connsiteX0" fmla="*/ 0 w 1098101"/>
                <a:gd name="connsiteY0" fmla="*/ 477674 h 955347"/>
                <a:gd name="connsiteX1" fmla="*/ 238837 w 1098101"/>
                <a:gd name="connsiteY1" fmla="*/ 0 h 955347"/>
                <a:gd name="connsiteX2" fmla="*/ 859264 w 1098101"/>
                <a:gd name="connsiteY2" fmla="*/ 0 h 955347"/>
                <a:gd name="connsiteX3" fmla="*/ 1098101 w 1098101"/>
                <a:gd name="connsiteY3" fmla="*/ 477674 h 955347"/>
                <a:gd name="connsiteX4" fmla="*/ 859264 w 1098101"/>
                <a:gd name="connsiteY4" fmla="*/ 955347 h 955347"/>
                <a:gd name="connsiteX5" fmla="*/ 238837 w 1098101"/>
                <a:gd name="connsiteY5" fmla="*/ 955347 h 955347"/>
                <a:gd name="connsiteX6" fmla="*/ 0 w 1098101"/>
                <a:gd name="connsiteY6" fmla="*/ 477674 h 95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8101" h="955347">
                  <a:moveTo>
                    <a:pt x="549050" y="0"/>
                  </a:moveTo>
                  <a:lnTo>
                    <a:pt x="1098100" y="207788"/>
                  </a:lnTo>
                  <a:lnTo>
                    <a:pt x="1098100" y="747559"/>
                  </a:lnTo>
                  <a:lnTo>
                    <a:pt x="549050" y="955347"/>
                  </a:lnTo>
                  <a:lnTo>
                    <a:pt x="1" y="747559"/>
                  </a:lnTo>
                  <a:lnTo>
                    <a:pt x="1" y="207788"/>
                  </a:lnTo>
                  <a:lnTo>
                    <a:pt x="54905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48875" tIns="171121" rIns="148875" bIns="171121" spcCol="1270" anchor="ctr"/>
            <a:lstStyle/>
            <a:p>
              <a:pPr algn="ctr" defTabSz="16002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3600">
                <a:solidFill>
                  <a:prstClr val="white"/>
                </a:solidFill>
              </a:endParaRPr>
            </a:p>
          </p:txBody>
        </p:sp>
      </p:grpSp>
      <p:sp>
        <p:nvSpPr>
          <p:cNvPr id="8198" name="文本框 1">
            <a:extLst>
              <a:ext uri="{FF2B5EF4-FFF2-40B4-BE49-F238E27FC236}">
                <a16:creationId xmlns:a16="http://schemas.microsoft.com/office/drawing/2014/main" id="{73E0C367-0606-4B4A-8DD4-8326F85E6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1736725"/>
            <a:ext cx="287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1</a:t>
            </a:r>
            <a:endParaRPr lang="zh-CN" altLang="en-US" sz="1800">
              <a:solidFill>
                <a:srgbClr val="000000"/>
              </a:solidFill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</p:txBody>
      </p:sp>
      <p:sp>
        <p:nvSpPr>
          <p:cNvPr id="8199" name="文本框 2">
            <a:extLst>
              <a:ext uri="{FF2B5EF4-FFF2-40B4-BE49-F238E27FC236}">
                <a16:creationId xmlns:a16="http://schemas.microsoft.com/office/drawing/2014/main" id="{B14FCC3E-84A4-478B-814A-972C14F66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1038" y="2649538"/>
            <a:ext cx="285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00" name="文本框 3">
            <a:extLst>
              <a:ext uri="{FF2B5EF4-FFF2-40B4-BE49-F238E27FC236}">
                <a16:creationId xmlns:a16="http://schemas.microsoft.com/office/drawing/2014/main" id="{FB8C62CB-04BD-49F0-8FDF-6AFCEAB28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3475038"/>
            <a:ext cx="288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01" name="文本框 4">
            <a:extLst>
              <a:ext uri="{FF2B5EF4-FFF2-40B4-BE49-F238E27FC236}">
                <a16:creationId xmlns:a16="http://schemas.microsoft.com/office/drawing/2014/main" id="{82C2E074-0530-420A-9BA1-44117669B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325" y="4302125"/>
            <a:ext cx="236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02" name="文本框 5">
            <a:extLst>
              <a:ext uri="{FF2B5EF4-FFF2-40B4-BE49-F238E27FC236}">
                <a16:creationId xmlns:a16="http://schemas.microsoft.com/office/drawing/2014/main" id="{C8B50F66-2D8D-467A-B991-94EA55600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5135563"/>
            <a:ext cx="231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" name="图示 26">
            <a:extLst>
              <a:ext uri="{FF2B5EF4-FFF2-40B4-BE49-F238E27FC236}">
                <a16:creationId xmlns:a16="http://schemas.microsoft.com/office/drawing/2014/main" id="{D80307E3-8966-473B-AF2B-2827B851B0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072120"/>
              </p:ext>
            </p:extLst>
          </p:nvPr>
        </p:nvGraphicFramePr>
        <p:xfrm>
          <a:off x="2555776" y="1412776"/>
          <a:ext cx="6336704" cy="4437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28" name="组合 27">
            <a:extLst>
              <a:ext uri="{FF2B5EF4-FFF2-40B4-BE49-F238E27FC236}">
                <a16:creationId xmlns:a16="http://schemas.microsoft.com/office/drawing/2014/main" id="{91E82EE2-6604-4EC4-8B22-BEA112EF7908}"/>
              </a:ext>
            </a:extLst>
          </p:cNvPr>
          <p:cNvGrpSpPr/>
          <p:nvPr/>
        </p:nvGrpSpPr>
        <p:grpSpPr>
          <a:xfrm>
            <a:off x="467544" y="2564904"/>
            <a:ext cx="2304256" cy="1872208"/>
            <a:chOff x="2020362" y="2349182"/>
            <a:chExt cx="2501035" cy="2030170"/>
          </a:xfrm>
          <a:blipFill>
            <a:blip r:embed="rId8"/>
            <a:stretch>
              <a:fillRect/>
            </a:stretch>
          </a:blipFill>
        </p:grpSpPr>
        <p:sp>
          <p:nvSpPr>
            <p:cNvPr id="29" name="任意多边形 28">
              <a:extLst>
                <a:ext uri="{FF2B5EF4-FFF2-40B4-BE49-F238E27FC236}">
                  <a16:creationId xmlns:a16="http://schemas.microsoft.com/office/drawing/2014/main" id="{86C808F1-F033-4C5A-8F4D-B50D903A7EB7}"/>
                </a:ext>
              </a:extLst>
            </p:cNvPr>
            <p:cNvSpPr/>
            <p:nvPr/>
          </p:nvSpPr>
          <p:spPr>
            <a:xfrm>
              <a:off x="3052138" y="2349182"/>
              <a:ext cx="955347" cy="1098101"/>
            </a:xfrm>
            <a:custGeom>
              <a:avLst/>
              <a:gdLst>
                <a:gd name="connsiteX0" fmla="*/ 0 w 1098101"/>
                <a:gd name="connsiteY0" fmla="*/ 477674 h 955347"/>
                <a:gd name="connsiteX1" fmla="*/ 238837 w 1098101"/>
                <a:gd name="connsiteY1" fmla="*/ 0 h 955347"/>
                <a:gd name="connsiteX2" fmla="*/ 859264 w 1098101"/>
                <a:gd name="connsiteY2" fmla="*/ 0 h 955347"/>
                <a:gd name="connsiteX3" fmla="*/ 1098101 w 1098101"/>
                <a:gd name="connsiteY3" fmla="*/ 477674 h 955347"/>
                <a:gd name="connsiteX4" fmla="*/ 859264 w 1098101"/>
                <a:gd name="connsiteY4" fmla="*/ 955347 h 955347"/>
                <a:gd name="connsiteX5" fmla="*/ 238837 w 1098101"/>
                <a:gd name="connsiteY5" fmla="*/ 955347 h 955347"/>
                <a:gd name="connsiteX6" fmla="*/ 0 w 1098101"/>
                <a:gd name="connsiteY6" fmla="*/ 477674 h 95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8101" h="955347">
                  <a:moveTo>
                    <a:pt x="549050" y="0"/>
                  </a:moveTo>
                  <a:lnTo>
                    <a:pt x="1098100" y="207788"/>
                  </a:lnTo>
                  <a:lnTo>
                    <a:pt x="1098100" y="747559"/>
                  </a:lnTo>
                  <a:lnTo>
                    <a:pt x="549050" y="955347"/>
                  </a:lnTo>
                  <a:lnTo>
                    <a:pt x="1" y="747559"/>
                  </a:lnTo>
                  <a:lnTo>
                    <a:pt x="1" y="207788"/>
                  </a:lnTo>
                  <a:lnTo>
                    <a:pt x="54905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63175" tIns="285421" rIns="263175" bIns="285421" spcCol="1270" anchor="ctr"/>
            <a:lstStyle/>
            <a:p>
              <a:pPr algn="ctr" defTabSz="13335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3200" b="1" dirty="0">
                <a:solidFill>
                  <a:srgbClr val="E0B20A"/>
                </a:solidFill>
              </a:endParaRPr>
            </a:p>
          </p:txBody>
        </p:sp>
        <p:sp>
          <p:nvSpPr>
            <p:cNvPr id="30" name="任意多边形 29">
              <a:extLst>
                <a:ext uri="{FF2B5EF4-FFF2-40B4-BE49-F238E27FC236}">
                  <a16:creationId xmlns:a16="http://schemas.microsoft.com/office/drawing/2014/main" id="{4CB98BB0-6AF7-427A-BF65-412C786F883B}"/>
                </a:ext>
              </a:extLst>
            </p:cNvPr>
            <p:cNvSpPr/>
            <p:nvPr/>
          </p:nvSpPr>
          <p:spPr>
            <a:xfrm>
              <a:off x="2020362" y="2349182"/>
              <a:ext cx="955347" cy="1098101"/>
            </a:xfrm>
            <a:custGeom>
              <a:avLst/>
              <a:gdLst>
                <a:gd name="connsiteX0" fmla="*/ 0 w 1098101"/>
                <a:gd name="connsiteY0" fmla="*/ 477674 h 955347"/>
                <a:gd name="connsiteX1" fmla="*/ 238837 w 1098101"/>
                <a:gd name="connsiteY1" fmla="*/ 0 h 955347"/>
                <a:gd name="connsiteX2" fmla="*/ 859264 w 1098101"/>
                <a:gd name="connsiteY2" fmla="*/ 0 h 955347"/>
                <a:gd name="connsiteX3" fmla="*/ 1098101 w 1098101"/>
                <a:gd name="connsiteY3" fmla="*/ 477674 h 955347"/>
                <a:gd name="connsiteX4" fmla="*/ 859264 w 1098101"/>
                <a:gd name="connsiteY4" fmla="*/ 955347 h 955347"/>
                <a:gd name="connsiteX5" fmla="*/ 238837 w 1098101"/>
                <a:gd name="connsiteY5" fmla="*/ 955347 h 955347"/>
                <a:gd name="connsiteX6" fmla="*/ 0 w 1098101"/>
                <a:gd name="connsiteY6" fmla="*/ 477674 h 95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8101" h="955347">
                  <a:moveTo>
                    <a:pt x="549050" y="0"/>
                  </a:moveTo>
                  <a:lnTo>
                    <a:pt x="1098100" y="207788"/>
                  </a:lnTo>
                  <a:lnTo>
                    <a:pt x="1098100" y="747559"/>
                  </a:lnTo>
                  <a:lnTo>
                    <a:pt x="549050" y="955347"/>
                  </a:lnTo>
                  <a:lnTo>
                    <a:pt x="1" y="747559"/>
                  </a:lnTo>
                  <a:lnTo>
                    <a:pt x="1" y="207788"/>
                  </a:lnTo>
                  <a:lnTo>
                    <a:pt x="54905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48875" tIns="171121" rIns="148875" bIns="171121" spcCol="1270" anchor="ctr"/>
            <a:lstStyle/>
            <a:p>
              <a:pPr algn="ctr" defTabSz="16002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3600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>
              <a:extLst>
                <a:ext uri="{FF2B5EF4-FFF2-40B4-BE49-F238E27FC236}">
                  <a16:creationId xmlns:a16="http://schemas.microsoft.com/office/drawing/2014/main" id="{029966A2-C3A8-482D-8395-5C71BAA61D4A}"/>
                </a:ext>
              </a:extLst>
            </p:cNvPr>
            <p:cNvSpPr/>
            <p:nvPr/>
          </p:nvSpPr>
          <p:spPr>
            <a:xfrm>
              <a:off x="2534116" y="3281250"/>
              <a:ext cx="955347" cy="1098101"/>
            </a:xfrm>
            <a:custGeom>
              <a:avLst/>
              <a:gdLst>
                <a:gd name="connsiteX0" fmla="*/ 0 w 1098101"/>
                <a:gd name="connsiteY0" fmla="*/ 477674 h 955347"/>
                <a:gd name="connsiteX1" fmla="*/ 238837 w 1098101"/>
                <a:gd name="connsiteY1" fmla="*/ 0 h 955347"/>
                <a:gd name="connsiteX2" fmla="*/ 859264 w 1098101"/>
                <a:gd name="connsiteY2" fmla="*/ 0 h 955347"/>
                <a:gd name="connsiteX3" fmla="*/ 1098101 w 1098101"/>
                <a:gd name="connsiteY3" fmla="*/ 477674 h 955347"/>
                <a:gd name="connsiteX4" fmla="*/ 859264 w 1098101"/>
                <a:gd name="connsiteY4" fmla="*/ 955347 h 955347"/>
                <a:gd name="connsiteX5" fmla="*/ 238837 w 1098101"/>
                <a:gd name="connsiteY5" fmla="*/ 955347 h 955347"/>
                <a:gd name="connsiteX6" fmla="*/ 0 w 1098101"/>
                <a:gd name="connsiteY6" fmla="*/ 477674 h 95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8101" h="955347">
                  <a:moveTo>
                    <a:pt x="549050" y="0"/>
                  </a:moveTo>
                  <a:lnTo>
                    <a:pt x="1098100" y="207788"/>
                  </a:lnTo>
                  <a:lnTo>
                    <a:pt x="1098100" y="747559"/>
                  </a:lnTo>
                  <a:lnTo>
                    <a:pt x="549050" y="955347"/>
                  </a:lnTo>
                  <a:lnTo>
                    <a:pt x="1" y="747559"/>
                  </a:lnTo>
                  <a:lnTo>
                    <a:pt x="1" y="207788"/>
                  </a:lnTo>
                  <a:lnTo>
                    <a:pt x="54905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63175" tIns="285421" rIns="263175" bIns="285421" spcCol="1270" anchor="ctr"/>
            <a:lstStyle/>
            <a:p>
              <a:pPr algn="ctr" defTabSz="13335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3200" b="1" dirty="0">
                <a:solidFill>
                  <a:srgbClr val="E0B20A"/>
                </a:solidFill>
              </a:endParaRPr>
            </a:p>
          </p:txBody>
        </p:sp>
        <p:sp>
          <p:nvSpPr>
            <p:cNvPr id="32" name="任意多边形 31">
              <a:extLst>
                <a:ext uri="{FF2B5EF4-FFF2-40B4-BE49-F238E27FC236}">
                  <a16:creationId xmlns:a16="http://schemas.microsoft.com/office/drawing/2014/main" id="{8512E9EB-E655-4873-B0D0-B40BD7592E88}"/>
                </a:ext>
              </a:extLst>
            </p:cNvPr>
            <p:cNvSpPr/>
            <p:nvPr/>
          </p:nvSpPr>
          <p:spPr>
            <a:xfrm>
              <a:off x="3566050" y="3281251"/>
              <a:ext cx="955347" cy="1098101"/>
            </a:xfrm>
            <a:custGeom>
              <a:avLst/>
              <a:gdLst>
                <a:gd name="connsiteX0" fmla="*/ 0 w 1098101"/>
                <a:gd name="connsiteY0" fmla="*/ 477674 h 955347"/>
                <a:gd name="connsiteX1" fmla="*/ 238837 w 1098101"/>
                <a:gd name="connsiteY1" fmla="*/ 0 h 955347"/>
                <a:gd name="connsiteX2" fmla="*/ 859264 w 1098101"/>
                <a:gd name="connsiteY2" fmla="*/ 0 h 955347"/>
                <a:gd name="connsiteX3" fmla="*/ 1098101 w 1098101"/>
                <a:gd name="connsiteY3" fmla="*/ 477674 h 955347"/>
                <a:gd name="connsiteX4" fmla="*/ 859264 w 1098101"/>
                <a:gd name="connsiteY4" fmla="*/ 955347 h 955347"/>
                <a:gd name="connsiteX5" fmla="*/ 238837 w 1098101"/>
                <a:gd name="connsiteY5" fmla="*/ 955347 h 955347"/>
                <a:gd name="connsiteX6" fmla="*/ 0 w 1098101"/>
                <a:gd name="connsiteY6" fmla="*/ 477674 h 95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8101" h="955347">
                  <a:moveTo>
                    <a:pt x="549050" y="0"/>
                  </a:moveTo>
                  <a:lnTo>
                    <a:pt x="1098100" y="207788"/>
                  </a:lnTo>
                  <a:lnTo>
                    <a:pt x="1098100" y="747559"/>
                  </a:lnTo>
                  <a:lnTo>
                    <a:pt x="549050" y="955347"/>
                  </a:lnTo>
                  <a:lnTo>
                    <a:pt x="1" y="747559"/>
                  </a:lnTo>
                  <a:lnTo>
                    <a:pt x="1" y="207788"/>
                  </a:lnTo>
                  <a:lnTo>
                    <a:pt x="54905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48875" tIns="171121" rIns="148875" bIns="171121" spcCol="1270" anchor="ctr"/>
            <a:lstStyle/>
            <a:p>
              <a:pPr algn="ctr" defTabSz="16002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3600">
                <a:solidFill>
                  <a:prstClr val="white"/>
                </a:solidFill>
              </a:endParaRPr>
            </a:p>
          </p:txBody>
        </p:sp>
      </p:grpSp>
      <p:sp>
        <p:nvSpPr>
          <p:cNvPr id="8205" name="文本框 1">
            <a:extLst>
              <a:ext uri="{FF2B5EF4-FFF2-40B4-BE49-F238E27FC236}">
                <a16:creationId xmlns:a16="http://schemas.microsoft.com/office/drawing/2014/main" id="{86705B6E-80CD-44BA-915E-D234FD174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2100263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1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</p:txBody>
      </p:sp>
      <p:sp>
        <p:nvSpPr>
          <p:cNvPr id="8206" name="文本框 2">
            <a:extLst>
              <a:ext uri="{FF2B5EF4-FFF2-40B4-BE49-F238E27FC236}">
                <a16:creationId xmlns:a16="http://schemas.microsoft.com/office/drawing/2014/main" id="{BCF629DB-654D-4932-A5FE-97C35A0DB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913" y="3441700"/>
            <a:ext cx="287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2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</p:txBody>
      </p:sp>
      <p:sp>
        <p:nvSpPr>
          <p:cNvPr id="8207" name="文本框 4">
            <a:extLst>
              <a:ext uri="{FF2B5EF4-FFF2-40B4-BE49-F238E27FC236}">
                <a16:creationId xmlns:a16="http://schemas.microsoft.com/office/drawing/2014/main" id="{58D320A3-50AA-4E13-9016-094448194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75" y="4765675"/>
            <a:ext cx="238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>
            <a:extLst>
              <a:ext uri="{FF2B5EF4-FFF2-40B4-BE49-F238E27FC236}">
                <a16:creationId xmlns:a16="http://schemas.microsoft.com/office/drawing/2014/main" id="{86B78D6E-C942-4B4E-A25D-E229333FDEC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>
            <a:extLst>
              <a:ext uri="{FF2B5EF4-FFF2-40B4-BE49-F238E27FC236}">
                <a16:creationId xmlns:a16="http://schemas.microsoft.com/office/drawing/2014/main" id="{AD92BB6F-BFFD-49B9-975E-A75589E00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3213" y="188913"/>
            <a:ext cx="5113337" cy="287337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8EF855D0-1F04-4EBF-B808-B55243838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872" y="188913"/>
            <a:ext cx="6937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10">
            <a:extLst>
              <a:ext uri="{FF2B5EF4-FFF2-40B4-BE49-F238E27FC236}">
                <a16:creationId xmlns:a16="http://schemas.microsoft.com/office/drawing/2014/main" id="{047FDB00-D918-4FF1-A2CB-A87A06A72D14}"/>
              </a:ext>
            </a:extLst>
          </p:cNvPr>
          <p:cNvSpPr/>
          <p:nvPr/>
        </p:nvSpPr>
        <p:spPr>
          <a:xfrm>
            <a:off x="123667" y="875124"/>
            <a:ext cx="8950183" cy="433388"/>
          </a:xfrm>
          <a:prstGeom prst="roundRect">
            <a:avLst/>
          </a:prstGeom>
          <a:solidFill>
            <a:srgbClr val="5763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0247" name="矩形 2">
            <a:extLst>
              <a:ext uri="{FF2B5EF4-FFF2-40B4-BE49-F238E27FC236}">
                <a16:creationId xmlns:a16="http://schemas.microsoft.com/office/drawing/2014/main" id="{9C6D4079-58EE-4589-845B-1DEDBFA57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8" y="908462"/>
            <a:ext cx="90803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Severe radiation patterns distortion problem in compact large-scale dual-polarized antenna array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5FD9DE-0E20-4CF8-A01F-44A14744D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062" y="4740946"/>
            <a:ext cx="5489875" cy="214188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8FB4B02-16E4-4340-86DF-0948040111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794"/>
          <a:stretch/>
        </p:blipFill>
        <p:spPr>
          <a:xfrm>
            <a:off x="855138" y="1518307"/>
            <a:ext cx="3845736" cy="254959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2A4FA0D-5D38-4DBA-AD2B-20127A1E8E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82" t="2078" b="3894"/>
          <a:stretch/>
        </p:blipFill>
        <p:spPr>
          <a:xfrm>
            <a:off x="5622688" y="1698140"/>
            <a:ext cx="2876368" cy="225262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DCEBE3C-895B-40DF-A211-BF72AD50AE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483" t="44575" r="6040" b="39472"/>
          <a:stretch/>
        </p:blipFill>
        <p:spPr>
          <a:xfrm>
            <a:off x="2446050" y="4032886"/>
            <a:ext cx="4870887" cy="775727"/>
          </a:xfrm>
          <a:prstGeom prst="rect">
            <a:avLst/>
          </a:prstGeom>
        </p:spPr>
      </p:pic>
      <p:sp>
        <p:nvSpPr>
          <p:cNvPr id="28" name="矩形 1">
            <a:extLst>
              <a:ext uri="{FF2B5EF4-FFF2-40B4-BE49-F238E27FC236}">
                <a16:creationId xmlns:a16="http://schemas.microsoft.com/office/drawing/2014/main" id="{82FD9424-6CB9-4D0B-B936-CDB41A7C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8" y="1236457"/>
            <a:ext cx="9003700" cy="36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5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" panose="02010609060101010101" pitchFamily="49" charset="-122"/>
                <a:cs typeface="+mn-cs"/>
              </a:rPr>
              <a:t>Compact dual-polarized base station antenna array suffers from distorted radiation patterns and decrease of realized gain.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AFCBE91-AC80-4EDD-9F7A-F2628E9C353B}"/>
              </a:ext>
            </a:extLst>
          </p:cNvPr>
          <p:cNvCxnSpPr/>
          <p:nvPr/>
        </p:nvCxnSpPr>
        <p:spPr>
          <a:xfrm>
            <a:off x="5671874" y="2060848"/>
            <a:ext cx="2011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CE52E61-70A0-4D4F-9939-3168233209F2}"/>
              </a:ext>
            </a:extLst>
          </p:cNvPr>
          <p:cNvCxnSpPr>
            <a:cxnSpLocks/>
          </p:cNvCxnSpPr>
          <p:nvPr/>
        </p:nvCxnSpPr>
        <p:spPr>
          <a:xfrm>
            <a:off x="5772458" y="2067946"/>
            <a:ext cx="0" cy="303243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99F2F08-8CA3-462B-9B41-8428A6AD0BE6}"/>
              </a:ext>
            </a:extLst>
          </p:cNvPr>
          <p:cNvCxnSpPr/>
          <p:nvPr/>
        </p:nvCxnSpPr>
        <p:spPr>
          <a:xfrm>
            <a:off x="5674922" y="2371189"/>
            <a:ext cx="2011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2F2AD38-1489-4292-A365-78D072FF40B8}"/>
              </a:ext>
            </a:extLst>
          </p:cNvPr>
          <p:cNvSpPr txBox="1"/>
          <p:nvPr/>
        </p:nvSpPr>
        <p:spPr>
          <a:xfrm>
            <a:off x="5155343" y="2063412"/>
            <a:ext cx="674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等线" panose="02010600030101010101" pitchFamily="2" charset="-122"/>
                <a:cs typeface="+mn-cs"/>
              </a:rPr>
              <a:t>0.36</a:t>
            </a:r>
            <a:r>
              <a:rPr kumimoji="0" lang="el-GR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等线" panose="02010600030101010101" pitchFamily="2" charset="-122"/>
                <a:cs typeface="Times New Roman" panose="02020603050405020304" pitchFamily="18" charset="0"/>
              </a:rPr>
              <a:t>λ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F34E313-3547-45B1-9E04-FCB3C474DC92}"/>
              </a:ext>
            </a:extLst>
          </p:cNvPr>
          <p:cNvSpPr txBox="1"/>
          <p:nvPr/>
        </p:nvSpPr>
        <p:spPr>
          <a:xfrm>
            <a:off x="8172592" y="1792746"/>
            <a:ext cx="950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Subarray1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内容占位符 2">
            <a:extLst>
              <a:ext uri="{FF2B5EF4-FFF2-40B4-BE49-F238E27FC236}">
                <a16:creationId xmlns:a16="http://schemas.microsoft.com/office/drawing/2014/main" id="{E43A84B4-53C8-4624-B8C6-ABA44C44BC82}"/>
              </a:ext>
            </a:extLst>
          </p:cNvPr>
          <p:cNvSpPr txBox="1">
            <a:spLocks/>
          </p:cNvSpPr>
          <p:nvPr/>
        </p:nvSpPr>
        <p:spPr>
          <a:xfrm>
            <a:off x="0" y="4775957"/>
            <a:ext cx="2627784" cy="70482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latin typeface="+mj-lt"/>
              </a:rPr>
              <a:t>Strong mutual couplings between antennas distort the (horizontal) radiation patterns of subarrays.</a:t>
            </a:r>
          </a:p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2F15DD3-D0B3-43B0-B3D2-DF8348FEEEA8}"/>
              </a:ext>
            </a:extLst>
          </p:cNvPr>
          <p:cNvSpPr txBox="1"/>
          <p:nvPr/>
        </p:nvSpPr>
        <p:spPr>
          <a:xfrm>
            <a:off x="8172592" y="2189247"/>
            <a:ext cx="950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Subarray2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294F6C9-02D0-4B81-B4D2-3D0D62B52792}"/>
              </a:ext>
            </a:extLst>
          </p:cNvPr>
          <p:cNvSpPr txBox="1"/>
          <p:nvPr/>
        </p:nvSpPr>
        <p:spPr>
          <a:xfrm>
            <a:off x="8172592" y="2497024"/>
            <a:ext cx="97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Subarray3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926C917-2E3B-435C-8676-C3C96B9113EC}"/>
              </a:ext>
            </a:extLst>
          </p:cNvPr>
          <p:cNvSpPr txBox="1"/>
          <p:nvPr/>
        </p:nvSpPr>
        <p:spPr>
          <a:xfrm>
            <a:off x="8172592" y="2822079"/>
            <a:ext cx="97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Subarray4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3892AA5-69CC-4B02-8DFD-D4CAE989AEC3}"/>
              </a:ext>
            </a:extLst>
          </p:cNvPr>
          <p:cNvSpPr txBox="1"/>
          <p:nvPr/>
        </p:nvSpPr>
        <p:spPr>
          <a:xfrm>
            <a:off x="8172592" y="3112578"/>
            <a:ext cx="950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Subarray5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628E66F-1F3E-4337-B4AE-109BE5B52BCA}"/>
              </a:ext>
            </a:extLst>
          </p:cNvPr>
          <p:cNvSpPr txBox="1"/>
          <p:nvPr/>
        </p:nvSpPr>
        <p:spPr>
          <a:xfrm>
            <a:off x="8173860" y="3403077"/>
            <a:ext cx="97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Subarray6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内容占位符 2">
            <a:extLst>
              <a:ext uri="{FF2B5EF4-FFF2-40B4-BE49-F238E27FC236}">
                <a16:creationId xmlns:a16="http://schemas.microsoft.com/office/drawing/2014/main" id="{536E1EB9-D443-4879-B98C-951C97E58646}"/>
              </a:ext>
            </a:extLst>
          </p:cNvPr>
          <p:cNvSpPr txBox="1">
            <a:spLocks/>
          </p:cNvSpPr>
          <p:nvPr/>
        </p:nvSpPr>
        <p:spPr>
          <a:xfrm>
            <a:off x="4868602" y="2970956"/>
            <a:ext cx="1040828" cy="4836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latin typeface="+mj-lt"/>
              </a:rPr>
              <a:t>Horizontal plane</a:t>
            </a:r>
          </a:p>
          <a:p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DEF52C8-4227-4C30-84F5-312C53496ED9}"/>
              </a:ext>
            </a:extLst>
          </p:cNvPr>
          <p:cNvCxnSpPr>
            <a:cxnSpLocks/>
          </p:cNvCxnSpPr>
          <p:nvPr/>
        </p:nvCxnSpPr>
        <p:spPr>
          <a:xfrm flipH="1">
            <a:off x="6508165" y="3789040"/>
            <a:ext cx="158694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内容占位符 2">
            <a:extLst>
              <a:ext uri="{FF2B5EF4-FFF2-40B4-BE49-F238E27FC236}">
                <a16:creationId xmlns:a16="http://schemas.microsoft.com/office/drawing/2014/main" id="{127B2C18-0B14-4C23-88AF-43BA2144069B}"/>
              </a:ext>
            </a:extLst>
          </p:cNvPr>
          <p:cNvSpPr txBox="1">
            <a:spLocks/>
          </p:cNvSpPr>
          <p:nvPr/>
        </p:nvSpPr>
        <p:spPr>
          <a:xfrm>
            <a:off x="8030444" y="3672546"/>
            <a:ext cx="1197420" cy="3077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latin typeface="+mj-lt"/>
              </a:rPr>
              <a:t>Vertical plane</a:t>
            </a:r>
          </a:p>
          <a:p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44BEEB0-72F3-4D39-9617-9DCCD4B1EC17}"/>
              </a:ext>
            </a:extLst>
          </p:cNvPr>
          <p:cNvCxnSpPr>
            <a:cxnSpLocks/>
          </p:cNvCxnSpPr>
          <p:nvPr/>
        </p:nvCxnSpPr>
        <p:spPr>
          <a:xfrm>
            <a:off x="5772458" y="2498517"/>
            <a:ext cx="0" cy="134221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>
            <a:extLst>
              <a:ext uri="{FF2B5EF4-FFF2-40B4-BE49-F238E27FC236}">
                <a16:creationId xmlns:a16="http://schemas.microsoft.com/office/drawing/2014/main" id="{86B78D6E-C942-4B4E-A25D-E229333FDEC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>
            <a:extLst>
              <a:ext uri="{FF2B5EF4-FFF2-40B4-BE49-F238E27FC236}">
                <a16:creationId xmlns:a16="http://schemas.microsoft.com/office/drawing/2014/main" id="{AD92BB6F-BFFD-49B9-975E-A75589E00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3213" y="188913"/>
            <a:ext cx="5113337" cy="287337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8EF855D0-1F04-4EBF-B808-B55243838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872" y="188913"/>
            <a:ext cx="6937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10">
            <a:extLst>
              <a:ext uri="{FF2B5EF4-FFF2-40B4-BE49-F238E27FC236}">
                <a16:creationId xmlns:a16="http://schemas.microsoft.com/office/drawing/2014/main" id="{047FDB00-D918-4FF1-A2CB-A87A06A72D14}"/>
              </a:ext>
            </a:extLst>
          </p:cNvPr>
          <p:cNvSpPr/>
          <p:nvPr/>
        </p:nvSpPr>
        <p:spPr>
          <a:xfrm>
            <a:off x="388937" y="914400"/>
            <a:ext cx="7279407" cy="433388"/>
          </a:xfrm>
          <a:prstGeom prst="roundRect">
            <a:avLst/>
          </a:prstGeom>
          <a:solidFill>
            <a:srgbClr val="5763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0247" name="矩形 2">
            <a:extLst>
              <a:ext uri="{FF2B5EF4-FFF2-40B4-BE49-F238E27FC236}">
                <a16:creationId xmlns:a16="http://schemas.microsoft.com/office/drawing/2014/main" id="{9C6D4079-58EE-4589-845B-1DEDBFA57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8" y="947738"/>
            <a:ext cx="7413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Some </a:t>
            </a:r>
            <a:r>
              <a:rPr lang="en-US" altLang="zh-CN" sz="1800" dirty="0" err="1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representive</a:t>
            </a:r>
            <a:r>
              <a:rPr lang="en-US" altLang="zh-CN" sz="180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works on compact large-scale dual-polarized antenna array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0248" name="矩形 1">
            <a:extLst>
              <a:ext uri="{FF2B5EF4-FFF2-40B4-BE49-F238E27FC236}">
                <a16:creationId xmlns:a16="http://schemas.microsoft.com/office/drawing/2014/main" id="{678D2D0C-0936-45BD-AAC7-7C015AFD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0" y="1266922"/>
            <a:ext cx="9003700" cy="36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5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" panose="02010609060101010101" pitchFamily="49" charset="-122"/>
                <a:cs typeface="+mn-cs"/>
              </a:rPr>
              <a:t>Researches focus on enhancement </a:t>
            </a:r>
            <a:r>
              <a:rPr lang="en-US" altLang="zh-CN" sz="1400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of port isolation.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0256" name="文本框 18">
            <a:extLst>
              <a:ext uri="{FF2B5EF4-FFF2-40B4-BE49-F238E27FC236}">
                <a16:creationId xmlns:a16="http://schemas.microsoft.com/office/drawing/2014/main" id="{C58406DD-AE29-4695-AD40-E1C1F85B6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7" y="5591078"/>
            <a:ext cx="3594947" cy="36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5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" panose="02010609060101010101" pitchFamily="49" charset="-122"/>
                <a:cs typeface="+mn-cs"/>
              </a:rPr>
              <a:t>[1] 5 elements with Array Decoupling Surface</a:t>
            </a:r>
          </a:p>
        </p:txBody>
      </p:sp>
      <p:sp>
        <p:nvSpPr>
          <p:cNvPr id="10257" name="文本框 18">
            <a:extLst>
              <a:ext uri="{FF2B5EF4-FFF2-40B4-BE49-F238E27FC236}">
                <a16:creationId xmlns:a16="http://schemas.microsoft.com/office/drawing/2014/main" id="{181F96B8-4646-4887-AEA8-65911862F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120" y="5591078"/>
            <a:ext cx="2329607" cy="36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5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" panose="02010609060101010101" pitchFamily="49" charset="-122"/>
                <a:cs typeface="+mn-cs"/>
              </a:rPr>
              <a:t>[2] 4x4 array with dielectric stubs</a:t>
            </a:r>
          </a:p>
        </p:txBody>
      </p:sp>
      <p:sp>
        <p:nvSpPr>
          <p:cNvPr id="10259" name="文本框 18">
            <a:extLst>
              <a:ext uri="{FF2B5EF4-FFF2-40B4-BE49-F238E27FC236}">
                <a16:creationId xmlns:a16="http://schemas.microsoft.com/office/drawing/2014/main" id="{159213C1-47CF-4123-9971-163273629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486" y="5591078"/>
            <a:ext cx="2626588" cy="36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5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" panose="02010609060101010101" pitchFamily="49" charset="-122"/>
                <a:cs typeface="+mn-cs"/>
              </a:rPr>
              <a:t>[3] 4x4 array with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" panose="02010609060101010101" pitchFamily="49" charset="-122"/>
                <a:cs typeface="+mn-cs"/>
              </a:rPr>
              <a:t>dieletric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" panose="02010609060101010101" pitchFamily="49" charset="-122"/>
                <a:cs typeface="+mn-cs"/>
              </a:rPr>
              <a:t> superstrate</a:t>
            </a: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897DD8B6-ABA6-4A79-932E-1C18F7D19DBA}"/>
              </a:ext>
            </a:extLst>
          </p:cNvPr>
          <p:cNvSpPr txBox="1"/>
          <p:nvPr/>
        </p:nvSpPr>
        <p:spPr>
          <a:xfrm>
            <a:off x="-23567" y="5978374"/>
            <a:ext cx="9191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+mj-lt"/>
              </a:rPr>
              <a:t>[1] C. Wei, Z. -Y. Zhang and K. -L. Wu, "Phase Compensation for Decoupling of Large-Scale Staggered Dual-Polarized Dipole Array Antennas," in IEEE Transactions on Antennas and Propagation, vol. 68, no. 4, pp. 2822-2831, April 2020.</a:t>
            </a:r>
          </a:p>
          <a:p>
            <a:r>
              <a:rPr lang="en-US" altLang="zh-CN" sz="900" dirty="0">
                <a:latin typeface="+mj-lt"/>
              </a:rPr>
              <a:t>[2] P. Mei, Y. -M. Zhang and S. Zhang, "Decoupling of a Wideband Dual-Polarized Large-Scale Antenna Array With Dielectric Stubs," in IEEE Transactions on Vehicular Technology, vol. 70, no. 8, pp. 7363-7374, Aug. 2021.</a:t>
            </a:r>
          </a:p>
          <a:p>
            <a:r>
              <a:rPr lang="en-US" altLang="zh-CN" sz="900" dirty="0">
                <a:latin typeface="+mj-lt"/>
              </a:rPr>
              <a:t>[3] </a:t>
            </a:r>
            <a:r>
              <a:rPr lang="en-US" altLang="zh-CN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Liu, Y. Da, X. Chen and A. A. </a:t>
            </a:r>
            <a:r>
              <a:rPr lang="en-US" altLang="zh-CN" sz="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Kishk</a:t>
            </a:r>
            <a:r>
              <a:rPr lang="en-US" altLang="zh-CN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"Hybrid Decoupling Structure Based on Neutralization and Partition Schemes for Compact Large-Scale Base Station Arrays," in IEEE Antennas and Wireless Propagation Letters, vol. 21, no. 2, pp. 267-271, Feb. 2022.</a:t>
            </a:r>
            <a:endParaRPr lang="zh-CN" altLang="en-US" sz="900" dirty="0"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6534DA-6150-436A-8AB6-C8089F8AB4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/>
          <a:stretch/>
        </p:blipFill>
        <p:spPr>
          <a:xfrm>
            <a:off x="203816" y="3755939"/>
            <a:ext cx="2330985" cy="18850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0CFB82-5C34-4356-B9BD-C51FED0D7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67" y="1791201"/>
            <a:ext cx="1853759" cy="193730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1A93DEE-02AC-4BF3-9C35-9860F099A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099" y="1522455"/>
            <a:ext cx="1853759" cy="120116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CC5FD14-2BDA-4F86-A6BD-D18F78FDA6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5968" y="2662392"/>
            <a:ext cx="1329000" cy="109354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84616D9-0278-4B5E-AB00-908CCD3A79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7330" y="3821977"/>
            <a:ext cx="2255584" cy="1819020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A1262389-3970-4F2C-AC02-58F49D291A2F}"/>
              </a:ext>
            </a:extLst>
          </p:cNvPr>
          <p:cNvSpPr/>
          <p:nvPr/>
        </p:nvSpPr>
        <p:spPr>
          <a:xfrm>
            <a:off x="1296209" y="2545794"/>
            <a:ext cx="529382" cy="5100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B5DC669-244F-4F95-9F34-90DE9AAABD62}"/>
              </a:ext>
            </a:extLst>
          </p:cNvPr>
          <p:cNvSpPr/>
          <p:nvPr/>
        </p:nvSpPr>
        <p:spPr>
          <a:xfrm rot="802738">
            <a:off x="6904886" y="1495708"/>
            <a:ext cx="529382" cy="12011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B1DEB6-CFA7-4321-A637-33E9B3EE67EC}"/>
              </a:ext>
            </a:extLst>
          </p:cNvPr>
          <p:cNvSpPr/>
          <p:nvPr/>
        </p:nvSpPr>
        <p:spPr>
          <a:xfrm>
            <a:off x="1296209" y="3829191"/>
            <a:ext cx="529382" cy="5100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257721E-DCE3-415C-9E94-F93AC6F4464C}"/>
              </a:ext>
            </a:extLst>
          </p:cNvPr>
          <p:cNvCxnSpPr>
            <a:cxnSpLocks/>
          </p:cNvCxnSpPr>
          <p:nvPr/>
        </p:nvCxnSpPr>
        <p:spPr>
          <a:xfrm flipH="1">
            <a:off x="1548552" y="3618449"/>
            <a:ext cx="300709" cy="197028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CFADF066-2238-4F3E-A2DB-734C2E01A5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3845" y="4054603"/>
            <a:ext cx="3714750" cy="143827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D2836DD-D9B1-40C5-A4F1-5942F20BD5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7444" y="1801563"/>
            <a:ext cx="1827515" cy="1763015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id="{8C0C52AD-2153-4899-8856-4E7D3122B172}"/>
              </a:ext>
            </a:extLst>
          </p:cNvPr>
          <p:cNvSpPr/>
          <p:nvPr/>
        </p:nvSpPr>
        <p:spPr>
          <a:xfrm>
            <a:off x="3193944" y="2037894"/>
            <a:ext cx="411657" cy="3966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DDE56489-4122-46E2-B7E6-A800C4E3ED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4008" y="1785938"/>
            <a:ext cx="1756949" cy="177864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2F8273D1-AC6B-430A-BF40-7FA9DEFEC479}"/>
              </a:ext>
            </a:extLst>
          </p:cNvPr>
          <p:cNvSpPr txBox="1"/>
          <p:nvPr/>
        </p:nvSpPr>
        <p:spPr>
          <a:xfrm>
            <a:off x="1896197" y="3367628"/>
            <a:ext cx="16770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srgbClr val="FF0000"/>
                </a:solidFill>
                <a:latin typeface="Calibri" panose="020F0502020204030204"/>
                <a:ea typeface="等线" panose="02010600030101010101" pitchFamily="2" charset="-122"/>
              </a:rPr>
              <a:t>Central element 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uffers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from distortion of pattern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68F37BA-46CB-4337-BE9E-5C121BD15873}"/>
              </a:ext>
            </a:extLst>
          </p:cNvPr>
          <p:cNvSpPr/>
          <p:nvPr/>
        </p:nvSpPr>
        <p:spPr>
          <a:xfrm>
            <a:off x="5045036" y="4010899"/>
            <a:ext cx="823108" cy="4011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CC9F4AE-B381-4B0A-A329-12240499BC6C}"/>
              </a:ext>
            </a:extLst>
          </p:cNvPr>
          <p:cNvSpPr txBox="1"/>
          <p:nvPr/>
        </p:nvSpPr>
        <p:spPr>
          <a:xfrm>
            <a:off x="4102147" y="3531383"/>
            <a:ext cx="2681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srgbClr val="FF0000"/>
                </a:solidFill>
                <a:latin typeface="Calibri" panose="020F0502020204030204"/>
                <a:ea typeface="等线" panose="02010600030101010101" pitchFamily="2" charset="-122"/>
              </a:rPr>
              <a:t>The element s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uffers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from pattern distortion and reduction of XPD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3835398-FF53-42E1-9CC5-EBD5CE87EB66}"/>
              </a:ext>
            </a:extLst>
          </p:cNvPr>
          <p:cNvSpPr txBox="1"/>
          <p:nvPr/>
        </p:nvSpPr>
        <p:spPr>
          <a:xfrm>
            <a:off x="7798940" y="2652078"/>
            <a:ext cx="1508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srgbClr val="FF0000"/>
                </a:solidFill>
                <a:latin typeface="Calibri" panose="020F0502020204030204"/>
                <a:ea typeface="等线" panose="02010600030101010101" pitchFamily="2" charset="-122"/>
              </a:rPr>
              <a:t>P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atterns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of central subarray are not provided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66BB1AB-5DD6-456D-8FF6-BF8C6E6E9B17}"/>
              </a:ext>
            </a:extLst>
          </p:cNvPr>
          <p:cNvSpPr txBox="1"/>
          <p:nvPr/>
        </p:nvSpPr>
        <p:spPr>
          <a:xfrm>
            <a:off x="8119276" y="3363414"/>
            <a:ext cx="1153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srgbClr val="FF0000"/>
                </a:solidFill>
                <a:latin typeface="Calibri" panose="020F0502020204030204"/>
                <a:ea typeface="等线" panose="02010600030101010101" pitchFamily="2" charset="-122"/>
              </a:rPr>
              <a:t>The subarray suffers from reduction of realized gain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>
            <a:extLst>
              <a:ext uri="{FF2B5EF4-FFF2-40B4-BE49-F238E27FC236}">
                <a16:creationId xmlns:a16="http://schemas.microsoft.com/office/drawing/2014/main" id="{86B78D6E-C942-4B4E-A25D-E229333FDEC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>
            <a:extLst>
              <a:ext uri="{FF2B5EF4-FFF2-40B4-BE49-F238E27FC236}">
                <a16:creationId xmlns:a16="http://schemas.microsoft.com/office/drawing/2014/main" id="{AD92BB6F-BFFD-49B9-975E-A75589E00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3213" y="188913"/>
            <a:ext cx="6360826" cy="257365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 Proposed Antenna Array</a:t>
            </a: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8EF855D0-1F04-4EBF-B808-B55243838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872" y="188913"/>
            <a:ext cx="6937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10">
            <a:extLst>
              <a:ext uri="{FF2B5EF4-FFF2-40B4-BE49-F238E27FC236}">
                <a16:creationId xmlns:a16="http://schemas.microsoft.com/office/drawing/2014/main" id="{047FDB00-D918-4FF1-A2CB-A87A06A72D14}"/>
              </a:ext>
            </a:extLst>
          </p:cNvPr>
          <p:cNvSpPr/>
          <p:nvPr/>
        </p:nvSpPr>
        <p:spPr>
          <a:xfrm>
            <a:off x="123668" y="875124"/>
            <a:ext cx="3506088" cy="433388"/>
          </a:xfrm>
          <a:prstGeom prst="roundRect">
            <a:avLst/>
          </a:prstGeom>
          <a:solidFill>
            <a:srgbClr val="5763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0247" name="矩形 2">
            <a:extLst>
              <a:ext uri="{FF2B5EF4-FFF2-40B4-BE49-F238E27FC236}">
                <a16:creationId xmlns:a16="http://schemas.microsoft.com/office/drawing/2014/main" id="{9C6D4079-58EE-4589-845B-1DEDBFA57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8" y="908462"/>
            <a:ext cx="3506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Configuration of the proposed array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8" name="矩形 1">
            <a:extLst>
              <a:ext uri="{FF2B5EF4-FFF2-40B4-BE49-F238E27FC236}">
                <a16:creationId xmlns:a16="http://schemas.microsoft.com/office/drawing/2014/main" id="{82FD9424-6CB9-4D0B-B936-CDB41A7C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8" y="1236457"/>
            <a:ext cx="9003700" cy="36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5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1400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" panose="02010609060101010101" pitchFamily="49" charset="-122"/>
                <a:cs typeface="+mn-cs"/>
              </a:rPr>
              <a:t>he proposed array includes 24 dual-polarized antenna elements, a nonuniform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" panose="02010609060101010101" pitchFamily="49" charset="-122"/>
                <a:cs typeface="+mn-cs"/>
              </a:rPr>
              <a:t>metasurface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" panose="02010609060101010101" pitchFamily="49" charset="-122"/>
                <a:cs typeface="+mn-cs"/>
              </a:rPr>
              <a:t> and metal baffles.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83FEDB-C9EA-4D34-BD6F-695AE7AC9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8" y="1772672"/>
            <a:ext cx="4878132" cy="30520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7321DD-F2F7-4E96-BDF0-5E65C4A3F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338" y="1552505"/>
            <a:ext cx="4113907" cy="32708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32F299-C5DC-465D-B095-1796458DA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096" y="4714293"/>
            <a:ext cx="7175324" cy="229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0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>
            <a:extLst>
              <a:ext uri="{FF2B5EF4-FFF2-40B4-BE49-F238E27FC236}">
                <a16:creationId xmlns:a16="http://schemas.microsoft.com/office/drawing/2014/main" id="{86B78D6E-C942-4B4E-A25D-E229333FDEC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>
            <a:extLst>
              <a:ext uri="{FF2B5EF4-FFF2-40B4-BE49-F238E27FC236}">
                <a16:creationId xmlns:a16="http://schemas.microsoft.com/office/drawing/2014/main" id="{AD92BB6F-BFFD-49B9-975E-A75589E00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3213" y="188913"/>
            <a:ext cx="6360826" cy="257365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 Proposed Antenna Array</a:t>
            </a: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8EF855D0-1F04-4EBF-B808-B55243838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872" y="188913"/>
            <a:ext cx="6937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10">
            <a:extLst>
              <a:ext uri="{FF2B5EF4-FFF2-40B4-BE49-F238E27FC236}">
                <a16:creationId xmlns:a16="http://schemas.microsoft.com/office/drawing/2014/main" id="{047FDB00-D918-4FF1-A2CB-A87A06A72D14}"/>
              </a:ext>
            </a:extLst>
          </p:cNvPr>
          <p:cNvSpPr/>
          <p:nvPr/>
        </p:nvSpPr>
        <p:spPr>
          <a:xfrm>
            <a:off x="123668" y="875124"/>
            <a:ext cx="3656244" cy="433388"/>
          </a:xfrm>
          <a:prstGeom prst="roundRect">
            <a:avLst/>
          </a:prstGeom>
          <a:solidFill>
            <a:srgbClr val="5763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0247" name="矩形 2">
            <a:extLst>
              <a:ext uri="{FF2B5EF4-FFF2-40B4-BE49-F238E27FC236}">
                <a16:creationId xmlns:a16="http://schemas.microsoft.com/office/drawing/2014/main" id="{9C6D4079-58EE-4589-845B-1DEDBFA57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8" y="908462"/>
            <a:ext cx="38002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Configuration of the antenna element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8" name="矩形 1">
            <a:extLst>
              <a:ext uri="{FF2B5EF4-FFF2-40B4-BE49-F238E27FC236}">
                <a16:creationId xmlns:a16="http://schemas.microsoft.com/office/drawing/2014/main" id="{82FD9424-6CB9-4D0B-B936-CDB41A7C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8" y="1236457"/>
            <a:ext cx="9003700" cy="36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5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1400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" panose="02010609060101010101" pitchFamily="49" charset="-122"/>
                <a:cs typeface="+mn-cs"/>
              </a:rPr>
              <a:t>he proposed array includes 24 dual-polarized antenna elements, a nonuniform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" panose="02010609060101010101" pitchFamily="49" charset="-122"/>
                <a:cs typeface="+mn-cs"/>
              </a:rPr>
              <a:t>metasurface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楷体" panose="02010609060101010101" pitchFamily="49" charset="-122"/>
                <a:cs typeface="+mn-cs"/>
              </a:rPr>
              <a:t> and metal baffles.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3030C1-6C75-4F18-8B34-36A42B631584}"/>
              </a:ext>
            </a:extLst>
          </p:cNvPr>
          <p:cNvSpPr txBox="1"/>
          <p:nvPr/>
        </p:nvSpPr>
        <p:spPr>
          <a:xfrm>
            <a:off x="-436787" y="6484421"/>
            <a:ext cx="9640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SzPts val="1100"/>
            </a:pPr>
            <a:r>
              <a:rPr lang="en-US" altLang="zh-CN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eorgia" panose="02040502050405020303" pitchFamily="18" charset="0"/>
              </a:rPr>
              <a:t>[4]H. Yang et al., "Aperture Reduction Using Downward and Upward Bending Arms for Dual-Polarized Quadruple-Folded-Dipole Antennas," in IEEE Antennas and Wireless Propagation Letters, vol. 22, no. 3, pp. 645-649, March 2023.</a:t>
            </a:r>
            <a:endParaRPr lang="zh-CN" altLang="zh-CN" sz="900" dirty="0">
              <a:effectLst/>
              <a:latin typeface="Georgia" panose="02040502050405020303" pitchFamily="18" charset="0"/>
              <a:ea typeface="Times New Roman" panose="02020603050405020304" pitchFamily="18" charset="0"/>
              <a:cs typeface="Georgia" panose="020405020504050203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0C16F2-2645-4A0D-A356-F621845F0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853" y="1632260"/>
            <a:ext cx="4046621" cy="22658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0B546E-C571-46F9-9CB6-AF22111CAD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2" t="3482"/>
          <a:stretch/>
        </p:blipFill>
        <p:spPr>
          <a:xfrm>
            <a:off x="1536273" y="3908040"/>
            <a:ext cx="2664296" cy="26028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3F2BE2B-6021-4D77-B6DB-A942D38515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045" y="1636507"/>
            <a:ext cx="3024336" cy="226586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8DA3CEF-DCC7-495E-8F54-305F546851E0}"/>
              </a:ext>
            </a:extLst>
          </p:cNvPr>
          <p:cNvSpPr/>
          <p:nvPr/>
        </p:nvSpPr>
        <p:spPr>
          <a:xfrm>
            <a:off x="4191144" y="4063300"/>
            <a:ext cx="4908185" cy="226586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just" eaLnBrk="1" hangingPunct="1">
              <a:lnSpc>
                <a:spcPts val="2400"/>
              </a:lnSpc>
              <a:spcAft>
                <a:spcPts val="5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antennas’ radiation arms are bended upward to achieve miniaturization.[4]</a:t>
            </a:r>
          </a:p>
          <a:p>
            <a:pPr marL="342900" indent="-342900" algn="just" eaLnBrk="1" hangingPunct="1">
              <a:lnSpc>
                <a:spcPts val="2400"/>
              </a:lnSpc>
              <a:spcAft>
                <a:spcPts val="5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size of antenna elements : 0.25λ x 0.25λ x 0.31λ</a:t>
            </a:r>
          </a:p>
          <a:p>
            <a:pPr marL="342900" marR="0" lvl="0" indent="-34290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Operation frequency band: 1.71GHz---2.17GHz</a:t>
            </a:r>
          </a:p>
          <a:p>
            <a:pPr marL="342900" marR="0" lvl="0" indent="-34290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Reflection coefficient: &lt; -14dB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Realized Gain: ~7.5dBi within 1.71---2.17GHz</a:t>
            </a:r>
          </a:p>
          <a:p>
            <a:pPr marL="342900" marR="0" lvl="0" indent="-34290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5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HPBW:72±2°</a:t>
            </a:r>
          </a:p>
        </p:txBody>
      </p:sp>
    </p:spTree>
    <p:extLst>
      <p:ext uri="{BB962C8B-B14F-4D97-AF65-F5344CB8AC3E}">
        <p14:creationId xmlns:p14="http://schemas.microsoft.com/office/powerpoint/2010/main" val="303004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>
            <a:extLst>
              <a:ext uri="{FF2B5EF4-FFF2-40B4-BE49-F238E27FC236}">
                <a16:creationId xmlns:a16="http://schemas.microsoft.com/office/drawing/2014/main" id="{86B78D6E-C942-4B4E-A25D-E229333FDEC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>
            <a:extLst>
              <a:ext uri="{FF2B5EF4-FFF2-40B4-BE49-F238E27FC236}">
                <a16:creationId xmlns:a16="http://schemas.microsoft.com/office/drawing/2014/main" id="{AD92BB6F-BFFD-49B9-975E-A75589E00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3213" y="188913"/>
            <a:ext cx="6360826" cy="257365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 Proposed Antenna Array</a:t>
            </a: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8EF855D0-1F04-4EBF-B808-B55243838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872" y="188913"/>
            <a:ext cx="6937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10">
            <a:extLst>
              <a:ext uri="{FF2B5EF4-FFF2-40B4-BE49-F238E27FC236}">
                <a16:creationId xmlns:a16="http://schemas.microsoft.com/office/drawing/2014/main" id="{047FDB00-D918-4FF1-A2CB-A87A06A72D14}"/>
              </a:ext>
            </a:extLst>
          </p:cNvPr>
          <p:cNvSpPr/>
          <p:nvPr/>
        </p:nvSpPr>
        <p:spPr>
          <a:xfrm>
            <a:off x="119472" y="3505783"/>
            <a:ext cx="3372408" cy="433388"/>
          </a:xfrm>
          <a:prstGeom prst="roundRect">
            <a:avLst/>
          </a:prstGeom>
          <a:solidFill>
            <a:srgbClr val="5763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0247" name="矩形 2">
            <a:extLst>
              <a:ext uri="{FF2B5EF4-FFF2-40B4-BE49-F238E27FC236}">
                <a16:creationId xmlns:a16="http://schemas.microsoft.com/office/drawing/2014/main" id="{9C6D4079-58EE-4589-845B-1DEDBFA57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510756"/>
            <a:ext cx="4608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Configuration of the feed network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A938A0-1CEF-4830-BDD7-B489AEBA81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07" r="9752"/>
          <a:stretch/>
        </p:blipFill>
        <p:spPr>
          <a:xfrm>
            <a:off x="59736" y="4717996"/>
            <a:ext cx="9024528" cy="12734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06497C-5F05-4535-8988-A324C5E53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11" y="981021"/>
            <a:ext cx="2428875" cy="2105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C598EF-176F-42B3-9C9F-5E540C699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5381" y="990546"/>
            <a:ext cx="2486025" cy="20859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5C5F1E-DD95-49F2-B840-AD39D4AC7C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9210" y="1043631"/>
            <a:ext cx="2419350" cy="20574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56D44E2-DAB1-48ED-A3DF-FA3FF430C78D}"/>
              </a:ext>
            </a:extLst>
          </p:cNvPr>
          <p:cNvSpPr txBox="1"/>
          <p:nvPr/>
        </p:nvSpPr>
        <p:spPr>
          <a:xfrm>
            <a:off x="-87219" y="3022646"/>
            <a:ext cx="31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190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8455" algn="l"/>
              </a:tabLst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Radiation patterns at 1.71GHz</a:t>
            </a:r>
            <a:endParaRPr kumimoji="0" lang="zh-CN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D09A667-18F2-44AE-AA11-BBA7C13EB3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5394" y="2607511"/>
            <a:ext cx="4514850" cy="4476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594826A-1260-4E25-8EF8-017AF9E9B198}"/>
              </a:ext>
            </a:extLst>
          </p:cNvPr>
          <p:cNvSpPr txBox="1"/>
          <p:nvPr/>
        </p:nvSpPr>
        <p:spPr>
          <a:xfrm>
            <a:off x="3040303" y="3026112"/>
            <a:ext cx="31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190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8455" algn="l"/>
              </a:tabLst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Radiation patterns at 1.98GHz</a:t>
            </a:r>
            <a:endParaRPr kumimoji="0" lang="zh-CN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31B40A1-FC5F-43E2-83D4-E721CEFCCC48}"/>
              </a:ext>
            </a:extLst>
          </p:cNvPr>
          <p:cNvSpPr txBox="1"/>
          <p:nvPr/>
        </p:nvSpPr>
        <p:spPr>
          <a:xfrm>
            <a:off x="6041870" y="3020675"/>
            <a:ext cx="3162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190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8455" algn="l"/>
              </a:tabLst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Radiation patterns at 2.17GHz</a:t>
            </a:r>
            <a:endParaRPr kumimoji="0" lang="zh-CN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6D345B7-BEC6-43EC-9781-D20460039775}"/>
              </a:ext>
            </a:extLst>
          </p:cNvPr>
          <p:cNvSpPr/>
          <p:nvPr/>
        </p:nvSpPr>
        <p:spPr>
          <a:xfrm>
            <a:off x="1549962" y="5054767"/>
            <a:ext cx="308734" cy="2974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6F1687A-5764-4446-BA85-5DE2FD2B5DDE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704329" y="4658913"/>
            <a:ext cx="214103" cy="395854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8F14A12-EF0F-43BE-BAFE-D4511ECF064A}"/>
              </a:ext>
            </a:extLst>
          </p:cNvPr>
          <p:cNvSpPr txBox="1"/>
          <p:nvPr/>
        </p:nvSpPr>
        <p:spPr>
          <a:xfrm>
            <a:off x="1062533" y="4351136"/>
            <a:ext cx="1863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190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8455" algn="l"/>
              </a:tabLst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100Ω chip resistors 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6BBA71C-65B1-473C-AF6E-3850CE60022C}"/>
              </a:ext>
            </a:extLst>
          </p:cNvPr>
          <p:cNvSpPr/>
          <p:nvPr/>
        </p:nvSpPr>
        <p:spPr>
          <a:xfrm>
            <a:off x="4218409" y="4867582"/>
            <a:ext cx="229984" cy="2215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277F506-B9C3-4B75-A383-E6A856E2D3C5}"/>
              </a:ext>
            </a:extLst>
          </p:cNvPr>
          <p:cNvCxnSpPr>
            <a:cxnSpLocks/>
          </p:cNvCxnSpPr>
          <p:nvPr/>
        </p:nvCxnSpPr>
        <p:spPr>
          <a:xfrm>
            <a:off x="4333401" y="4594862"/>
            <a:ext cx="1" cy="261846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C4FCC60-BCA8-42D9-8172-4832690F00C0}"/>
              </a:ext>
            </a:extLst>
          </p:cNvPr>
          <p:cNvSpPr txBox="1"/>
          <p:nvPr/>
        </p:nvSpPr>
        <p:spPr>
          <a:xfrm>
            <a:off x="3491880" y="4341383"/>
            <a:ext cx="1902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190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8455" algn="l"/>
              </a:tabLst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100Ω chip resistors 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0C346D2-48C1-4AA3-AFA5-E1BC49C24FB8}"/>
              </a:ext>
            </a:extLst>
          </p:cNvPr>
          <p:cNvSpPr/>
          <p:nvPr/>
        </p:nvSpPr>
        <p:spPr>
          <a:xfrm>
            <a:off x="7273658" y="5057818"/>
            <a:ext cx="308734" cy="2974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1C7493F-28B2-4D09-968E-31AA31C56A94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273658" y="4649160"/>
            <a:ext cx="154367" cy="408658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D25563E-03B3-4D91-AA70-F3117A09EA73}"/>
              </a:ext>
            </a:extLst>
          </p:cNvPr>
          <p:cNvSpPr txBox="1"/>
          <p:nvPr/>
        </p:nvSpPr>
        <p:spPr>
          <a:xfrm>
            <a:off x="6401761" y="4388323"/>
            <a:ext cx="1902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190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8455" algn="l"/>
              </a:tabLst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100Ω chip resistors 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1">
            <a:extLst>
              <a:ext uri="{FF2B5EF4-FFF2-40B4-BE49-F238E27FC236}">
                <a16:creationId xmlns:a16="http://schemas.microsoft.com/office/drawing/2014/main" id="{53C3CDC2-0AD0-4BDD-BBBF-7B103B88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0" y="3991806"/>
            <a:ext cx="9003700" cy="36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5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1400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The network consists of microstrip lines, chip resistors and </a:t>
            </a:r>
            <a:r>
              <a:rPr lang="en-US" altLang="zh-CN" sz="1400" dirty="0" err="1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dieletric</a:t>
            </a:r>
            <a:r>
              <a:rPr lang="en-US" altLang="zh-CN" sz="1400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 substrate. 7 degrees </a:t>
            </a:r>
            <a:r>
              <a:rPr lang="en-US" altLang="zh-CN" sz="1400" dirty="0" err="1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downtilt</a:t>
            </a:r>
            <a:r>
              <a:rPr lang="en-US" altLang="zh-CN" sz="1400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 is realized.  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90B2CB6-6E2F-4238-BF87-BB1A2FB37A77}"/>
              </a:ext>
            </a:extLst>
          </p:cNvPr>
          <p:cNvSpPr txBox="1"/>
          <p:nvPr/>
        </p:nvSpPr>
        <p:spPr>
          <a:xfrm>
            <a:off x="4212155" y="5051222"/>
            <a:ext cx="8599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190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8455" algn="l"/>
              </a:tabLst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port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1DC5026-53CB-4B79-8A43-21F96F75EFC9}"/>
              </a:ext>
            </a:extLst>
          </p:cNvPr>
          <p:cNvSpPr txBox="1"/>
          <p:nvPr/>
        </p:nvSpPr>
        <p:spPr>
          <a:xfrm>
            <a:off x="4212155" y="5308678"/>
            <a:ext cx="8599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190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8455" algn="l"/>
              </a:tabLst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port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861B40D-ED2B-4A71-899C-68491822CCD8}"/>
              </a:ext>
            </a:extLst>
          </p:cNvPr>
          <p:cNvCxnSpPr/>
          <p:nvPr/>
        </p:nvCxnSpPr>
        <p:spPr>
          <a:xfrm>
            <a:off x="476683" y="6104168"/>
            <a:ext cx="7189233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D235CD5-0369-47A8-9360-AC7DFF9B5FFF}"/>
              </a:ext>
            </a:extLst>
          </p:cNvPr>
          <p:cNvCxnSpPr/>
          <p:nvPr/>
        </p:nvCxnSpPr>
        <p:spPr>
          <a:xfrm>
            <a:off x="476683" y="6381055"/>
            <a:ext cx="71892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610B161-F0EC-4870-8CAC-0963A0CB23C9}"/>
              </a:ext>
            </a:extLst>
          </p:cNvPr>
          <p:cNvCxnSpPr/>
          <p:nvPr/>
        </p:nvCxnSpPr>
        <p:spPr>
          <a:xfrm>
            <a:off x="476683" y="6656566"/>
            <a:ext cx="7189233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611508F-D882-4DEA-8B66-F41F68C3AEBE}"/>
              </a:ext>
            </a:extLst>
          </p:cNvPr>
          <p:cNvSpPr txBox="1"/>
          <p:nvPr/>
        </p:nvSpPr>
        <p:spPr>
          <a:xfrm>
            <a:off x="7454120" y="5950280"/>
            <a:ext cx="1863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190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8455" algn="l"/>
              </a:tabLst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Microstrip line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26C7E38-16ED-4AF6-A429-8DA4289CBC86}"/>
              </a:ext>
            </a:extLst>
          </p:cNvPr>
          <p:cNvSpPr txBox="1"/>
          <p:nvPr/>
        </p:nvSpPr>
        <p:spPr>
          <a:xfrm>
            <a:off x="7463827" y="6198488"/>
            <a:ext cx="1863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190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8455" algn="l"/>
              </a:tabLst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Dieletric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substrate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EA4679B-3CBD-4B4F-B5D6-0598DFA41420}"/>
              </a:ext>
            </a:extLst>
          </p:cNvPr>
          <p:cNvSpPr txBox="1"/>
          <p:nvPr/>
        </p:nvSpPr>
        <p:spPr>
          <a:xfrm>
            <a:off x="7475743" y="6504723"/>
            <a:ext cx="1863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190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38455" algn="l"/>
              </a:tabLst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Ground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07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>
            <a:extLst>
              <a:ext uri="{FF2B5EF4-FFF2-40B4-BE49-F238E27FC236}">
                <a16:creationId xmlns:a16="http://schemas.microsoft.com/office/drawing/2014/main" id="{86B78D6E-C942-4B4E-A25D-E229333FDEC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>
            <a:extLst>
              <a:ext uri="{FF2B5EF4-FFF2-40B4-BE49-F238E27FC236}">
                <a16:creationId xmlns:a16="http://schemas.microsoft.com/office/drawing/2014/main" id="{AD92BB6F-BFFD-49B9-975E-A75589E00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3213" y="188913"/>
            <a:ext cx="6360826" cy="257365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 Proposed Antenna Array</a:t>
            </a: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8EF855D0-1F04-4EBF-B808-B55243838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872" y="188913"/>
            <a:ext cx="6937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10">
            <a:extLst>
              <a:ext uri="{FF2B5EF4-FFF2-40B4-BE49-F238E27FC236}">
                <a16:creationId xmlns:a16="http://schemas.microsoft.com/office/drawing/2014/main" id="{047FDB00-D918-4FF1-A2CB-A87A06A72D14}"/>
              </a:ext>
            </a:extLst>
          </p:cNvPr>
          <p:cNvSpPr/>
          <p:nvPr/>
        </p:nvSpPr>
        <p:spPr>
          <a:xfrm>
            <a:off x="123668" y="955052"/>
            <a:ext cx="4304316" cy="433388"/>
          </a:xfrm>
          <a:prstGeom prst="roundRect">
            <a:avLst/>
          </a:prstGeom>
          <a:solidFill>
            <a:srgbClr val="5763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0247" name="矩形 2">
            <a:extLst>
              <a:ext uri="{FF2B5EF4-FFF2-40B4-BE49-F238E27FC236}">
                <a16:creationId xmlns:a16="http://schemas.microsoft.com/office/drawing/2014/main" id="{9C6D4079-58EE-4589-845B-1DEDBFA57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8" y="988390"/>
            <a:ext cx="44483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Configuration of the nonuniform 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metasurface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8" name="矩形 1">
            <a:extLst>
              <a:ext uri="{FF2B5EF4-FFF2-40B4-BE49-F238E27FC236}">
                <a16:creationId xmlns:a16="http://schemas.microsoft.com/office/drawing/2014/main" id="{82FD9424-6CB9-4D0B-B936-CDB41A7C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0" y="1442775"/>
            <a:ext cx="9003700" cy="36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5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1400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There are two different parts, part1 above subarray1/6 and part2 above subarray2/3/4/5.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293D27-EF3D-4383-961B-B7D5ED7A1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997287"/>
            <a:ext cx="3138693" cy="34429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1EE328-C553-4037-9BAC-91895DF8E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199" y="1944425"/>
            <a:ext cx="2730945" cy="3530546"/>
          </a:xfrm>
          <a:prstGeom prst="rect">
            <a:avLst/>
          </a:prstGeom>
        </p:spPr>
      </p:pic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6F734471-D449-4FE6-A99F-4D991740C08A}"/>
              </a:ext>
            </a:extLst>
          </p:cNvPr>
          <p:cNvSpPr txBox="1">
            <a:spLocks/>
          </p:cNvSpPr>
          <p:nvPr/>
        </p:nvSpPr>
        <p:spPr>
          <a:xfrm>
            <a:off x="423655" y="5645776"/>
            <a:ext cx="3062014" cy="2680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+mj-lt"/>
              </a:rPr>
              <a:t>Top view of the proposed array</a:t>
            </a:r>
          </a:p>
          <a:p>
            <a:endParaRPr lang="zh-CN" altLang="en-US" sz="1800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7E3B5419-0CFA-4A63-9124-04A3AE540412}"/>
              </a:ext>
            </a:extLst>
          </p:cNvPr>
          <p:cNvSpPr txBox="1">
            <a:spLocks/>
          </p:cNvSpPr>
          <p:nvPr/>
        </p:nvSpPr>
        <p:spPr>
          <a:xfrm>
            <a:off x="3776573" y="5648646"/>
            <a:ext cx="2538261" cy="36029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+mj-lt"/>
              </a:rPr>
              <a:t>Part1 of the </a:t>
            </a:r>
            <a:r>
              <a:rPr lang="en-US" altLang="zh-CN" sz="1800" dirty="0" err="1">
                <a:latin typeface="+mj-lt"/>
              </a:rPr>
              <a:t>metasurface</a:t>
            </a:r>
            <a:endParaRPr lang="en-US" altLang="zh-CN" sz="1800" dirty="0">
              <a:latin typeface="+mj-lt"/>
            </a:endParaRPr>
          </a:p>
          <a:p>
            <a:endParaRPr lang="zh-CN" altLang="en-US" sz="1800" dirty="0"/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4A6AEA12-7800-45B0-A99D-C185266C7FFD}"/>
              </a:ext>
            </a:extLst>
          </p:cNvPr>
          <p:cNvSpPr txBox="1">
            <a:spLocks/>
          </p:cNvSpPr>
          <p:nvPr/>
        </p:nvSpPr>
        <p:spPr>
          <a:xfrm>
            <a:off x="6372199" y="5648646"/>
            <a:ext cx="2485626" cy="36029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+mj-lt"/>
              </a:rPr>
              <a:t>Part2 of the </a:t>
            </a:r>
            <a:r>
              <a:rPr lang="en-US" altLang="zh-CN" sz="1800" dirty="0" err="1">
                <a:latin typeface="+mj-lt"/>
              </a:rPr>
              <a:t>metasurface</a:t>
            </a:r>
            <a:endParaRPr lang="en-US" altLang="zh-CN" sz="1800" dirty="0">
              <a:latin typeface="+mj-lt"/>
            </a:endParaRPr>
          </a:p>
          <a:p>
            <a:endParaRPr lang="zh-CN" altLang="en-US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31B73C-B502-4BB0-B627-E613D4AC5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0039" y="2340617"/>
            <a:ext cx="4007439" cy="318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6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>
            <a:extLst>
              <a:ext uri="{FF2B5EF4-FFF2-40B4-BE49-F238E27FC236}">
                <a16:creationId xmlns:a16="http://schemas.microsoft.com/office/drawing/2014/main" id="{86B78D6E-C942-4B4E-A25D-E229333FDEC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>
            <a:extLst>
              <a:ext uri="{FF2B5EF4-FFF2-40B4-BE49-F238E27FC236}">
                <a16:creationId xmlns:a16="http://schemas.microsoft.com/office/drawing/2014/main" id="{AD92BB6F-BFFD-49B9-975E-A75589E00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3213" y="188913"/>
            <a:ext cx="6360826" cy="257365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 Proposed Antenna Array</a:t>
            </a: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8EF855D0-1F04-4EBF-B808-B55243838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872" y="188913"/>
            <a:ext cx="69373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10">
            <a:extLst>
              <a:ext uri="{FF2B5EF4-FFF2-40B4-BE49-F238E27FC236}">
                <a16:creationId xmlns:a16="http://schemas.microsoft.com/office/drawing/2014/main" id="{047FDB00-D918-4FF1-A2CB-A87A06A72D14}"/>
              </a:ext>
            </a:extLst>
          </p:cNvPr>
          <p:cNvSpPr/>
          <p:nvPr/>
        </p:nvSpPr>
        <p:spPr>
          <a:xfrm>
            <a:off x="123668" y="955052"/>
            <a:ext cx="5024396" cy="433388"/>
          </a:xfrm>
          <a:prstGeom prst="roundRect">
            <a:avLst/>
          </a:prstGeom>
          <a:solidFill>
            <a:srgbClr val="5763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0247" name="矩形 2">
            <a:extLst>
              <a:ext uri="{FF2B5EF4-FFF2-40B4-BE49-F238E27FC236}">
                <a16:creationId xmlns:a16="http://schemas.microsoft.com/office/drawing/2014/main" id="{9C6D4079-58EE-4589-845B-1DEDBFA57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8" y="988390"/>
            <a:ext cx="5024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Characteristics of part1 and part2 of the </a:t>
            </a:r>
            <a:r>
              <a:rPr lang="en-US" altLang="zh-CN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metasurface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8" name="矩形 1">
            <a:extLst>
              <a:ext uri="{FF2B5EF4-FFF2-40B4-BE49-F238E27FC236}">
                <a16:creationId xmlns:a16="http://schemas.microsoft.com/office/drawing/2014/main" id="{82FD9424-6CB9-4D0B-B936-CDB41A7C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0" y="1442775"/>
            <a:ext cx="9003700" cy="36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5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1400" dirty="0">
                <a:solidFill>
                  <a:srgbClr val="000000"/>
                </a:solidFill>
                <a:latin typeface="+mj-lt"/>
                <a:ea typeface="楷体" panose="02010609060101010101" pitchFamily="49" charset="-122"/>
              </a:rPr>
              <a:t>The infinite part1 and part2 are simulated in CST microwave studio.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9DBD1B-42B3-4C5A-A0F6-1C76EDDBD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940330"/>
            <a:ext cx="3816424" cy="20836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712129-CB2F-4AD9-B974-F7B04539A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1940330"/>
            <a:ext cx="3816424" cy="20836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9312C53-5FDD-425D-9F64-32DFFA052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66" y="4023940"/>
            <a:ext cx="3115344" cy="25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B071481C-A6FB-46AB-AE27-01F7FF23E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90" y="4023940"/>
            <a:ext cx="3024336" cy="252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2B8EAECB-17FA-4FE2-B0EC-0CF4B41B2FF1}"/>
              </a:ext>
            </a:extLst>
          </p:cNvPr>
          <p:cNvSpPr txBox="1">
            <a:spLocks/>
          </p:cNvSpPr>
          <p:nvPr/>
        </p:nvSpPr>
        <p:spPr>
          <a:xfrm>
            <a:off x="455826" y="2024639"/>
            <a:ext cx="2110029" cy="36029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err="1">
                <a:latin typeface="+mj-lt"/>
              </a:rPr>
              <a:t>Unitcell</a:t>
            </a:r>
            <a:r>
              <a:rPr lang="en-US" altLang="zh-CN" sz="1800" dirty="0">
                <a:latin typeface="+mj-lt"/>
              </a:rPr>
              <a:t> of part1</a:t>
            </a:r>
          </a:p>
          <a:p>
            <a:endParaRPr lang="zh-CN" altLang="en-US" sz="1800" dirty="0"/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D1D091E1-C4CF-4EFB-A3F3-3B2878590EDF}"/>
              </a:ext>
            </a:extLst>
          </p:cNvPr>
          <p:cNvSpPr txBox="1">
            <a:spLocks/>
          </p:cNvSpPr>
          <p:nvPr/>
        </p:nvSpPr>
        <p:spPr>
          <a:xfrm>
            <a:off x="4968611" y="2024639"/>
            <a:ext cx="2110029" cy="36029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err="1">
                <a:latin typeface="+mj-lt"/>
              </a:rPr>
              <a:t>Unitcell</a:t>
            </a:r>
            <a:r>
              <a:rPr lang="en-US" altLang="zh-CN" sz="1800" dirty="0">
                <a:latin typeface="+mj-lt"/>
              </a:rPr>
              <a:t> of part2</a:t>
            </a:r>
          </a:p>
          <a:p>
            <a:endParaRPr lang="zh-CN" altLang="en-US" sz="1800" dirty="0"/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E5881880-B396-4647-A02C-4413FF0FC7CB}"/>
              </a:ext>
            </a:extLst>
          </p:cNvPr>
          <p:cNvSpPr txBox="1">
            <a:spLocks/>
          </p:cNvSpPr>
          <p:nvPr/>
        </p:nvSpPr>
        <p:spPr>
          <a:xfrm>
            <a:off x="190814" y="6548648"/>
            <a:ext cx="4692238" cy="3365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latin typeface="+mj-lt"/>
              </a:rPr>
              <a:t>Reflection and </a:t>
            </a:r>
            <a:r>
              <a:rPr lang="en-US" altLang="zh-CN" sz="1400" dirty="0" err="1">
                <a:latin typeface="+mj-lt"/>
              </a:rPr>
              <a:t>transimission</a:t>
            </a:r>
            <a:r>
              <a:rPr lang="en-US" altLang="zh-CN" sz="1400" dirty="0">
                <a:latin typeface="+mj-lt"/>
              </a:rPr>
              <a:t> coefficients of infinite part1/2 </a:t>
            </a:r>
          </a:p>
          <a:p>
            <a:endParaRPr lang="zh-CN" altLang="en-US" dirty="0"/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329C54BE-D77C-4BEA-9741-6A9E786381F2}"/>
              </a:ext>
            </a:extLst>
          </p:cNvPr>
          <p:cNvSpPr txBox="1">
            <a:spLocks/>
          </p:cNvSpPr>
          <p:nvPr/>
        </p:nvSpPr>
        <p:spPr>
          <a:xfrm>
            <a:off x="4825350" y="6548648"/>
            <a:ext cx="4506580" cy="3365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latin typeface="+mj-lt"/>
              </a:rPr>
              <a:t>Effective permittivity and permeability of  infinite part1/2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91240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10888</TotalTime>
  <Words>1136</Words>
  <Application>Microsoft Office PowerPoint</Application>
  <PresentationFormat>全屏显示(4:3)</PresentationFormat>
  <Paragraphs>158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等线</vt:lpstr>
      <vt:lpstr>宋体</vt:lpstr>
      <vt:lpstr>微软雅黑</vt:lpstr>
      <vt:lpstr>Arial</vt:lpstr>
      <vt:lpstr>Calibri</vt:lpstr>
      <vt:lpstr>Calibri Light</vt:lpstr>
      <vt:lpstr>Georgia</vt:lpstr>
      <vt:lpstr>times</vt:lpstr>
      <vt:lpstr>Times New Roman</vt:lpstr>
      <vt:lpstr>Wingdings</vt:lpstr>
      <vt:lpstr>默认设计模板</vt:lpstr>
      <vt:lpstr>A000120140530A99PPBG</vt:lpstr>
      <vt:lpstr>PowerPoint 演示文稿</vt:lpstr>
      <vt:lpstr>PowerPoint 演示文稿</vt:lpstr>
      <vt:lpstr>Background</vt:lpstr>
      <vt:lpstr>Background</vt:lpstr>
      <vt:lpstr>The  Proposed Antenna Array</vt:lpstr>
      <vt:lpstr>The  Proposed Antenna Array</vt:lpstr>
      <vt:lpstr>The  Proposed Antenna Array</vt:lpstr>
      <vt:lpstr>The  Proposed Antenna Array</vt:lpstr>
      <vt:lpstr>The  Proposed Antenna Array</vt:lpstr>
      <vt:lpstr>The  Proposed Antenna Array</vt:lpstr>
      <vt:lpstr>Results and Discussion</vt:lpstr>
      <vt:lpstr>Results and Discussion</vt:lpstr>
      <vt:lpstr>Results and Discussion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Xiaoqi Yu</cp:lastModifiedBy>
  <cp:revision>737</cp:revision>
  <dcterms:created xsi:type="dcterms:W3CDTF">2014-03-21T03:02:44Z</dcterms:created>
  <dcterms:modified xsi:type="dcterms:W3CDTF">2024-05-11T16:19:12Z</dcterms:modified>
</cp:coreProperties>
</file>