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3" r:id="rId2"/>
    <p:sldId id="538" r:id="rId3"/>
  </p:sldIdLst>
  <p:sldSz cx="9144000" cy="6858000" type="screen4x3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zhanshi217" initials="z" lastIdx="1" clrIdx="2"/>
  <p:cmAuthor id="4" name="Dengminzhi" initials="D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36F21"/>
    <a:srgbClr val="0D4447"/>
    <a:srgbClr val="EA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8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5CE00-2915-4F94-B202-A818C2ADA30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68ED-EC73-4AD8-8FF0-01CF64EDCB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877075"/>
            <a:ext cx="9144000" cy="198092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7364" y="-1162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824222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10AC9-EB9C-47D7-A9D6-B798B2580617}" type="slidenum">
              <a:rPr lang="zh-CN" altLang="en-US" sz="1350" smtClean="0"/>
              <a:t>‹#›</a:t>
            </a:fld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63413" y="1564"/>
            <a:ext cx="1881180" cy="50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505685" y="2199"/>
            <a:ext cx="1757516" cy="432000"/>
          </a:xfrm>
          <a:prstGeom prst="rect">
            <a:avLst/>
          </a:prstGeom>
        </p:spPr>
      </p:pic>
      <p:sp>
        <p:nvSpPr>
          <p:cNvPr id="15" name="任意多边形 5"/>
          <p:cNvSpPr/>
          <p:nvPr userDrawn="1"/>
        </p:nvSpPr>
        <p:spPr>
          <a:xfrm rot="16200000" flipV="1">
            <a:off x="1074" y="118881"/>
            <a:ext cx="71946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任意多边形 6"/>
          <p:cNvSpPr/>
          <p:nvPr userDrawn="1"/>
        </p:nvSpPr>
        <p:spPr>
          <a:xfrm rot="16200000" flipV="1">
            <a:off x="-6772" y="258797"/>
            <a:ext cx="73515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0C38F5-C5C9-8504-B65A-A737B4C3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40" y="4034181"/>
            <a:ext cx="1839275" cy="143643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8D19296-D70F-4E17-BAD3-87838D65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36" y="3995833"/>
            <a:ext cx="2434301" cy="15054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FC91B9-4B5E-44F7-6631-F1367685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5" y="3744506"/>
            <a:ext cx="4601795" cy="26035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8102" y="288714"/>
            <a:ext cx="284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DPD</a:t>
            </a:r>
            <a:r>
              <a:rPr lang="zh-CN" altLang="en-US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0BF085-6E3A-4E0F-95FB-AD58AC0E8EA6}"/>
              </a:ext>
            </a:extLst>
          </p:cNvPr>
          <p:cNvSpPr txBox="1"/>
          <p:nvPr/>
        </p:nvSpPr>
        <p:spPr>
          <a:xfrm>
            <a:off x="38098" y="900154"/>
            <a:ext cx="4734056" cy="12191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lvl="0" fontAlgn="auto">
              <a:lnSpc>
                <a:spcPts val="2300"/>
              </a:lnSpc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常用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PA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模型</a:t>
            </a:r>
            <a:r>
              <a:rPr 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BP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的实值时延神经网络模型</a:t>
            </a: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该类模型以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PA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I/Q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信号及其时延信号为网络输入；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但该类模型的算法收敛速度、模型复杂度及准确度等仍有较大的发展空间。</a:t>
            </a:r>
            <a:endParaRPr 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25FE16-841D-4868-BBF8-CB0EE9EFA341}"/>
              </a:ext>
            </a:extLst>
          </p:cNvPr>
          <p:cNvSpPr txBox="1"/>
          <p:nvPr/>
        </p:nvSpPr>
        <p:spPr>
          <a:xfrm>
            <a:off x="135429" y="2465146"/>
            <a:ext cx="8873141" cy="1268033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lvl="0" fontAlgn="auto">
              <a:lnSpc>
                <a:spcPts val="2300"/>
              </a:lnSpc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所提出的基于深层神经网络模型的改进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fontAlgn="auto">
              <a:lnSpc>
                <a:spcPts val="23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拓展模型行为特征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I/Q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包络项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作为新增输入，使所提出模型更符合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真实物理特征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fontAlgn="auto">
              <a:lnSpc>
                <a:spcPts val="23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从浅层到多层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：将传统的浅层神经网络拓展至多层，可以使得该模型具有更高的建模精度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fontAlgn="auto">
              <a:lnSpc>
                <a:spcPts val="23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激活函数的修正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：将常用的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Sigmoid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替换为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ELU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，加快深层神经网络训练的收敛速度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sz="14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7F67B6-394B-4260-8799-2DF911B0A8D3}"/>
              </a:ext>
            </a:extLst>
          </p:cNvPr>
          <p:cNvSpPr txBox="1"/>
          <p:nvPr/>
        </p:nvSpPr>
        <p:spPr>
          <a:xfrm>
            <a:off x="5767646" y="2500773"/>
            <a:ext cx="255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传统实值时延神经网络模型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486588-0A97-453A-8C12-F7C0398F0719}"/>
              </a:ext>
            </a:extLst>
          </p:cNvPr>
          <p:cNvSpPr txBox="1"/>
          <p:nvPr/>
        </p:nvSpPr>
        <p:spPr>
          <a:xfrm>
            <a:off x="1029550" y="6348093"/>
            <a:ext cx="2610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2  </a:t>
            </a:r>
            <a:r>
              <a:rPr lang="zh-CN" altLang="en-US" sz="1050" b="1" dirty="0"/>
              <a:t>所提出的增广实值时延深层神经网络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D38007-285E-4FE8-B928-F9B2BC2D6B64}"/>
              </a:ext>
            </a:extLst>
          </p:cNvPr>
          <p:cNvSpPr txBox="1"/>
          <p:nvPr/>
        </p:nvSpPr>
        <p:spPr>
          <a:xfrm>
            <a:off x="5863287" y="6000051"/>
            <a:ext cx="2358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3  Sigmoid</a:t>
            </a:r>
            <a:r>
              <a:rPr lang="zh-CN" altLang="en-US" sz="1050" b="1" dirty="0"/>
              <a:t>函数</a:t>
            </a:r>
            <a:r>
              <a:rPr lang="en-US" altLang="zh-CN" sz="1050" b="1" dirty="0"/>
              <a:t>(</a:t>
            </a:r>
            <a:r>
              <a:rPr lang="zh-CN" altLang="en-US" sz="1050" b="1" dirty="0"/>
              <a:t>左</a:t>
            </a:r>
            <a:r>
              <a:rPr lang="en-US" altLang="zh-CN" sz="1050" b="1" dirty="0"/>
              <a:t>)</a:t>
            </a:r>
            <a:r>
              <a:rPr lang="zh-CN" altLang="en-US" sz="1050" b="1" dirty="0"/>
              <a:t>与</a:t>
            </a:r>
            <a:r>
              <a:rPr lang="en-US" altLang="zh-CN" sz="1050" b="1" dirty="0"/>
              <a:t>ELU</a:t>
            </a:r>
            <a:r>
              <a:rPr lang="zh-CN" altLang="en-US" sz="1050" b="1" dirty="0"/>
              <a:t>函数</a:t>
            </a:r>
            <a:r>
              <a:rPr lang="en-US" altLang="zh-CN" sz="1050" b="1" dirty="0"/>
              <a:t>(</a:t>
            </a:r>
            <a:r>
              <a:rPr lang="zh-CN" altLang="en-US" sz="1050" b="1" dirty="0"/>
              <a:t>右</a:t>
            </a:r>
            <a:r>
              <a:rPr lang="en-US" altLang="zh-CN" sz="1050" b="1" dirty="0"/>
              <a:t>)</a:t>
            </a:r>
            <a:endParaRPr lang="zh-CN" altLang="en-US" sz="105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0A3DF7-6560-23B7-EEBE-8C5BDA32F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62"/>
          <a:stretch/>
        </p:blipFill>
        <p:spPr>
          <a:xfrm>
            <a:off x="4809943" y="600683"/>
            <a:ext cx="4109162" cy="1915556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C3B3809-B165-189E-BD9B-A346E6CFADC0}"/>
              </a:ext>
            </a:extLst>
          </p:cNvPr>
          <p:cNvSpPr/>
          <p:nvPr/>
        </p:nvSpPr>
        <p:spPr>
          <a:xfrm>
            <a:off x="7030492" y="4595858"/>
            <a:ext cx="216439" cy="2539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F8B8E2-5334-4B08-AA48-B11F41BFE2AF}"/>
              </a:ext>
            </a:extLst>
          </p:cNvPr>
          <p:cNvSpPr/>
          <p:nvPr/>
        </p:nvSpPr>
        <p:spPr>
          <a:xfrm>
            <a:off x="4639612" y="520101"/>
            <a:ext cx="4368957" cy="22576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9C70DDB-5CCA-47DE-A5B1-767DB27F7D60}"/>
              </a:ext>
            </a:extLst>
          </p:cNvPr>
          <p:cNvSpPr/>
          <p:nvPr/>
        </p:nvSpPr>
        <p:spPr>
          <a:xfrm>
            <a:off x="1" y="3733179"/>
            <a:ext cx="4553152" cy="28688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7CD9175-A747-44FB-A975-29FDC55CBF44}"/>
              </a:ext>
            </a:extLst>
          </p:cNvPr>
          <p:cNvSpPr/>
          <p:nvPr/>
        </p:nvSpPr>
        <p:spPr>
          <a:xfrm>
            <a:off x="4665786" y="3818374"/>
            <a:ext cx="4436571" cy="27508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F812C01-6CC6-465C-A7E7-C5C5C49C4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D1F49E2-318B-4B13-8F0D-F35F2B9C8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599" y="5544359"/>
            <a:ext cx="1119981" cy="3401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1440D77-BE9A-4F3B-84D1-AC60DF34D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382" y="5544359"/>
            <a:ext cx="1229122" cy="301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152D010-55C3-B911-AB83-2332DAEB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99" y="535387"/>
            <a:ext cx="2135717" cy="164960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1F6BE61-9DA7-4CFA-B66E-828FCE66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656" y="2516268"/>
            <a:ext cx="4136023" cy="144353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C98E32-4493-4320-91B8-AB697614C6D4}"/>
              </a:ext>
            </a:extLst>
          </p:cNvPr>
          <p:cNvSpPr/>
          <p:nvPr/>
        </p:nvSpPr>
        <p:spPr>
          <a:xfrm>
            <a:off x="4622266" y="2518919"/>
            <a:ext cx="4275940" cy="152405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45463" y="283876"/>
            <a:ext cx="27185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研究进展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022" y="769524"/>
            <a:ext cx="4242981" cy="138582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indent="0" fontAlgn="auto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基于所提出模型的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DPD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技术：</a:t>
            </a: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该模型具有更高的建模精度，同时被证明能够补偿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I/Q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失衡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DC-offset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等模拟缺陷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[1]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DPD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技术使用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间接学习结构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，并在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2.4GHz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频段对一款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SLCG PA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进行了验证，图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展示了所搭建的测试验证平台。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B7F4DD2-A96B-41DE-9F30-04F37A233C34}"/>
              </a:ext>
            </a:extLst>
          </p:cNvPr>
          <p:cNvSpPr txBox="1"/>
          <p:nvPr/>
        </p:nvSpPr>
        <p:spPr>
          <a:xfrm>
            <a:off x="5802385" y="3830063"/>
            <a:ext cx="2462994" cy="25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5 DPD</a:t>
            </a:r>
            <a:r>
              <a:rPr lang="zh-CN" altLang="en-US" sz="1050" b="1" dirty="0"/>
              <a:t>技术验证与测试平台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29BE01-F7D3-EA49-B62A-9B5568500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872" y="543256"/>
            <a:ext cx="1973916" cy="16496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402C14-4CB8-3B04-9BF6-E3FA9F151BC0}"/>
              </a:ext>
            </a:extLst>
          </p:cNvPr>
          <p:cNvSpPr txBox="1"/>
          <p:nvPr/>
        </p:nvSpPr>
        <p:spPr>
          <a:xfrm>
            <a:off x="4912871" y="2144617"/>
            <a:ext cx="4095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4   (</a:t>
            </a:r>
            <a:r>
              <a:rPr lang="zh-CN" altLang="en-US" sz="1050" b="1" dirty="0"/>
              <a:t>左</a:t>
            </a:r>
            <a:r>
              <a:rPr lang="en-US" altLang="zh-CN" sz="1050" b="1" dirty="0"/>
              <a:t>)</a:t>
            </a:r>
            <a:r>
              <a:rPr lang="zh-CN" altLang="en-US" sz="1050" b="1" dirty="0"/>
              <a:t>电路模拟缺陷与</a:t>
            </a:r>
            <a:r>
              <a:rPr lang="en-US" altLang="zh-CN" sz="1050" b="1" dirty="0"/>
              <a:t>(</a:t>
            </a:r>
            <a:r>
              <a:rPr lang="zh-CN" altLang="en-US" sz="1050" b="1" dirty="0"/>
              <a:t>右</a:t>
            </a:r>
            <a:r>
              <a:rPr lang="en-US" altLang="zh-CN" sz="1050" b="1" dirty="0"/>
              <a:t>)</a:t>
            </a:r>
            <a:r>
              <a:rPr lang="zh-CN" altLang="en-US" sz="1050" b="1" dirty="0"/>
              <a:t>所提出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技术的补偿效果 </a:t>
            </a:r>
            <a:r>
              <a:rPr lang="en-US" altLang="zh-CN" sz="1050" b="1" dirty="0"/>
              <a:t>[1]</a:t>
            </a:r>
            <a:endParaRPr lang="zh-CN" altLang="en-US" sz="105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FA0E33E-3F60-D9F0-F42F-60A9ACCC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56" y="4166260"/>
            <a:ext cx="2637218" cy="212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C5728B30-AF81-796A-7692-ECC5BB7D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93" y="4176176"/>
            <a:ext cx="2760252" cy="206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A6A742-8744-B3AD-8C09-5FF4584D80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06" t="7187"/>
          <a:stretch/>
        </p:blipFill>
        <p:spPr>
          <a:xfrm>
            <a:off x="48646" y="4177567"/>
            <a:ext cx="3218642" cy="18106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DF67979-E681-D270-269D-8F188FE5527A}"/>
              </a:ext>
            </a:extLst>
          </p:cNvPr>
          <p:cNvSpPr txBox="1"/>
          <p:nvPr/>
        </p:nvSpPr>
        <p:spPr>
          <a:xfrm>
            <a:off x="670258" y="6060742"/>
            <a:ext cx="2229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表</a:t>
            </a:r>
            <a:r>
              <a:rPr lang="en-US" altLang="zh-CN" sz="1050" b="1" dirty="0"/>
              <a:t>1 </a:t>
            </a:r>
            <a:r>
              <a:rPr lang="zh-CN" altLang="en-US" sz="1050" b="1" dirty="0"/>
              <a:t>所提出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技术测试结果对比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911F6B-E0C7-E4FA-A588-BD22BE958F1B}"/>
              </a:ext>
            </a:extLst>
          </p:cNvPr>
          <p:cNvSpPr txBox="1"/>
          <p:nvPr/>
        </p:nvSpPr>
        <p:spPr>
          <a:xfrm>
            <a:off x="3396359" y="6212842"/>
            <a:ext cx="2568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图</a:t>
            </a:r>
            <a:r>
              <a:rPr lang="en-US" altLang="zh-CN" sz="1050" b="1" dirty="0"/>
              <a:t>6 </a:t>
            </a:r>
            <a:r>
              <a:rPr lang="zh-CN" altLang="en-US" sz="1050" b="1" dirty="0"/>
              <a:t>不同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技术下</a:t>
            </a:r>
            <a:r>
              <a:rPr lang="en-US" altLang="zh-CN" sz="1050" b="1" dirty="0"/>
              <a:t>PA</a:t>
            </a:r>
            <a:r>
              <a:rPr lang="zh-CN" altLang="en-US" sz="1050" b="1" dirty="0"/>
              <a:t>输出信号频谱图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E41EFB-2D1C-0B10-D5C1-3CBEC88936BF}"/>
              </a:ext>
            </a:extLst>
          </p:cNvPr>
          <p:cNvSpPr txBox="1"/>
          <p:nvPr/>
        </p:nvSpPr>
        <p:spPr>
          <a:xfrm>
            <a:off x="6156611" y="6212842"/>
            <a:ext cx="2681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图</a:t>
            </a:r>
            <a:r>
              <a:rPr lang="en-US" altLang="zh-CN" sz="1050" b="1" dirty="0"/>
              <a:t>7 </a:t>
            </a:r>
            <a:r>
              <a:rPr lang="zh-CN" altLang="en-US" sz="1050" b="1" dirty="0"/>
              <a:t>在不同调制带宽下各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测试结果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BAD90C-E982-BE8B-1500-5EF16A9BA9BA}"/>
              </a:ext>
            </a:extLst>
          </p:cNvPr>
          <p:cNvSpPr txBox="1"/>
          <p:nvPr/>
        </p:nvSpPr>
        <p:spPr>
          <a:xfrm>
            <a:off x="-92090" y="6425098"/>
            <a:ext cx="895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D. Wang, M. Aziz, M. </a:t>
            </a:r>
            <a:r>
              <a:rPr lang="en-US" altLang="zh-CN" sz="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Helaoui</a:t>
            </a:r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F. M. Ghannouchi, "Augmented Real-Valued Time-Delay Neural Network for Compensation of Distortions and Impairments in Wireless Transmitters," </a:t>
            </a:r>
            <a:r>
              <a:rPr lang="en-US" altLang="zh-CN" sz="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IEEE Transactions on Neural Networks and Learning Systems</a:t>
            </a:r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vol. 30, no. 1, pp. 242-254, Jan. 2019.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5476EB3-7CB4-4C65-8E9F-6BD59B4CD0D6}"/>
              </a:ext>
            </a:extLst>
          </p:cNvPr>
          <p:cNvSpPr/>
          <p:nvPr/>
        </p:nvSpPr>
        <p:spPr>
          <a:xfrm>
            <a:off x="4386461" y="455166"/>
            <a:ext cx="4562806" cy="1974516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3A685D-3548-4BB3-8EE8-FF0FDC5555EA}"/>
              </a:ext>
            </a:extLst>
          </p:cNvPr>
          <p:cNvSpPr/>
          <p:nvPr/>
        </p:nvSpPr>
        <p:spPr>
          <a:xfrm>
            <a:off x="17504" y="4099548"/>
            <a:ext cx="8931763" cy="232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3784118-0A50-47DD-A6C7-2BCCA9361D2D}"/>
              </a:ext>
            </a:extLst>
          </p:cNvPr>
          <p:cNvSpPr txBox="1"/>
          <p:nvPr/>
        </p:nvSpPr>
        <p:spPr>
          <a:xfrm>
            <a:off x="194733" y="2327586"/>
            <a:ext cx="3969155" cy="584775"/>
          </a:xfrm>
          <a:prstGeom prst="rect">
            <a:avLst/>
          </a:prstGeom>
          <a:noFill/>
          <a:ln w="28575">
            <a:solidFill>
              <a:srgbClr val="0D4447">
                <a:alpha val="62000"/>
              </a:srgb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输入信号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256QAM signal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调制带宽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20-2</a:t>
            </a:r>
            <a:r>
              <a:rPr lang="en-US" altLang="zh-CN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MHz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98EC71-FB4C-4F5E-9E52-9406F336D67D}"/>
              </a:ext>
            </a:extLst>
          </p:cNvPr>
          <p:cNvSpPr txBox="1"/>
          <p:nvPr/>
        </p:nvSpPr>
        <p:spPr>
          <a:xfrm>
            <a:off x="136523" y="2986780"/>
            <a:ext cx="4085574" cy="7248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测试结果：</a:t>
            </a: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相较于其他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DPD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ACPR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NMSE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分别提升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4-8.4dB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1.3-4.3dB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，如表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与图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所示；</a:t>
            </a: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所提出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DPD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技术随调制带宽增加仍能实现优异的线性化表现，如图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所示；</a:t>
            </a: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AB1D929-D6FD-4EB1-B09E-77F357DCFABE}"/>
              </a:ext>
            </a:extLst>
          </p:cNvPr>
          <p:cNvSpPr/>
          <p:nvPr/>
        </p:nvSpPr>
        <p:spPr>
          <a:xfrm>
            <a:off x="97996" y="2968932"/>
            <a:ext cx="4085574" cy="1058116"/>
          </a:xfrm>
          <a:prstGeom prst="roundRect">
            <a:avLst/>
          </a:prstGeom>
          <a:noFill/>
          <a:ln>
            <a:solidFill>
              <a:srgbClr val="F36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ZlMWYwYTliN2JlMTYwNTU5OTYwYzE5MzUyMGQ2N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443</Words>
  <Application>Microsoft Office PowerPoint</Application>
  <PresentationFormat>全屏显示(4:3)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昊倪 董</dc:creator>
  <cp:lastModifiedBy>Xiaoqi Yu</cp:lastModifiedBy>
  <cp:revision>491</cp:revision>
  <dcterms:created xsi:type="dcterms:W3CDTF">2023-10-24T06:27:00Z</dcterms:created>
  <dcterms:modified xsi:type="dcterms:W3CDTF">2024-07-14T07:30:42Z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46D3D2EA779249C09E58F0A50455342E_13</vt:lpwstr>
  </property>
  <property fmtid="{D5CDD505-2E9C-101B-9397-08002B2CF9AE}" pid="3" name="KSOProductBuildVer">
    <vt:lpwstr>2052-12.1.0.16729</vt:lpwstr>
  </property>
</Properties>
</file>