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83" r:id="rId2"/>
    <p:sldId id="538" r:id="rId3"/>
    <p:sldId id="541" r:id="rId4"/>
  </p:sldIdLst>
  <p:sldSz cx="9144000" cy="6858000" type="screen4x3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zhanshi217" initials="z" lastIdx="1" clrIdx="2"/>
  <p:cmAuthor id="4" name="Dengminzhi" initials="D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36F21"/>
    <a:srgbClr val="0D4447"/>
    <a:srgbClr val="EAE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2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8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5CE00-2915-4F94-B202-A818C2ADA303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B68ED-EC73-4AD8-8FF0-01CF64EDCB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4877075"/>
            <a:ext cx="9144000" cy="198092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7364" y="-11627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8824222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410AC9-EB9C-47D7-A9D6-B798B2580617}" type="slidenum">
              <a:rPr lang="zh-CN" altLang="en-US" sz="1350" smtClean="0"/>
              <a:t>‹#›</a:t>
            </a:fld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263413" y="1564"/>
            <a:ext cx="1881180" cy="504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505685" y="2199"/>
            <a:ext cx="1757516" cy="432000"/>
          </a:xfrm>
          <a:prstGeom prst="rect">
            <a:avLst/>
          </a:prstGeom>
        </p:spPr>
      </p:pic>
      <p:sp>
        <p:nvSpPr>
          <p:cNvPr id="15" name="任意多边形 5"/>
          <p:cNvSpPr/>
          <p:nvPr userDrawn="1"/>
        </p:nvSpPr>
        <p:spPr>
          <a:xfrm rot="16200000" flipV="1">
            <a:off x="1074" y="118881"/>
            <a:ext cx="719461" cy="721520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10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6" name="任意多边形 6"/>
          <p:cNvSpPr/>
          <p:nvPr userDrawn="1"/>
        </p:nvSpPr>
        <p:spPr>
          <a:xfrm rot="16200000" flipV="1">
            <a:off x="-6772" y="258797"/>
            <a:ext cx="735151" cy="72151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ED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10.xml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4" Type="http://schemas.openxmlformats.org/officeDocument/2006/relationships/tags" Target="../tags/tag11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62560" y="911860"/>
            <a:ext cx="8920480" cy="5448300"/>
          </a:xfrm>
          <a:prstGeom prst="roundRect">
            <a:avLst>
              <a:gd name="adj" fmla="val 3604"/>
            </a:avLst>
          </a:prstGeom>
          <a:gradFill flip="none" rotWithShape="1">
            <a:gsLst>
              <a:gs pos="23000">
                <a:srgbClr val="04549C"/>
              </a:gs>
              <a:gs pos="100000">
                <a:srgbClr val="1C70B0">
                  <a:lumMod val="100000"/>
                </a:srgbClr>
              </a:gs>
            </a:gsLst>
            <a:lin ang="15000000" scaled="0"/>
            <a:tileRect/>
          </a:gradFill>
          <a:ln>
            <a:noFill/>
          </a:ln>
          <a:effectLst>
            <a:outerShdw blurRad="431800" dist="292100" dir="5400000" sx="98000" sy="98000" algn="t" rotWithShape="0">
              <a:srgbClr val="0068B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3270" y="343535"/>
            <a:ext cx="1659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2560" y="911860"/>
            <a:ext cx="8981440" cy="1001607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85750" lvl="0" indent="-285750" fontAlgn="auto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数字预失真（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DPD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）：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射频功率放大器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(RFPA)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在提供高效率的同时也成为了发射机非线性失真的主要来源。因此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发射机往往采用额外的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功放线性化技术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以兼顾效率和线性度。其中，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DPD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以其高精度、稳定、可灵活配置等优势成为目前应用最广泛且有效的一类线性化技术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fontAlgn="auto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zh-CN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fontAlgn="auto">
              <a:lnSpc>
                <a:spcPts val="2300"/>
              </a:lnSpc>
              <a:spcBef>
                <a:spcPts val="600"/>
              </a:spcBef>
            </a:pPr>
            <a:endParaRPr 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fontAlgn="auto">
              <a:spcBef>
                <a:spcPts val="600"/>
              </a:spcBef>
            </a:pPr>
            <a:endParaRPr lang="zh-CN" alt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2A1DCF-7D56-4365-BE9B-A36CB9296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848" y="1601351"/>
            <a:ext cx="3127782" cy="161633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40BF085-6E3A-4E0F-95FB-AD58AC0E8EA6}"/>
              </a:ext>
            </a:extLst>
          </p:cNvPr>
          <p:cNvSpPr txBox="1"/>
          <p:nvPr/>
        </p:nvSpPr>
        <p:spPr>
          <a:xfrm>
            <a:off x="162559" y="1853078"/>
            <a:ext cx="5591289" cy="2000046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85750" lvl="0" indent="-285750" fontAlgn="auto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基本原理</a:t>
            </a:r>
            <a:r>
              <a:rPr 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前端数字域配置一个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与其非线性特性相逆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的数字预失真器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从而使得预失真器与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的级联模块呈现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线性响应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lvl="0" indent="-285750" fontAlgn="auto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模型建立：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DPD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的核心是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构造与</a:t>
            </a:r>
            <a:r>
              <a:rPr lang="en-US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非线性特性相逆的行为模型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，主要有四大类：查找表模型、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Volterra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级数及其简化形式模型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、分段及插值模型和</a:t>
            </a:r>
            <a:r>
              <a:rPr lang="zh-CN" altLang="en-US" sz="1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神经网络模型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fontAlgn="auto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zh-CN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fontAlgn="auto">
              <a:lnSpc>
                <a:spcPts val="2300"/>
              </a:lnSpc>
              <a:spcBef>
                <a:spcPts val="600"/>
              </a:spcBef>
            </a:pPr>
            <a:endParaRPr 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fontAlgn="auto">
              <a:spcBef>
                <a:spcPts val="600"/>
              </a:spcBef>
            </a:pPr>
            <a:endParaRPr lang="zh-CN" alt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25FE16-841D-4868-BBF8-CB0EE9EFA341}"/>
              </a:ext>
            </a:extLst>
          </p:cNvPr>
          <p:cNvSpPr txBox="1"/>
          <p:nvPr/>
        </p:nvSpPr>
        <p:spPr>
          <a:xfrm>
            <a:off x="162560" y="3374379"/>
            <a:ext cx="8920480" cy="1001607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285750" lvl="0" indent="-285750" fontAlgn="auto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面临的挑战：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窄带到宽带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：通信系统的带宽增大会使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表现出明显的记忆效应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；②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从单维到多维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MIMO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、载波聚合与包络跟踪等技术导致发射机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/PA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架构改变，引入了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更为复杂的非线性失真。③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从器件矫正到系统矫正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：传统的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一对一校正转为针对发射机波束信号校正的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系统级建模和线性化方法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0" indent="-285750" fontAlgn="auto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zh-CN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fontAlgn="auto">
              <a:lnSpc>
                <a:spcPts val="2300"/>
              </a:lnSpc>
              <a:spcBef>
                <a:spcPts val="600"/>
              </a:spcBef>
            </a:pPr>
            <a:endParaRPr 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fontAlgn="auto">
              <a:spcBef>
                <a:spcPts val="600"/>
              </a:spcBef>
            </a:pPr>
            <a:endParaRPr lang="zh-CN" alt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0175CE3-C7C8-4605-BE51-A027EA48C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19" y="4510617"/>
            <a:ext cx="4327181" cy="157215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77F67B6-394B-4260-8799-2DF911B0A8D3}"/>
              </a:ext>
            </a:extLst>
          </p:cNvPr>
          <p:cNvSpPr txBox="1"/>
          <p:nvPr/>
        </p:nvSpPr>
        <p:spPr>
          <a:xfrm>
            <a:off x="6207711" y="3241019"/>
            <a:ext cx="24214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</a:rPr>
              <a:t>图</a:t>
            </a:r>
            <a:r>
              <a:rPr lang="en-US" altLang="zh-CN" sz="1050" b="1" dirty="0">
                <a:solidFill>
                  <a:schemeClr val="bg1"/>
                </a:solidFill>
              </a:rPr>
              <a:t>1 </a:t>
            </a:r>
            <a:r>
              <a:rPr lang="zh-CN" altLang="en-US" sz="1050" b="1" dirty="0">
                <a:solidFill>
                  <a:schemeClr val="bg1"/>
                </a:solidFill>
              </a:rPr>
              <a:t>数字预失真模型与</a:t>
            </a:r>
            <a:r>
              <a:rPr lang="en-US" altLang="zh-CN" sz="1050" b="1" dirty="0">
                <a:solidFill>
                  <a:schemeClr val="bg1"/>
                </a:solidFill>
              </a:rPr>
              <a:t>PA</a:t>
            </a:r>
            <a:r>
              <a:rPr lang="zh-CN" altLang="en-US" sz="1050" b="1" dirty="0">
                <a:solidFill>
                  <a:schemeClr val="bg1"/>
                </a:solidFill>
              </a:rPr>
              <a:t>线性化原理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486588-0A97-453A-8C12-F7C0398F0719}"/>
              </a:ext>
            </a:extLst>
          </p:cNvPr>
          <p:cNvSpPr txBox="1"/>
          <p:nvPr/>
        </p:nvSpPr>
        <p:spPr>
          <a:xfrm>
            <a:off x="1290809" y="6082776"/>
            <a:ext cx="2053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</a:rPr>
              <a:t>图</a:t>
            </a:r>
            <a:r>
              <a:rPr lang="en-US" altLang="zh-CN" sz="1050" b="1" dirty="0">
                <a:solidFill>
                  <a:schemeClr val="bg1"/>
                </a:solidFill>
              </a:rPr>
              <a:t>2 </a:t>
            </a:r>
            <a:r>
              <a:rPr lang="zh-CN" altLang="en-US" sz="1050" b="1" dirty="0">
                <a:solidFill>
                  <a:schemeClr val="bg1"/>
                </a:solidFill>
              </a:rPr>
              <a:t>宽带下</a:t>
            </a:r>
            <a:r>
              <a:rPr lang="en-US" altLang="zh-CN" sz="1050" b="1" dirty="0">
                <a:solidFill>
                  <a:schemeClr val="bg1"/>
                </a:solidFill>
              </a:rPr>
              <a:t>PA</a:t>
            </a:r>
            <a:r>
              <a:rPr lang="zh-CN" altLang="en-US" sz="1050" b="1" dirty="0">
                <a:solidFill>
                  <a:schemeClr val="bg1"/>
                </a:solidFill>
              </a:rPr>
              <a:t>记忆效应的增强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3308E5A-22B1-4CF1-8FB6-04F368C41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266" y="4510617"/>
            <a:ext cx="3618243" cy="157215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6D38007-285E-4FE8-B928-F9B2BC2D6B64}"/>
              </a:ext>
            </a:extLst>
          </p:cNvPr>
          <p:cNvSpPr txBox="1"/>
          <p:nvPr/>
        </p:nvSpPr>
        <p:spPr>
          <a:xfrm>
            <a:off x="5921624" y="6058631"/>
            <a:ext cx="2358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</a:rPr>
              <a:t>图</a:t>
            </a:r>
            <a:r>
              <a:rPr lang="en-US" altLang="zh-CN" sz="1050" b="1" dirty="0">
                <a:solidFill>
                  <a:schemeClr val="bg1"/>
                </a:solidFill>
              </a:rPr>
              <a:t>3 </a:t>
            </a:r>
            <a:r>
              <a:rPr lang="zh-CN" altLang="en-US" sz="1050" b="1" dirty="0">
                <a:solidFill>
                  <a:schemeClr val="bg1"/>
                </a:solidFill>
              </a:rPr>
              <a:t>基于混合波束成形的</a:t>
            </a:r>
            <a:r>
              <a:rPr lang="en-US" altLang="zh-CN" sz="1050" b="1" dirty="0">
                <a:solidFill>
                  <a:schemeClr val="bg1"/>
                </a:solidFill>
              </a:rPr>
              <a:t>DPD</a:t>
            </a:r>
            <a:r>
              <a:rPr lang="zh-CN" altLang="en-US" sz="1050" b="1" dirty="0">
                <a:solidFill>
                  <a:schemeClr val="bg1"/>
                </a:solidFill>
              </a:rPr>
              <a:t>技术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7DB4476-4106-4EA8-B61F-98BF5F02F8F1}"/>
              </a:ext>
            </a:extLst>
          </p:cNvPr>
          <p:cNvSpPr/>
          <p:nvPr/>
        </p:nvSpPr>
        <p:spPr>
          <a:xfrm>
            <a:off x="8458200" y="2409520"/>
            <a:ext cx="523240" cy="4352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620A8DF-C9F1-4466-BFEF-D7806DB674E1}"/>
              </a:ext>
            </a:extLst>
          </p:cNvPr>
          <p:cNvSpPr/>
          <p:nvPr/>
        </p:nvSpPr>
        <p:spPr>
          <a:xfrm>
            <a:off x="6079067" y="1695827"/>
            <a:ext cx="694266" cy="4352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39B5F41-7C4E-4E6D-A983-6EE15F371BD8}"/>
              </a:ext>
            </a:extLst>
          </p:cNvPr>
          <p:cNvSpPr/>
          <p:nvPr/>
        </p:nvSpPr>
        <p:spPr>
          <a:xfrm>
            <a:off x="7845311" y="1664631"/>
            <a:ext cx="502822" cy="4601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87026EF-5C92-44CB-A0A8-FCCD53AC479E}"/>
              </a:ext>
            </a:extLst>
          </p:cNvPr>
          <p:cNvCxnSpPr>
            <a:cxnSpLocks/>
          </p:cNvCxnSpPr>
          <p:nvPr/>
        </p:nvCxnSpPr>
        <p:spPr>
          <a:xfrm flipV="1">
            <a:off x="6426200" y="1552575"/>
            <a:ext cx="0" cy="1432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ADB179E-0E85-45D6-B3CB-D975159E5420}"/>
              </a:ext>
            </a:extLst>
          </p:cNvPr>
          <p:cNvCxnSpPr>
            <a:cxnSpLocks/>
          </p:cNvCxnSpPr>
          <p:nvPr/>
        </p:nvCxnSpPr>
        <p:spPr>
          <a:xfrm>
            <a:off x="6409530" y="1544227"/>
            <a:ext cx="23947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E055E1D-88BE-4138-B0D1-9270DA68DB39}"/>
              </a:ext>
            </a:extLst>
          </p:cNvPr>
          <p:cNvCxnSpPr>
            <a:cxnSpLocks/>
          </p:cNvCxnSpPr>
          <p:nvPr/>
        </p:nvCxnSpPr>
        <p:spPr>
          <a:xfrm flipV="1">
            <a:off x="8096722" y="1529725"/>
            <a:ext cx="0" cy="1432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BB068F7-CCFD-4A19-BF99-03C27B0EAAF6}"/>
              </a:ext>
            </a:extLst>
          </p:cNvPr>
          <p:cNvCxnSpPr>
            <a:cxnSpLocks/>
          </p:cNvCxnSpPr>
          <p:nvPr/>
        </p:nvCxnSpPr>
        <p:spPr>
          <a:xfrm>
            <a:off x="8804275" y="1529725"/>
            <a:ext cx="0" cy="8070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595BC7A-A5A1-4741-9263-A22CF29430CA}"/>
              </a:ext>
            </a:extLst>
          </p:cNvPr>
          <p:cNvCxnSpPr>
            <a:cxnSpLocks/>
          </p:cNvCxnSpPr>
          <p:nvPr/>
        </p:nvCxnSpPr>
        <p:spPr>
          <a:xfrm>
            <a:off x="3390153" y="4957031"/>
            <a:ext cx="531233" cy="5522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6365C96-DFF4-4D21-AD6E-D554A249EBED}"/>
              </a:ext>
            </a:extLst>
          </p:cNvPr>
          <p:cNvCxnSpPr>
            <a:cxnSpLocks/>
          </p:cNvCxnSpPr>
          <p:nvPr/>
        </p:nvCxnSpPr>
        <p:spPr>
          <a:xfrm>
            <a:off x="3463440" y="5574149"/>
            <a:ext cx="45794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8383D1A-2DBE-4397-B69E-73567682FAF4}"/>
              </a:ext>
            </a:extLst>
          </p:cNvPr>
          <p:cNvSpPr txBox="1"/>
          <p:nvPr/>
        </p:nvSpPr>
        <p:spPr>
          <a:xfrm>
            <a:off x="3868905" y="5414747"/>
            <a:ext cx="7284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记忆效应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id="{01F6BE61-9DA7-4CFA-B66E-828FCE66F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920" y="5076748"/>
            <a:ext cx="4286615" cy="1496094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4C98E32-4493-4320-91B8-AB697614C6D4}"/>
              </a:ext>
            </a:extLst>
          </p:cNvPr>
          <p:cNvSpPr/>
          <p:nvPr/>
        </p:nvSpPr>
        <p:spPr>
          <a:xfrm>
            <a:off x="5681133" y="945516"/>
            <a:ext cx="3462444" cy="1581282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969" y="945516"/>
            <a:ext cx="2829560" cy="5396865"/>
          </a:xfrm>
          <a:prstGeom prst="roundRect">
            <a:avLst>
              <a:gd name="adj" fmla="val 3604"/>
            </a:avLst>
          </a:prstGeom>
          <a:gradFill flip="none" rotWithShape="1">
            <a:gsLst>
              <a:gs pos="23000">
                <a:srgbClr val="04549C"/>
              </a:gs>
              <a:gs pos="100000">
                <a:srgbClr val="1C70B0">
                  <a:lumMod val="100000"/>
                </a:srgbClr>
              </a:gs>
            </a:gsLst>
            <a:lin ang="15000000" scaled="0"/>
            <a:tileRect/>
          </a:gradFill>
          <a:ln>
            <a:noFill/>
          </a:ln>
          <a:effectLst>
            <a:outerShdw blurRad="431800" dist="292100" dir="5400000" sx="98000" sy="98000" algn="t" rotWithShape="0">
              <a:srgbClr val="0068B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82784" y="380683"/>
            <a:ext cx="75722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研究内容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828" y="3209505"/>
            <a:ext cx="2628265" cy="321125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 indent="0" fontAlgn="auto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目前研究进展</a:t>
            </a:r>
            <a:r>
              <a:rPr lang="zh-CN" altLang="en-US" sz="1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  <a:p>
            <a:pPr marL="285750" lvl="1" indent="-285750" fontAlgn="auto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浅层神经网络模型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：基于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BP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神经网络的实值时延浅层神经网络模型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6)——</a:t>
            </a:r>
            <a:r>
              <a:rPr lang="zh-CN" altLang="en-US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</a:t>
            </a:r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I/Q</a:t>
            </a:r>
            <a:r>
              <a:rPr lang="zh-CN" altLang="en-US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信号及其时延信号作为网络输入，以</a:t>
            </a:r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</a:t>
            </a:r>
            <a:r>
              <a:rPr lang="zh-CN" altLang="en-US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输出</a:t>
            </a:r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I/Q</a:t>
            </a:r>
            <a:r>
              <a:rPr lang="zh-CN" altLang="en-US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信号作为网络输出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，进行神经网络训练，得到准确的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非线性模型。</a:t>
            </a:r>
            <a:endParaRPr lang="zh-CN" altLang="en-US" sz="12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1" indent="-285750" fontAlgn="auto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深层神经网络模型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：增广实值时延深层神经网络模型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图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7)——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在上述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BP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神经网络的基础上，</a:t>
            </a:r>
            <a:r>
              <a:rPr lang="zh-CN" altLang="en-US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向输入端引入</a:t>
            </a:r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</a:t>
            </a:r>
            <a:r>
              <a:rPr lang="zh-CN" altLang="en-US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输入信号包络，并采用深层神经网络架构，改进训练算法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以提升收敛速度与训练精度，得到性能更优的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非线性行为模型。</a:t>
            </a:r>
            <a:endParaRPr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fontAlgn="auto"/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091" y="945516"/>
            <a:ext cx="2796285" cy="227922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 indent="0" fontAlgn="auto">
              <a:buFont typeface="Arial" panose="020B0604020202020204" pitchFamily="34" charset="0"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建模精度决定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DPD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线性化效果：</a:t>
            </a:r>
          </a:p>
          <a:p>
            <a:pPr marL="285750" lvl="1" indent="-285750" fontAlgn="auto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Volterra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级数类模型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5)</a:t>
            </a:r>
            <a:r>
              <a:rPr lang="zh-CN" altLang="en-US" sz="12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有记忆多项式模型、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DDR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模型等。</a:t>
            </a:r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Volterra</a:t>
            </a:r>
            <a:r>
              <a:rPr lang="zh-CN" altLang="en-US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级数是描述非线性系统的常用工具，因此能以其</a:t>
            </a:r>
            <a:r>
              <a:rPr lang="zh-CN" altLang="en-US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逆模型对</a:t>
            </a:r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的非线性失真进行补偿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4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lvl="1" indent="-285750" fontAlgn="auto"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基于神经网络的模型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</a:t>
            </a:r>
            <a:r>
              <a:rPr lang="en-US" altLang="zh-CN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BP</a:t>
            </a:r>
            <a:r>
              <a:rPr lang="zh-CN" altLang="en-US" sz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神经网络模型与卷积神经网络模型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等。近年来，人工神经网络在建模领域表现出极强的能力，引起了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建模工作者的广泛关注。</a:t>
            </a:r>
            <a:endParaRPr lang="zh-CN" altLang="en-US" sz="12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E5333B5-41BE-4069-996D-9AEDD4F56DA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669644" y="436639"/>
            <a:ext cx="6445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P.S. DPD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学习结构：间接学习结构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IDL(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如图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4)——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通过构造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后逆模型近似预失真器模型。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通常不需要在线迭代且该结构计算量较小。是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DPD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技术的主流学习结构。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0AEFD7E-03B5-491D-8AE3-33451D5B6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043" y="1003360"/>
            <a:ext cx="3076390" cy="75058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14E5E280-EE72-4A12-9EDB-B1648DC07C8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206"/>
          <a:stretch/>
        </p:blipFill>
        <p:spPr>
          <a:xfrm>
            <a:off x="3122612" y="1003360"/>
            <a:ext cx="2468882" cy="152343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AC183EAD-29F6-4C1E-A943-770654B895F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06" t="3518" r="86414" b="84697"/>
          <a:stretch/>
        </p:blipFill>
        <p:spPr>
          <a:xfrm>
            <a:off x="3032520" y="1003360"/>
            <a:ext cx="354014" cy="19845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A7D777-73D5-444E-A673-ABF0B2CD5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6219" y="2037166"/>
            <a:ext cx="2488781" cy="424224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595AB77-BB35-4AF2-A9A1-8A9DAD063AE3}"/>
              </a:ext>
            </a:extLst>
          </p:cNvPr>
          <p:cNvCxnSpPr>
            <a:cxnSpLocks/>
          </p:cNvCxnSpPr>
          <p:nvPr/>
        </p:nvCxnSpPr>
        <p:spPr>
          <a:xfrm flipH="1">
            <a:off x="7350792" y="1762440"/>
            <a:ext cx="1" cy="2759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9AB01EC-A9F2-412B-A11E-418C9C47C76E}"/>
              </a:ext>
            </a:extLst>
          </p:cNvPr>
          <p:cNvSpPr txBox="1"/>
          <p:nvPr/>
        </p:nvSpPr>
        <p:spPr>
          <a:xfrm>
            <a:off x="7521878" y="1765078"/>
            <a:ext cx="56229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/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枝剪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A5F625-B491-4ADE-BC8C-E288192757E8}"/>
              </a:ext>
            </a:extLst>
          </p:cNvPr>
          <p:cNvSpPr txBox="1"/>
          <p:nvPr/>
        </p:nvSpPr>
        <p:spPr>
          <a:xfrm>
            <a:off x="3636125" y="2526797"/>
            <a:ext cx="14418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图</a:t>
            </a:r>
            <a:r>
              <a:rPr lang="en-US" altLang="zh-CN" sz="1050" b="1" dirty="0"/>
              <a:t>4 </a:t>
            </a:r>
            <a:r>
              <a:rPr lang="zh-CN" altLang="en-US" sz="1050" b="1" dirty="0"/>
              <a:t>间接学习结构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B7F4DD2-A96B-41DE-9F30-04F37A233C34}"/>
              </a:ext>
            </a:extLst>
          </p:cNvPr>
          <p:cNvSpPr txBox="1"/>
          <p:nvPr/>
        </p:nvSpPr>
        <p:spPr>
          <a:xfrm>
            <a:off x="6253491" y="2518825"/>
            <a:ext cx="2541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图</a:t>
            </a:r>
            <a:r>
              <a:rPr lang="en-US" altLang="zh-CN" sz="1050" b="1" dirty="0"/>
              <a:t>5 </a:t>
            </a:r>
            <a:r>
              <a:rPr lang="zh-CN" altLang="en-US" sz="1050" b="1" dirty="0"/>
              <a:t>基于</a:t>
            </a:r>
            <a:r>
              <a:rPr lang="en-US" altLang="zh-CN" sz="1050" b="1" dirty="0"/>
              <a:t>Volterra</a:t>
            </a:r>
            <a:r>
              <a:rPr lang="zh-CN" altLang="en-US" sz="1050" b="1" dirty="0"/>
              <a:t>级数模型的数学表达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8B0F4022-BD5D-4CE3-AF17-ACD0855EF3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3666" y="2772741"/>
            <a:ext cx="2786772" cy="1851352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50C4F8E2-2967-4F63-B239-A763A9AAF5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2894" y="2772741"/>
            <a:ext cx="3272234" cy="1851353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C40DF2F2-F6D2-4F25-8A72-70F052693643}"/>
              </a:ext>
            </a:extLst>
          </p:cNvPr>
          <p:cNvSpPr txBox="1"/>
          <p:nvPr/>
        </p:nvSpPr>
        <p:spPr>
          <a:xfrm>
            <a:off x="3301105" y="4644041"/>
            <a:ext cx="2541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图</a:t>
            </a:r>
            <a:r>
              <a:rPr lang="en-US" altLang="zh-CN" sz="1050" b="1" dirty="0"/>
              <a:t>6 </a:t>
            </a:r>
            <a:r>
              <a:rPr lang="zh-CN" altLang="en-US" sz="1050" b="1" dirty="0"/>
              <a:t>实值时延浅层神经网络模型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A4A5619-4F3D-4920-BA3B-FC4CFFCD19A6}"/>
              </a:ext>
            </a:extLst>
          </p:cNvPr>
          <p:cNvSpPr txBox="1"/>
          <p:nvPr/>
        </p:nvSpPr>
        <p:spPr>
          <a:xfrm>
            <a:off x="6349559" y="4644041"/>
            <a:ext cx="2541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图</a:t>
            </a:r>
            <a:r>
              <a:rPr lang="en-US" altLang="zh-CN" sz="1050" b="1" dirty="0"/>
              <a:t>7 </a:t>
            </a:r>
            <a:r>
              <a:rPr lang="zh-CN" altLang="en-US" sz="1050" b="1" dirty="0"/>
              <a:t>增广实值时延深层神经网络模型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61ACFD0-9EA4-45E0-9C01-FD41EAD77965}"/>
              </a:ext>
            </a:extLst>
          </p:cNvPr>
          <p:cNvSpPr/>
          <p:nvPr/>
        </p:nvSpPr>
        <p:spPr>
          <a:xfrm>
            <a:off x="2982920" y="5044440"/>
            <a:ext cx="4449318" cy="1560711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5D82FF93-2318-47E2-875C-F75D18634407}"/>
              </a:ext>
            </a:extLst>
          </p:cNvPr>
          <p:cNvCxnSpPr>
            <a:cxnSpLocks/>
          </p:cNvCxnSpPr>
          <p:nvPr/>
        </p:nvCxnSpPr>
        <p:spPr>
          <a:xfrm>
            <a:off x="7462772" y="5854640"/>
            <a:ext cx="3153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0FC5E93-DC99-4D3F-881F-793A60F9806C}"/>
              </a:ext>
            </a:extLst>
          </p:cNvPr>
          <p:cNvSpPr txBox="1"/>
          <p:nvPr/>
        </p:nvSpPr>
        <p:spPr>
          <a:xfrm>
            <a:off x="7747599" y="5623807"/>
            <a:ext cx="12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数字预失真技术验证与测试平台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42AA112-C077-4CAD-91AE-8BB37ED87B18}"/>
              </a:ext>
            </a:extLst>
          </p:cNvPr>
          <p:cNvSpPr txBox="1"/>
          <p:nvPr/>
        </p:nvSpPr>
        <p:spPr>
          <a:xfrm>
            <a:off x="8317678" y="2122991"/>
            <a:ext cx="763221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fontAlgn="auto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(MP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模型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zh-CN" altLang="en-US" sz="105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34798" y="768611"/>
            <a:ext cx="8402955" cy="772795"/>
          </a:xfrm>
          <a:prstGeom prst="roundRect">
            <a:avLst>
              <a:gd name="adj" fmla="val 3604"/>
            </a:avLst>
          </a:prstGeom>
          <a:gradFill flip="none" rotWithShape="1">
            <a:gsLst>
              <a:gs pos="23000">
                <a:srgbClr val="04549C"/>
              </a:gs>
              <a:gs pos="100000">
                <a:srgbClr val="1C70B0">
                  <a:lumMod val="100000"/>
                </a:srgbClr>
              </a:gs>
            </a:gsLst>
            <a:lin ang="15000000" scaled="0"/>
            <a:tileRect/>
          </a:gradFill>
          <a:ln>
            <a:noFill/>
          </a:ln>
          <a:effectLst>
            <a:outerShdw blurRad="431800" dist="292100" dir="5400000" sx="98000" sy="98000" algn="t" rotWithShape="0">
              <a:srgbClr val="0068B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63269" y="341630"/>
            <a:ext cx="501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研究成果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4798" y="856163"/>
            <a:ext cx="8397041" cy="612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ts val="21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已实现的多种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DPD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技术，包括但不限于基于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Volterra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级数的多项式模型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DPD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与基于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BP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神经网络模型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DPD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等，在针对各类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的线性化验证上均取得了优异的性能表现。</a:t>
            </a: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-80144" y="1596798"/>
            <a:ext cx="47127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None/>
            </a:pPr>
            <a:r>
              <a:rPr lang="zh-CN" altLang="en-US" sz="135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①基于深层神经网络模型</a:t>
            </a:r>
            <a:r>
              <a:rPr lang="en-US" altLang="zh-CN" sz="135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DPD</a:t>
            </a:r>
            <a:r>
              <a:rPr lang="zh-CN" altLang="en-US" sz="135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技术运用于</a:t>
            </a:r>
            <a:r>
              <a:rPr lang="en-US" altLang="zh-CN" sz="135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SLCG PA</a:t>
            </a:r>
            <a:r>
              <a:rPr lang="zh-CN" altLang="en-US" sz="135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charset="0"/>
              </a:rPr>
              <a:t>的验证</a:t>
            </a:r>
            <a:endParaRPr lang="en-US" altLang="zh-CN" sz="135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65410" y="1602835"/>
            <a:ext cx="4712706" cy="30008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0" algn="ctr" fontAlgn="auto"/>
            <a:r>
              <a:rPr lang="zh-CN" altLang="en-US" sz="1350" dirty="0">
                <a:solidFill>
                  <a:srgbClr val="FF0000"/>
                </a:solidFill>
                <a:latin typeface="Times New Roman" panose="02020603050405020304" charset="0"/>
                <a:ea typeface="仿宋" panose="02010609060101010101" pitchFamily="49" charset="-122"/>
                <a:cs typeface="Times New Roman" panose="02020603050405020304" charset="0"/>
                <a:sym typeface="+mn-ea"/>
              </a:rPr>
              <a:t>②基于</a:t>
            </a:r>
            <a:r>
              <a:rPr lang="en-US" altLang="zh-CN" sz="1350" dirty="0">
                <a:solidFill>
                  <a:srgbClr val="FF0000"/>
                </a:solidFill>
                <a:latin typeface="Times New Roman" panose="02020603050405020304" charset="0"/>
                <a:ea typeface="仿宋" panose="02010609060101010101" pitchFamily="49" charset="-122"/>
                <a:cs typeface="Times New Roman" panose="02020603050405020304" charset="0"/>
                <a:sym typeface="+mn-ea"/>
              </a:rPr>
              <a:t>Volterra</a:t>
            </a:r>
            <a:r>
              <a:rPr lang="zh-CN" altLang="en-US" sz="1350" dirty="0">
                <a:solidFill>
                  <a:srgbClr val="FF0000"/>
                </a:solidFill>
                <a:latin typeface="Times New Roman" panose="02020603050405020304" charset="0"/>
                <a:ea typeface="仿宋" panose="02010609060101010101" pitchFamily="49" charset="-122"/>
                <a:cs typeface="Times New Roman" panose="02020603050405020304" charset="0"/>
                <a:sym typeface="+mn-ea"/>
              </a:rPr>
              <a:t>级数的多项式模型</a:t>
            </a:r>
            <a:r>
              <a:rPr lang="en-US" altLang="zh-CN" sz="1350" dirty="0">
                <a:solidFill>
                  <a:srgbClr val="FF0000"/>
                </a:solidFill>
                <a:latin typeface="Times New Roman" panose="02020603050405020304" charset="0"/>
                <a:ea typeface="仿宋" panose="02010609060101010101" pitchFamily="49" charset="-122"/>
                <a:cs typeface="Times New Roman" panose="02020603050405020304" charset="0"/>
                <a:sym typeface="+mn-ea"/>
              </a:rPr>
              <a:t>DPD</a:t>
            </a:r>
            <a:r>
              <a:rPr lang="zh-CN" altLang="en-US" sz="1350" dirty="0">
                <a:solidFill>
                  <a:srgbClr val="FF0000"/>
                </a:solidFill>
                <a:latin typeface="Times New Roman" panose="02020603050405020304" charset="0"/>
                <a:ea typeface="仿宋" panose="02010609060101010101" pitchFamily="49" charset="-122"/>
                <a:cs typeface="Times New Roman" panose="02020603050405020304" charset="0"/>
                <a:sym typeface="+mn-ea"/>
              </a:rPr>
              <a:t>运用于各类</a:t>
            </a:r>
            <a:r>
              <a:rPr lang="en-US" altLang="zh-CN" sz="1350" dirty="0">
                <a:solidFill>
                  <a:srgbClr val="FF0000"/>
                </a:solidFill>
                <a:latin typeface="Times New Roman" panose="02020603050405020304" charset="0"/>
                <a:ea typeface="仿宋" panose="02010609060101010101" pitchFamily="49" charset="-122"/>
                <a:cs typeface="Times New Roman" panose="02020603050405020304" charset="0"/>
                <a:sym typeface="+mn-ea"/>
              </a:rPr>
              <a:t>PA</a:t>
            </a:r>
            <a:r>
              <a:rPr lang="zh-CN" altLang="en-US" sz="1350" dirty="0">
                <a:solidFill>
                  <a:srgbClr val="FF0000"/>
                </a:solidFill>
                <a:latin typeface="Times New Roman" panose="02020603050405020304" charset="0"/>
                <a:ea typeface="仿宋" panose="02010609060101010101" pitchFamily="49" charset="-122"/>
                <a:cs typeface="Times New Roman" panose="02020603050405020304" charset="0"/>
                <a:sym typeface="+mn-ea"/>
              </a:rPr>
              <a:t>的效果</a:t>
            </a:r>
            <a:endParaRPr lang="en-US" altLang="zh-CN" sz="1350" b="0" dirty="0">
              <a:solidFill>
                <a:srgbClr val="FF0000"/>
              </a:solidFill>
              <a:latin typeface="Times New Roman" panose="02020603050405020304" charset="0"/>
              <a:ea typeface="仿宋" panose="02010609060101010101" pitchFamily="49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27976" y="1896314"/>
            <a:ext cx="4248982" cy="47838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4539599" y="1896314"/>
            <a:ext cx="4364329" cy="478388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BC0B30A-080A-4274-B37E-FCFF5271D8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72" y="1959676"/>
            <a:ext cx="1873496" cy="1614823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2F05A76-16BE-4564-8DE2-7E6E28A2320D}"/>
              </a:ext>
            </a:extLst>
          </p:cNvPr>
          <p:cNvSpPr txBox="1"/>
          <p:nvPr/>
        </p:nvSpPr>
        <p:spPr>
          <a:xfrm>
            <a:off x="984537" y="2071637"/>
            <a:ext cx="12641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D9531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With DPD</a:t>
            </a:r>
            <a:endParaRPr lang="zh-CN" altLang="en-US" sz="1200" b="1" dirty="0">
              <a:solidFill>
                <a:srgbClr val="D953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FE4E051-EAC2-43B3-BF17-F439F9C08571}"/>
              </a:ext>
            </a:extLst>
          </p:cNvPr>
          <p:cNvCxnSpPr>
            <a:cxnSpLocks/>
          </p:cNvCxnSpPr>
          <p:nvPr/>
        </p:nvCxnSpPr>
        <p:spPr>
          <a:xfrm flipV="1">
            <a:off x="1118212" y="2293315"/>
            <a:ext cx="223406" cy="195066"/>
          </a:xfrm>
          <a:prstGeom prst="straightConnector1">
            <a:avLst/>
          </a:prstGeom>
          <a:ln w="12700">
            <a:solidFill>
              <a:srgbClr val="D953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8EBAD99-1202-47B2-AE69-4F8135DF2B28}"/>
              </a:ext>
            </a:extLst>
          </p:cNvPr>
          <p:cNvSpPr txBox="1"/>
          <p:nvPr/>
        </p:nvSpPr>
        <p:spPr>
          <a:xfrm>
            <a:off x="994788" y="2863438"/>
            <a:ext cx="10928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0072B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Without DPD</a:t>
            </a:r>
            <a:endParaRPr lang="zh-CN" altLang="en-US" sz="1200" b="1" dirty="0">
              <a:solidFill>
                <a:srgbClr val="0072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5E5C344-D764-4EE7-80FB-58FDFCAE71E6}"/>
              </a:ext>
            </a:extLst>
          </p:cNvPr>
          <p:cNvCxnSpPr>
            <a:cxnSpLocks/>
          </p:cNvCxnSpPr>
          <p:nvPr/>
        </p:nvCxnSpPr>
        <p:spPr>
          <a:xfrm>
            <a:off x="1105736" y="2771531"/>
            <a:ext cx="190683" cy="145441"/>
          </a:xfrm>
          <a:prstGeom prst="straightConnector1">
            <a:avLst/>
          </a:prstGeom>
          <a:ln w="12700">
            <a:solidFill>
              <a:srgbClr val="0072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82768210-5DE6-4CEC-988F-F1D89EB59BA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209" y="1968387"/>
            <a:ext cx="1971621" cy="164857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5AB90D3-CF46-4FDF-9047-1A72CDEA2D30}"/>
              </a:ext>
            </a:extLst>
          </p:cNvPr>
          <p:cNvSpPr txBox="1"/>
          <p:nvPr/>
        </p:nvSpPr>
        <p:spPr>
          <a:xfrm>
            <a:off x="3424877" y="2249380"/>
            <a:ext cx="8974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With DPD</a:t>
            </a:r>
            <a:endParaRPr lang="zh-CN" altLang="en-US" sz="12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4C2DED1-4661-4679-AD94-9D1BB988AB78}"/>
              </a:ext>
            </a:extLst>
          </p:cNvPr>
          <p:cNvCxnSpPr>
            <a:cxnSpLocks/>
          </p:cNvCxnSpPr>
          <p:nvPr/>
        </p:nvCxnSpPr>
        <p:spPr>
          <a:xfrm flipV="1">
            <a:off x="3525313" y="2475081"/>
            <a:ext cx="305900" cy="240720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37DF472-DC29-4145-B501-E2C759F420DF}"/>
              </a:ext>
            </a:extLst>
          </p:cNvPr>
          <p:cNvSpPr txBox="1"/>
          <p:nvPr/>
        </p:nvSpPr>
        <p:spPr>
          <a:xfrm>
            <a:off x="2959394" y="3043269"/>
            <a:ext cx="14872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1" dirty="0">
                <a:solidFill>
                  <a:srgbClr val="FF161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Without DPD</a:t>
            </a:r>
            <a:endParaRPr lang="zh-CN" altLang="en-US" sz="1200" b="1" dirty="0">
              <a:solidFill>
                <a:srgbClr val="FF16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A402777-EC16-4B88-8486-6C58904C52BB}"/>
              </a:ext>
            </a:extLst>
          </p:cNvPr>
          <p:cNvCxnSpPr>
            <a:cxnSpLocks/>
          </p:cNvCxnSpPr>
          <p:nvPr/>
        </p:nvCxnSpPr>
        <p:spPr>
          <a:xfrm>
            <a:off x="3262019" y="2885496"/>
            <a:ext cx="186820" cy="180573"/>
          </a:xfrm>
          <a:prstGeom prst="straightConnector1">
            <a:avLst/>
          </a:prstGeom>
          <a:ln w="12700">
            <a:solidFill>
              <a:srgbClr val="FF161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>
            <a:extLst>
              <a:ext uri="{FF2B5EF4-FFF2-40B4-BE49-F238E27FC236}">
                <a16:creationId xmlns:a16="http://schemas.microsoft.com/office/drawing/2014/main" id="{DF6BCE6D-3FF9-40F2-811C-D55A32812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04" y="3616959"/>
            <a:ext cx="1918364" cy="154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">
            <a:extLst>
              <a:ext uri="{FF2B5EF4-FFF2-40B4-BE49-F238E27FC236}">
                <a16:creationId xmlns:a16="http://schemas.microsoft.com/office/drawing/2014/main" id="{67FB9FFF-DF23-46E2-9AE6-2432D1A63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572" y="3642557"/>
            <a:ext cx="2029653" cy="151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7EBC1223-C228-4727-8B54-7440468993F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3034"/>
          <a:stretch/>
        </p:blipFill>
        <p:spPr>
          <a:xfrm>
            <a:off x="127976" y="5167619"/>
            <a:ext cx="2770286" cy="1449954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1624FE42-83CF-431D-869D-F0F98C785B0F}"/>
              </a:ext>
            </a:extLst>
          </p:cNvPr>
          <p:cNvSpPr/>
          <p:nvPr/>
        </p:nvSpPr>
        <p:spPr>
          <a:xfrm>
            <a:off x="434798" y="6477000"/>
            <a:ext cx="2463464" cy="140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1D193EB-E16A-4879-8C2C-2A7480D249D2}"/>
              </a:ext>
            </a:extLst>
          </p:cNvPr>
          <p:cNvSpPr txBox="1"/>
          <p:nvPr/>
        </p:nvSpPr>
        <p:spPr>
          <a:xfrm>
            <a:off x="2897190" y="5363202"/>
            <a:ext cx="1487201" cy="1069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 marL="0" lvl="1" fontAlgn="auto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该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DPD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技术基于神经网络模型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，实现了高效的线性化性能外，还具有补偿除</a:t>
            </a:r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PA</a:t>
            </a:r>
            <a:r>
              <a:rPr lang="zh-CN" altLang="en-US" sz="105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外的发射机模拟缺陷的能力。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72BF9F03-D284-4097-881E-6E50D50D6A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9780" y="1927068"/>
            <a:ext cx="3162287" cy="1715489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F3A55774-EC21-4E59-8137-658F7FFCE4D6}"/>
              </a:ext>
            </a:extLst>
          </p:cNvPr>
          <p:cNvSpPr txBox="1"/>
          <p:nvPr/>
        </p:nvSpPr>
        <p:spPr>
          <a:xfrm>
            <a:off x="4999969" y="3598157"/>
            <a:ext cx="373564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altLang="zh-CN" sz="105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Class-F </a:t>
            </a:r>
            <a:r>
              <a:rPr lang="en-US" altLang="zh-CN" sz="105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altLang="zh-CN" sz="105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MMIC Power Amplifier in 5.3-5.9GHz</a:t>
            </a:r>
            <a:r>
              <a:rPr lang="en-US" altLang="zh-CN" sz="105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7C36014B-6FA9-41C7-9E28-78167CB1DC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32561" y="3936036"/>
            <a:ext cx="4260803" cy="1532764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7EB9BB57-28C6-4F41-9331-69059A0D2136}"/>
              </a:ext>
            </a:extLst>
          </p:cNvPr>
          <p:cNvSpPr txBox="1"/>
          <p:nvPr/>
        </p:nvSpPr>
        <p:spPr>
          <a:xfrm>
            <a:off x="5129780" y="5393548"/>
            <a:ext cx="353894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zh-CN" sz="105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28-GHz Beamforming Doherty Power Amplifier</a:t>
            </a:r>
            <a:r>
              <a:rPr lang="en-US" altLang="zh-CN" sz="105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2975A38-3D87-4821-B177-4687CB11F931}"/>
              </a:ext>
            </a:extLst>
          </p:cNvPr>
          <p:cNvSpPr txBox="1"/>
          <p:nvPr/>
        </p:nvSpPr>
        <p:spPr>
          <a:xfrm>
            <a:off x="4530112" y="5675676"/>
            <a:ext cx="4373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en-US" altLang="zh-CN" sz="800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Jie</a:t>
            </a:r>
            <a:r>
              <a:rPr lang="en-US" altLang="zh-CN" sz="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Shi, </a:t>
            </a:r>
            <a:r>
              <a:rPr lang="en-US" altLang="zh-CN" sz="80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X. Fang</a:t>
            </a:r>
            <a:r>
              <a:rPr lang="en-US" altLang="zh-CN" sz="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*, Changning Wei, Tao Lin, </a:t>
            </a:r>
            <a:r>
              <a:rPr lang="en-US" altLang="zh-CN" sz="800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Luyu</a:t>
            </a:r>
            <a:r>
              <a:rPr lang="en-US" altLang="zh-CN" sz="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Zhao and Kwok-Keung M. Cheng, “Design of a Highly Efficient Class-F </a:t>
            </a:r>
            <a:r>
              <a:rPr lang="en-US" altLang="zh-CN" sz="800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GaN</a:t>
            </a:r>
            <a:r>
              <a:rPr lang="en-US" altLang="zh-CN" sz="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MMIC Power Amplifier Using a Multi-Function Bias Network and a Harmonic-Isolation L-C Resonator,” in</a:t>
            </a:r>
            <a:r>
              <a:rPr lang="en-US" altLang="zh-CN" sz="800" b="0" i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IEEE Transactions on Circuits and Systems I: Regular Papers</a:t>
            </a:r>
            <a:r>
              <a:rPr lang="en-US" altLang="zh-CN" sz="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sz="800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doi</a:t>
            </a:r>
            <a:r>
              <a:rPr lang="en-US" altLang="zh-CN" sz="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: 10.1109/TCSI.2023.3313639.</a:t>
            </a:r>
            <a:endParaRPr lang="en-US" altLang="zh-CN" sz="800" b="0" i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</a:t>
            </a:r>
            <a:r>
              <a:rPr lang="en-US" altLang="zh-CN" sz="800" b="1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 </a:t>
            </a:r>
            <a:r>
              <a:rPr lang="en-US" altLang="zh-CN" sz="80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X. Fang</a:t>
            </a:r>
            <a:r>
              <a:rPr lang="en-US" altLang="zh-CN" sz="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J. Xia*, and S. </a:t>
            </a:r>
            <a:r>
              <a:rPr lang="en-US" altLang="zh-CN" sz="800" b="0" i="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Boumaiza</a:t>
            </a:r>
            <a:r>
              <a:rPr lang="en-US" altLang="zh-CN" sz="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“A 28-GHz beamforming Doherty power amplifier with enhanced AM-PM characteristic,”</a:t>
            </a:r>
            <a:r>
              <a:rPr lang="en-US" altLang="zh-CN" sz="800" b="0" i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IEEE Trans. </a:t>
            </a:r>
            <a:r>
              <a:rPr lang="en-US" altLang="zh-CN" sz="800" b="0" i="1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Microw</a:t>
            </a:r>
            <a:r>
              <a:rPr lang="en-US" altLang="zh-CN" sz="800" b="0" i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Theory </a:t>
            </a:r>
            <a:r>
              <a:rPr lang="en-US" altLang="zh-CN" sz="800" b="0" i="1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Techn</a:t>
            </a:r>
            <a:r>
              <a:rPr lang="en-US" altLang="zh-CN" sz="800" b="0" i="1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8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vol. 68, no. 7, 3017-3027, Jun. 2020.</a:t>
            </a:r>
            <a:endParaRPr lang="en-US" altLang="zh-CN" sz="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ZlMWYwYTliN2JlMTYwNTU5OTYwYzE5MzUyMGQ2ND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797</Words>
  <Application>Microsoft Office PowerPoint</Application>
  <PresentationFormat>全屏显示(4:3)</PresentationFormat>
  <Paragraphs>40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仿宋</vt:lpstr>
      <vt:lpstr>微软雅黑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昊倪 董</dc:creator>
  <cp:lastModifiedBy>Xiaoqi Yu</cp:lastModifiedBy>
  <cp:revision>465</cp:revision>
  <dcterms:created xsi:type="dcterms:W3CDTF">2023-10-24T06:27:00Z</dcterms:created>
  <dcterms:modified xsi:type="dcterms:W3CDTF">2024-05-23T05:28:41Z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46D3D2EA779249C09E58F0A50455342E_13</vt:lpwstr>
  </property>
  <property fmtid="{D5CDD505-2E9C-101B-9397-08002B2CF9AE}" pid="3" name="KSOProductBuildVer">
    <vt:lpwstr>2052-12.1.0.16729</vt:lpwstr>
  </property>
</Properties>
</file>