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580" r:id="rId2"/>
    <p:sldId id="334" r:id="rId3"/>
    <p:sldId id="675" r:id="rId4"/>
    <p:sldId id="637" r:id="rId5"/>
    <p:sldId id="657" r:id="rId6"/>
    <p:sldId id="676" r:id="rId7"/>
    <p:sldId id="658" r:id="rId8"/>
    <p:sldId id="659" r:id="rId9"/>
    <p:sldId id="663" r:id="rId10"/>
    <p:sldId id="664" r:id="rId11"/>
    <p:sldId id="661" r:id="rId12"/>
    <p:sldId id="665" r:id="rId13"/>
    <p:sldId id="674" r:id="rId14"/>
    <p:sldId id="677" r:id="rId15"/>
    <p:sldId id="666" r:id="rId16"/>
    <p:sldId id="667" r:id="rId17"/>
    <p:sldId id="668" r:id="rId18"/>
    <p:sldId id="678" r:id="rId19"/>
    <p:sldId id="670" r:id="rId20"/>
    <p:sldId id="650" r:id="rId21"/>
    <p:sldId id="671" r:id="rId22"/>
    <p:sldId id="672" r:id="rId23"/>
    <p:sldId id="679" r:id="rId24"/>
    <p:sldId id="656" r:id="rId25"/>
    <p:sldId id="673"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57" autoAdjust="0"/>
  </p:normalViewPr>
  <p:slideViewPr>
    <p:cSldViewPr showGuides="1">
      <p:cViewPr>
        <p:scale>
          <a:sx n="200" d="100"/>
          <a:sy n="200" d="100"/>
        </p:scale>
        <p:origin x="144" y="-960"/>
      </p:cViewPr>
      <p:guideLst>
        <p:guide orient="horz" pos="1620"/>
        <p:guide pos="29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en-US" dirty="0"/>
                  <a:t>这里展示了上述国内外部分移相器设计的性能对比，下方为本课题研究预计实现的目标。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14:m>
                  <m:oMath xmlns:m="http://schemas.openxmlformats.org/officeDocument/2006/math">
                    <m:r>
                      <a:rPr lang="en-US" altLang="zh-CN" sz="1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移相功能。因此，相较于无源移相器，有源移相器相对容易实现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同时，从表格中可以看出，实现高精度、低相移误差与增益误差的移相器是研究的重点。</a:t>
                </a:r>
                <a:endParaRPr lang="en-US" altLang="zh-CN" sz="1200" dirty="0">
                  <a:latin typeface="Times New Roman" panose="02020603050405020304" pitchFamily="18" charset="0"/>
                  <a:cs typeface="Times New Roman" panose="02020603050405020304" pitchFamily="18" charset="0"/>
                </a:endParaRPr>
              </a:p>
              <a:p>
                <a:endParaRPr lang="en-US" altLang="zh-CN" dirty="0"/>
              </a:p>
            </p:txBody>
          </p:sp>
        </mc:Choice>
        <mc:Fallback xmlns="">
          <p:sp>
            <p:nvSpPr>
              <p:cNvPr id="3" name="文本占位符 2"/>
              <p:cNvSpPr>
                <a:spLocks noGrp="1"/>
              </p:cNvSpPr>
              <p:nvPr>
                <p:ph type="body" idx="3"/>
              </p:nvPr>
            </p:nvSpPr>
            <p:spPr/>
            <p:txBody>
              <a:bodyPr/>
              <a:lstStyle/>
              <a:p>
                <a:r>
                  <a:rPr lang="zh-CN" altLang="en-US" dirty="0"/>
                  <a:t>这里展示了上述国内外部分移相器设计的性能对比，下方为本课题研究预计实现的目标。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r>
                  <a:rPr lang="en-US" altLang="zh-CN" sz="1200" i="0">
                    <a:latin typeface="Cambria Math" panose="02040503050406030204" pitchFamily="18" charset="0"/>
                    <a:ea typeface="Cambria Math" panose="020405030504060302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移相功能。因此，相较于无源移相器，有源移相器相对容易实现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dirty="0">
                  <a:latin typeface="Times New Roman" panose="02020603050405020304" pitchFamily="18" charset="0"/>
                  <a:cs typeface="Times New Roman" panose="02020603050405020304" pitchFamily="18" charset="0"/>
                </a:endParaRPr>
              </a:p>
              <a:p>
                <a:endParaRPr lang="en-US" altLang="zh-CN" dirty="0"/>
              </a:p>
            </p:txBody>
          </p:sp>
        </mc:Fallback>
      </mc:AlternateContent>
    </p:spTree>
    <p:extLst>
      <p:ext uri="{BB962C8B-B14F-4D97-AF65-F5344CB8AC3E}">
        <p14:creationId xmlns:p14="http://schemas.microsoft.com/office/powerpoint/2010/main" val="354830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下方为整体有源移相器的系统框图。</a:t>
            </a:r>
            <a:endParaRPr lang="en-US" altLang="zh-CN" dirty="0"/>
          </a:p>
          <a:p>
            <a:r>
              <a:rPr lang="zh-CN" altLang="en-US" dirty="0"/>
              <a:t>射频信号经过一个输入巴伦转换为差分信号，再由正交信号生成电路产生</a:t>
            </a:r>
            <a:r>
              <a:rPr lang="en-US" altLang="zh-CN" dirty="0"/>
              <a:t>4</a:t>
            </a:r>
            <a:r>
              <a:rPr lang="zh-CN" altLang="en-US" dirty="0"/>
              <a:t>路正交参考信号，然后矢量调制器对其中的任意两路正交信号分别进行调幅和矢量相加，得到一个目标移相差分信号，最后通过一个输出巴伦和插损补偿电路将其输出。 下面对各模块进行一个简单介绍：</a:t>
            </a:r>
            <a:endParaRPr lang="en-US" altLang="zh-CN" dirty="0"/>
          </a:p>
        </p:txBody>
      </p:sp>
    </p:spTree>
    <p:extLst>
      <p:ext uri="{BB962C8B-B14F-4D97-AF65-F5344CB8AC3E}">
        <p14:creationId xmlns:p14="http://schemas.microsoft.com/office/powerpoint/2010/main" val="186765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输入巴伦主要有无源与有源两种结构。</a:t>
            </a:r>
            <a:endParaRPr lang="en-US" altLang="zh-CN" dirty="0"/>
          </a:p>
        </p:txBody>
      </p:sp>
    </p:spTree>
    <p:extLst>
      <p:ext uri="{BB962C8B-B14F-4D97-AF65-F5344CB8AC3E}">
        <p14:creationId xmlns:p14="http://schemas.microsoft.com/office/powerpoint/2010/main" val="3250303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这里的输出巴伦展示了一个简单有源巴伦结构，</a:t>
            </a:r>
            <a:r>
              <a:rPr lang="en-US" altLang="zh-CN" dirty="0"/>
              <a:t>M1</a:t>
            </a:r>
            <a:r>
              <a:rPr lang="zh-CN" altLang="en-US" dirty="0"/>
              <a:t>和</a:t>
            </a:r>
            <a:r>
              <a:rPr lang="en-US" altLang="zh-CN" dirty="0"/>
              <a:t>M2</a:t>
            </a:r>
            <a:r>
              <a:rPr lang="zh-CN" altLang="en-US" dirty="0"/>
              <a:t>使用相同的晶体管，通过条件其尺寸使得电路能匹配到</a:t>
            </a:r>
            <a:r>
              <a:rPr lang="en-US" altLang="zh-CN" dirty="0"/>
              <a:t>50</a:t>
            </a:r>
            <a:r>
              <a:rPr lang="zh-CN" altLang="en-US" dirty="0"/>
              <a:t>欧姆。除此之外，可以</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通过增加一级平衡缓冲器，</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以</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减小</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巴伦对</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VGA</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负载的影响，提升电路性能</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p:txBody>
      </p:sp>
    </p:spTree>
    <p:extLst>
      <p:ext uri="{BB962C8B-B14F-4D97-AF65-F5344CB8AC3E}">
        <p14:creationId xmlns:p14="http://schemas.microsoft.com/office/powerpoint/2010/main" val="201180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MARCHAND</a:t>
            </a:r>
            <a:r>
              <a:rPr lang="zh-CN" altLang="en-US" dirty="0"/>
              <a:t> </a:t>
            </a:r>
            <a:r>
              <a:rPr lang="en-US" altLang="zh-CN" dirty="0"/>
              <a:t>Balun</a:t>
            </a:r>
            <a:r>
              <a:rPr lang="zh-CN" altLang="en-US" dirty="0"/>
              <a:t>和高阶多相滤波网络的结构的优势在于能够在宽带范围内实具有很低的幅相误差的正交参考信号，但缺点是会带来较高的插损。</a:t>
            </a:r>
            <a:endParaRPr lang="en-US" altLang="zh-CN" dirty="0"/>
          </a:p>
        </p:txBody>
      </p:sp>
    </p:spTree>
    <p:extLst>
      <p:ext uri="{BB962C8B-B14F-4D97-AF65-F5344CB8AC3E}">
        <p14:creationId xmlns:p14="http://schemas.microsoft.com/office/powerpoint/2010/main" val="85568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其原理是通过底层的增益控制管分别控制流过两个</a:t>
            </a:r>
            <a:r>
              <a:rPr lang="en-US" altLang="zh-CN" dirty="0"/>
              <a:t>VGA</a:t>
            </a:r>
            <a:r>
              <a:rPr lang="zh-CN" altLang="en-US" dirty="0"/>
              <a:t>的电路大小，以调节两组放大管的增益，进而实现任意相位的矢量合成。极性选择管通过开关来控制其导通，进行移相象限的选择。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根据理论推导出的输出增益公式可知，该矢量合成单元的增益与两个尾部晶体管的电流和相关，因此为了实现</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在不同状态下的</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等幅值移相，我们应该保证在各移相状态下，两路</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VGA</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的电流和相等。</a:t>
            </a:r>
            <a:endPar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以此为设计路线，所设计的矢量合成单元性能如右图所示，在不同的移相状态下，最大增益变化为</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0.47</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倍。</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15145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2790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43174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177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dirty="0"/>
              <a:t>1.</a:t>
            </a:r>
            <a:r>
              <a:rPr lang="zh-CN" altLang="en-US" sz="1800" dirty="0"/>
              <a:t>无线通信技术的快速发展有效地打破了信息在传播过程中受到的时间和空间的限制，且其发展极大程度影响着国防力量和国民生活水平。</a:t>
            </a:r>
            <a:endParaRPr lang="en-US" altLang="zh-CN" sz="1800" dirty="0"/>
          </a:p>
          <a:p>
            <a:endParaRPr lang="en-US" altLang="zh-CN" sz="1800" dirty="0"/>
          </a:p>
          <a:p>
            <a:endParaRPr lang="en-US" altLang="zh-CN" sz="1800" dirty="0"/>
          </a:p>
          <a:p>
            <a:r>
              <a:rPr lang="en-US" altLang="zh-CN" sz="1800" dirty="0"/>
              <a:t>3.</a:t>
            </a:r>
            <a:r>
              <a:rPr lang="zh-CN" altLang="en-US" sz="1800" dirty="0"/>
              <a:t>相控阵系统具有多个阵列天线和收发机组件，有如下功能：</a:t>
            </a:r>
            <a:r>
              <a:rPr lang="en-US" altLang="zh-CN" sz="1800" dirty="0"/>
              <a:t>……..</a:t>
            </a:r>
          </a:p>
          <a:p>
            <a:r>
              <a:rPr lang="en-US" altLang="zh-CN" sz="1800" dirty="0"/>
              <a:t> </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b="1" kern="100" dirty="0">
                <a:effectLst/>
                <a:latin typeface="Times New Roman" panose="02020603050405020304" pitchFamily="18" charset="0"/>
                <a:ea typeface="宋体" panose="02010600030101010101" pitchFamily="2" charset="-122"/>
              </a:rPr>
              <a:t>因此研究移相器在众多通信领域中都具有重要意义。</a:t>
            </a:r>
          </a:p>
        </p:txBody>
      </p:sp>
    </p:spTree>
    <p:extLst>
      <p:ext uri="{BB962C8B-B14F-4D97-AF65-F5344CB8AC3E}">
        <p14:creationId xmlns:p14="http://schemas.microsoft.com/office/powerpoint/2010/main" val="226473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其中，无源移相器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多采用分立元件或低集成度设计，其优点在于功耗低且移相精度较高，但也存在芯片面积较大、损耗较高、工作带宽较窄</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这是一个</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年由国外科研团队研究的反射式无源移相器，该架构采用传输线方式，利用数控开关改变延迟时间的大小，进而控制相位。</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最终，该移相器实现了在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180°</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范围内的</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5bit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移相功能，相移误差和增益误差分别小于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2.8</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0.4</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，但是其插损达到了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15-17dB</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p:txBody>
      </p:sp>
    </p:spTree>
    <p:extLst>
      <p:ext uri="{BB962C8B-B14F-4D97-AF65-F5344CB8AC3E}">
        <p14:creationId xmlns:p14="http://schemas.microsoft.com/office/powerpoint/2010/main" val="232911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然后，</a:t>
            </a:r>
            <a:r>
              <a:rPr lang="en-US" altLang="zh-CN" dirty="0"/>
              <a:t>2007</a:t>
            </a:r>
            <a:r>
              <a:rPr lang="zh-CN" altLang="en-US" dirty="0"/>
              <a:t>年，国外科研团队提出了一种采用</a:t>
            </a:r>
            <a:r>
              <a:rPr lang="zh-CN" altLang="en-US" sz="1200" b="1" dirty="0">
                <a:solidFill>
                  <a:sysClr val="windowText" lastClr="000000"/>
                </a:solidFill>
                <a:latin typeface="宋体" panose="02010600030101010101" pitchFamily="2" charset="-122"/>
                <a:ea typeface="宋体" panose="02010600030101010101" pitchFamily="2" charset="-122"/>
              </a:rPr>
              <a:t>正交全通滤波网络产生正交信号，并通过</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控制正交矢量信号幅度的大小实现移相</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，最终在</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360°</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移相范围内实现了</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4bit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移相位，相移误差和增益误差分别小于</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13°</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，插损只有</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3-4.6dB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这一种电路拓扑结构在之后被称为矢量调制式移相器，并成为有源移相器的主流结构。</a:t>
            </a:r>
            <a:endParaRPr lang="en-US" altLang="zh-CN" dirty="0"/>
          </a:p>
        </p:txBody>
      </p:sp>
    </p:spTree>
    <p:extLst>
      <p:ext uri="{BB962C8B-B14F-4D97-AF65-F5344CB8AC3E}">
        <p14:creationId xmlns:p14="http://schemas.microsoft.com/office/powerpoint/2010/main" val="180833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2016</a:t>
            </a:r>
            <a:r>
              <a:rPr lang="zh-CN" altLang="en-US" dirty="0"/>
              <a:t>年，国外另一团队提出了采用有源巴伦与</a:t>
            </a:r>
            <a:r>
              <a:rPr lang="en-US" altLang="zh-CN" dirty="0"/>
              <a:t>RC</a:t>
            </a:r>
            <a:r>
              <a:rPr lang="zh-CN" altLang="en-US" dirty="0"/>
              <a:t>多相滤波网络生成更高精度的正交参考信号，设计了一款工作在</a:t>
            </a:r>
            <a:r>
              <a:rPr lang="en-US" altLang="zh-CN" dirty="0"/>
              <a:t>8-12GHz</a:t>
            </a:r>
            <a:r>
              <a:rPr lang="zh-CN" altLang="en-US" dirty="0"/>
              <a:t>的</a:t>
            </a:r>
            <a:r>
              <a:rPr lang="en-US" altLang="zh-CN" dirty="0"/>
              <a:t>360°</a:t>
            </a:r>
            <a:r>
              <a:rPr lang="zh-CN" altLang="en-US" dirty="0"/>
              <a:t>移相范围的</a:t>
            </a:r>
            <a:r>
              <a:rPr lang="en-US" altLang="zh-CN" dirty="0"/>
              <a:t>6bit</a:t>
            </a:r>
            <a:r>
              <a:rPr lang="zh-CN" altLang="en-US" dirty="0"/>
              <a:t>移相器，该移相器实现了移相误差和增益误差分别小于</a:t>
            </a:r>
            <a:r>
              <a:rPr lang="en-US" altLang="zh-CN" dirty="0"/>
              <a:t>6.4°</a:t>
            </a:r>
            <a:r>
              <a:rPr lang="zh-CN" altLang="en-US" dirty="0"/>
              <a:t>和</a:t>
            </a:r>
            <a:r>
              <a:rPr lang="en-US" altLang="zh-CN" dirty="0"/>
              <a:t>2dB</a:t>
            </a:r>
            <a:r>
              <a:rPr lang="zh-CN" altLang="en-US" dirty="0"/>
              <a:t>，插损仅</a:t>
            </a:r>
            <a:r>
              <a:rPr lang="en-US" altLang="zh-CN" dirty="0"/>
              <a:t>2.5dB</a:t>
            </a:r>
            <a:r>
              <a:rPr lang="zh-CN" altLang="en-US" dirty="0"/>
              <a:t>。</a:t>
            </a:r>
            <a:endParaRPr lang="en-US" altLang="zh-CN" dirty="0"/>
          </a:p>
        </p:txBody>
      </p:sp>
    </p:spTree>
    <p:extLst>
      <p:ext uri="{BB962C8B-B14F-4D97-AF65-F5344CB8AC3E}">
        <p14:creationId xmlns:p14="http://schemas.microsoft.com/office/powerpoint/2010/main" val="350689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2017</a:t>
            </a:r>
            <a:r>
              <a:rPr lang="zh-CN" altLang="en-US" dirty="0"/>
              <a:t>年，东南大学的姚艳团队在上一结构的基础提出了使用</a:t>
            </a:r>
            <a:r>
              <a:rPr lang="en-US" altLang="zh-CN" dirty="0"/>
              <a:t>Marchand Balun</a:t>
            </a:r>
            <a:r>
              <a:rPr lang="zh-CN" altLang="en-US" dirty="0"/>
              <a:t>和</a:t>
            </a:r>
            <a:r>
              <a:rPr lang="en-US" altLang="zh-CN" dirty="0"/>
              <a:t>RC</a:t>
            </a:r>
            <a:r>
              <a:rPr lang="zh-CN" altLang="en-US" dirty="0"/>
              <a:t>多相滤波器电路产生正交参考信号</a:t>
            </a:r>
            <a:endParaRPr lang="en-US" altLang="zh-CN" dirty="0"/>
          </a:p>
          <a:p>
            <a:r>
              <a:rPr lang="zh-CN" altLang="en-US" dirty="0"/>
              <a:t>该移相器在</a:t>
            </a:r>
            <a:r>
              <a:rPr lang="en-US" altLang="zh-CN" dirty="0"/>
              <a:t>12-18GHz</a:t>
            </a:r>
            <a:r>
              <a:rPr lang="zh-CN" altLang="en-US" dirty="0"/>
              <a:t>频段范围，移相误差和增益误差分别小于</a:t>
            </a:r>
            <a:r>
              <a:rPr lang="en-US" altLang="zh-CN" dirty="0"/>
              <a:t>2.6°</a:t>
            </a:r>
            <a:r>
              <a:rPr lang="zh-CN" altLang="en-US" dirty="0"/>
              <a:t>和</a:t>
            </a:r>
            <a:r>
              <a:rPr lang="en-US" altLang="zh-CN" dirty="0"/>
              <a:t>0.4dB</a:t>
            </a:r>
            <a:r>
              <a:rPr lang="zh-CN" altLang="en-US" dirty="0"/>
              <a:t>，但插损有所增加，达到了</a:t>
            </a:r>
            <a:r>
              <a:rPr lang="en-US" altLang="zh-CN" dirty="0"/>
              <a:t>11-20dB</a:t>
            </a:r>
            <a:r>
              <a:rPr lang="zh-CN" altLang="en-US" dirty="0"/>
              <a:t>。</a:t>
            </a:r>
            <a:endParaRPr lang="en-US" altLang="zh-CN" dirty="0"/>
          </a:p>
        </p:txBody>
      </p:sp>
    </p:spTree>
    <p:extLst>
      <p:ext uri="{BB962C8B-B14F-4D97-AF65-F5344CB8AC3E}">
        <p14:creationId xmlns:p14="http://schemas.microsoft.com/office/powerpoint/2010/main" val="38329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2021</a:t>
            </a:r>
            <a:r>
              <a:rPr lang="zh-CN" altLang="en-US" dirty="0"/>
              <a:t>年，华南理工大学一团队提出了一种改进型的正交全通滤波网络，该网络通过增加一组</a:t>
            </a:r>
            <a:r>
              <a:rPr lang="en-US" altLang="zh-CN" dirty="0"/>
              <a:t>LC</a:t>
            </a:r>
            <a:r>
              <a:rPr lang="zh-CN" altLang="en-US" dirty="0"/>
              <a:t>串联谐振电路来减少后级电路的容性负载对</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输出正交信号精度的影响。</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该移相器在</a:t>
            </a:r>
            <a:r>
              <a:rPr lang="en-US" altLang="zh-CN" dirty="0"/>
              <a:t>15-38GHz</a:t>
            </a:r>
            <a:r>
              <a:rPr lang="zh-CN" altLang="en-US" dirty="0"/>
              <a:t>频段范围，移相误差和增益误差分别小于</a:t>
            </a:r>
            <a:r>
              <a:rPr lang="en-US" altLang="zh-CN" dirty="0"/>
              <a:t>3.5°</a:t>
            </a:r>
            <a:r>
              <a:rPr lang="zh-CN" altLang="en-US" dirty="0"/>
              <a:t>和</a:t>
            </a:r>
            <a:r>
              <a:rPr lang="en-US" altLang="zh-CN" dirty="0"/>
              <a:t>1dB</a:t>
            </a:r>
            <a:r>
              <a:rPr lang="zh-CN" altLang="en-US" dirty="0"/>
              <a:t>，插损仅小于</a:t>
            </a:r>
            <a:r>
              <a:rPr lang="en-US" altLang="zh-CN" dirty="0"/>
              <a:t>4.7dB</a:t>
            </a:r>
            <a:r>
              <a:rPr lang="zh-CN" altLang="en-US" dirty="0"/>
              <a:t>。</a:t>
            </a:r>
            <a:endParaRPr lang="en-US" altLang="zh-CN" dirty="0"/>
          </a:p>
        </p:txBody>
      </p:sp>
    </p:spTree>
    <p:extLst>
      <p:ext uri="{BB962C8B-B14F-4D97-AF65-F5344CB8AC3E}">
        <p14:creationId xmlns:p14="http://schemas.microsoft.com/office/powerpoint/2010/main" val="146773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2020</a:t>
            </a:r>
            <a:r>
              <a:rPr lang="zh-CN" altLang="en-US" dirty="0"/>
              <a:t>年，佐治亚理工学院一团队基于耦合线的</a:t>
            </a:r>
            <a:r>
              <a:rPr lang="en-US" altLang="zh-CN" dirty="0"/>
              <a:t>3</a:t>
            </a:r>
            <a:r>
              <a:rPr lang="zh-CN" altLang="en-US" dirty="0"/>
              <a:t>阶多相滤波网络作为正交信号发生器，此结构相较于传统</a:t>
            </a:r>
            <a:r>
              <a:rPr lang="en-US" altLang="zh-CN" dirty="0"/>
              <a:t>RC</a:t>
            </a:r>
            <a:r>
              <a:rPr lang="zh-CN" altLang="en-US" dirty="0"/>
              <a:t>结构，在实现高精度正交信号和高反向隔离的同时，进一步降低了其插损。</a:t>
            </a:r>
            <a:endParaRPr lang="en-US" altLang="zh-CN" dirty="0"/>
          </a:p>
          <a:p>
            <a:r>
              <a:rPr lang="zh-CN" altLang="en-US" dirty="0"/>
              <a:t>最终该电路在</a:t>
            </a:r>
            <a:r>
              <a:rPr lang="en-US" altLang="zh-CN" dirty="0"/>
              <a:t>2-24GHz</a:t>
            </a:r>
            <a:r>
              <a:rPr lang="zh-CN" altLang="en-US" dirty="0"/>
              <a:t>频段范围实现了</a:t>
            </a:r>
            <a:r>
              <a:rPr lang="en-US" altLang="zh-CN" dirty="0"/>
              <a:t>360°</a:t>
            </a:r>
            <a:r>
              <a:rPr lang="zh-CN" altLang="en-US" dirty="0"/>
              <a:t>的</a:t>
            </a:r>
            <a:r>
              <a:rPr lang="en-US" altLang="zh-CN" dirty="0"/>
              <a:t>6bits</a:t>
            </a:r>
            <a:r>
              <a:rPr lang="zh-CN" altLang="en-US" dirty="0"/>
              <a:t>移相位，相移误差和增益误差分别小于</a:t>
            </a:r>
            <a:r>
              <a:rPr lang="en-US" altLang="zh-CN" dirty="0"/>
              <a:t>1.2°</a:t>
            </a:r>
            <a:r>
              <a:rPr lang="zh-CN" altLang="en-US" dirty="0"/>
              <a:t>和</a:t>
            </a:r>
            <a:r>
              <a:rPr lang="en-US" altLang="zh-CN" dirty="0"/>
              <a:t>1.5dB</a:t>
            </a:r>
            <a:r>
              <a:rPr lang="zh-CN" altLang="en-US" dirty="0"/>
              <a:t>。</a:t>
            </a:r>
            <a:endParaRPr lang="en-US" altLang="zh-CN" dirty="0"/>
          </a:p>
        </p:txBody>
      </p:sp>
    </p:spTree>
    <p:extLst>
      <p:ext uri="{BB962C8B-B14F-4D97-AF65-F5344CB8AC3E}">
        <p14:creationId xmlns:p14="http://schemas.microsoft.com/office/powerpoint/2010/main" val="1835673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t="22523" b="25092"/>
          <a:stretch>
            <a:fillRect/>
          </a:stretch>
        </p:blipFill>
        <p:spPr bwMode="auto">
          <a:xfrm>
            <a:off x="0" y="-20638"/>
            <a:ext cx="9144000" cy="274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p:cNvSpPr/>
          <p:nvPr/>
        </p:nvSpPr>
        <p:spPr>
          <a:xfrm>
            <a:off x="0" y="-20638"/>
            <a:ext cx="9144000" cy="1882776"/>
          </a:xfrm>
          <a:custGeom>
            <a:avLst/>
            <a:gdLst>
              <a:gd name="connsiteX0" fmla="*/ 0 w 12195175"/>
              <a:gd name="connsiteY0" fmla="*/ 0 h 908720"/>
              <a:gd name="connsiteX1" fmla="*/ 12195175 w 12195175"/>
              <a:gd name="connsiteY1" fmla="*/ 0 h 908720"/>
              <a:gd name="connsiteX2" fmla="*/ 12195175 w 12195175"/>
              <a:gd name="connsiteY2" fmla="*/ 908720 h 908720"/>
              <a:gd name="connsiteX3" fmla="*/ 0 w 12195175"/>
              <a:gd name="connsiteY3" fmla="*/ 908720 h 908720"/>
              <a:gd name="connsiteX4" fmla="*/ 0 w 12195175"/>
              <a:gd name="connsiteY4" fmla="*/ 0 h 908720"/>
              <a:gd name="connsiteX0-1" fmla="*/ 0 w 12195175"/>
              <a:gd name="connsiteY0-2" fmla="*/ 0 h 908720"/>
              <a:gd name="connsiteX1-3" fmla="*/ 12195175 w 12195175"/>
              <a:gd name="connsiteY1-4" fmla="*/ 0 h 908720"/>
              <a:gd name="connsiteX2-5" fmla="*/ 12195175 w 12195175"/>
              <a:gd name="connsiteY2-6" fmla="*/ 908720 h 908720"/>
              <a:gd name="connsiteX3-7" fmla="*/ 6096000 w 12195175"/>
              <a:gd name="connsiteY3-8" fmla="*/ 899886 h 908720"/>
              <a:gd name="connsiteX4-9" fmla="*/ 0 w 12195175"/>
              <a:gd name="connsiteY4-10" fmla="*/ 908720 h 908720"/>
              <a:gd name="connsiteX5" fmla="*/ 0 w 12195175"/>
              <a:gd name="connsiteY5" fmla="*/ 0 h 908720"/>
              <a:gd name="connsiteX0-11" fmla="*/ 0 w 12195175"/>
              <a:gd name="connsiteY0-12" fmla="*/ 0 h 2510972"/>
              <a:gd name="connsiteX1-13" fmla="*/ 12195175 w 12195175"/>
              <a:gd name="connsiteY1-14" fmla="*/ 0 h 2510972"/>
              <a:gd name="connsiteX2-15" fmla="*/ 12195175 w 12195175"/>
              <a:gd name="connsiteY2-16" fmla="*/ 908720 h 2510972"/>
              <a:gd name="connsiteX3-17" fmla="*/ 6052458 w 12195175"/>
              <a:gd name="connsiteY3-18" fmla="*/ 2510972 h 2510972"/>
              <a:gd name="connsiteX4-19" fmla="*/ 0 w 12195175"/>
              <a:gd name="connsiteY4-20" fmla="*/ 908720 h 2510972"/>
              <a:gd name="connsiteX5-21" fmla="*/ 0 w 12195175"/>
              <a:gd name="connsiteY5-22" fmla="*/ 0 h 25109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2510972">
                <a:moveTo>
                  <a:pt x="0" y="0"/>
                </a:moveTo>
                <a:lnTo>
                  <a:pt x="12195175" y="0"/>
                </a:lnTo>
                <a:lnTo>
                  <a:pt x="12195175" y="908720"/>
                </a:lnTo>
                <a:lnTo>
                  <a:pt x="6052458" y="2510972"/>
                </a:lnTo>
                <a:lnTo>
                  <a:pt x="0" y="908720"/>
                </a:lnTo>
                <a:lnTo>
                  <a:pt x="0" y="0"/>
                </a:lnTo>
                <a:close/>
              </a:path>
            </a:pathLst>
          </a:custGeom>
          <a:solidFill>
            <a:srgbClr val="1F497D">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sp>
        <p:nvSpPr>
          <p:cNvPr id="6" name="矩形 4"/>
          <p:cNvSpPr/>
          <p:nvPr/>
        </p:nvSpPr>
        <p:spPr>
          <a:xfrm>
            <a:off x="0" y="4516438"/>
            <a:ext cx="9144000" cy="647700"/>
          </a:xfrm>
          <a:custGeom>
            <a:avLst/>
            <a:gdLst>
              <a:gd name="connsiteX0" fmla="*/ 0 w 12195175"/>
              <a:gd name="connsiteY0" fmla="*/ 0 h 404664"/>
              <a:gd name="connsiteX1" fmla="*/ 12195175 w 12195175"/>
              <a:gd name="connsiteY1" fmla="*/ 0 h 404664"/>
              <a:gd name="connsiteX2" fmla="*/ 12195175 w 12195175"/>
              <a:gd name="connsiteY2" fmla="*/ 404664 h 404664"/>
              <a:gd name="connsiteX3" fmla="*/ 0 w 12195175"/>
              <a:gd name="connsiteY3" fmla="*/ 404664 h 404664"/>
              <a:gd name="connsiteX4" fmla="*/ 0 w 12195175"/>
              <a:gd name="connsiteY4" fmla="*/ 0 h 404664"/>
              <a:gd name="connsiteX0-1" fmla="*/ 0 w 12195175"/>
              <a:gd name="connsiteY0-2" fmla="*/ 8993 h 413657"/>
              <a:gd name="connsiteX1-3" fmla="*/ 6096000 w 12195175"/>
              <a:gd name="connsiteY1-4" fmla="*/ 0 h 413657"/>
              <a:gd name="connsiteX2-5" fmla="*/ 12195175 w 12195175"/>
              <a:gd name="connsiteY2-6" fmla="*/ 8993 h 413657"/>
              <a:gd name="connsiteX3-7" fmla="*/ 12195175 w 12195175"/>
              <a:gd name="connsiteY3-8" fmla="*/ 413657 h 413657"/>
              <a:gd name="connsiteX4-9" fmla="*/ 0 w 12195175"/>
              <a:gd name="connsiteY4-10" fmla="*/ 413657 h 413657"/>
              <a:gd name="connsiteX5" fmla="*/ 0 w 12195175"/>
              <a:gd name="connsiteY5" fmla="*/ 8993 h 413657"/>
              <a:gd name="connsiteX0-11" fmla="*/ 0 w 12195175"/>
              <a:gd name="connsiteY0-12" fmla="*/ 458935 h 863599"/>
              <a:gd name="connsiteX1-13" fmla="*/ 6052457 w 12195175"/>
              <a:gd name="connsiteY1-14" fmla="*/ 0 h 863599"/>
              <a:gd name="connsiteX2-15" fmla="*/ 12195175 w 12195175"/>
              <a:gd name="connsiteY2-16" fmla="*/ 458935 h 863599"/>
              <a:gd name="connsiteX3-17" fmla="*/ 12195175 w 12195175"/>
              <a:gd name="connsiteY3-18" fmla="*/ 863599 h 863599"/>
              <a:gd name="connsiteX4-19" fmla="*/ 0 w 12195175"/>
              <a:gd name="connsiteY4-20" fmla="*/ 863599 h 863599"/>
              <a:gd name="connsiteX5-21" fmla="*/ 0 w 12195175"/>
              <a:gd name="connsiteY5-22" fmla="*/ 458935 h 8635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863599">
                <a:moveTo>
                  <a:pt x="0" y="458935"/>
                </a:moveTo>
                <a:lnTo>
                  <a:pt x="6052457" y="0"/>
                </a:lnTo>
                <a:lnTo>
                  <a:pt x="12195175" y="458935"/>
                </a:lnTo>
                <a:lnTo>
                  <a:pt x="12195175" y="863599"/>
                </a:lnTo>
                <a:lnTo>
                  <a:pt x="0" y="863599"/>
                </a:lnTo>
                <a:lnTo>
                  <a:pt x="0" y="458935"/>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pic>
        <p:nvPicPr>
          <p:cNvPr id="7" name="图片 4"/>
          <p:cNvPicPr>
            <a:picLocks noChangeAspect="1"/>
          </p:cNvPicPr>
          <p:nvPr/>
        </p:nvPicPr>
        <p:blipFill>
          <a:blip r:embed="rId3" cstate="print">
            <a:extLst>
              <a:ext uri="{28A0092B-C50C-407E-A947-70E740481C1C}">
                <a14:useLocalDpi xmlns:a14="http://schemas.microsoft.com/office/drawing/2010/main" val="0"/>
              </a:ext>
            </a:extLst>
          </a:blip>
          <a:srcRect l="23859" t="39673" r="23274" b="39980"/>
          <a:stretch>
            <a:fillRect/>
          </a:stretch>
        </p:blipFill>
        <p:spPr bwMode="auto">
          <a:xfrm>
            <a:off x="2800350" y="461963"/>
            <a:ext cx="36004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604528" y="2699795"/>
            <a:ext cx="7992888" cy="938535"/>
          </a:xfrm>
          <a:prstGeom prst="rect">
            <a:avLst/>
          </a:prstGeom>
        </p:spPr>
        <p:txBody>
          <a:bodyPr>
            <a:normAutofit/>
          </a:bodyPr>
          <a:lstStyle>
            <a:lvl1pPr>
              <a:defRPr sz="4800" b="1" baseline="0">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4" name="副标题 2"/>
          <p:cNvSpPr>
            <a:spLocks noGrp="1"/>
          </p:cNvSpPr>
          <p:nvPr>
            <p:ph type="subTitle" idx="1"/>
          </p:nvPr>
        </p:nvSpPr>
        <p:spPr>
          <a:xfrm>
            <a:off x="2123728" y="3573016"/>
            <a:ext cx="5472608" cy="766936"/>
          </a:xfrm>
          <a:prstGeom prst="rect">
            <a:avLst/>
          </a:prstGeom>
        </p:spPr>
        <p:txBody>
          <a:bodyPr/>
          <a:lstStyle>
            <a:lvl1pPr marL="0" indent="0" algn="ctr">
              <a:buNone/>
              <a:defRPr sz="28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3" name="图片 1"/>
          <p:cNvPicPr>
            <a:picLocks noChangeAspect="1"/>
          </p:cNvPicPr>
          <p:nvPr/>
        </p:nvPicPr>
        <p:blipFill>
          <a:blip r:embed="rId2">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311150" y="276225"/>
            <a:ext cx="517525" cy="485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7" name="矩形 6"/>
          <p:cNvSpPr/>
          <p:nvPr/>
        </p:nvSpPr>
        <p:spPr>
          <a:xfrm>
            <a:off x="165100" y="0"/>
            <a:ext cx="485775"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5" name="标题 1"/>
          <p:cNvSpPr>
            <a:spLocks noGrp="1"/>
          </p:cNvSpPr>
          <p:nvPr>
            <p:ph type="title"/>
          </p:nvPr>
        </p:nvSpPr>
        <p:spPr>
          <a:xfrm>
            <a:off x="850253" y="242247"/>
            <a:ext cx="4842795" cy="594007"/>
          </a:xfrm>
          <a:prstGeom prst="rect">
            <a:avLst/>
          </a:prstGeom>
        </p:spPr>
        <p:txBody>
          <a:bodyPr/>
          <a:lstStyle>
            <a:lvl1pPr algn="l">
              <a:defRPr sz="28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pic>
        <p:nvPicPr>
          <p:cNvPr id="2" name="图片 1" descr="4"/>
          <p:cNvPicPr>
            <a:picLocks noChangeAspect="1"/>
          </p:cNvPicPr>
          <p:nvPr userDrawn="1"/>
        </p:nvPicPr>
        <p:blipFill>
          <a:blip r:embed="rId3"/>
          <a:stretch>
            <a:fillRect/>
          </a:stretch>
        </p:blipFill>
        <p:spPr>
          <a:xfrm>
            <a:off x="7019925" y="241935"/>
            <a:ext cx="2039620" cy="482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userDrawn="1"/>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userDrawn="1"/>
        </p:nvSpPr>
        <p:spPr>
          <a:xfrm>
            <a:off x="311150" y="276225"/>
            <a:ext cx="517525" cy="485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6" name="矩形 5"/>
          <p:cNvSpPr/>
          <p:nvPr userDrawn="1"/>
        </p:nvSpPr>
        <p:spPr>
          <a:xfrm>
            <a:off x="165100" y="0"/>
            <a:ext cx="485775"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pic>
        <p:nvPicPr>
          <p:cNvPr id="7" name="图片 6" descr="4"/>
          <p:cNvPicPr>
            <a:picLocks noChangeAspect="1"/>
          </p:cNvPicPr>
          <p:nvPr userDrawn="1">
            <p:custDataLst>
              <p:tags r:id="rId1"/>
            </p:custDataLst>
          </p:nvPr>
        </p:nvPicPr>
        <p:blipFill>
          <a:blip r:embed="rId4"/>
          <a:stretch>
            <a:fillRect/>
          </a:stretch>
        </p:blipFill>
        <p:spPr>
          <a:xfrm>
            <a:off x="7019925" y="241935"/>
            <a:ext cx="2039620" cy="482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userDrawn="1"/>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descr="4"/>
          <p:cNvPicPr>
            <a:picLocks noChangeAspect="1"/>
          </p:cNvPicPr>
          <p:nvPr userDrawn="1">
            <p:custDataLst>
              <p:tags r:id="rId1"/>
            </p:custDataLst>
          </p:nvPr>
        </p:nvPicPr>
        <p:blipFill>
          <a:blip r:embed="rId4"/>
          <a:stretch>
            <a:fillRect/>
          </a:stretch>
        </p:blipFill>
        <p:spPr>
          <a:xfrm>
            <a:off x="7019925" y="241935"/>
            <a:ext cx="2039620" cy="482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b="12358"/>
          <a:stretch>
            <a:fillRect/>
          </a:stretch>
        </p:blipFill>
        <p:spPr bwMode="auto">
          <a:xfrm>
            <a:off x="0" y="0"/>
            <a:ext cx="91440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ctrTitle"/>
          </p:nvPr>
        </p:nvSpPr>
        <p:spPr>
          <a:xfrm>
            <a:off x="575556" y="810322"/>
            <a:ext cx="7992888" cy="938535"/>
          </a:xfrm>
          <a:prstGeom prst="rect">
            <a:avLst/>
          </a:prstGeom>
        </p:spPr>
        <p:txBody>
          <a:bodyPr>
            <a:normAutofit/>
          </a:bodyPr>
          <a:lstStyle>
            <a:lvl1pPr>
              <a:defRPr sz="4800" b="1" baseline="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9" name="副标题 2"/>
          <p:cNvSpPr>
            <a:spLocks noGrp="1"/>
          </p:cNvSpPr>
          <p:nvPr>
            <p:ph type="subTitle" idx="1"/>
          </p:nvPr>
        </p:nvSpPr>
        <p:spPr>
          <a:xfrm>
            <a:off x="1720652" y="1811164"/>
            <a:ext cx="5760640" cy="766936"/>
          </a:xfrm>
          <a:prstGeom prst="rect">
            <a:avLst/>
          </a:prstGeo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t="22523" b="25092"/>
          <a:stretch>
            <a:fillRect/>
          </a:stretch>
        </p:blipFill>
        <p:spPr bwMode="auto">
          <a:xfrm>
            <a:off x="0" y="-20638"/>
            <a:ext cx="9144000" cy="274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p:cNvSpPr/>
          <p:nvPr/>
        </p:nvSpPr>
        <p:spPr>
          <a:xfrm>
            <a:off x="0" y="-20638"/>
            <a:ext cx="9144000" cy="1882776"/>
          </a:xfrm>
          <a:custGeom>
            <a:avLst/>
            <a:gdLst>
              <a:gd name="connsiteX0" fmla="*/ 0 w 12195175"/>
              <a:gd name="connsiteY0" fmla="*/ 0 h 908720"/>
              <a:gd name="connsiteX1" fmla="*/ 12195175 w 12195175"/>
              <a:gd name="connsiteY1" fmla="*/ 0 h 908720"/>
              <a:gd name="connsiteX2" fmla="*/ 12195175 w 12195175"/>
              <a:gd name="connsiteY2" fmla="*/ 908720 h 908720"/>
              <a:gd name="connsiteX3" fmla="*/ 0 w 12195175"/>
              <a:gd name="connsiteY3" fmla="*/ 908720 h 908720"/>
              <a:gd name="connsiteX4" fmla="*/ 0 w 12195175"/>
              <a:gd name="connsiteY4" fmla="*/ 0 h 908720"/>
              <a:gd name="connsiteX0-1" fmla="*/ 0 w 12195175"/>
              <a:gd name="connsiteY0-2" fmla="*/ 0 h 908720"/>
              <a:gd name="connsiteX1-3" fmla="*/ 12195175 w 12195175"/>
              <a:gd name="connsiteY1-4" fmla="*/ 0 h 908720"/>
              <a:gd name="connsiteX2-5" fmla="*/ 12195175 w 12195175"/>
              <a:gd name="connsiteY2-6" fmla="*/ 908720 h 908720"/>
              <a:gd name="connsiteX3-7" fmla="*/ 6096000 w 12195175"/>
              <a:gd name="connsiteY3-8" fmla="*/ 899886 h 908720"/>
              <a:gd name="connsiteX4-9" fmla="*/ 0 w 12195175"/>
              <a:gd name="connsiteY4-10" fmla="*/ 908720 h 908720"/>
              <a:gd name="connsiteX5" fmla="*/ 0 w 12195175"/>
              <a:gd name="connsiteY5" fmla="*/ 0 h 908720"/>
              <a:gd name="connsiteX0-11" fmla="*/ 0 w 12195175"/>
              <a:gd name="connsiteY0-12" fmla="*/ 0 h 2510972"/>
              <a:gd name="connsiteX1-13" fmla="*/ 12195175 w 12195175"/>
              <a:gd name="connsiteY1-14" fmla="*/ 0 h 2510972"/>
              <a:gd name="connsiteX2-15" fmla="*/ 12195175 w 12195175"/>
              <a:gd name="connsiteY2-16" fmla="*/ 908720 h 2510972"/>
              <a:gd name="connsiteX3-17" fmla="*/ 6052458 w 12195175"/>
              <a:gd name="connsiteY3-18" fmla="*/ 2510972 h 2510972"/>
              <a:gd name="connsiteX4-19" fmla="*/ 0 w 12195175"/>
              <a:gd name="connsiteY4-20" fmla="*/ 908720 h 2510972"/>
              <a:gd name="connsiteX5-21" fmla="*/ 0 w 12195175"/>
              <a:gd name="connsiteY5-22" fmla="*/ 0 h 25109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2510972">
                <a:moveTo>
                  <a:pt x="0" y="0"/>
                </a:moveTo>
                <a:lnTo>
                  <a:pt x="12195175" y="0"/>
                </a:lnTo>
                <a:lnTo>
                  <a:pt x="12195175" y="908720"/>
                </a:lnTo>
                <a:lnTo>
                  <a:pt x="6052458" y="2510972"/>
                </a:lnTo>
                <a:lnTo>
                  <a:pt x="0" y="908720"/>
                </a:lnTo>
                <a:lnTo>
                  <a:pt x="0" y="0"/>
                </a:lnTo>
                <a:close/>
              </a:path>
            </a:pathLst>
          </a:custGeom>
          <a:solidFill>
            <a:srgbClr val="1F497D">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sp>
        <p:nvSpPr>
          <p:cNvPr id="6" name="矩形 4"/>
          <p:cNvSpPr/>
          <p:nvPr/>
        </p:nvSpPr>
        <p:spPr>
          <a:xfrm>
            <a:off x="0" y="4516438"/>
            <a:ext cx="9144000" cy="647700"/>
          </a:xfrm>
          <a:custGeom>
            <a:avLst/>
            <a:gdLst>
              <a:gd name="connsiteX0" fmla="*/ 0 w 12195175"/>
              <a:gd name="connsiteY0" fmla="*/ 0 h 404664"/>
              <a:gd name="connsiteX1" fmla="*/ 12195175 w 12195175"/>
              <a:gd name="connsiteY1" fmla="*/ 0 h 404664"/>
              <a:gd name="connsiteX2" fmla="*/ 12195175 w 12195175"/>
              <a:gd name="connsiteY2" fmla="*/ 404664 h 404664"/>
              <a:gd name="connsiteX3" fmla="*/ 0 w 12195175"/>
              <a:gd name="connsiteY3" fmla="*/ 404664 h 404664"/>
              <a:gd name="connsiteX4" fmla="*/ 0 w 12195175"/>
              <a:gd name="connsiteY4" fmla="*/ 0 h 404664"/>
              <a:gd name="connsiteX0-1" fmla="*/ 0 w 12195175"/>
              <a:gd name="connsiteY0-2" fmla="*/ 8993 h 413657"/>
              <a:gd name="connsiteX1-3" fmla="*/ 6096000 w 12195175"/>
              <a:gd name="connsiteY1-4" fmla="*/ 0 h 413657"/>
              <a:gd name="connsiteX2-5" fmla="*/ 12195175 w 12195175"/>
              <a:gd name="connsiteY2-6" fmla="*/ 8993 h 413657"/>
              <a:gd name="connsiteX3-7" fmla="*/ 12195175 w 12195175"/>
              <a:gd name="connsiteY3-8" fmla="*/ 413657 h 413657"/>
              <a:gd name="connsiteX4-9" fmla="*/ 0 w 12195175"/>
              <a:gd name="connsiteY4-10" fmla="*/ 413657 h 413657"/>
              <a:gd name="connsiteX5" fmla="*/ 0 w 12195175"/>
              <a:gd name="connsiteY5" fmla="*/ 8993 h 413657"/>
              <a:gd name="connsiteX0-11" fmla="*/ 0 w 12195175"/>
              <a:gd name="connsiteY0-12" fmla="*/ 458935 h 863599"/>
              <a:gd name="connsiteX1-13" fmla="*/ 6052457 w 12195175"/>
              <a:gd name="connsiteY1-14" fmla="*/ 0 h 863599"/>
              <a:gd name="connsiteX2-15" fmla="*/ 12195175 w 12195175"/>
              <a:gd name="connsiteY2-16" fmla="*/ 458935 h 863599"/>
              <a:gd name="connsiteX3-17" fmla="*/ 12195175 w 12195175"/>
              <a:gd name="connsiteY3-18" fmla="*/ 863599 h 863599"/>
              <a:gd name="connsiteX4-19" fmla="*/ 0 w 12195175"/>
              <a:gd name="connsiteY4-20" fmla="*/ 863599 h 863599"/>
              <a:gd name="connsiteX5-21" fmla="*/ 0 w 12195175"/>
              <a:gd name="connsiteY5-22" fmla="*/ 458935 h 8635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863599">
                <a:moveTo>
                  <a:pt x="0" y="458935"/>
                </a:moveTo>
                <a:lnTo>
                  <a:pt x="6052457" y="0"/>
                </a:lnTo>
                <a:lnTo>
                  <a:pt x="12195175" y="458935"/>
                </a:lnTo>
                <a:lnTo>
                  <a:pt x="12195175" y="863599"/>
                </a:lnTo>
                <a:lnTo>
                  <a:pt x="0" y="863599"/>
                </a:lnTo>
                <a:lnTo>
                  <a:pt x="0" y="458935"/>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pic>
        <p:nvPicPr>
          <p:cNvPr id="9" name="图片 4"/>
          <p:cNvPicPr>
            <a:picLocks noChangeAspect="1"/>
          </p:cNvPicPr>
          <p:nvPr/>
        </p:nvPicPr>
        <p:blipFill>
          <a:blip r:embed="rId3" cstate="print">
            <a:extLst>
              <a:ext uri="{28A0092B-C50C-407E-A947-70E740481C1C}">
                <a14:useLocalDpi xmlns:a14="http://schemas.microsoft.com/office/drawing/2010/main" val="0"/>
              </a:ext>
            </a:extLst>
          </a:blip>
          <a:srcRect l="23859" t="39673" r="23274" b="39980"/>
          <a:stretch>
            <a:fillRect/>
          </a:stretch>
        </p:blipFill>
        <p:spPr bwMode="auto">
          <a:xfrm>
            <a:off x="2800350" y="461963"/>
            <a:ext cx="36004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ctrTitle"/>
          </p:nvPr>
        </p:nvSpPr>
        <p:spPr>
          <a:xfrm>
            <a:off x="575556" y="2713239"/>
            <a:ext cx="7992888" cy="938535"/>
          </a:xfrm>
          <a:prstGeom prst="rect">
            <a:avLst/>
          </a:prstGeom>
        </p:spPr>
        <p:txBody>
          <a:bodyPr>
            <a:normAutofit/>
          </a:bodyPr>
          <a:lstStyle>
            <a:lvl1pPr>
              <a:defRPr sz="4800" b="1" baseline="0">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a:sym typeface="微软雅黑" panose="020B0503020204020204" pitchFamily="34" charset="-122"/>
              </a:rPr>
              <a:t>单击此处编辑母版标题样式</a:t>
            </a:r>
            <a:endParaRPr lang="zh-CN" altLang="en-US" dirty="0">
              <a:sym typeface="微软雅黑" panose="020B0503020204020204" pitchFamily="34" charset="-122"/>
            </a:endParaRPr>
          </a:p>
        </p:txBody>
      </p:sp>
      <p:sp>
        <p:nvSpPr>
          <p:cNvPr id="8" name="副标题 2"/>
          <p:cNvSpPr>
            <a:spLocks noGrp="1"/>
          </p:cNvSpPr>
          <p:nvPr>
            <p:ph type="subTitle" idx="1"/>
          </p:nvPr>
        </p:nvSpPr>
        <p:spPr>
          <a:xfrm>
            <a:off x="1720652" y="3714081"/>
            <a:ext cx="5760640" cy="766936"/>
          </a:xfrm>
          <a:prstGeom prst="rect">
            <a:avLst/>
          </a:prstGeom>
        </p:spPr>
        <p:txBody>
          <a:bodyPr/>
          <a:lstStyle>
            <a:lvl1pPr marL="0" indent="0" algn="ctr">
              <a:buNone/>
              <a:defRPr sz="24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3.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notesSlide" Target="../notesSlides/notesSlide15.xml"/><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3.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32.png"/><Relationship Id="rId9" Type="http://schemas.openxmlformats.org/officeDocument/2006/relationships/image" Target="../media/image47.png"/><Relationship Id="rId1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3.xml"/><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3600" dirty="0"/>
              <a:t>基于 </a:t>
            </a:r>
            <a:r>
              <a:rPr lang="en-US" altLang="zh-CN" sz="3600" dirty="0"/>
              <a:t>BiCMOS </a:t>
            </a:r>
            <a:r>
              <a:rPr lang="zh-CN" altLang="en-US" sz="3600" dirty="0"/>
              <a:t>工艺 </a:t>
            </a:r>
            <a:r>
              <a:rPr lang="en-US" altLang="zh-CN" sz="3600" dirty="0"/>
              <a:t>10~31GHz </a:t>
            </a:r>
            <a:r>
              <a:rPr lang="zh-CN" altLang="en-US" sz="3600" dirty="0"/>
              <a:t>宽带</a:t>
            </a:r>
            <a:r>
              <a:rPr lang="en-US" altLang="zh-CN" sz="3600" dirty="0"/>
              <a:t>6</a:t>
            </a:r>
            <a:r>
              <a:rPr lang="zh-CN" altLang="en-US" sz="3600" dirty="0"/>
              <a:t>位</a:t>
            </a:r>
            <a:r>
              <a:rPr lang="en-US" altLang="zh-CN" sz="3600" dirty="0"/>
              <a:t>MMIC</a:t>
            </a:r>
            <a:r>
              <a:rPr lang="zh-CN" altLang="en-US" sz="3600" dirty="0"/>
              <a:t>有源移相器研究</a:t>
            </a:r>
          </a:p>
        </p:txBody>
      </p:sp>
      <p:sp>
        <p:nvSpPr>
          <p:cNvPr id="4" name="副标题 3"/>
          <p:cNvSpPr>
            <a:spLocks noGrp="1"/>
          </p:cNvSpPr>
          <p:nvPr>
            <p:ph type="subTitle" idx="1"/>
          </p:nvPr>
        </p:nvSpPr>
        <p:spPr>
          <a:xfrm>
            <a:off x="6372200" y="3795886"/>
            <a:ext cx="2592289" cy="766936"/>
          </a:xfrm>
        </p:spPr>
        <p:txBody>
          <a:bodyPr/>
          <a:lstStyle/>
          <a:p>
            <a:r>
              <a:rPr lang="zh-CN" altLang="en-US" sz="1600" dirty="0"/>
              <a:t>学生：庾小齐</a:t>
            </a:r>
            <a:endParaRPr lang="en-US" altLang="zh-CN" sz="1600" dirty="0"/>
          </a:p>
          <a:p>
            <a:r>
              <a:rPr lang="zh-CN" altLang="en-US" sz="1600" dirty="0"/>
              <a:t>导师：方小虎</a:t>
            </a:r>
          </a:p>
          <a:p>
            <a:r>
              <a:rPr lang="zh-CN" altLang="en-US" sz="1100" dirty="0"/>
              <a:t>（汇报日期）</a:t>
            </a:r>
            <a:r>
              <a:rPr lang="en-US" altLang="zh-CN" sz="1100" dirty="0"/>
              <a:t>2025</a:t>
            </a:r>
            <a:r>
              <a:rPr lang="zh-CN" altLang="en-US" sz="1100" dirty="0"/>
              <a:t>年</a:t>
            </a:r>
            <a:r>
              <a:rPr lang="en-US" altLang="zh-CN" sz="1100" dirty="0"/>
              <a:t>1</a:t>
            </a:r>
            <a:r>
              <a:rPr lang="zh-CN" altLang="en-US" sz="1100" dirty="0"/>
              <a:t>月</a:t>
            </a:r>
            <a:r>
              <a:rPr lang="en-US" altLang="zh-CN" sz="1100" dirty="0"/>
              <a:t>10</a:t>
            </a:r>
            <a:r>
              <a:rPr lang="zh-CN" altLang="en-US" sz="1100"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64057" y="875064"/>
            <a:ext cx="4564318"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6-bit Active Phase Shifter for Ku-Band Phased Arrays </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793295" y="2607874"/>
            <a:ext cx="4320479"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使用</a:t>
            </a:r>
            <a:r>
              <a:rPr lang="en-US" altLang="zh-CN" sz="1200" b="1" dirty="0">
                <a:solidFill>
                  <a:srgbClr val="FF0000"/>
                </a:solidFill>
                <a:latin typeface="宋体" panose="02010600030101010101" pitchFamily="2" charset="-122"/>
                <a:ea typeface="宋体" panose="02010600030101010101" pitchFamily="2" charset="-122"/>
              </a:rPr>
              <a:t>Marchand Balun</a:t>
            </a:r>
            <a:r>
              <a:rPr lang="zh-CN" altLang="en-US" sz="1200" b="1" dirty="0">
                <a:solidFill>
                  <a:sysClr val="windowText" lastClr="000000"/>
                </a:solidFill>
                <a:latin typeface="宋体" panose="02010600030101010101" pitchFamily="2" charset="-122"/>
                <a:ea typeface="宋体" panose="02010600030101010101" pitchFamily="2" charset="-122"/>
              </a:rPr>
              <a:t>与</a:t>
            </a:r>
            <a:r>
              <a:rPr lang="en-US" altLang="zh-CN" sz="1200" b="1" dirty="0">
                <a:solidFill>
                  <a:srgbClr val="FF0000"/>
                </a:solidFill>
                <a:latin typeface="宋体" panose="02010600030101010101" pitchFamily="2" charset="-122"/>
                <a:ea typeface="宋体" panose="02010600030101010101" pitchFamily="2" charset="-122"/>
              </a:rPr>
              <a:t>RC</a:t>
            </a:r>
            <a:r>
              <a:rPr lang="zh-CN" altLang="en-US" sz="1200" b="1" dirty="0">
                <a:solidFill>
                  <a:srgbClr val="FF0000"/>
                </a:solidFill>
                <a:latin typeface="宋体" panose="02010600030101010101" pitchFamily="2" charset="-122"/>
                <a:ea typeface="宋体" panose="02010600030101010101" pitchFamily="2" charset="-122"/>
              </a:rPr>
              <a:t>多相滤波电路</a:t>
            </a:r>
            <a:r>
              <a:rPr lang="zh-CN" altLang="en-US" sz="1200" b="1" dirty="0">
                <a:solidFill>
                  <a:sysClr val="windowText" lastClr="000000"/>
                </a:solidFill>
                <a:latin typeface="宋体" panose="02010600030101010101" pitchFamily="2" charset="-122"/>
                <a:ea typeface="宋体" panose="02010600030101010101" pitchFamily="2" charset="-122"/>
              </a:rPr>
              <a:t>产生正交参考信号，以实现宽带高精度移相功能。</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2.61°</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en-US" altLang="zh-CN" sz="1200" b="1" dirty="0">
                <a:solidFill>
                  <a:sysClr val="windowText" lastClr="000000"/>
                </a:solidFill>
                <a:latin typeface="宋体" panose="02010600030101010101" pitchFamily="2" charset="-122"/>
                <a:ea typeface="宋体" panose="02010600030101010101" pitchFamily="2" charset="-122"/>
              </a:rPr>
              <a:t>0.4</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11.6dB~20.39dB</a:t>
            </a:r>
          </a:p>
        </p:txBody>
      </p:sp>
      <p:pic>
        <p:nvPicPr>
          <p:cNvPr id="7" name="图片 6">
            <a:extLst>
              <a:ext uri="{FF2B5EF4-FFF2-40B4-BE49-F238E27FC236}">
                <a16:creationId xmlns:a16="http://schemas.microsoft.com/office/drawing/2014/main" id="{C16EAE4C-CC29-4B07-AD19-FB03956ACF4E}"/>
              </a:ext>
            </a:extLst>
          </p:cNvPr>
          <p:cNvPicPr>
            <a:picLocks noChangeAspect="1"/>
          </p:cNvPicPr>
          <p:nvPr/>
        </p:nvPicPr>
        <p:blipFill>
          <a:blip r:embed="rId4"/>
          <a:stretch>
            <a:fillRect/>
          </a:stretch>
        </p:blipFill>
        <p:spPr>
          <a:xfrm>
            <a:off x="4985136" y="1131590"/>
            <a:ext cx="3755975" cy="1287129"/>
          </a:xfrm>
          <a:prstGeom prst="rect">
            <a:avLst/>
          </a:prstGeom>
        </p:spPr>
      </p:pic>
      <p:pic>
        <p:nvPicPr>
          <p:cNvPr id="9" name="图片 8">
            <a:extLst>
              <a:ext uri="{FF2B5EF4-FFF2-40B4-BE49-F238E27FC236}">
                <a16:creationId xmlns:a16="http://schemas.microsoft.com/office/drawing/2014/main" id="{3E227CE7-3CD6-4E9C-9B50-65D963518935}"/>
              </a:ext>
            </a:extLst>
          </p:cNvPr>
          <p:cNvPicPr>
            <a:picLocks noChangeAspect="1"/>
          </p:cNvPicPr>
          <p:nvPr/>
        </p:nvPicPr>
        <p:blipFill>
          <a:blip r:embed="rId5"/>
          <a:stretch>
            <a:fillRect/>
          </a:stretch>
        </p:blipFill>
        <p:spPr>
          <a:xfrm>
            <a:off x="16722" y="1478142"/>
            <a:ext cx="4683840" cy="2395341"/>
          </a:xfrm>
          <a:prstGeom prst="rect">
            <a:avLst/>
          </a:prstGeom>
        </p:spPr>
      </p:pic>
      <p:sp>
        <p:nvSpPr>
          <p:cNvPr id="18" name="文本框 17">
            <a:extLst>
              <a:ext uri="{FF2B5EF4-FFF2-40B4-BE49-F238E27FC236}">
                <a16:creationId xmlns:a16="http://schemas.microsoft.com/office/drawing/2014/main" id="{61C51098-5EBE-4029-AB05-6B0A980E2299}"/>
              </a:ext>
            </a:extLst>
          </p:cNvPr>
          <p:cNvSpPr txBox="1"/>
          <p:nvPr/>
        </p:nvSpPr>
        <p:spPr>
          <a:xfrm>
            <a:off x="2341402" y="4515966"/>
            <a:ext cx="6279064" cy="482953"/>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900" kern="0" dirty="0">
                <a:effectLst/>
                <a:latin typeface="Times New Roman" panose="02020603050405020304" pitchFamily="18" charset="0"/>
                <a:ea typeface="宋体" panose="02010600030101010101" pitchFamily="2" charset="-122"/>
              </a:rPr>
              <a:t>[4] Y. Yao, Z. Li, G. Cheng and L. Luo. A 6-bit active phase shifter for Ku-band phased arrays[C]. 9</a:t>
            </a:r>
            <a:r>
              <a:rPr lang="en-US" altLang="zh-CN" sz="900" kern="0" baseline="30000" dirty="0">
                <a:effectLst/>
                <a:latin typeface="Times New Roman" panose="02020603050405020304" pitchFamily="18" charset="0"/>
                <a:ea typeface="宋体" panose="02010600030101010101" pitchFamily="2" charset="-122"/>
              </a:rPr>
              <a:t>th</a:t>
            </a:r>
            <a:r>
              <a:rPr lang="en-US" altLang="zh-CN" sz="900" kern="0" dirty="0">
                <a:effectLst/>
                <a:latin typeface="Times New Roman" panose="02020603050405020304" pitchFamily="18" charset="0"/>
                <a:ea typeface="宋体" panose="02010600030101010101" pitchFamily="2" charset="-122"/>
              </a:rPr>
              <a:t> International Conference on Wireless Communications and Signal Processing (WCSP), 2017: 1-5.</a:t>
            </a:r>
            <a:endParaRPr lang="zh-CN" altLang="zh-CN" sz="105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0FB49C62-0CAD-4376-9E9A-A3EF04B5AA1A}"/>
              </a:ext>
            </a:extLst>
          </p:cNvPr>
          <p:cNvSpPr txBox="1"/>
          <p:nvPr/>
        </p:nvSpPr>
        <p:spPr>
          <a:xfrm>
            <a:off x="1222080" y="3848392"/>
            <a:ext cx="2629840" cy="276999"/>
          </a:xfrm>
          <a:prstGeom prst="rect">
            <a:avLst/>
          </a:prstGeom>
          <a:noFill/>
        </p:spPr>
        <p:txBody>
          <a:bodyPr wrap="square" rtlCol="0">
            <a:spAutoFit/>
          </a:bodyPr>
          <a:lstStyle/>
          <a:p>
            <a:r>
              <a:rPr lang="en-US" altLang="zh-CN" sz="1200" b="1" dirty="0"/>
              <a:t>2017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(12~18GHz)</a:t>
            </a:r>
            <a:endParaRPr lang="zh-CN" altLang="en-US" sz="1200" b="1" dirty="0">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FB5A7116-A581-400F-B48E-ED95DED0FCC9}"/>
              </a:ext>
            </a:extLst>
          </p:cNvPr>
          <p:cNvSpPr/>
          <p:nvPr/>
        </p:nvSpPr>
        <p:spPr>
          <a:xfrm>
            <a:off x="5033207" y="1087567"/>
            <a:ext cx="3707904" cy="1416055"/>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002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777686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15-38 GHz Vector-Summing Phase-Shifter With 360◦ Phase-Shifting Range Using Improved I/Q Generator</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427984" y="2819569"/>
            <a:ext cx="4320479"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提出改进型正交全通滤波网络，</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减少容性负载对输出正交信号精度的影响</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2.23-3.5°</a:t>
            </a:r>
            <a:r>
              <a:rPr lang="zh-CN" altLang="en-US" sz="1200" b="1" dirty="0">
                <a:solidFill>
                  <a:sysClr val="windowText" lastClr="000000"/>
                </a:solidFill>
                <a:latin typeface="宋体" panose="02010600030101010101" pitchFamily="2" charset="-122"/>
                <a:ea typeface="宋体" panose="02010600030101010101" pitchFamily="2" charset="-122"/>
              </a:rPr>
              <a:t>，增益误差为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0.7-1dB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1.7dB~4.7dB</a:t>
            </a:r>
          </a:p>
        </p:txBody>
      </p:sp>
      <p:sp>
        <p:nvSpPr>
          <p:cNvPr id="10" name="文本框 9">
            <a:extLst>
              <a:ext uri="{FF2B5EF4-FFF2-40B4-BE49-F238E27FC236}">
                <a16:creationId xmlns:a16="http://schemas.microsoft.com/office/drawing/2014/main" id="{EB688FB8-0A9D-4910-97AC-C8816F6C1DA9}"/>
              </a:ext>
            </a:extLst>
          </p:cNvPr>
          <p:cNvSpPr txBox="1"/>
          <p:nvPr/>
        </p:nvSpPr>
        <p:spPr>
          <a:xfrm>
            <a:off x="928151" y="4198754"/>
            <a:ext cx="2625916" cy="276999"/>
          </a:xfrm>
          <a:prstGeom prst="rect">
            <a:avLst/>
          </a:prstGeom>
          <a:noFill/>
        </p:spPr>
        <p:txBody>
          <a:bodyPr wrap="square" rtlCol="0">
            <a:spAutoFit/>
          </a:bodyPr>
          <a:lstStyle/>
          <a:p>
            <a:r>
              <a:rPr lang="en-US" altLang="zh-CN" sz="1200" b="1" dirty="0"/>
              <a:t>2021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(15~38GHz)</a:t>
            </a:r>
            <a:endParaRPr lang="zh-CN" altLang="en-US" sz="1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E7DD70B-9D65-4457-A17B-B63F22E7DB54}"/>
              </a:ext>
            </a:extLst>
          </p:cNvPr>
          <p:cNvPicPr>
            <a:picLocks noChangeAspect="1"/>
          </p:cNvPicPr>
          <p:nvPr/>
        </p:nvPicPr>
        <p:blipFill>
          <a:blip r:embed="rId4"/>
          <a:stretch>
            <a:fillRect/>
          </a:stretch>
        </p:blipFill>
        <p:spPr>
          <a:xfrm>
            <a:off x="7210881" y="1108879"/>
            <a:ext cx="1748706" cy="1710690"/>
          </a:xfrm>
          <a:prstGeom prst="rect">
            <a:avLst/>
          </a:prstGeom>
        </p:spPr>
      </p:pic>
      <p:pic>
        <p:nvPicPr>
          <p:cNvPr id="4" name="图片 3">
            <a:extLst>
              <a:ext uri="{FF2B5EF4-FFF2-40B4-BE49-F238E27FC236}">
                <a16:creationId xmlns:a16="http://schemas.microsoft.com/office/drawing/2014/main" id="{981215E5-8D63-48D5-B9EC-DD8EFBBBC062}"/>
              </a:ext>
            </a:extLst>
          </p:cNvPr>
          <p:cNvPicPr>
            <a:picLocks noChangeAspect="1"/>
          </p:cNvPicPr>
          <p:nvPr/>
        </p:nvPicPr>
        <p:blipFill rotWithShape="1">
          <a:blip r:embed="rId5"/>
          <a:srcRect b="4"/>
          <a:stretch/>
        </p:blipFill>
        <p:spPr>
          <a:xfrm>
            <a:off x="431074" y="1525180"/>
            <a:ext cx="3451631" cy="2470295"/>
          </a:xfrm>
          <a:prstGeom prst="rect">
            <a:avLst/>
          </a:prstGeom>
        </p:spPr>
      </p:pic>
      <p:sp>
        <p:nvSpPr>
          <p:cNvPr id="11" name="矩形 10">
            <a:extLst>
              <a:ext uri="{FF2B5EF4-FFF2-40B4-BE49-F238E27FC236}">
                <a16:creationId xmlns:a16="http://schemas.microsoft.com/office/drawing/2014/main" id="{46E11917-D437-4445-9BAE-EB07AC754315}"/>
              </a:ext>
            </a:extLst>
          </p:cNvPr>
          <p:cNvSpPr/>
          <p:nvPr/>
        </p:nvSpPr>
        <p:spPr>
          <a:xfrm>
            <a:off x="7884368" y="2098625"/>
            <a:ext cx="529940" cy="47312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2B82EEF-C2D0-4817-854B-AFF171ACF33C}"/>
              </a:ext>
            </a:extLst>
          </p:cNvPr>
          <p:cNvPicPr>
            <a:picLocks noChangeAspect="1"/>
          </p:cNvPicPr>
          <p:nvPr/>
        </p:nvPicPr>
        <p:blipFill>
          <a:blip r:embed="rId6"/>
          <a:stretch>
            <a:fillRect/>
          </a:stretch>
        </p:blipFill>
        <p:spPr>
          <a:xfrm>
            <a:off x="3861608" y="1358177"/>
            <a:ext cx="3012529" cy="1443608"/>
          </a:xfrm>
          <a:prstGeom prst="rect">
            <a:avLst/>
          </a:prstGeom>
        </p:spPr>
      </p:pic>
      <p:sp>
        <p:nvSpPr>
          <p:cNvPr id="5" name="箭头: 右 4">
            <a:extLst>
              <a:ext uri="{FF2B5EF4-FFF2-40B4-BE49-F238E27FC236}">
                <a16:creationId xmlns:a16="http://schemas.microsoft.com/office/drawing/2014/main" id="{9D9B836A-50F9-44D9-B566-71386DAD7FA2}"/>
              </a:ext>
            </a:extLst>
          </p:cNvPr>
          <p:cNvSpPr/>
          <p:nvPr/>
        </p:nvSpPr>
        <p:spPr>
          <a:xfrm>
            <a:off x="6962341" y="1974882"/>
            <a:ext cx="318817" cy="247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C5E33B7-F8FA-4818-A094-598C18FE126B}"/>
              </a:ext>
            </a:extLst>
          </p:cNvPr>
          <p:cNvSpPr txBox="1"/>
          <p:nvPr/>
        </p:nvSpPr>
        <p:spPr>
          <a:xfrm>
            <a:off x="2224334" y="4622366"/>
            <a:ext cx="6282031" cy="338554"/>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[5] F. </a:t>
            </a:r>
            <a:r>
              <a:rPr lang="en-US" altLang="zh-CN" sz="800" b="0" i="0" dirty="0" err="1">
                <a:effectLst/>
                <a:latin typeface="Times New Roman" panose="02020603050405020304" pitchFamily="18" charset="0"/>
                <a:cs typeface="Times New Roman" panose="02020603050405020304" pitchFamily="18" charset="0"/>
              </a:rPr>
              <a:t>Qiu</a:t>
            </a:r>
            <a:r>
              <a:rPr lang="en-US" altLang="zh-CN" sz="800" b="0" i="0" dirty="0">
                <a:effectLst/>
                <a:latin typeface="Times New Roman" panose="02020603050405020304" pitchFamily="18" charset="0"/>
                <a:cs typeface="Times New Roman" panose="02020603050405020304" pitchFamily="18" charset="0"/>
              </a:rPr>
              <a:t>, H. Zhu, L. Wu, W. Che and Q. </a:t>
            </a:r>
            <a:r>
              <a:rPr lang="en-US" altLang="zh-CN" sz="800" b="0" i="0" dirty="0" err="1">
                <a:effectLst/>
                <a:latin typeface="Times New Roman" panose="02020603050405020304" pitchFamily="18" charset="0"/>
                <a:cs typeface="Times New Roman" panose="02020603050405020304" pitchFamily="18" charset="0"/>
              </a:rPr>
              <a:t>Xue</a:t>
            </a:r>
            <a:r>
              <a:rPr lang="en-US" altLang="zh-CN" sz="800" b="0" i="0" dirty="0">
                <a:effectLst/>
                <a:latin typeface="Times New Roman" panose="02020603050405020304" pitchFamily="18" charset="0"/>
                <a:cs typeface="Times New Roman" panose="02020603050405020304" pitchFamily="18" charset="0"/>
              </a:rPr>
              <a:t>, "A 15–38 GHz Vector-Summing Phase-Shifter With 360° Phase-Shifting Range Using Improved I/Q Generator," in </a:t>
            </a:r>
            <a:r>
              <a:rPr lang="en-US" altLang="zh-CN" sz="800" b="0" i="1" dirty="0">
                <a:effectLst/>
                <a:latin typeface="Times New Roman" panose="02020603050405020304" pitchFamily="18" charset="0"/>
                <a:cs typeface="Times New Roman" panose="02020603050405020304" pitchFamily="18" charset="0"/>
              </a:rPr>
              <a:t>IEEE Transactions on Circuits and Systems II: Express Briefs</a:t>
            </a:r>
            <a:r>
              <a:rPr lang="en-US" altLang="zh-CN" sz="800" b="0" i="0" dirty="0">
                <a:effectLst/>
                <a:latin typeface="Times New Roman" panose="02020603050405020304" pitchFamily="18" charset="0"/>
                <a:cs typeface="Times New Roman" panose="02020603050405020304" pitchFamily="18" charset="0"/>
              </a:rPr>
              <a:t>, vol. 68, no. 10, pp. 3199-3203, Oct. 2021</a:t>
            </a:r>
            <a:endParaRPr lang="zh-CN"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74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1" y="786120"/>
            <a:ext cx="8856985"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2–24-GHz 360◦ Full-Span Differential Vector Modulator Phase Rotator With Transformer-Based Poly-Phase Quadrature Network</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474241" y="1782301"/>
            <a:ext cx="3473473" cy="188512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提出一种新型基于折叠正交耦合器的三级多相网络作为正交信号发生器</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此结构插入损耗小于</a:t>
            </a:r>
            <a:r>
              <a:rPr lang="en-US" altLang="zh-CN" sz="1200" b="1" dirty="0">
                <a:effectLst/>
                <a:latin typeface="Times New Roman" panose="02020603050405020304" pitchFamily="18" charset="0"/>
                <a:ea typeface="宋体" panose="02010600030101010101" pitchFamily="2" charset="-122"/>
              </a:rPr>
              <a:t>2dB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0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宋体" panose="02010600030101010101" pitchFamily="2" charset="-122"/>
                <a:ea typeface="宋体" panose="02010600030101010101" pitchFamily="2" charset="-122"/>
              </a:rPr>
              <a:t>1.22</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1.5dB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C5E33B7-F8FA-4818-A094-598C18FE126B}"/>
              </a:ext>
            </a:extLst>
          </p:cNvPr>
          <p:cNvSpPr txBox="1"/>
          <p:nvPr/>
        </p:nvSpPr>
        <p:spPr>
          <a:xfrm>
            <a:off x="2224334" y="4622366"/>
            <a:ext cx="6282031" cy="338554"/>
          </a:xfrm>
          <a:prstGeom prst="rect">
            <a:avLst/>
          </a:prstGeom>
          <a:noFill/>
        </p:spPr>
        <p:txBody>
          <a:bodyPr wrap="square">
            <a:spAutoFit/>
          </a:bodyPr>
          <a:lstStyle/>
          <a:p>
            <a:r>
              <a:rPr lang="en-US" altLang="zh-CN" sz="800" b="0" i="0" dirty="0">
                <a:solidFill>
                  <a:srgbClr val="333333"/>
                </a:solidFill>
                <a:effectLst/>
                <a:latin typeface="Times New Roman" panose="02020603050405020304" pitchFamily="18" charset="0"/>
                <a:cs typeface="Times New Roman" panose="02020603050405020304" pitchFamily="18" charset="0"/>
              </a:rPr>
              <a:t>[6] T. -W. Li, J. S. Park and H. Wang, "A 2–24-GHz 360° Full-Span Differential Vector Modulator Phase Rotator With Transformer-Based Poly-Phase Quadrature Network," in </a:t>
            </a:r>
            <a:r>
              <a:rPr lang="en-US" altLang="zh-CN" sz="800" b="0" i="1" dirty="0">
                <a:solidFill>
                  <a:srgbClr val="333333"/>
                </a:solidFill>
                <a:effectLst/>
                <a:latin typeface="Times New Roman" panose="02020603050405020304" pitchFamily="18" charset="0"/>
                <a:cs typeface="Times New Roman" panose="02020603050405020304" pitchFamily="18" charset="0"/>
              </a:rPr>
              <a:t>IEEE Transactions on Very Large Scale Integration (VLSI) Systems</a:t>
            </a:r>
            <a:r>
              <a:rPr lang="en-US" altLang="zh-CN" sz="800" b="0" i="0" dirty="0">
                <a:solidFill>
                  <a:srgbClr val="333333"/>
                </a:solidFill>
                <a:effectLst/>
                <a:latin typeface="Times New Roman" panose="02020603050405020304" pitchFamily="18" charset="0"/>
                <a:cs typeface="Times New Roman" panose="02020603050405020304" pitchFamily="18" charset="0"/>
              </a:rPr>
              <a:t>, vol. 28, no. 12, pp. 2623-2635, Dec. 2020.</a:t>
            </a:r>
            <a:endParaRPr lang="zh-CN" altLang="en-US" sz="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5F2D9DD-F9A8-4181-8D2C-7CC840C64CB7}"/>
              </a:ext>
            </a:extLst>
          </p:cNvPr>
          <p:cNvPicPr>
            <a:picLocks noChangeAspect="1"/>
          </p:cNvPicPr>
          <p:nvPr/>
        </p:nvPicPr>
        <p:blipFill rotWithShape="1">
          <a:blip r:embed="rId4"/>
          <a:srcRect l="3993"/>
          <a:stretch/>
        </p:blipFill>
        <p:spPr>
          <a:xfrm>
            <a:off x="164238" y="1491630"/>
            <a:ext cx="5113829" cy="2466465"/>
          </a:xfrm>
          <a:prstGeom prst="rect">
            <a:avLst/>
          </a:prstGeom>
        </p:spPr>
      </p:pic>
      <p:sp>
        <p:nvSpPr>
          <p:cNvPr id="8" name="文本框 7">
            <a:extLst>
              <a:ext uri="{FF2B5EF4-FFF2-40B4-BE49-F238E27FC236}">
                <a16:creationId xmlns:a16="http://schemas.microsoft.com/office/drawing/2014/main" id="{4FD3FCC4-DE60-4AD0-8EFF-21DB66EB4DBE}"/>
              </a:ext>
            </a:extLst>
          </p:cNvPr>
          <p:cNvSpPr txBox="1"/>
          <p:nvPr/>
        </p:nvSpPr>
        <p:spPr>
          <a:xfrm>
            <a:off x="1763688" y="3910033"/>
            <a:ext cx="2520280" cy="276999"/>
          </a:xfrm>
          <a:prstGeom prst="rect">
            <a:avLst/>
          </a:prstGeom>
          <a:noFill/>
        </p:spPr>
        <p:txBody>
          <a:bodyPr wrap="square" rtlCol="0">
            <a:spAutoFit/>
          </a:bodyPr>
          <a:lstStyle/>
          <a:p>
            <a:r>
              <a:rPr lang="en-US" altLang="zh-CN" sz="1200" b="1" dirty="0"/>
              <a:t>2020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(2~24GHz)</a:t>
            </a:r>
            <a:endParaRPr lang="zh-CN" altLang="en-US" sz="12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D0E3512-A3D4-4032-9ECA-B48FA326FC28}"/>
              </a:ext>
            </a:extLst>
          </p:cNvPr>
          <p:cNvSpPr/>
          <p:nvPr/>
        </p:nvSpPr>
        <p:spPr>
          <a:xfrm>
            <a:off x="175546" y="1607304"/>
            <a:ext cx="2380230" cy="235079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788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2785631"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2" name="文本框 11">
            <a:extLst>
              <a:ext uri="{FF2B5EF4-FFF2-40B4-BE49-F238E27FC236}">
                <a16:creationId xmlns:a16="http://schemas.microsoft.com/office/drawing/2014/main" id="{4C5E33B7-F8FA-4818-A094-598C18FE126B}"/>
              </a:ext>
            </a:extLst>
          </p:cNvPr>
          <p:cNvSpPr txBox="1"/>
          <p:nvPr/>
        </p:nvSpPr>
        <p:spPr>
          <a:xfrm>
            <a:off x="5248325" y="2223501"/>
            <a:ext cx="3774838" cy="2877711"/>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[1] </a:t>
            </a:r>
            <a:r>
              <a:rPr lang="zh-CN" altLang="en-US" sz="800" dirty="0">
                <a:latin typeface="Times New Roman" panose="02020603050405020304" pitchFamily="18" charset="0"/>
                <a:cs typeface="Times New Roman" panose="02020603050405020304" pitchFamily="18" charset="0"/>
              </a:rPr>
              <a:t>Kadam M, Kumar A, Aniruddhan S. A 28GHz reflective-type transmission-line-based phase shifter[J]. IEEE Transactions on Circuits and Systems I: Regular Papers, 2020, 67(12): 4641-4650.</a:t>
            </a:r>
            <a:endParaRPr lang="en-US" altLang="zh-CN" sz="800" b="0" i="0" dirty="0">
              <a:effectLst/>
              <a:latin typeface="Times New Roman" panose="02020603050405020304" pitchFamily="18" charset="0"/>
              <a:cs typeface="Times New Roman" panose="02020603050405020304" pitchFamily="18" charset="0"/>
            </a:endParaRPr>
          </a:p>
          <a:p>
            <a:r>
              <a:rPr lang="en-US" altLang="zh-CN" sz="800" dirty="0">
                <a:latin typeface="Times New Roman" panose="02020603050405020304" pitchFamily="18" charset="0"/>
                <a:cs typeface="Times New Roman" panose="02020603050405020304" pitchFamily="18" charset="0"/>
              </a:rPr>
              <a:t>[2] </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K. -J. Koh and G. M. Rebeiz, "0.13-</a:t>
            </a:r>
            <a:r>
              <a:rPr kumimoji="0" lang="zh-CN" altLang="zh-CN" sz="1100" b="0" i="0" u="none" strike="noStrike" cap="none" normalizeH="0" baseline="0" dirty="0">
                <a:ln>
                  <a:noFill/>
                </a:ln>
                <a:effectLst/>
                <a:latin typeface="Times New Roman" panose="02020603050405020304" pitchFamily="18" charset="0"/>
                <a:ea typeface="MathJax_Math-italic"/>
                <a:cs typeface="Times New Roman" panose="02020603050405020304" pitchFamily="18" charset="0"/>
              </a:rPr>
              <a:t>μ</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m CMOS Phase Shifters for X-, Ku-, and K-Band Phased Arrays," in </a:t>
            </a:r>
            <a:r>
              <a:rPr kumimoji="0" lang="zh-CN" altLang="zh-CN" sz="800" b="0" i="1"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IEEE Journal of Solid-State Circuits</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 vol. 42, no. 11, pp. 2535-2546, Nov. 200</a:t>
            </a: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7</a:t>
            </a:r>
            <a:r>
              <a:rPr lang="en-US" altLang="zh-CN" sz="800" b="0" i="0" dirty="0">
                <a:effectLst/>
                <a:latin typeface="Times New Roman" panose="02020603050405020304" pitchFamily="18" charset="0"/>
                <a:cs typeface="Times New Roman" panose="02020603050405020304" pitchFamily="18" charset="0"/>
              </a:rPr>
              <a:t>.</a:t>
            </a:r>
          </a:p>
          <a:p>
            <a:r>
              <a:rPr lang="en-US" altLang="zh-CN" sz="800" dirty="0">
                <a:latin typeface="Times New Roman" panose="02020603050405020304" pitchFamily="18" charset="0"/>
                <a:cs typeface="Times New Roman" panose="02020603050405020304" pitchFamily="18" charset="0"/>
              </a:rPr>
              <a:t>[3] </a:t>
            </a:r>
            <a:r>
              <a:rPr lang="en-US" altLang="zh-CN" sz="800" b="0" i="0" dirty="0">
                <a:effectLst/>
                <a:latin typeface="Times New Roman" panose="02020603050405020304" pitchFamily="18" charset="0"/>
                <a:cs typeface="Times New Roman" panose="02020603050405020304" pitchFamily="18" charset="0"/>
              </a:rPr>
              <a:t>B. </a:t>
            </a:r>
            <a:r>
              <a:rPr lang="en-US" altLang="zh-CN" sz="800" b="0" i="0" dirty="0" err="1">
                <a:effectLst/>
                <a:latin typeface="Times New Roman" panose="02020603050405020304" pitchFamily="18" charset="0"/>
                <a:cs typeface="Times New Roman" panose="02020603050405020304" pitchFamily="18" charset="0"/>
              </a:rPr>
              <a:t>Cetindogan</a:t>
            </a:r>
            <a:r>
              <a:rPr lang="en-US" altLang="zh-CN" sz="800" b="0" i="0" dirty="0">
                <a:effectLst/>
                <a:latin typeface="Times New Roman" panose="02020603050405020304" pitchFamily="18" charset="0"/>
                <a:cs typeface="Times New Roman" panose="02020603050405020304" pitchFamily="18" charset="0"/>
              </a:rPr>
              <a:t>, E. </a:t>
            </a:r>
            <a:r>
              <a:rPr lang="en-US" altLang="zh-CN" sz="800" b="0" i="0" dirty="0" err="1">
                <a:effectLst/>
                <a:latin typeface="Times New Roman" panose="02020603050405020304" pitchFamily="18" charset="0"/>
                <a:cs typeface="Times New Roman" panose="02020603050405020304" pitchFamily="18" charset="0"/>
              </a:rPr>
              <a:t>Ozeren</a:t>
            </a:r>
            <a:r>
              <a:rPr lang="en-US" altLang="zh-CN" sz="800" b="0" i="0" dirty="0">
                <a:effectLst/>
                <a:latin typeface="Times New Roman" panose="02020603050405020304" pitchFamily="18" charset="0"/>
                <a:cs typeface="Times New Roman" panose="02020603050405020304" pitchFamily="18" charset="0"/>
              </a:rPr>
              <a:t>, B. </a:t>
            </a:r>
            <a:r>
              <a:rPr lang="en-US" altLang="zh-CN" sz="800" b="0" i="0" dirty="0" err="1">
                <a:effectLst/>
                <a:latin typeface="Times New Roman" panose="02020603050405020304" pitchFamily="18" charset="0"/>
                <a:cs typeface="Times New Roman" panose="02020603050405020304" pitchFamily="18" charset="0"/>
              </a:rPr>
              <a:t>Ustundag</a:t>
            </a:r>
            <a:r>
              <a:rPr lang="en-US" altLang="zh-CN" sz="800" b="0" i="0" dirty="0">
                <a:effectLst/>
                <a:latin typeface="Times New Roman" panose="02020603050405020304" pitchFamily="18" charset="0"/>
                <a:cs typeface="Times New Roman" panose="02020603050405020304" pitchFamily="18" charset="0"/>
              </a:rPr>
              <a:t>, M. </a:t>
            </a:r>
            <a:r>
              <a:rPr lang="en-US" altLang="zh-CN" sz="800" b="0" i="0" dirty="0" err="1">
                <a:effectLst/>
                <a:latin typeface="Times New Roman" panose="02020603050405020304" pitchFamily="18" charset="0"/>
                <a:cs typeface="Times New Roman" panose="02020603050405020304" pitchFamily="18" charset="0"/>
              </a:rPr>
              <a:t>Kaynak</a:t>
            </a:r>
            <a:r>
              <a:rPr lang="en-US" altLang="zh-CN" sz="800" b="0" i="0" dirty="0">
                <a:effectLst/>
                <a:latin typeface="Times New Roman" panose="02020603050405020304" pitchFamily="18" charset="0"/>
                <a:cs typeface="Times New Roman" panose="02020603050405020304" pitchFamily="18" charset="0"/>
              </a:rPr>
              <a:t> and Y. </a:t>
            </a:r>
            <a:r>
              <a:rPr lang="en-US" altLang="zh-CN" sz="800" b="0" i="0" dirty="0" err="1">
                <a:effectLst/>
                <a:latin typeface="Times New Roman" panose="02020603050405020304" pitchFamily="18" charset="0"/>
                <a:cs typeface="Times New Roman" panose="02020603050405020304" pitchFamily="18" charset="0"/>
              </a:rPr>
              <a:t>Gurbuz</a:t>
            </a:r>
            <a:r>
              <a:rPr lang="en-US" altLang="zh-CN" sz="800" b="0" i="0" dirty="0">
                <a:effectLst/>
                <a:latin typeface="Times New Roman" panose="02020603050405020304" pitchFamily="18" charset="0"/>
                <a:cs typeface="Times New Roman" panose="02020603050405020304" pitchFamily="18" charset="0"/>
              </a:rPr>
              <a:t>, “A 6 Bit Vector-Sum Phase Shifter With a Decoder Based Control Circuit for X-Band Phased-Arrays,” in </a:t>
            </a:r>
            <a:r>
              <a:rPr lang="en-US" altLang="zh-CN" sz="800" b="0" i="1" dirty="0">
                <a:effectLst/>
                <a:latin typeface="Times New Roman" panose="02020603050405020304" pitchFamily="18" charset="0"/>
                <a:cs typeface="Times New Roman" panose="02020603050405020304" pitchFamily="18" charset="0"/>
              </a:rPr>
              <a:t>IEEE Microwave and Wireless Components Letters</a:t>
            </a:r>
            <a:r>
              <a:rPr lang="en-US" altLang="zh-CN" sz="800" b="0" i="0" dirty="0">
                <a:effectLst/>
                <a:latin typeface="Times New Roman" panose="02020603050405020304" pitchFamily="18" charset="0"/>
                <a:cs typeface="Times New Roman" panose="02020603050405020304" pitchFamily="18" charset="0"/>
              </a:rPr>
              <a:t>, vol. 26, no. 1, pp. 64-66, Jan. 2016</a:t>
            </a:r>
            <a:r>
              <a:rPr lang="en-US" altLang="zh-CN" sz="800" dirty="0">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a:p>
            <a:r>
              <a:rPr lang="en-US" altLang="zh-CN" sz="800" dirty="0">
                <a:latin typeface="Times New Roman" panose="02020603050405020304" pitchFamily="18" charset="0"/>
                <a:cs typeface="Times New Roman" panose="02020603050405020304" pitchFamily="18" charset="0"/>
              </a:rPr>
              <a:t>[4] </a:t>
            </a:r>
            <a:r>
              <a:rPr lang="en-US" altLang="zh-CN" sz="800" kern="0" dirty="0">
                <a:effectLst/>
                <a:latin typeface="Times New Roman" panose="02020603050405020304" pitchFamily="18" charset="0"/>
                <a:ea typeface="宋体" panose="02010600030101010101" pitchFamily="2" charset="-122"/>
              </a:rPr>
              <a:t>Y. Yao, Z. Li, G. Cheng and L. Luo. A 6-bit active phase shifter for Ku-band phased arrays[C]. 9</a:t>
            </a:r>
            <a:r>
              <a:rPr lang="en-US" altLang="zh-CN" sz="800" kern="0" baseline="30000" dirty="0">
                <a:effectLst/>
                <a:latin typeface="Times New Roman" panose="02020603050405020304" pitchFamily="18" charset="0"/>
                <a:ea typeface="宋体" panose="02010600030101010101" pitchFamily="2" charset="-122"/>
              </a:rPr>
              <a:t>th</a:t>
            </a:r>
            <a:r>
              <a:rPr lang="en-US" altLang="zh-CN" sz="800" kern="0" dirty="0">
                <a:effectLst/>
                <a:latin typeface="Times New Roman" panose="02020603050405020304" pitchFamily="18" charset="0"/>
                <a:ea typeface="宋体" panose="02010600030101010101" pitchFamily="2" charset="-122"/>
              </a:rPr>
              <a:t> International Conference on Wireless Communications and Signal Processing (WCSP), 2017: 1-5.</a:t>
            </a:r>
          </a:p>
          <a:p>
            <a:r>
              <a:rPr lang="en-US" altLang="zh-CN" sz="800" kern="0" dirty="0">
                <a:latin typeface="Times New Roman" panose="02020603050405020304" pitchFamily="18" charset="0"/>
                <a:ea typeface="宋体" panose="02010600030101010101" pitchFamily="2" charset="-122"/>
              </a:rPr>
              <a:t>[5] </a:t>
            </a:r>
            <a:r>
              <a:rPr lang="en-US" altLang="zh-CN" sz="800" b="0" i="0" dirty="0">
                <a:effectLst/>
                <a:latin typeface="Times New Roman" panose="02020603050405020304" pitchFamily="18" charset="0"/>
                <a:cs typeface="Times New Roman" panose="02020603050405020304" pitchFamily="18" charset="0"/>
              </a:rPr>
              <a:t>F. </a:t>
            </a:r>
            <a:r>
              <a:rPr lang="en-US" altLang="zh-CN" sz="800" b="0" i="0" dirty="0" err="1">
                <a:effectLst/>
                <a:latin typeface="Times New Roman" panose="02020603050405020304" pitchFamily="18" charset="0"/>
                <a:cs typeface="Times New Roman" panose="02020603050405020304" pitchFamily="18" charset="0"/>
              </a:rPr>
              <a:t>Qiu</a:t>
            </a:r>
            <a:r>
              <a:rPr lang="en-US" altLang="zh-CN" sz="800" b="0" i="0" dirty="0">
                <a:effectLst/>
                <a:latin typeface="Times New Roman" panose="02020603050405020304" pitchFamily="18" charset="0"/>
                <a:cs typeface="Times New Roman" panose="02020603050405020304" pitchFamily="18" charset="0"/>
              </a:rPr>
              <a:t>, H. Zhu, L. Wu, W. Che and Q. </a:t>
            </a:r>
            <a:r>
              <a:rPr lang="en-US" altLang="zh-CN" sz="800" b="0" i="0" dirty="0" err="1">
                <a:effectLst/>
                <a:latin typeface="Times New Roman" panose="02020603050405020304" pitchFamily="18" charset="0"/>
                <a:cs typeface="Times New Roman" panose="02020603050405020304" pitchFamily="18" charset="0"/>
              </a:rPr>
              <a:t>Xue</a:t>
            </a:r>
            <a:r>
              <a:rPr lang="en-US" altLang="zh-CN" sz="800" b="0" i="0" dirty="0">
                <a:effectLst/>
                <a:latin typeface="Times New Roman" panose="02020603050405020304" pitchFamily="18" charset="0"/>
                <a:cs typeface="Times New Roman" panose="02020603050405020304" pitchFamily="18" charset="0"/>
              </a:rPr>
              <a:t>, "A 15–38 GHz Vector-Summing Phase-Shifter With 360° Phase-Shifting Range Using Improved I/Q Generator," in </a:t>
            </a:r>
            <a:r>
              <a:rPr lang="en-US" altLang="zh-CN" sz="800" b="0" i="1" dirty="0">
                <a:effectLst/>
                <a:latin typeface="Times New Roman" panose="02020603050405020304" pitchFamily="18" charset="0"/>
                <a:cs typeface="Times New Roman" panose="02020603050405020304" pitchFamily="18" charset="0"/>
              </a:rPr>
              <a:t>IEEE Transactions on Circuits and Systems II: Express Briefs</a:t>
            </a:r>
            <a:r>
              <a:rPr lang="en-US" altLang="zh-CN" sz="800" b="0" i="0" dirty="0">
                <a:effectLst/>
                <a:latin typeface="Times New Roman" panose="02020603050405020304" pitchFamily="18" charset="0"/>
                <a:cs typeface="Times New Roman" panose="02020603050405020304" pitchFamily="18" charset="0"/>
              </a:rPr>
              <a:t>, vol. 68, no. 10, pp. 3199-3203, Oct. 2021</a:t>
            </a:r>
            <a:endParaRPr lang="zh-CN" altLang="en-US" sz="1000" dirty="0">
              <a:latin typeface="Times New Roman" panose="02020603050405020304" pitchFamily="18" charset="0"/>
              <a:cs typeface="Times New Roman" panose="02020603050405020304" pitchFamily="18" charset="0"/>
            </a:endParaRPr>
          </a:p>
          <a:p>
            <a:r>
              <a:rPr lang="en-US" altLang="zh-CN" sz="800" kern="100" dirty="0">
                <a:effectLst/>
                <a:latin typeface="Times New Roman" panose="02020603050405020304" pitchFamily="18" charset="0"/>
                <a:ea typeface="宋体" panose="02010600030101010101" pitchFamily="2" charset="-122"/>
                <a:cs typeface="Times New Roman" panose="02020603050405020304" pitchFamily="18" charset="0"/>
              </a:rPr>
              <a:t>[6] </a:t>
            </a:r>
            <a:r>
              <a:rPr lang="en-US" altLang="zh-CN" sz="800" b="0" i="0" dirty="0">
                <a:solidFill>
                  <a:srgbClr val="333333"/>
                </a:solidFill>
                <a:effectLst/>
                <a:latin typeface="Times New Roman" panose="02020603050405020304" pitchFamily="18" charset="0"/>
                <a:cs typeface="Times New Roman" panose="02020603050405020304" pitchFamily="18" charset="0"/>
              </a:rPr>
              <a:t>T. -W. Li, J. S. Park and H. Wang, “A 2–24-GHz 360° Full-Span Differential Vector Modulator Phase Rotator With Transformer-Based Poly-Phase Quadrature Network,” in </a:t>
            </a:r>
            <a:r>
              <a:rPr lang="en-US" altLang="zh-CN" sz="800" b="0" i="1" dirty="0">
                <a:solidFill>
                  <a:srgbClr val="333333"/>
                </a:solidFill>
                <a:effectLst/>
                <a:latin typeface="Times New Roman" panose="02020603050405020304" pitchFamily="18" charset="0"/>
                <a:cs typeface="Times New Roman" panose="02020603050405020304" pitchFamily="18" charset="0"/>
              </a:rPr>
              <a:t>IEEE Transactions on Very Large Scale Integration (VLSI) Systems</a:t>
            </a:r>
            <a:r>
              <a:rPr lang="en-US" altLang="zh-CN" sz="800" b="0" i="0" dirty="0">
                <a:solidFill>
                  <a:srgbClr val="333333"/>
                </a:solidFill>
                <a:effectLst/>
                <a:latin typeface="Times New Roman" panose="02020603050405020304" pitchFamily="18" charset="0"/>
                <a:cs typeface="Times New Roman" panose="02020603050405020304" pitchFamily="18" charset="0"/>
              </a:rPr>
              <a:t>, vol. 28, no. 12, pp. 2623-2635, Dec. 2020</a:t>
            </a:r>
            <a:r>
              <a:rPr lang="en-US" altLang="zh-CN" sz="800" dirty="0">
                <a:solidFill>
                  <a:srgbClr val="333333"/>
                </a:solidFill>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a:p>
            <a:endParaRPr lang="zh-CN" altLang="zh-CN" sz="10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FDA35552-6D97-4C3B-9BA3-6020D2FE1DAF}"/>
              </a:ext>
            </a:extLst>
          </p:cNvPr>
          <p:cNvSpPr/>
          <p:nvPr/>
        </p:nvSpPr>
        <p:spPr>
          <a:xfrm>
            <a:off x="5220074" y="2223501"/>
            <a:ext cx="3831340" cy="267517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4">
            <a:extLst>
              <a:ext uri="{FF2B5EF4-FFF2-40B4-BE49-F238E27FC236}">
                <a16:creationId xmlns:a16="http://schemas.microsoft.com/office/drawing/2014/main" id="{9DB2C21B-D1E8-4F87-A67C-29042DB7F372}"/>
              </a:ext>
            </a:extLst>
          </p:cNvPr>
          <p:cNvGraphicFramePr>
            <a:graphicFrameLocks noGrp="1"/>
          </p:cNvGraphicFramePr>
          <p:nvPr>
            <p:extLst>
              <p:ext uri="{D42A27DB-BD31-4B8C-83A1-F6EECF244321}">
                <p14:modId xmlns:p14="http://schemas.microsoft.com/office/powerpoint/2010/main" val="1729289855"/>
              </p:ext>
            </p:extLst>
          </p:nvPr>
        </p:nvGraphicFramePr>
        <p:xfrm>
          <a:off x="35496" y="1048623"/>
          <a:ext cx="5127483" cy="3357880"/>
        </p:xfrm>
        <a:graphic>
          <a:graphicData uri="http://schemas.openxmlformats.org/drawingml/2006/table">
            <a:tbl>
              <a:tblPr firstRow="1" bandRow="1">
                <a:tableStyleId>{5C22544A-7EE6-4342-B048-85BDC9FD1C3A}</a:tableStyleId>
              </a:tblPr>
              <a:tblGrid>
                <a:gridCol w="473455">
                  <a:extLst>
                    <a:ext uri="{9D8B030D-6E8A-4147-A177-3AD203B41FA5}">
                      <a16:colId xmlns:a16="http://schemas.microsoft.com/office/drawing/2014/main" val="1584285695"/>
                    </a:ext>
                  </a:extLst>
                </a:gridCol>
                <a:gridCol w="473455">
                  <a:extLst>
                    <a:ext uri="{9D8B030D-6E8A-4147-A177-3AD203B41FA5}">
                      <a16:colId xmlns:a16="http://schemas.microsoft.com/office/drawing/2014/main" val="378887201"/>
                    </a:ext>
                  </a:extLst>
                </a:gridCol>
                <a:gridCol w="539429">
                  <a:extLst>
                    <a:ext uri="{9D8B030D-6E8A-4147-A177-3AD203B41FA5}">
                      <a16:colId xmlns:a16="http://schemas.microsoft.com/office/drawing/2014/main" val="3930408286"/>
                    </a:ext>
                  </a:extLst>
                </a:gridCol>
                <a:gridCol w="889925">
                  <a:extLst>
                    <a:ext uri="{9D8B030D-6E8A-4147-A177-3AD203B41FA5}">
                      <a16:colId xmlns:a16="http://schemas.microsoft.com/office/drawing/2014/main" val="3140191067"/>
                    </a:ext>
                  </a:extLst>
                </a:gridCol>
                <a:gridCol w="458647">
                  <a:extLst>
                    <a:ext uri="{9D8B030D-6E8A-4147-A177-3AD203B41FA5}">
                      <a16:colId xmlns:a16="http://schemas.microsoft.com/office/drawing/2014/main" val="45101750"/>
                    </a:ext>
                  </a:extLst>
                </a:gridCol>
                <a:gridCol w="744944">
                  <a:extLst>
                    <a:ext uri="{9D8B030D-6E8A-4147-A177-3AD203B41FA5}">
                      <a16:colId xmlns:a16="http://schemas.microsoft.com/office/drawing/2014/main" val="2886221068"/>
                    </a:ext>
                  </a:extLst>
                </a:gridCol>
                <a:gridCol w="741714">
                  <a:extLst>
                    <a:ext uri="{9D8B030D-6E8A-4147-A177-3AD203B41FA5}">
                      <a16:colId xmlns:a16="http://schemas.microsoft.com/office/drawing/2014/main" val="524873498"/>
                    </a:ext>
                  </a:extLst>
                </a:gridCol>
                <a:gridCol w="805914">
                  <a:extLst>
                    <a:ext uri="{9D8B030D-6E8A-4147-A177-3AD203B41FA5}">
                      <a16:colId xmlns:a16="http://schemas.microsoft.com/office/drawing/2014/main" val="1059833548"/>
                    </a:ext>
                  </a:extLst>
                </a:gridCol>
              </a:tblGrid>
              <a:tr h="370840">
                <a:tc>
                  <a:txBody>
                    <a:bodyPr/>
                    <a:lstStyle/>
                    <a:p>
                      <a:pPr algn="ctr"/>
                      <a:r>
                        <a:rPr lang="zh-CN" altLang="en-US" sz="1100" dirty="0">
                          <a:latin typeface="Times New Roman" panose="02020603050405020304" pitchFamily="18" charset="0"/>
                          <a:cs typeface="Times New Roman" panose="02020603050405020304" pitchFamily="18" charset="0"/>
                        </a:rPr>
                        <a:t>文献</a:t>
                      </a: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年份</a:t>
                      </a: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频段</a:t>
                      </a:r>
                      <a:r>
                        <a:rPr lang="en-US" altLang="zh-CN" sz="1100" dirty="0">
                          <a:latin typeface="Times New Roman" panose="02020603050405020304" pitchFamily="18" charset="0"/>
                          <a:cs typeface="Times New Roman" panose="02020603050405020304" pitchFamily="18" charset="0"/>
                        </a:rPr>
                        <a:t>/GHz</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拓扑结构</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精度</a:t>
                      </a:r>
                      <a:r>
                        <a:rPr lang="en-US" altLang="zh-CN" sz="1100" dirty="0">
                          <a:latin typeface="Times New Roman" panose="02020603050405020304" pitchFamily="18" charset="0"/>
                          <a:cs typeface="Times New Roman" panose="02020603050405020304" pitchFamily="18" charset="0"/>
                        </a:rPr>
                        <a:t>/bits</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latin typeface="Times New Roman" panose="02020603050405020304" pitchFamily="18" charset="0"/>
                          <a:cs typeface="Times New Roman" panose="02020603050405020304" pitchFamily="18" charset="0"/>
                        </a:rPr>
                        <a:t>RMS</a:t>
                      </a:r>
                      <a:r>
                        <a:rPr lang="zh-CN" altLang="en-US" sz="1100" dirty="0">
                          <a:latin typeface="Times New Roman" panose="02020603050405020304" pitchFamily="18" charset="0"/>
                          <a:cs typeface="Times New Roman" panose="02020603050405020304" pitchFamily="18" charset="0"/>
                        </a:rPr>
                        <a:t>相移误差</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RMS</a:t>
                      </a:r>
                      <a:r>
                        <a:rPr lang="zh-CN" altLang="en-US" sz="1100" dirty="0">
                          <a:latin typeface="Times New Roman" panose="02020603050405020304" pitchFamily="18" charset="0"/>
                          <a:cs typeface="Times New Roman" panose="02020603050405020304" pitchFamily="18" charset="0"/>
                        </a:rPr>
                        <a:t>增益误差</a:t>
                      </a:r>
                      <a:r>
                        <a:rPr lang="en-US" altLang="zh-CN" sz="1100" dirty="0">
                          <a:latin typeface="Times New Roman" panose="02020603050405020304" pitchFamily="18" charset="0"/>
                          <a:cs typeface="Times New Roman" panose="02020603050405020304" pitchFamily="18" charset="0"/>
                        </a:rPr>
                        <a:t>/dB</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S21/dB</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3671184"/>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2020</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26~30</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反射型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&lt;0.4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-17.5~-15.5</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0713745"/>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2007</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8~26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&lt;13</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-4.6~-3</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94075196"/>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[3]</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2016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8~12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&lt;6.4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&gt;-2.5</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98766966"/>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2017</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12~18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&lt;2.61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&lt;0.4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-20.4~-11.6</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8721101"/>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15-38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&lt;3.5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-4.7~-1.7</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1688637"/>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2~24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N/</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96711654"/>
                  </a:ext>
                </a:extLst>
              </a:tr>
              <a:tr h="370840">
                <a:tc>
                  <a:txBody>
                    <a:bodyPr/>
                    <a:lstStyle/>
                    <a:p>
                      <a:pPr algn="ctr"/>
                      <a:r>
                        <a:rPr lang="en-US" altLang="zh-CN" sz="1100" dirty="0">
                          <a:solidFill>
                            <a:srgbClr val="FF0000"/>
                          </a:solidFill>
                          <a:latin typeface="Times New Roman" panose="02020603050405020304" pitchFamily="18" charset="0"/>
                          <a:cs typeface="Times New Roman" panose="02020603050405020304" pitchFamily="18" charset="0"/>
                        </a:rPr>
                        <a:t>This work</a:t>
                      </a:r>
                    </a:p>
                  </a:txBody>
                  <a:tcPr anchor="ctr"/>
                </a:tc>
                <a:tc>
                  <a:txBody>
                    <a:bodyPr/>
                    <a:lstStyle/>
                    <a:p>
                      <a:pPr algn="ctr"/>
                      <a:r>
                        <a:rPr lang="en-US" altLang="zh-CN" sz="1100" dirty="0">
                          <a:solidFill>
                            <a:srgbClr val="FF0000"/>
                          </a:solidFill>
                          <a:latin typeface="Times New Roman" panose="02020603050405020304" pitchFamily="18" charset="0"/>
                          <a:cs typeface="Times New Roman" panose="02020603050405020304" pitchFamily="18" charset="0"/>
                        </a:rPr>
                        <a:t>N/</a:t>
                      </a:r>
                      <a:endParaRPr lang="zh-CN" altLang="en-US" sz="11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10~31</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rgbClr val="FF0000"/>
                          </a:solidFill>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6</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&lt;1</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&lt;0.25</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&gt;0</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89285428"/>
                  </a:ext>
                </a:extLst>
              </a:tr>
            </a:tbl>
          </a:graphicData>
        </a:graphic>
      </p:graphicFrame>
      <p:sp>
        <p:nvSpPr>
          <p:cNvPr id="14" name="文本框 13">
            <a:extLst>
              <a:ext uri="{FF2B5EF4-FFF2-40B4-BE49-F238E27FC236}">
                <a16:creationId xmlns:a16="http://schemas.microsoft.com/office/drawing/2014/main" id="{F7E042AA-87BB-4C99-AFCB-2225543C119D}"/>
              </a:ext>
            </a:extLst>
          </p:cNvPr>
          <p:cNvSpPr txBox="1"/>
          <p:nvPr/>
        </p:nvSpPr>
        <p:spPr>
          <a:xfrm>
            <a:off x="1187624" y="740846"/>
            <a:ext cx="2736304" cy="307777"/>
          </a:xfrm>
          <a:prstGeom prst="rect">
            <a:avLst/>
          </a:prstGeom>
          <a:noFill/>
        </p:spPr>
        <p:txBody>
          <a:bodyPr wrap="square">
            <a:spAutoFit/>
          </a:bodyPr>
          <a:lstStyle/>
          <a:p>
            <a:r>
              <a:rPr lang="zh-CN" altLang="en-US" sz="1400" b="1" dirty="0">
                <a:latin typeface="Times New Roman" panose="02020603050405020304" pitchFamily="18" charset="0"/>
                <a:cs typeface="Times New Roman" panose="02020603050405020304" pitchFamily="18" charset="0"/>
              </a:rPr>
              <a:t>国内外部分移相器设计性能对比</a:t>
            </a:r>
            <a:endParaRPr lang="en-US" altLang="zh-CN" sz="14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711B9CB9-BAB0-4D4A-947A-AED1C2523216}"/>
              </a:ext>
            </a:extLst>
          </p:cNvPr>
          <p:cNvSpPr/>
          <p:nvPr/>
        </p:nvSpPr>
        <p:spPr>
          <a:xfrm>
            <a:off x="5220074" y="765167"/>
            <a:ext cx="3831340" cy="136815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BCE2480-A0FE-4A6F-91E4-51814D151AA2}"/>
                  </a:ext>
                </a:extLst>
              </p:cNvPr>
              <p:cNvSpPr txBox="1"/>
              <p:nvPr/>
            </p:nvSpPr>
            <p:spPr>
              <a:xfrm>
                <a:off x="5292080" y="803848"/>
                <a:ext cx="3831340" cy="1361911"/>
              </a:xfrm>
              <a:prstGeom prst="rect">
                <a:avLst/>
              </a:prstGeom>
              <a:noFill/>
            </p:spPr>
            <p:txBody>
              <a:bodyPr wrap="square">
                <a:spAutoFit/>
              </a:bodyPr>
              <a:lstStyle/>
              <a:p>
                <a:pPr>
                  <a:lnSpc>
                    <a:spcPct val="150000"/>
                  </a:lnSpc>
                </a:pP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14:m>
                  <m:oMath xmlns:m="http://schemas.openxmlformats.org/officeDocument/2006/math">
                    <m:r>
                      <a:rPr lang="en-US" altLang="zh-CN" sz="1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a:t>
                </a:r>
                <a:endParaRPr lang="en-US" altLang="zh-CN" sz="1200" dirty="0">
                  <a:latin typeface="Times New Roman" panose="02020603050405020304" pitchFamily="18" charset="0"/>
                  <a:cs typeface="Times New Roman" panose="02020603050405020304" pitchFamily="18" charset="0"/>
                </a:endParaRPr>
              </a:p>
              <a:p>
                <a:pPr>
                  <a:lnSpc>
                    <a:spcPct val="150000"/>
                  </a:lnSpc>
                </a:pPr>
                <a:r>
                  <a:rPr lang="zh-CN" altLang="en-US" sz="1200" dirty="0">
                    <a:latin typeface="Times New Roman" panose="02020603050405020304" pitchFamily="18" charset="0"/>
                    <a:cs typeface="Times New Roman" panose="02020603050405020304" pitchFamily="18" charset="0"/>
                  </a:rPr>
                  <a:t>相较于无源移相器，有源移相器容易实现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b="1" dirty="0">
                  <a:latin typeface="Times New Roman" panose="02020603050405020304" pitchFamily="18" charset="0"/>
                  <a:cs typeface="Times New Roman" panose="02020603050405020304" pitchFamily="18" charset="0"/>
                </a:endParaRPr>
              </a:p>
              <a:p>
                <a:endParaRPr lang="en-US" altLang="zh-CN" sz="1050" b="1"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8BCE2480-A0FE-4A6F-91E4-51814D151AA2}"/>
                  </a:ext>
                </a:extLst>
              </p:cNvPr>
              <p:cNvSpPr txBox="1">
                <a:spLocks noRot="1" noChangeAspect="1" noMove="1" noResize="1" noEditPoints="1" noAdjustHandles="1" noChangeArrowheads="1" noChangeShapeType="1" noTextEdit="1"/>
              </p:cNvSpPr>
              <p:nvPr/>
            </p:nvSpPr>
            <p:spPr>
              <a:xfrm>
                <a:off x="5292080" y="803848"/>
                <a:ext cx="3831340" cy="136191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8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3</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p>
        </p:txBody>
      </p:sp>
    </p:spTree>
    <p:extLst>
      <p:ext uri="{BB962C8B-B14F-4D97-AF65-F5344CB8AC3E}">
        <p14:creationId xmlns:p14="http://schemas.microsoft.com/office/powerpoint/2010/main" val="54503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BB62C6D-25C3-4E51-AA49-453945B4137A}"/>
                  </a:ext>
                </a:extLst>
              </p:cNvPr>
              <p:cNvSpPr txBox="1"/>
              <p:nvPr/>
            </p:nvSpPr>
            <p:spPr>
              <a:xfrm>
                <a:off x="395537" y="778374"/>
                <a:ext cx="8536000" cy="611258"/>
              </a:xfrm>
              <a:prstGeom prst="rect">
                <a:avLst/>
              </a:prstGeom>
              <a:noFill/>
            </p:spPr>
            <p:txBody>
              <a:bodyPr wrap="square">
                <a:spAutoFit/>
              </a:bodyPr>
              <a:lstStyle/>
              <a:p>
                <a:pPr>
                  <a:lnSpc>
                    <a:spcPct val="150000"/>
                  </a:lnSpc>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本课题以相控阵雷达系统</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需求为背景，旨在基于</a:t>
                </a:r>
                <a:r>
                  <a:rPr lang="en-US" altLang="zh-CN" sz="1200" b="1" dirty="0">
                    <a:effectLst/>
                    <a:latin typeface="Times New Roman" panose="02020603050405020304" pitchFamily="18" charset="0"/>
                    <a:ea typeface="宋体" panose="02010600030101010101" pitchFamily="2" charset="-122"/>
                  </a:rPr>
                  <a:t>0.13</a:t>
                </a:r>
                <a14:m>
                  <m:oMath xmlns:m="http://schemas.openxmlformats.org/officeDocument/2006/math">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𝒎</m:t>
                    </m:r>
                  </m:oMath>
                </a14:m>
                <a:r>
                  <a:rPr lang="en-US" altLang="zh-CN" sz="1200" b="1" dirty="0">
                    <a:effectLst/>
                    <a:latin typeface="Times New Roman" panose="02020603050405020304" pitchFamily="18" charset="0"/>
                    <a:ea typeface="宋体" panose="02010600030101010101" pitchFamily="2" charset="-122"/>
                  </a:rPr>
                  <a:t> </a:t>
                </a:r>
                <a:r>
                  <a:rPr lang="en-US" altLang="zh-CN" sz="1200" b="1" dirty="0" err="1">
                    <a:effectLst/>
                    <a:latin typeface="Times New Roman" panose="02020603050405020304" pitchFamily="18" charset="0"/>
                    <a:ea typeface="宋体" panose="02010600030101010101" pitchFamily="2" charset="-122"/>
                  </a:rPr>
                  <a:t>SiGe</a:t>
                </a:r>
                <a:r>
                  <a:rPr lang="en-US" altLang="zh-CN" sz="1200" b="1" dirty="0">
                    <a:effectLst/>
                    <a:latin typeface="Times New Roman" panose="02020603050405020304" pitchFamily="18" charset="0"/>
                    <a:ea typeface="宋体" panose="02010600030101010101" pitchFamily="2" charset="-122"/>
                  </a:rPr>
                  <a:t> BiCMOS</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工艺开展</a:t>
                </a:r>
                <a:r>
                  <a:rPr lang="en-US" altLang="zh-CN" sz="1200" b="1" dirty="0">
                    <a:effectLst/>
                    <a:latin typeface="Times New Roman" panose="02020603050405020304" pitchFamily="18" charset="0"/>
                    <a:ea typeface="宋体" panose="02010600030101010101" pitchFamily="2" charset="-122"/>
                  </a:rPr>
                  <a:t>10~31GHz</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宽带、低插损、高精度有源移相器芯片的设计和研究</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，并完成流片和测试</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000" b="1" dirty="0">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4BB62C6D-25C3-4E51-AA49-453945B4137A}"/>
                  </a:ext>
                </a:extLst>
              </p:cNvPr>
              <p:cNvSpPr txBox="1">
                <a:spLocks noRot="1" noChangeAspect="1" noMove="1" noResize="1" noEditPoints="1" noAdjustHandles="1" noChangeArrowheads="1" noChangeShapeType="1" noTextEdit="1"/>
              </p:cNvSpPr>
              <p:nvPr/>
            </p:nvSpPr>
            <p:spPr>
              <a:xfrm>
                <a:off x="395537" y="778374"/>
                <a:ext cx="8536000" cy="611258"/>
              </a:xfrm>
              <a:prstGeom prst="rect">
                <a:avLst/>
              </a:prstGeom>
              <a:blipFill>
                <a:blip r:embed="rId4"/>
                <a:stretch>
                  <a:fillRect l="-71" b="-700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32D368E-DA32-47E9-818C-B16E492DD559}"/>
              </a:ext>
            </a:extLst>
          </p:cNvPr>
          <p:cNvPicPr>
            <a:picLocks noChangeAspect="1"/>
          </p:cNvPicPr>
          <p:nvPr/>
        </p:nvPicPr>
        <p:blipFill>
          <a:blip r:embed="rId5"/>
          <a:stretch>
            <a:fillRect/>
          </a:stretch>
        </p:blipFill>
        <p:spPr>
          <a:xfrm>
            <a:off x="44017" y="1354075"/>
            <a:ext cx="4436934" cy="2435349"/>
          </a:xfrm>
          <a:prstGeom prst="rect">
            <a:avLst/>
          </a:prstGeom>
        </p:spPr>
      </p:pic>
      <p:sp>
        <p:nvSpPr>
          <p:cNvPr id="9" name="矩形: 圆角 8">
            <a:extLst>
              <a:ext uri="{FF2B5EF4-FFF2-40B4-BE49-F238E27FC236}">
                <a16:creationId xmlns:a16="http://schemas.microsoft.com/office/drawing/2014/main" id="{E2E06911-78DA-4D13-8E84-93603E702F8F}"/>
              </a:ext>
            </a:extLst>
          </p:cNvPr>
          <p:cNvSpPr/>
          <p:nvPr/>
        </p:nvSpPr>
        <p:spPr>
          <a:xfrm>
            <a:off x="54675" y="1384370"/>
            <a:ext cx="4426276" cy="27715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ntent Placeholder 2">
            <a:extLst>
              <a:ext uri="{FF2B5EF4-FFF2-40B4-BE49-F238E27FC236}">
                <a16:creationId xmlns:a16="http://schemas.microsoft.com/office/drawing/2014/main" id="{885E1B7C-EE35-409F-8EB9-95C82CCFDA98}"/>
              </a:ext>
            </a:extLst>
          </p:cNvPr>
          <p:cNvSpPr txBox="1">
            <a:spLocks/>
          </p:cNvSpPr>
          <p:nvPr/>
        </p:nvSpPr>
        <p:spPr>
          <a:xfrm>
            <a:off x="5391216" y="1382808"/>
            <a:ext cx="2918084" cy="2053038"/>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nSpc>
                <a:spcPct val="150000"/>
              </a:lnSpc>
              <a:buNone/>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宽带有源移相器预期达到的性能指标：</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工作带宽：</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10~31GHz</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移相精度：</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5.625°(6-Bit)</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相移误差：</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&lt;1°</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增益误差：</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&lt;0.25dB</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插入损耗：</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&lt;0dB</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4D3E01F4-EA49-49B8-B2AB-F38272F77ADB}"/>
              </a:ext>
            </a:extLst>
          </p:cNvPr>
          <p:cNvSpPr txBox="1"/>
          <p:nvPr/>
        </p:nvSpPr>
        <p:spPr>
          <a:xfrm>
            <a:off x="4682807" y="3789424"/>
            <a:ext cx="4268485" cy="891719"/>
          </a:xfrm>
          <a:prstGeom prst="rect">
            <a:avLst/>
          </a:prstGeom>
          <a:noFill/>
        </p:spPr>
        <p:txBody>
          <a:bodyPr wrap="square">
            <a:spAutoFit/>
          </a:bodyPr>
          <a:lstStyle/>
          <a:p>
            <a:pPr>
              <a:lnSpc>
                <a:spcPct val="150000"/>
              </a:lnSpc>
            </a:pPr>
            <a:r>
              <a:rPr lang="zh-CN" altLang="zh-CN" sz="1200" b="1" dirty="0"/>
              <a:t>采用矢量调制式的有源移相器结构，分</a:t>
            </a:r>
            <a:r>
              <a:rPr lang="zh-CN" altLang="en-US" sz="1200" b="1" dirty="0"/>
              <a:t>模块研究、设计</a:t>
            </a:r>
            <a:r>
              <a:rPr lang="zh-CN" altLang="zh-CN" sz="1200" b="1" dirty="0"/>
              <a:t>输入</a:t>
            </a:r>
            <a:r>
              <a:rPr lang="en-US" altLang="zh-CN" sz="1200" b="1" dirty="0"/>
              <a:t>/</a:t>
            </a:r>
            <a:r>
              <a:rPr lang="zh-CN" altLang="zh-CN" sz="1200" b="1" dirty="0"/>
              <a:t>输出巴伦、正交信号发生器、矢量合成模块、插损补偿电路及</a:t>
            </a:r>
            <a:r>
              <a:rPr lang="en-US" altLang="zh-CN" sz="1200" b="1" dirty="0"/>
              <a:t>DAC</a:t>
            </a:r>
            <a:r>
              <a:rPr lang="zh-CN" altLang="zh-CN" sz="1200" b="1" dirty="0"/>
              <a:t>数模转换电路等关键模块</a:t>
            </a:r>
            <a:r>
              <a:rPr lang="zh-CN" altLang="en-US" sz="1200" b="1" dirty="0"/>
              <a:t>。</a:t>
            </a:r>
            <a:endParaRPr lang="en-US" altLang="zh-CN" sz="7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E40D352-36BE-4811-8494-4573DF2301F4}"/>
              </a:ext>
            </a:extLst>
          </p:cNvPr>
          <p:cNvSpPr txBox="1"/>
          <p:nvPr/>
        </p:nvSpPr>
        <p:spPr>
          <a:xfrm>
            <a:off x="1527865" y="3835063"/>
            <a:ext cx="1469238" cy="246221"/>
          </a:xfrm>
          <a:prstGeom prst="rect">
            <a:avLst/>
          </a:prstGeom>
          <a:noFill/>
        </p:spPr>
        <p:txBody>
          <a:bodyPr wrap="square" rtlCol="0">
            <a:spAutoFit/>
          </a:bodyPr>
          <a:lstStyle/>
          <a:p>
            <a:r>
              <a:rPr lang="zh-CN" altLang="en-US" sz="1000" b="1" dirty="0">
                <a:solidFill>
                  <a:srgbClr val="0070C0"/>
                </a:solidFill>
                <a:latin typeface="宋体" panose="02010600030101010101" pitchFamily="2" charset="-122"/>
                <a:ea typeface="宋体" panose="02010600030101010101" pitchFamily="2" charset="-122"/>
                <a:cs typeface="+mn-lt"/>
              </a:rPr>
              <a:t>有源移相器系统框图</a:t>
            </a:r>
            <a:endParaRPr lang="zh-CN" altLang="en-US" sz="1050" b="1" dirty="0">
              <a:solidFill>
                <a:srgbClr val="0070C0"/>
              </a:solidFill>
              <a:latin typeface="宋体" panose="02010600030101010101" pitchFamily="2" charset="-122"/>
              <a:ea typeface="宋体" panose="02010600030101010101" pitchFamily="2" charset="-122"/>
              <a:cs typeface="+mn-lt"/>
            </a:endParaRPr>
          </a:p>
        </p:txBody>
      </p:sp>
      <p:sp>
        <p:nvSpPr>
          <p:cNvPr id="7" name="矩形 6">
            <a:extLst>
              <a:ext uri="{FF2B5EF4-FFF2-40B4-BE49-F238E27FC236}">
                <a16:creationId xmlns:a16="http://schemas.microsoft.com/office/drawing/2014/main" id="{387F39A4-0AF9-43B6-A162-6375490D8617}"/>
              </a:ext>
            </a:extLst>
          </p:cNvPr>
          <p:cNvSpPr/>
          <p:nvPr/>
        </p:nvSpPr>
        <p:spPr>
          <a:xfrm>
            <a:off x="3419872" y="1908047"/>
            <a:ext cx="432048" cy="303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A9882F8-1640-477D-B967-970D6E092E9E}"/>
              </a:ext>
            </a:extLst>
          </p:cNvPr>
          <p:cNvSpPr txBox="1"/>
          <p:nvPr/>
        </p:nvSpPr>
        <p:spPr>
          <a:xfrm>
            <a:off x="3338378" y="1920391"/>
            <a:ext cx="595035" cy="215444"/>
          </a:xfrm>
          <a:prstGeom prst="rect">
            <a:avLst/>
          </a:prstGeom>
          <a:noFill/>
        </p:spPr>
        <p:txBody>
          <a:bodyPr wrap="none" rtlCol="0">
            <a:spAutoFit/>
          </a:bodyPr>
          <a:lstStyle/>
          <a:p>
            <a:r>
              <a:rPr lang="zh-CN" altLang="en-US" sz="800" dirty="0">
                <a:latin typeface="+mj-ea"/>
                <a:ea typeface="+mj-ea"/>
              </a:rPr>
              <a:t>输出巴伦</a:t>
            </a:r>
          </a:p>
        </p:txBody>
      </p:sp>
    </p:spTree>
    <p:extLst>
      <p:ext uri="{BB962C8B-B14F-4D97-AF65-F5344CB8AC3E}">
        <p14:creationId xmlns:p14="http://schemas.microsoft.com/office/powerpoint/2010/main" val="91029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45086" y="668530"/>
            <a:ext cx="936103"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输入巴伦</a:t>
            </a:r>
            <a:endParaRPr lang="en-US" altLang="zh-CN" sz="1000" b="1"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E2E06911-78DA-4D13-8E84-93603E702F8F}"/>
              </a:ext>
            </a:extLst>
          </p:cNvPr>
          <p:cNvSpPr/>
          <p:nvPr/>
        </p:nvSpPr>
        <p:spPr>
          <a:xfrm>
            <a:off x="113994" y="1033031"/>
            <a:ext cx="4100818"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D3E01F4-EA49-49B8-B2AB-F38272F77ADB}"/>
              </a:ext>
            </a:extLst>
          </p:cNvPr>
          <p:cNvSpPr txBox="1"/>
          <p:nvPr/>
        </p:nvSpPr>
        <p:spPr>
          <a:xfrm>
            <a:off x="113993" y="3694697"/>
            <a:ext cx="3912090" cy="611258"/>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rPr>
              <a:t>Marchand Balun</a:t>
            </a:r>
            <a:r>
              <a:rPr lang="zh-CN" altLang="en-US" sz="1200" b="1" dirty="0"/>
              <a:t>：带宽大，幅相误差小，但插损大；</a:t>
            </a:r>
            <a:endParaRPr lang="en-US" altLang="zh-CN" sz="1200" b="1" dirty="0"/>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rPr>
              <a:t>有源巴伦：插损低，面积小，但带宽窄；</a:t>
            </a:r>
            <a:endParaRPr lang="en-US" altLang="zh-CN" sz="700" b="1" dirty="0">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a16="http://schemas.microsoft.com/office/drawing/2014/main" id="{C9F5F994-5EA8-4089-83CC-E55BD2C11D1A}"/>
              </a:ext>
            </a:extLst>
          </p:cNvPr>
          <p:cNvSpPr/>
          <p:nvPr/>
        </p:nvSpPr>
        <p:spPr>
          <a:xfrm>
            <a:off x="4365396" y="1015335"/>
            <a:ext cx="4608639"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F1E5C0-059F-44C7-9AF7-CE8CFBEE093D}"/>
              </a:ext>
            </a:extLst>
          </p:cNvPr>
          <p:cNvSpPr txBox="1"/>
          <p:nvPr/>
        </p:nvSpPr>
        <p:spPr>
          <a:xfrm>
            <a:off x="6156176" y="681076"/>
            <a:ext cx="1637579"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正交信号生成电路</a:t>
            </a:r>
            <a:endParaRPr lang="en-US" altLang="zh-CN" sz="1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E466FFA-B4B4-4AF4-8347-06C18BA39718}"/>
              </a:ext>
            </a:extLst>
          </p:cNvPr>
          <p:cNvPicPr>
            <a:picLocks noChangeAspect="1"/>
          </p:cNvPicPr>
          <p:nvPr/>
        </p:nvPicPr>
        <p:blipFill>
          <a:blip r:embed="rId4"/>
          <a:stretch>
            <a:fillRect/>
          </a:stretch>
        </p:blipFill>
        <p:spPr>
          <a:xfrm>
            <a:off x="388968" y="1160064"/>
            <a:ext cx="3637115" cy="902476"/>
          </a:xfrm>
          <a:prstGeom prst="rect">
            <a:avLst/>
          </a:prstGeom>
        </p:spPr>
      </p:pic>
      <p:pic>
        <p:nvPicPr>
          <p:cNvPr id="4" name="图片 3">
            <a:extLst>
              <a:ext uri="{FF2B5EF4-FFF2-40B4-BE49-F238E27FC236}">
                <a16:creationId xmlns:a16="http://schemas.microsoft.com/office/drawing/2014/main" id="{AA210801-9942-41A2-B47A-DB0C10D9EEE6}"/>
              </a:ext>
            </a:extLst>
          </p:cNvPr>
          <p:cNvPicPr>
            <a:picLocks noChangeAspect="1"/>
          </p:cNvPicPr>
          <p:nvPr/>
        </p:nvPicPr>
        <p:blipFill>
          <a:blip r:embed="rId5"/>
          <a:stretch>
            <a:fillRect/>
          </a:stretch>
        </p:blipFill>
        <p:spPr>
          <a:xfrm>
            <a:off x="539551" y="2032051"/>
            <a:ext cx="3060973" cy="1454785"/>
          </a:xfrm>
          <a:prstGeom prst="rect">
            <a:avLst/>
          </a:prstGeom>
        </p:spPr>
      </p:pic>
      <p:sp>
        <p:nvSpPr>
          <p:cNvPr id="16" name="文本框 15">
            <a:extLst>
              <a:ext uri="{FF2B5EF4-FFF2-40B4-BE49-F238E27FC236}">
                <a16:creationId xmlns:a16="http://schemas.microsoft.com/office/drawing/2014/main" id="{30314FC2-60F7-4548-9189-AF349AEC0F1F}"/>
              </a:ext>
            </a:extLst>
          </p:cNvPr>
          <p:cNvSpPr txBox="1"/>
          <p:nvPr/>
        </p:nvSpPr>
        <p:spPr>
          <a:xfrm>
            <a:off x="4529038" y="3694697"/>
            <a:ext cx="4572000" cy="8882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全通滤波网络：</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低插损、频带宽，但对</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负载敏感</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多相滤波网络：对负载不敏感，带宽、精度与插损都随级联级数增加而增大；</a:t>
            </a:r>
            <a:endParaRPr lang="en-US" altLang="zh-CN" sz="400" b="1"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DBBCAE9A-F6DE-4222-ABE3-226FE651EE6D}"/>
              </a:ext>
            </a:extLst>
          </p:cNvPr>
          <p:cNvPicPr>
            <a:picLocks noChangeAspect="1"/>
          </p:cNvPicPr>
          <p:nvPr/>
        </p:nvPicPr>
        <p:blipFill>
          <a:blip r:embed="rId6"/>
          <a:stretch>
            <a:fillRect/>
          </a:stretch>
        </p:blipFill>
        <p:spPr>
          <a:xfrm>
            <a:off x="6453173" y="1114544"/>
            <a:ext cx="2291431" cy="2221505"/>
          </a:xfrm>
          <a:prstGeom prst="rect">
            <a:avLst/>
          </a:prstGeom>
        </p:spPr>
      </p:pic>
      <p:pic>
        <p:nvPicPr>
          <p:cNvPr id="22" name="图片 21">
            <a:extLst>
              <a:ext uri="{FF2B5EF4-FFF2-40B4-BE49-F238E27FC236}">
                <a16:creationId xmlns:a16="http://schemas.microsoft.com/office/drawing/2014/main" id="{1659D623-C8B4-4887-A89B-F606669FEB5C}"/>
              </a:ext>
            </a:extLst>
          </p:cNvPr>
          <p:cNvPicPr>
            <a:picLocks noChangeAspect="1"/>
          </p:cNvPicPr>
          <p:nvPr/>
        </p:nvPicPr>
        <p:blipFill>
          <a:blip r:embed="rId7"/>
          <a:stretch>
            <a:fillRect/>
          </a:stretch>
        </p:blipFill>
        <p:spPr>
          <a:xfrm>
            <a:off x="4451641" y="1274801"/>
            <a:ext cx="1969699" cy="1926879"/>
          </a:xfrm>
          <a:prstGeom prst="rect">
            <a:avLst/>
          </a:prstGeom>
        </p:spPr>
      </p:pic>
    </p:spTree>
    <p:extLst>
      <p:ext uri="{BB962C8B-B14F-4D97-AF65-F5344CB8AC3E}">
        <p14:creationId xmlns:p14="http://schemas.microsoft.com/office/powerpoint/2010/main" val="73460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p:sp>
        <p:nvSpPr>
          <p:cNvPr id="8" name="矩形: 圆角 7">
            <a:extLst>
              <a:ext uri="{FF2B5EF4-FFF2-40B4-BE49-F238E27FC236}">
                <a16:creationId xmlns:a16="http://schemas.microsoft.com/office/drawing/2014/main" id="{C9F5F994-5EA8-4089-83CC-E55BD2C11D1A}"/>
              </a:ext>
            </a:extLst>
          </p:cNvPr>
          <p:cNvSpPr/>
          <p:nvPr/>
        </p:nvSpPr>
        <p:spPr>
          <a:xfrm>
            <a:off x="91122" y="880998"/>
            <a:ext cx="6648977"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F1E5C0-059F-44C7-9AF7-CE8CFBEE093D}"/>
              </a:ext>
            </a:extLst>
          </p:cNvPr>
          <p:cNvSpPr txBox="1"/>
          <p:nvPr/>
        </p:nvSpPr>
        <p:spPr>
          <a:xfrm>
            <a:off x="3071173" y="551946"/>
            <a:ext cx="1224135"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矢量合成单元</a:t>
            </a:r>
            <a:endParaRPr lang="en-US" altLang="zh-CN" sz="1000" b="1"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21E8582B-5BB7-492D-AC4F-B14BF010B34C}"/>
              </a:ext>
            </a:extLst>
          </p:cNvPr>
          <p:cNvPicPr/>
          <p:nvPr/>
        </p:nvPicPr>
        <p:blipFill>
          <a:blip r:embed="rId4">
            <a:extLst>
              <a:ext uri="{28A0092B-C50C-407E-A947-70E740481C1C}">
                <a14:useLocalDpi xmlns:a14="http://schemas.microsoft.com/office/drawing/2010/main" val="0"/>
              </a:ext>
            </a:extLst>
          </a:blip>
          <a:stretch>
            <a:fillRect/>
          </a:stretch>
        </p:blipFill>
        <p:spPr>
          <a:xfrm>
            <a:off x="281879" y="988360"/>
            <a:ext cx="3816424" cy="2330807"/>
          </a:xfrm>
          <a:prstGeom prst="rect">
            <a:avLst/>
          </a:prstGeom>
        </p:spPr>
      </p:pic>
      <p:sp>
        <p:nvSpPr>
          <p:cNvPr id="16" name="文本框 15">
            <a:extLst>
              <a:ext uri="{FF2B5EF4-FFF2-40B4-BE49-F238E27FC236}">
                <a16:creationId xmlns:a16="http://schemas.microsoft.com/office/drawing/2014/main" id="{30314FC2-60F7-4548-9189-AF349AEC0F1F}"/>
              </a:ext>
            </a:extLst>
          </p:cNvPr>
          <p:cNvSpPr txBox="1"/>
          <p:nvPr/>
        </p:nvSpPr>
        <p:spPr>
          <a:xfrm>
            <a:off x="701373" y="3403399"/>
            <a:ext cx="5633005" cy="116525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rPr>
              <a:t>矢量合成单元由两个独立的</a:t>
            </a:r>
            <a:r>
              <a:rPr lang="en-US" altLang="zh-CN" sz="1200" b="1" dirty="0">
                <a:latin typeface="Times New Roman" panose="02020603050405020304" pitchFamily="18" charset="0"/>
                <a:cs typeface="Times New Roman" panose="02020603050405020304" pitchFamily="18" charset="0"/>
              </a:rPr>
              <a:t>VGA</a:t>
            </a:r>
            <a:r>
              <a:rPr lang="zh-CN" altLang="en-US" sz="1200" b="1" dirty="0">
                <a:latin typeface="Times New Roman" panose="02020603050405020304" pitchFamily="18" charset="0"/>
                <a:cs typeface="Times New Roman" panose="02020603050405020304" pitchFamily="18" charset="0"/>
              </a:rPr>
              <a:t>构成，分别对两个正交信号进行放大，以得到不同的矢量和信号。</a:t>
            </a:r>
            <a:endParaRPr lang="en-US" altLang="zh-CN" sz="1200" b="1"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整体结构上该单元需要三层</a:t>
            </a:r>
            <a:r>
              <a:rPr lang="zh-CN" altLang="zh-CN" sz="1200" b="1" dirty="0">
                <a:effectLst/>
                <a:ea typeface="Times New Roman" panose="02020603050405020304" pitchFamily="18" charset="0"/>
              </a:rPr>
              <a:t>MOS</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管设计，分别用于矢量相加、极性</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象限</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选择和增益控制</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700" b="1" dirty="0">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F96B5305-3575-4DA1-ABA2-190EE78D9EEC}"/>
              </a:ext>
            </a:extLst>
          </p:cNvPr>
          <p:cNvSpPr/>
          <p:nvPr/>
        </p:nvSpPr>
        <p:spPr>
          <a:xfrm>
            <a:off x="7026572" y="880998"/>
            <a:ext cx="2072442"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F1DDBAA-7316-484F-9CF3-1018ECFBE43B}"/>
              </a:ext>
            </a:extLst>
          </p:cNvPr>
          <p:cNvSpPr txBox="1"/>
          <p:nvPr/>
        </p:nvSpPr>
        <p:spPr>
          <a:xfrm>
            <a:off x="7740352" y="551946"/>
            <a:ext cx="859729"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输出巴伦</a:t>
            </a:r>
            <a:endParaRPr lang="en-US" altLang="zh-CN" sz="10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9580399B-5C05-43D0-AA39-87F6E67CB0D2}"/>
              </a:ext>
            </a:extLst>
          </p:cNvPr>
          <p:cNvSpPr txBox="1"/>
          <p:nvPr/>
        </p:nvSpPr>
        <p:spPr>
          <a:xfrm>
            <a:off x="6867723" y="3512145"/>
            <a:ext cx="2276277" cy="8882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可以通过增加一级平衡缓冲器，</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以</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减小</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巴伦对</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VGA</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负载的影响，提升电路性能。</a:t>
            </a:r>
            <a:endParaRPr lang="en-US" altLang="zh-CN" sz="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F6B20392-2A64-4B9F-957B-676D2E3EA89F}"/>
              </a:ext>
            </a:extLst>
          </p:cNvPr>
          <p:cNvPicPr>
            <a:picLocks noChangeAspect="1"/>
          </p:cNvPicPr>
          <p:nvPr/>
        </p:nvPicPr>
        <p:blipFill>
          <a:blip r:embed="rId5"/>
          <a:stretch>
            <a:fillRect/>
          </a:stretch>
        </p:blipFill>
        <p:spPr>
          <a:xfrm>
            <a:off x="4535065" y="1263061"/>
            <a:ext cx="1742678" cy="1781404"/>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FC84A7D-450C-40CB-9FEC-B401DF45C4DB}"/>
                  </a:ext>
                </a:extLst>
              </p:cNvPr>
              <p:cNvSpPr txBox="1"/>
              <p:nvPr/>
            </p:nvSpPr>
            <p:spPr>
              <a:xfrm>
                <a:off x="6132528" y="1978733"/>
                <a:ext cx="40370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5" name="文本框 4">
                <a:extLst>
                  <a:ext uri="{FF2B5EF4-FFF2-40B4-BE49-F238E27FC236}">
                    <a16:creationId xmlns:a16="http://schemas.microsoft.com/office/drawing/2014/main" id="{CFC84A7D-450C-40CB-9FEC-B401DF45C4DB}"/>
                  </a:ext>
                </a:extLst>
              </p:cNvPr>
              <p:cNvSpPr txBox="1">
                <a:spLocks noRot="1" noChangeAspect="1" noMove="1" noResize="1" noEditPoints="1" noAdjustHandles="1" noChangeArrowheads="1" noChangeShapeType="1" noTextEdit="1"/>
              </p:cNvSpPr>
              <p:nvPr/>
            </p:nvSpPr>
            <p:spPr>
              <a:xfrm>
                <a:off x="6132528" y="1978733"/>
                <a:ext cx="403700" cy="2616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22B7572-D63F-433A-BACC-D2E08AB926F7}"/>
                  </a:ext>
                </a:extLst>
              </p:cNvPr>
              <p:cNvSpPr txBox="1"/>
              <p:nvPr/>
            </p:nvSpPr>
            <p:spPr>
              <a:xfrm>
                <a:off x="4340202" y="1985176"/>
                <a:ext cx="40370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0" name="文本框 19">
                <a:extLst>
                  <a:ext uri="{FF2B5EF4-FFF2-40B4-BE49-F238E27FC236}">
                    <a16:creationId xmlns:a16="http://schemas.microsoft.com/office/drawing/2014/main" id="{022B7572-D63F-433A-BACC-D2E08AB926F7}"/>
                  </a:ext>
                </a:extLst>
              </p:cNvPr>
              <p:cNvSpPr txBox="1">
                <a:spLocks noRot="1" noChangeAspect="1" noMove="1" noResize="1" noEditPoints="1" noAdjustHandles="1" noChangeArrowheads="1" noChangeShapeType="1" noTextEdit="1"/>
              </p:cNvSpPr>
              <p:nvPr/>
            </p:nvSpPr>
            <p:spPr>
              <a:xfrm>
                <a:off x="4340202" y="1985176"/>
                <a:ext cx="403700" cy="26161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A45AA34-5EA1-4757-96CE-1A1814502E3B}"/>
                  </a:ext>
                </a:extLst>
              </p:cNvPr>
              <p:cNvSpPr txBox="1"/>
              <p:nvPr/>
            </p:nvSpPr>
            <p:spPr>
              <a:xfrm>
                <a:off x="5277259" y="1114391"/>
                <a:ext cx="434158" cy="274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1" name="文本框 20">
                <a:extLst>
                  <a:ext uri="{FF2B5EF4-FFF2-40B4-BE49-F238E27FC236}">
                    <a16:creationId xmlns:a16="http://schemas.microsoft.com/office/drawing/2014/main" id="{AA45AA34-5EA1-4757-96CE-1A1814502E3B}"/>
                  </a:ext>
                </a:extLst>
              </p:cNvPr>
              <p:cNvSpPr txBox="1">
                <a:spLocks noRot="1" noChangeAspect="1" noMove="1" noResize="1" noEditPoints="1" noAdjustHandles="1" noChangeArrowheads="1" noChangeShapeType="1" noTextEdit="1"/>
              </p:cNvSpPr>
              <p:nvPr/>
            </p:nvSpPr>
            <p:spPr>
              <a:xfrm>
                <a:off x="5277259" y="1114391"/>
                <a:ext cx="434158" cy="274370"/>
              </a:xfrm>
              <a:prstGeom prst="rect">
                <a:avLst/>
              </a:prstGeom>
              <a:blipFill>
                <a:blip r:embed="rId8"/>
                <a:stretch>
                  <a:fillRect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3C9C469-036D-4BAF-B91C-771E6087BE07}"/>
                  </a:ext>
                </a:extLst>
              </p:cNvPr>
              <p:cNvSpPr txBox="1"/>
              <p:nvPr/>
            </p:nvSpPr>
            <p:spPr>
              <a:xfrm>
                <a:off x="5246801" y="2903799"/>
                <a:ext cx="434158" cy="274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2" name="文本框 21">
                <a:extLst>
                  <a:ext uri="{FF2B5EF4-FFF2-40B4-BE49-F238E27FC236}">
                    <a16:creationId xmlns:a16="http://schemas.microsoft.com/office/drawing/2014/main" id="{43C9C469-036D-4BAF-B91C-771E6087BE07}"/>
                  </a:ext>
                </a:extLst>
              </p:cNvPr>
              <p:cNvSpPr txBox="1">
                <a:spLocks noRot="1" noChangeAspect="1" noMove="1" noResize="1" noEditPoints="1" noAdjustHandles="1" noChangeArrowheads="1" noChangeShapeType="1" noTextEdit="1"/>
              </p:cNvSpPr>
              <p:nvPr/>
            </p:nvSpPr>
            <p:spPr>
              <a:xfrm>
                <a:off x="5246801" y="2903799"/>
                <a:ext cx="434158" cy="274370"/>
              </a:xfrm>
              <a:prstGeom prst="rect">
                <a:avLst/>
              </a:prstGeom>
              <a:blipFill>
                <a:blip r:embed="rId9"/>
                <a:stretch>
                  <a:fillRect b="-444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824F51A-3334-452D-B665-0F9C6E55F86B}"/>
              </a:ext>
            </a:extLst>
          </p:cNvPr>
          <p:cNvPicPr>
            <a:picLocks noChangeAspect="1"/>
          </p:cNvPicPr>
          <p:nvPr/>
        </p:nvPicPr>
        <p:blipFill>
          <a:blip r:embed="rId10"/>
          <a:stretch>
            <a:fillRect/>
          </a:stretch>
        </p:blipFill>
        <p:spPr>
          <a:xfrm>
            <a:off x="7342020" y="933745"/>
            <a:ext cx="1327681" cy="1642492"/>
          </a:xfrm>
          <a:prstGeom prst="rect">
            <a:avLst/>
          </a:prstGeom>
        </p:spPr>
      </p:pic>
      <p:pic>
        <p:nvPicPr>
          <p:cNvPr id="11" name="图片 10">
            <a:extLst>
              <a:ext uri="{FF2B5EF4-FFF2-40B4-BE49-F238E27FC236}">
                <a16:creationId xmlns:a16="http://schemas.microsoft.com/office/drawing/2014/main" id="{D87DE005-2F28-4C49-9B70-B2BC099CD3F5}"/>
              </a:ext>
            </a:extLst>
          </p:cNvPr>
          <p:cNvPicPr>
            <a:picLocks noChangeAspect="1"/>
          </p:cNvPicPr>
          <p:nvPr/>
        </p:nvPicPr>
        <p:blipFill>
          <a:blip r:embed="rId11"/>
          <a:stretch>
            <a:fillRect/>
          </a:stretch>
        </p:blipFill>
        <p:spPr>
          <a:xfrm>
            <a:off x="7461379" y="2590504"/>
            <a:ext cx="1162050" cy="728663"/>
          </a:xfrm>
          <a:prstGeom prst="rect">
            <a:avLst/>
          </a:prstGeom>
        </p:spPr>
      </p:pic>
      <p:cxnSp>
        <p:nvCxnSpPr>
          <p:cNvPr id="24" name="直接箭头连接符 23">
            <a:extLst>
              <a:ext uri="{FF2B5EF4-FFF2-40B4-BE49-F238E27FC236}">
                <a16:creationId xmlns:a16="http://schemas.microsoft.com/office/drawing/2014/main" id="{B8BC3F01-357F-4FDB-B8E1-C6C26ABECE67}"/>
              </a:ext>
            </a:extLst>
          </p:cNvPr>
          <p:cNvCxnSpPr>
            <a:cxnSpLocks/>
          </p:cNvCxnSpPr>
          <p:nvPr/>
        </p:nvCxnSpPr>
        <p:spPr>
          <a:xfrm>
            <a:off x="5436096" y="2139702"/>
            <a:ext cx="504056" cy="94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83419A-8ADA-4AFF-97C6-14D4EEBEDE04}"/>
              </a:ext>
            </a:extLst>
          </p:cNvPr>
          <p:cNvCxnSpPr>
            <a:cxnSpLocks/>
          </p:cNvCxnSpPr>
          <p:nvPr/>
        </p:nvCxnSpPr>
        <p:spPr>
          <a:xfrm flipV="1">
            <a:off x="5437283" y="1851670"/>
            <a:ext cx="494174"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331CD93-F976-4AA9-8989-DBFE3BEE5271}"/>
              </a:ext>
            </a:extLst>
          </p:cNvPr>
          <p:cNvCxnSpPr>
            <a:cxnSpLocks/>
          </p:cNvCxnSpPr>
          <p:nvPr/>
        </p:nvCxnSpPr>
        <p:spPr>
          <a:xfrm flipV="1">
            <a:off x="5436096" y="1797688"/>
            <a:ext cx="0" cy="3356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54CB8B1-1684-4B48-BA57-9B7C7B25B10F}"/>
              </a:ext>
            </a:extLst>
          </p:cNvPr>
          <p:cNvSpPr/>
          <p:nvPr/>
        </p:nvSpPr>
        <p:spPr>
          <a:xfrm>
            <a:off x="717592" y="1561125"/>
            <a:ext cx="1291943" cy="1658697"/>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0E8B8D5-B479-490B-B41E-10D454051B84}"/>
              </a:ext>
            </a:extLst>
          </p:cNvPr>
          <p:cNvSpPr/>
          <p:nvPr/>
        </p:nvSpPr>
        <p:spPr>
          <a:xfrm>
            <a:off x="2353929" y="1571580"/>
            <a:ext cx="1292892" cy="160658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0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4</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、已完成的内容</a:t>
            </a:r>
          </a:p>
        </p:txBody>
      </p:sp>
    </p:spTree>
    <p:extLst>
      <p:ext uri="{BB962C8B-B14F-4D97-AF65-F5344CB8AC3E}">
        <p14:creationId xmlns:p14="http://schemas.microsoft.com/office/powerpoint/2010/main" val="420674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98582BC-0770-4D9A-BA81-2D9DBEE85A1C}"/>
              </a:ext>
            </a:extLst>
          </p:cNvPr>
          <p:cNvSpPr/>
          <p:nvPr/>
        </p:nvSpPr>
        <p:spPr>
          <a:xfrm>
            <a:off x="257897" y="1173730"/>
            <a:ext cx="4040308" cy="131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p:sp>
        <p:nvSpPr>
          <p:cNvPr id="18" name="文本框 17">
            <a:extLst>
              <a:ext uri="{FF2B5EF4-FFF2-40B4-BE49-F238E27FC236}">
                <a16:creationId xmlns:a16="http://schemas.microsoft.com/office/drawing/2014/main" id="{9580399B-5C05-43D0-AA39-87F6E67CB0D2}"/>
              </a:ext>
            </a:extLst>
          </p:cNvPr>
          <p:cNvSpPr txBox="1"/>
          <p:nvPr/>
        </p:nvSpPr>
        <p:spPr>
          <a:xfrm>
            <a:off x="171652" y="770847"/>
            <a:ext cx="8208912" cy="33425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Marchand Balun+4</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阶多相滤波器作为输入模块，以在</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10~31GHz</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宽带范围内生成</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低幅相误差</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正交信号：</a:t>
            </a:r>
            <a:endParaRPr lang="en-US" altLang="zh-CN" sz="4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61FAFB3A-CADB-4624-8185-A157F7D30354}"/>
              </a:ext>
            </a:extLst>
          </p:cNvPr>
          <p:cNvPicPr>
            <a:picLocks noChangeAspect="1"/>
          </p:cNvPicPr>
          <p:nvPr/>
        </p:nvPicPr>
        <p:blipFill>
          <a:blip r:embed="rId4"/>
          <a:stretch>
            <a:fillRect/>
          </a:stretch>
        </p:blipFill>
        <p:spPr>
          <a:xfrm>
            <a:off x="830873" y="1201143"/>
            <a:ext cx="2986668" cy="1253093"/>
          </a:xfrm>
          <a:prstGeom prst="rect">
            <a:avLst/>
          </a:prstGeom>
        </p:spPr>
      </p:pic>
      <p:sp>
        <p:nvSpPr>
          <p:cNvPr id="28" name="Content Placeholder 2">
            <a:extLst>
              <a:ext uri="{FF2B5EF4-FFF2-40B4-BE49-F238E27FC236}">
                <a16:creationId xmlns:a16="http://schemas.microsoft.com/office/drawing/2014/main" id="{A453A5D8-9AD4-4E95-9E2D-DF0438155DBC}"/>
              </a:ext>
            </a:extLst>
          </p:cNvPr>
          <p:cNvSpPr txBox="1">
            <a:spLocks/>
          </p:cNvSpPr>
          <p:nvPr/>
        </p:nvSpPr>
        <p:spPr>
          <a:xfrm>
            <a:off x="4572000" y="1173729"/>
            <a:ext cx="3916485" cy="1326013"/>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优势：采用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Marchand Balun</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阶多相滤波器网络可拓展电路带宽，以生成宽带范围内低幅相误差的正交信号。</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劣势：无源巴伦与高阶</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网络会带来较大插损。</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1" name="图片 30">
            <a:extLst>
              <a:ext uri="{FF2B5EF4-FFF2-40B4-BE49-F238E27FC236}">
                <a16:creationId xmlns:a16="http://schemas.microsoft.com/office/drawing/2014/main" id="{D8053A28-21A5-46BB-9DDB-18A0A5C8E845}"/>
              </a:ext>
            </a:extLst>
          </p:cNvPr>
          <p:cNvPicPr>
            <a:picLocks noChangeAspect="1"/>
          </p:cNvPicPr>
          <p:nvPr/>
        </p:nvPicPr>
        <p:blipFill>
          <a:blip r:embed="rId5"/>
          <a:stretch>
            <a:fillRect/>
          </a:stretch>
        </p:blipFill>
        <p:spPr>
          <a:xfrm>
            <a:off x="3175048" y="2933849"/>
            <a:ext cx="2882290" cy="1908468"/>
          </a:xfrm>
          <a:prstGeom prst="rect">
            <a:avLst/>
          </a:prstGeom>
        </p:spPr>
      </p:pic>
      <p:pic>
        <p:nvPicPr>
          <p:cNvPr id="32" name="图片 31">
            <a:extLst>
              <a:ext uri="{FF2B5EF4-FFF2-40B4-BE49-F238E27FC236}">
                <a16:creationId xmlns:a16="http://schemas.microsoft.com/office/drawing/2014/main" id="{3CB9189E-7808-4D17-A19A-3CC67C2A4DBA}"/>
              </a:ext>
            </a:extLst>
          </p:cNvPr>
          <p:cNvPicPr>
            <a:picLocks noChangeAspect="1"/>
          </p:cNvPicPr>
          <p:nvPr/>
        </p:nvPicPr>
        <p:blipFill>
          <a:blip r:embed="rId6"/>
          <a:stretch>
            <a:fillRect/>
          </a:stretch>
        </p:blipFill>
        <p:spPr>
          <a:xfrm>
            <a:off x="6076309" y="3041782"/>
            <a:ext cx="2882290" cy="1692601"/>
          </a:xfrm>
          <a:prstGeom prst="rect">
            <a:avLst/>
          </a:prstGeom>
        </p:spPr>
      </p:pic>
      <p:sp>
        <p:nvSpPr>
          <p:cNvPr id="2" name="矩形 1">
            <a:extLst>
              <a:ext uri="{FF2B5EF4-FFF2-40B4-BE49-F238E27FC236}">
                <a16:creationId xmlns:a16="http://schemas.microsoft.com/office/drawing/2014/main" id="{9D3A296E-8326-4700-B90F-14DE652539DE}"/>
              </a:ext>
            </a:extLst>
          </p:cNvPr>
          <p:cNvSpPr/>
          <p:nvPr/>
        </p:nvSpPr>
        <p:spPr>
          <a:xfrm>
            <a:off x="53876" y="4397305"/>
            <a:ext cx="21602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D30020F-5854-4E8E-A007-5B556EA4F3E2}"/>
              </a:ext>
            </a:extLst>
          </p:cNvPr>
          <p:cNvSpPr/>
          <p:nvPr/>
        </p:nvSpPr>
        <p:spPr>
          <a:xfrm>
            <a:off x="35496" y="2837812"/>
            <a:ext cx="8984957" cy="211020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2A3153ED-07E9-4E6E-B981-7640D08FFE8A}"/>
              </a:ext>
            </a:extLst>
          </p:cNvPr>
          <p:cNvPicPr>
            <a:picLocks noChangeAspect="1"/>
          </p:cNvPicPr>
          <p:nvPr/>
        </p:nvPicPr>
        <p:blipFill>
          <a:blip r:embed="rId7"/>
          <a:stretch>
            <a:fillRect/>
          </a:stretch>
        </p:blipFill>
        <p:spPr>
          <a:xfrm>
            <a:off x="104029" y="3017762"/>
            <a:ext cx="2967797" cy="1802078"/>
          </a:xfrm>
          <a:prstGeom prst="rect">
            <a:avLst/>
          </a:prstGeom>
        </p:spPr>
      </p:pic>
    </p:spTree>
    <p:extLst>
      <p:ext uri="{BB962C8B-B14F-4D97-AF65-F5344CB8AC3E}">
        <p14:creationId xmlns:p14="http://schemas.microsoft.com/office/powerpoint/2010/main" val="42760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zh-CN"/>
              <a:t>目录</a:t>
            </a:r>
          </a:p>
        </p:txBody>
      </p:sp>
      <p:sp>
        <p:nvSpPr>
          <p:cNvPr id="5" name="文本框 4"/>
          <p:cNvSpPr txBox="1"/>
          <p:nvPr/>
        </p:nvSpPr>
        <p:spPr>
          <a:xfrm>
            <a:off x="1619250" y="1059180"/>
            <a:ext cx="4003040" cy="398780"/>
          </a:xfrm>
          <a:prstGeom prst="rect">
            <a:avLst/>
          </a:prstGeom>
          <a:noFill/>
        </p:spPr>
        <p:txBody>
          <a:bodyPr wrap="squar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1、课题背景及研究的目的与意义</a:t>
            </a:r>
          </a:p>
        </p:txBody>
      </p:sp>
      <p:sp>
        <p:nvSpPr>
          <p:cNvPr id="14" name="文本框 13"/>
          <p:cNvSpPr txBox="1"/>
          <p:nvPr>
            <p:custDataLst>
              <p:tags r:id="rId2"/>
            </p:custDataLst>
          </p:nvPr>
        </p:nvSpPr>
        <p:spPr>
          <a:xfrm>
            <a:off x="1619250" y="1563370"/>
            <a:ext cx="4003040" cy="398780"/>
          </a:xfrm>
          <a:prstGeom prst="rect">
            <a:avLst/>
          </a:prstGeom>
          <a:noFill/>
        </p:spPr>
        <p:txBody>
          <a:bodyPr wrap="squar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2、国内外研现状</a:t>
            </a:r>
          </a:p>
        </p:txBody>
      </p:sp>
      <p:sp>
        <p:nvSpPr>
          <p:cNvPr id="3" name="文本框 2"/>
          <p:cNvSpPr txBox="1"/>
          <p:nvPr>
            <p:custDataLst>
              <p:tags r:id="rId3"/>
            </p:custDataLst>
          </p:nvPr>
        </p:nvSpPr>
        <p:spPr>
          <a:xfrm>
            <a:off x="1619250" y="2124075"/>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3</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p>
        </p:txBody>
      </p:sp>
      <p:sp>
        <p:nvSpPr>
          <p:cNvPr id="2" name="文本框 1"/>
          <p:cNvSpPr txBox="1"/>
          <p:nvPr>
            <p:custDataLst>
              <p:tags r:id="rId4"/>
            </p:custDataLst>
          </p:nvPr>
        </p:nvSpPr>
        <p:spPr>
          <a:xfrm>
            <a:off x="1619250" y="2684780"/>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4</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、已完成的研究工作</a:t>
            </a:r>
          </a:p>
        </p:txBody>
      </p:sp>
      <p:sp>
        <p:nvSpPr>
          <p:cNvPr id="7" name="文本框 6">
            <a:extLst>
              <a:ext uri="{FF2B5EF4-FFF2-40B4-BE49-F238E27FC236}">
                <a16:creationId xmlns:a16="http://schemas.microsoft.com/office/drawing/2014/main" id="{385A3B10-5A6C-48B8-953A-A8B002E7F04D}"/>
              </a:ext>
            </a:extLst>
          </p:cNvPr>
          <p:cNvSpPr txBox="1"/>
          <p:nvPr>
            <p:custDataLst>
              <p:tags r:id="rId5"/>
            </p:custDataLst>
          </p:nvPr>
        </p:nvSpPr>
        <p:spPr>
          <a:xfrm>
            <a:off x="1619250" y="3245485"/>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5</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、下阶段研究工作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664C92A0-F73B-4F56-98E1-7BF4D9965C8F}"/>
              </a:ext>
            </a:extLst>
          </p:cNvPr>
          <p:cNvSpPr/>
          <p:nvPr/>
        </p:nvSpPr>
        <p:spPr>
          <a:xfrm>
            <a:off x="2733106" y="3478048"/>
            <a:ext cx="2596402" cy="1469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0577A90-9C10-400C-B16F-5FF66A0E7635}"/>
              </a:ext>
            </a:extLst>
          </p:cNvPr>
          <p:cNvSpPr/>
          <p:nvPr/>
        </p:nvSpPr>
        <p:spPr>
          <a:xfrm>
            <a:off x="21031" y="1022342"/>
            <a:ext cx="5308477" cy="210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185ED8B-C80E-4253-88C2-3EFA2ADDCF12}"/>
              </a:ext>
            </a:extLst>
          </p:cNvPr>
          <p:cNvSpPr txBox="1"/>
          <p:nvPr/>
        </p:nvSpPr>
        <p:spPr>
          <a:xfrm>
            <a:off x="97241" y="746018"/>
            <a:ext cx="8856984" cy="492443"/>
          </a:xfrm>
          <a:prstGeom prst="rect">
            <a:avLst/>
          </a:prstGeom>
          <a:noFill/>
        </p:spPr>
        <p:txBody>
          <a:bodyPr wrap="square" rtlCol="0">
            <a:spAutoFit/>
          </a:bodyPr>
          <a:lstStyle/>
          <a:p>
            <a:r>
              <a:rPr lang="zh-CN" altLang="en-US" sz="1200" b="1" dirty="0">
                <a:latin typeface="+mn-ea"/>
                <a:cs typeface="+mn-lt"/>
              </a:rPr>
              <a:t>矢量合成单元</a:t>
            </a:r>
            <a:r>
              <a:rPr lang="zh-CN" altLang="en-US" sz="1100" b="1" dirty="0">
                <a:ea typeface="微软雅黑" panose="020B0503020204020204" pitchFamily="34" charset="-122"/>
                <a:cs typeface="+mn-lt"/>
              </a:rPr>
              <a:t>：</a:t>
            </a:r>
            <a:r>
              <a:rPr lang="zh-CN" altLang="en-US" sz="1100" b="1" dirty="0">
                <a:latin typeface="Times New Roman" panose="02020603050405020304" pitchFamily="18" charset="0"/>
                <a:cs typeface="Times New Roman" panose="02020603050405020304" pitchFamily="18" charset="0"/>
              </a:rPr>
              <a:t>由两个独立的</a:t>
            </a:r>
            <a:r>
              <a:rPr lang="en-US" altLang="zh-CN" sz="1100" b="1" dirty="0">
                <a:latin typeface="Times New Roman" panose="02020603050405020304" pitchFamily="18" charset="0"/>
                <a:cs typeface="Times New Roman" panose="02020603050405020304" pitchFamily="18" charset="0"/>
              </a:rPr>
              <a:t>VGA</a:t>
            </a:r>
            <a:r>
              <a:rPr lang="zh-CN" altLang="en-US" sz="1100" b="1" dirty="0">
                <a:latin typeface="Times New Roman" panose="02020603050405020304" pitchFamily="18" charset="0"/>
                <a:cs typeface="Times New Roman" panose="02020603050405020304" pitchFamily="18" charset="0"/>
              </a:rPr>
              <a:t>构成，分别对两路正交信号进行放大，以形成不同的矢量和信号</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00" b="1" dirty="0">
              <a:latin typeface="Times New Roman" panose="02020603050405020304" pitchFamily="18" charset="0"/>
              <a:cs typeface="Times New Roman" panose="02020603050405020304" pitchFamily="18" charset="0"/>
            </a:endParaRPr>
          </a:p>
          <a:p>
            <a:endParaRPr lang="zh-CN" altLang="en-US" sz="1400" b="1" dirty="0">
              <a:ea typeface="微软雅黑" panose="020B0503020204020204" pitchFamily="34" charset="-122"/>
              <a:cs typeface="+mn-lt"/>
            </a:endParaRPr>
          </a:p>
        </p:txBody>
      </p:sp>
      <p:pic>
        <p:nvPicPr>
          <p:cNvPr id="10" name="图片 9">
            <a:extLst>
              <a:ext uri="{FF2B5EF4-FFF2-40B4-BE49-F238E27FC236}">
                <a16:creationId xmlns:a16="http://schemas.microsoft.com/office/drawing/2014/main" id="{168291F5-F3D0-4C60-8E9C-F6D02B23DE15}"/>
              </a:ext>
            </a:extLst>
          </p:cNvPr>
          <p:cNvPicPr/>
          <p:nvPr/>
        </p:nvPicPr>
        <p:blipFill>
          <a:blip r:embed="rId4">
            <a:extLst>
              <a:ext uri="{28A0092B-C50C-407E-A947-70E740481C1C}">
                <a14:useLocalDpi xmlns:a14="http://schemas.microsoft.com/office/drawing/2010/main" val="0"/>
              </a:ext>
            </a:extLst>
          </a:blip>
          <a:stretch>
            <a:fillRect/>
          </a:stretch>
        </p:blipFill>
        <p:spPr>
          <a:xfrm>
            <a:off x="98076" y="1059582"/>
            <a:ext cx="3531530" cy="2013441"/>
          </a:xfrm>
          <a:prstGeom prst="rect">
            <a:avLst/>
          </a:prstGeom>
        </p:spPr>
      </p:pic>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D01E45A-20B9-4919-9201-28CFDFCC6033}"/>
                  </a:ext>
                </a:extLst>
              </p:cNvPr>
              <p:cNvSpPr txBox="1">
                <a:spLocks/>
              </p:cNvSpPr>
              <p:nvPr/>
            </p:nvSpPr>
            <p:spPr>
              <a:xfrm>
                <a:off x="5421860" y="1046348"/>
                <a:ext cx="3591023" cy="139239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原理：一组</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VGA</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电路由输入管</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M1</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M2</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M3</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M4</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构成，</a:t>
                </a:r>
                <a14:m>
                  <m:oMath xmlns:m="http://schemas.openxmlformats.org/officeDocument/2006/math">
                    <m:sSub>
                      <m:sSubPr>
                        <m:ctrlP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t>𝑰</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m:t>
                        </m:r>
                        <m:r>
                          <a:rPr lang="en-US" altLang="zh-CN" sz="1100" b="1" i="1" dirty="0" smtClean="0">
                            <a:latin typeface="Cambria Math" panose="02040503050406030204" pitchFamily="18" charset="0"/>
                            <a:cs typeface="Times New Roman" panose="02020603050405020304" pitchFamily="18" charset="0"/>
                          </a:rPr>
                          <m:t>𝑩</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构成开关控制单元，保证</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m:t>
                        </m:r>
                      </m:sub>
                    </m:sSub>
                  </m:oMath>
                </a14:m>
                <a:r>
                  <a:rPr lang="zh-CN" altLang="en-US" sz="1100" b="1"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𝑰𝑩</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开关任意时刻一个开启另一个断开。两路</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VGA</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I/Q</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信号进行调幅，以实现任意角度的相移。</a:t>
                </a:r>
                <a:endParaRPr lang="en-US" altLang="zh-CN" sz="11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期望性能：在不同状态下，实现</a:t>
                </a:r>
                <a:r>
                  <a:rPr lang="zh-CN" altLang="en-US" sz="1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等幅值移相</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1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Content Placeholder 2">
                <a:extLst>
                  <a:ext uri="{FF2B5EF4-FFF2-40B4-BE49-F238E27FC236}">
                    <a16:creationId xmlns:a16="http://schemas.microsoft.com/office/drawing/2014/main" id="{ED01E45A-20B9-4919-9201-28CFDFCC6033}"/>
                  </a:ext>
                </a:extLst>
              </p:cNvPr>
              <p:cNvSpPr txBox="1">
                <a:spLocks noRot="1" noChangeAspect="1" noMove="1" noResize="1" noEditPoints="1" noAdjustHandles="1" noChangeArrowheads="1" noChangeShapeType="1" noTextEdit="1"/>
              </p:cNvSpPr>
              <p:nvPr/>
            </p:nvSpPr>
            <p:spPr>
              <a:xfrm>
                <a:off x="5421860" y="1046348"/>
                <a:ext cx="3591023" cy="1392391"/>
              </a:xfrm>
              <a:prstGeom prst="rect">
                <a:avLst/>
              </a:prstGeom>
              <a:blipFill>
                <a:blip r:embed="rId5"/>
                <a:stretch>
                  <a:fillRect/>
                </a:stretch>
              </a:blipFill>
              <a:ln w="19050">
                <a:solidFill>
                  <a:srgbClr val="385D8A"/>
                </a:solidFill>
              </a:ln>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5F2482B5-6C4B-4BFE-AF42-DC1C04216A01}"/>
              </a:ext>
            </a:extLst>
          </p:cNvPr>
          <p:cNvPicPr>
            <a:picLocks noChangeAspect="1"/>
          </p:cNvPicPr>
          <p:nvPr/>
        </p:nvPicPr>
        <p:blipFill>
          <a:blip r:embed="rId6"/>
          <a:stretch>
            <a:fillRect/>
          </a:stretch>
        </p:blipFill>
        <p:spPr>
          <a:xfrm>
            <a:off x="3841972" y="1406124"/>
            <a:ext cx="1300367" cy="1329264"/>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5C8E8CA-E0F3-4FF2-99C9-B2B8747E932D}"/>
                  </a:ext>
                </a:extLst>
              </p:cNvPr>
              <p:cNvSpPr txBox="1"/>
              <p:nvPr/>
            </p:nvSpPr>
            <p:spPr>
              <a:xfrm>
                <a:off x="5028273" y="1903799"/>
                <a:ext cx="30123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4" name="文本框 13">
                <a:extLst>
                  <a:ext uri="{FF2B5EF4-FFF2-40B4-BE49-F238E27FC236}">
                    <a16:creationId xmlns:a16="http://schemas.microsoft.com/office/drawing/2014/main" id="{75C8E8CA-E0F3-4FF2-99C9-B2B8747E932D}"/>
                  </a:ext>
                </a:extLst>
              </p:cNvPr>
              <p:cNvSpPr txBox="1">
                <a:spLocks noRot="1" noChangeAspect="1" noMove="1" noResize="1" noEditPoints="1" noAdjustHandles="1" noChangeArrowheads="1" noChangeShapeType="1" noTextEdit="1"/>
              </p:cNvSpPr>
              <p:nvPr/>
            </p:nvSpPr>
            <p:spPr>
              <a:xfrm>
                <a:off x="5028273" y="1903799"/>
                <a:ext cx="301236" cy="26161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9E6D216-7E62-40F0-8B52-ED7B725E5D4C}"/>
                  </a:ext>
                </a:extLst>
              </p:cNvPr>
              <p:cNvSpPr txBox="1"/>
              <p:nvPr/>
            </p:nvSpPr>
            <p:spPr>
              <a:xfrm>
                <a:off x="3632374" y="1903799"/>
                <a:ext cx="27874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5" name="文本框 14">
                <a:extLst>
                  <a:ext uri="{FF2B5EF4-FFF2-40B4-BE49-F238E27FC236}">
                    <a16:creationId xmlns:a16="http://schemas.microsoft.com/office/drawing/2014/main" id="{49E6D216-7E62-40F0-8B52-ED7B725E5D4C}"/>
                  </a:ext>
                </a:extLst>
              </p:cNvPr>
              <p:cNvSpPr txBox="1">
                <a:spLocks noRot="1" noChangeAspect="1" noMove="1" noResize="1" noEditPoints="1" noAdjustHandles="1" noChangeArrowheads="1" noChangeShapeType="1" noTextEdit="1"/>
              </p:cNvSpPr>
              <p:nvPr/>
            </p:nvSpPr>
            <p:spPr>
              <a:xfrm>
                <a:off x="3632374" y="1903799"/>
                <a:ext cx="278749" cy="261610"/>
              </a:xfrm>
              <a:prstGeom prst="rect">
                <a:avLst/>
              </a:prstGeom>
              <a:blipFill>
                <a:blip r:embed="rId8"/>
                <a:stretch>
                  <a:fillRect r="-2174"/>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8C0AFC20-24CA-468A-9493-4E4316423C67}"/>
              </a:ext>
            </a:extLst>
          </p:cNvPr>
          <p:cNvSpPr txBox="1"/>
          <p:nvPr/>
        </p:nvSpPr>
        <p:spPr>
          <a:xfrm>
            <a:off x="110707" y="3254686"/>
            <a:ext cx="702420" cy="261610"/>
          </a:xfrm>
          <a:prstGeom prst="rect">
            <a:avLst/>
          </a:prstGeom>
          <a:noFill/>
        </p:spPr>
        <p:txBody>
          <a:bodyPr wrap="square" rtlCol="0">
            <a:spAutoFit/>
          </a:bodyPr>
          <a:lstStyle/>
          <a:p>
            <a:r>
              <a:rPr lang="zh-CN" altLang="en-US" sz="1100" b="1" dirty="0">
                <a:solidFill>
                  <a:srgbClr val="00B050"/>
                </a:solidFill>
              </a:rPr>
              <a:t>放大管</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C3D21F4-6422-420D-9426-FC33623FB2C6}"/>
                  </a:ext>
                </a:extLst>
              </p:cNvPr>
              <p:cNvSpPr txBox="1"/>
              <p:nvPr/>
            </p:nvSpPr>
            <p:spPr>
              <a:xfrm>
                <a:off x="4369530" y="2598203"/>
                <a:ext cx="323964" cy="2743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7" name="文本框 16">
                <a:extLst>
                  <a:ext uri="{FF2B5EF4-FFF2-40B4-BE49-F238E27FC236}">
                    <a16:creationId xmlns:a16="http://schemas.microsoft.com/office/drawing/2014/main" id="{1C3D21F4-6422-420D-9426-FC33623FB2C6}"/>
                  </a:ext>
                </a:extLst>
              </p:cNvPr>
              <p:cNvSpPr txBox="1">
                <a:spLocks noRot="1" noChangeAspect="1" noMove="1" noResize="1" noEditPoints="1" noAdjustHandles="1" noChangeArrowheads="1" noChangeShapeType="1" noTextEdit="1"/>
              </p:cNvSpPr>
              <p:nvPr/>
            </p:nvSpPr>
            <p:spPr>
              <a:xfrm>
                <a:off x="4369530" y="2598203"/>
                <a:ext cx="323964" cy="274370"/>
              </a:xfrm>
              <a:prstGeom prst="rect">
                <a:avLst/>
              </a:prstGeom>
              <a:blipFill>
                <a:blip r:embed="rId9"/>
                <a:stretch>
                  <a:fillRect b="-4444"/>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2D449355-FC2C-4E9A-811D-EC4B56860E72}"/>
              </a:ext>
            </a:extLst>
          </p:cNvPr>
          <p:cNvCxnSpPr>
            <a:cxnSpLocks/>
          </p:cNvCxnSpPr>
          <p:nvPr/>
        </p:nvCxnSpPr>
        <p:spPr>
          <a:xfrm>
            <a:off x="4526760" y="2049224"/>
            <a:ext cx="376121" cy="67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BF03558-2495-4875-BC6C-B5BB6F542BBE}"/>
              </a:ext>
            </a:extLst>
          </p:cNvPr>
          <p:cNvCxnSpPr>
            <a:cxnSpLocks/>
          </p:cNvCxnSpPr>
          <p:nvPr/>
        </p:nvCxnSpPr>
        <p:spPr>
          <a:xfrm flipV="1">
            <a:off x="4536704" y="1901010"/>
            <a:ext cx="364452" cy="1432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CDD2505-3A91-41A2-9D25-E0F9B4019AD3}"/>
              </a:ext>
            </a:extLst>
          </p:cNvPr>
          <p:cNvCxnSpPr>
            <a:cxnSpLocks/>
          </p:cNvCxnSpPr>
          <p:nvPr/>
        </p:nvCxnSpPr>
        <p:spPr>
          <a:xfrm flipV="1">
            <a:off x="4515945" y="1827070"/>
            <a:ext cx="0" cy="2324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CD6C910-8F57-46A7-828E-F7A9FFAE39E9}"/>
              </a:ext>
            </a:extLst>
          </p:cNvPr>
          <p:cNvSpPr/>
          <p:nvPr/>
        </p:nvSpPr>
        <p:spPr>
          <a:xfrm>
            <a:off x="932239" y="2707574"/>
            <a:ext cx="1932347" cy="18661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076F55D-03FD-4CC1-8448-1C162A1E849C}"/>
              </a:ext>
            </a:extLst>
          </p:cNvPr>
          <p:cNvSpPr/>
          <p:nvPr/>
        </p:nvSpPr>
        <p:spPr>
          <a:xfrm>
            <a:off x="644598" y="2274408"/>
            <a:ext cx="2624516" cy="18661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D337C6E-EBB1-4643-ADC7-75484D308844}"/>
              </a:ext>
            </a:extLst>
          </p:cNvPr>
          <p:cNvSpPr/>
          <p:nvPr/>
        </p:nvSpPr>
        <p:spPr>
          <a:xfrm>
            <a:off x="425766" y="1982621"/>
            <a:ext cx="2945294" cy="1866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8B696304-D01E-4356-B937-8B4D1169738D}"/>
              </a:ext>
            </a:extLst>
          </p:cNvPr>
          <p:cNvCxnSpPr>
            <a:cxnSpLocks/>
          </p:cNvCxnSpPr>
          <p:nvPr/>
        </p:nvCxnSpPr>
        <p:spPr>
          <a:xfrm flipV="1">
            <a:off x="1479007" y="2872573"/>
            <a:ext cx="132117" cy="81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F413FC1-63C5-4B82-9D4D-4E896D2BFB1D}"/>
              </a:ext>
            </a:extLst>
          </p:cNvPr>
          <p:cNvCxnSpPr>
            <a:cxnSpLocks/>
          </p:cNvCxnSpPr>
          <p:nvPr/>
        </p:nvCxnSpPr>
        <p:spPr>
          <a:xfrm flipV="1">
            <a:off x="1006647" y="2461018"/>
            <a:ext cx="161846" cy="10781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AE65346-E39A-4F03-AD27-15A3605095AF}"/>
              </a:ext>
            </a:extLst>
          </p:cNvPr>
          <p:cNvCxnSpPr>
            <a:cxnSpLocks/>
            <a:stCxn id="16" idx="0"/>
          </p:cNvCxnSpPr>
          <p:nvPr/>
        </p:nvCxnSpPr>
        <p:spPr>
          <a:xfrm flipV="1">
            <a:off x="461917" y="2197556"/>
            <a:ext cx="136809" cy="10571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D4E719F7-694B-4C30-82B1-3C3EB6228F02}"/>
              </a:ext>
            </a:extLst>
          </p:cNvPr>
          <p:cNvSpPr txBox="1"/>
          <p:nvPr/>
        </p:nvSpPr>
        <p:spPr>
          <a:xfrm>
            <a:off x="466073" y="3511093"/>
            <a:ext cx="1012934" cy="261610"/>
          </a:xfrm>
          <a:prstGeom prst="rect">
            <a:avLst/>
          </a:prstGeom>
          <a:noFill/>
        </p:spPr>
        <p:txBody>
          <a:bodyPr wrap="square" rtlCol="0">
            <a:spAutoFit/>
          </a:bodyPr>
          <a:lstStyle/>
          <a:p>
            <a:r>
              <a:rPr lang="zh-CN" altLang="en-US" sz="1100" b="1" dirty="0">
                <a:solidFill>
                  <a:srgbClr val="00B0F0"/>
                </a:solidFill>
              </a:rPr>
              <a:t>极性选择管</a:t>
            </a:r>
          </a:p>
        </p:txBody>
      </p:sp>
      <p:sp>
        <p:nvSpPr>
          <p:cNvPr id="43" name="文本框 42">
            <a:extLst>
              <a:ext uri="{FF2B5EF4-FFF2-40B4-BE49-F238E27FC236}">
                <a16:creationId xmlns:a16="http://schemas.microsoft.com/office/drawing/2014/main" id="{BFB5FE0C-4D41-4ACF-A27E-8AF17E1686E9}"/>
              </a:ext>
            </a:extLst>
          </p:cNvPr>
          <p:cNvSpPr txBox="1"/>
          <p:nvPr/>
        </p:nvSpPr>
        <p:spPr>
          <a:xfrm>
            <a:off x="1171869" y="3671350"/>
            <a:ext cx="917281" cy="261610"/>
          </a:xfrm>
          <a:prstGeom prst="rect">
            <a:avLst/>
          </a:prstGeom>
          <a:noFill/>
        </p:spPr>
        <p:txBody>
          <a:bodyPr wrap="square" rtlCol="0">
            <a:spAutoFit/>
          </a:bodyPr>
          <a:lstStyle/>
          <a:p>
            <a:r>
              <a:rPr lang="zh-CN" altLang="en-US" sz="1100" b="1" dirty="0">
                <a:solidFill>
                  <a:srgbClr val="FF0000"/>
                </a:solidFill>
              </a:rPr>
              <a:t>增益控制管</a:t>
            </a:r>
          </a:p>
        </p:txBody>
      </p:sp>
      <p:pic>
        <p:nvPicPr>
          <p:cNvPr id="44" name="图片 43">
            <a:extLst>
              <a:ext uri="{FF2B5EF4-FFF2-40B4-BE49-F238E27FC236}">
                <a16:creationId xmlns:a16="http://schemas.microsoft.com/office/drawing/2014/main" id="{843A5FCD-8BDF-4335-9054-D90A133E7749}"/>
              </a:ext>
            </a:extLst>
          </p:cNvPr>
          <p:cNvPicPr>
            <a:picLocks noChangeAspect="1"/>
          </p:cNvPicPr>
          <p:nvPr/>
        </p:nvPicPr>
        <p:blipFill>
          <a:blip r:embed="rId10"/>
          <a:stretch>
            <a:fillRect/>
          </a:stretch>
        </p:blipFill>
        <p:spPr>
          <a:xfrm>
            <a:off x="3142270" y="3598833"/>
            <a:ext cx="1828544" cy="473842"/>
          </a:xfrm>
          <a:prstGeom prst="rect">
            <a:avLst/>
          </a:prstGeom>
        </p:spPr>
      </p:pic>
      <p:pic>
        <p:nvPicPr>
          <p:cNvPr id="45" name="图片 44">
            <a:extLst>
              <a:ext uri="{FF2B5EF4-FFF2-40B4-BE49-F238E27FC236}">
                <a16:creationId xmlns:a16="http://schemas.microsoft.com/office/drawing/2014/main" id="{1BBA7C66-081E-482F-B7C2-330FDA0160C1}"/>
              </a:ext>
            </a:extLst>
          </p:cNvPr>
          <p:cNvPicPr>
            <a:picLocks noChangeAspect="1"/>
          </p:cNvPicPr>
          <p:nvPr/>
        </p:nvPicPr>
        <p:blipFill>
          <a:blip r:embed="rId11"/>
          <a:stretch>
            <a:fillRect/>
          </a:stretch>
        </p:blipFill>
        <p:spPr>
          <a:xfrm>
            <a:off x="2929025" y="4083918"/>
            <a:ext cx="2165041" cy="663735"/>
          </a:xfrm>
          <a:prstGeom prst="rect">
            <a:avLst/>
          </a:prstGeom>
        </p:spPr>
      </p:pic>
      <p:sp>
        <p:nvSpPr>
          <p:cNvPr id="46" name="矩形 45">
            <a:extLst>
              <a:ext uri="{FF2B5EF4-FFF2-40B4-BE49-F238E27FC236}">
                <a16:creationId xmlns:a16="http://schemas.microsoft.com/office/drawing/2014/main" id="{5FE56191-3440-41F3-B352-FAF96DFE7047}"/>
              </a:ext>
            </a:extLst>
          </p:cNvPr>
          <p:cNvSpPr/>
          <p:nvPr/>
        </p:nvSpPr>
        <p:spPr>
          <a:xfrm>
            <a:off x="4382796" y="3707860"/>
            <a:ext cx="526689" cy="256804"/>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E71D8166-0258-4E6F-8BA9-8264D225F7AC}"/>
              </a:ext>
            </a:extLst>
          </p:cNvPr>
          <p:cNvPicPr>
            <a:picLocks noChangeAspect="1"/>
          </p:cNvPicPr>
          <p:nvPr/>
        </p:nvPicPr>
        <p:blipFill>
          <a:blip r:embed="rId12"/>
          <a:stretch>
            <a:fillRect/>
          </a:stretch>
        </p:blipFill>
        <p:spPr>
          <a:xfrm>
            <a:off x="5553977" y="2697899"/>
            <a:ext cx="3332252" cy="2149608"/>
          </a:xfrm>
          <a:prstGeom prst="rect">
            <a:avLst/>
          </a:prstGeom>
        </p:spPr>
      </p:pic>
      <p:cxnSp>
        <p:nvCxnSpPr>
          <p:cNvPr id="49" name="直接箭头连接符 48">
            <a:extLst>
              <a:ext uri="{FF2B5EF4-FFF2-40B4-BE49-F238E27FC236}">
                <a16:creationId xmlns:a16="http://schemas.microsoft.com/office/drawing/2014/main" id="{006FB392-D614-4717-9648-31D05044110E}"/>
              </a:ext>
            </a:extLst>
          </p:cNvPr>
          <p:cNvCxnSpPr>
            <a:cxnSpLocks/>
          </p:cNvCxnSpPr>
          <p:nvPr/>
        </p:nvCxnSpPr>
        <p:spPr>
          <a:xfrm>
            <a:off x="6965012" y="3085380"/>
            <a:ext cx="0" cy="1440160"/>
          </a:xfrm>
          <a:prstGeom prst="straightConnector1">
            <a:avLst/>
          </a:prstGeom>
          <a:ln>
            <a:solidFill>
              <a:srgbClr val="00B0F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4943E78-F33B-468B-97C7-CFC99140009F}"/>
              </a:ext>
            </a:extLst>
          </p:cNvPr>
          <p:cNvCxnSpPr/>
          <p:nvPr/>
        </p:nvCxnSpPr>
        <p:spPr>
          <a:xfrm>
            <a:off x="6244932" y="3073023"/>
            <a:ext cx="2304256" cy="0"/>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2DC1C1D-C925-46D1-B617-F4A131D1641C}"/>
              </a:ext>
            </a:extLst>
          </p:cNvPr>
          <p:cNvCxnSpPr>
            <a:cxnSpLocks/>
          </p:cNvCxnSpPr>
          <p:nvPr/>
        </p:nvCxnSpPr>
        <p:spPr>
          <a:xfrm>
            <a:off x="6244932" y="4520517"/>
            <a:ext cx="2503190" cy="5023"/>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527E4C4-A86F-4248-ACF7-CA9B300584CF}"/>
                  </a:ext>
                </a:extLst>
              </p:cNvPr>
              <p:cNvSpPr txBox="1"/>
              <p:nvPr/>
            </p:nvSpPr>
            <p:spPr>
              <a:xfrm>
                <a:off x="4363751" y="1221615"/>
                <a:ext cx="323964" cy="2743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55" name="文本框 54">
                <a:extLst>
                  <a:ext uri="{FF2B5EF4-FFF2-40B4-BE49-F238E27FC236}">
                    <a16:creationId xmlns:a16="http://schemas.microsoft.com/office/drawing/2014/main" id="{7527E4C4-A86F-4248-ACF7-CA9B300584CF}"/>
                  </a:ext>
                </a:extLst>
              </p:cNvPr>
              <p:cNvSpPr txBox="1">
                <a:spLocks noRot="1" noChangeAspect="1" noMove="1" noResize="1" noEditPoints="1" noAdjustHandles="1" noChangeArrowheads="1" noChangeShapeType="1" noTextEdit="1"/>
              </p:cNvSpPr>
              <p:nvPr/>
            </p:nvSpPr>
            <p:spPr>
              <a:xfrm>
                <a:off x="4363751" y="1221615"/>
                <a:ext cx="323964" cy="274370"/>
              </a:xfrm>
              <a:prstGeom prst="rect">
                <a:avLst/>
              </a:prstGeom>
              <a:blipFill>
                <a:blip r:embed="rId13"/>
                <a:stretch>
                  <a:fillRect r="-1887" b="-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7139B9B2-8458-477F-A9D2-8DDF92194529}"/>
                  </a:ext>
                </a:extLst>
              </p:cNvPr>
              <p:cNvSpPr txBox="1"/>
              <p:nvPr/>
            </p:nvSpPr>
            <p:spPr>
              <a:xfrm>
                <a:off x="6244932" y="3448148"/>
                <a:ext cx="885517" cy="230832"/>
              </a:xfrm>
              <a:prstGeom prst="rect">
                <a:avLst/>
              </a:prstGeom>
              <a:noFill/>
            </p:spPr>
            <p:txBody>
              <a:bodyPr wrap="square" rtlCol="0">
                <a:spAutoFit/>
              </a:bodyPr>
              <a:lstStyle/>
              <a:p>
                <a14:m>
                  <m:oMath xmlns:m="http://schemas.openxmlformats.org/officeDocument/2006/math">
                    <m:r>
                      <a:rPr lang="en-US" altLang="zh-CN" sz="900" b="1" i="1" smtClean="0">
                        <a:solidFill>
                          <a:srgbClr val="00B0F0"/>
                        </a:solidFill>
                        <a:latin typeface="Cambria Math" panose="02040503050406030204" pitchFamily="18" charset="0"/>
                        <a:ea typeface="Cambria Math" panose="02040503050406030204" pitchFamily="18" charset="0"/>
                      </a:rPr>
                      <m:t>∆</m:t>
                    </m:r>
                    <m:r>
                      <a:rPr lang="en-US" altLang="zh-CN" sz="900" b="1" i="1" smtClean="0">
                        <a:solidFill>
                          <a:srgbClr val="00B0F0"/>
                        </a:solidFill>
                        <a:latin typeface="Cambria Math" panose="02040503050406030204" pitchFamily="18" charset="0"/>
                        <a:ea typeface="Cambria Math" panose="02040503050406030204" pitchFamily="18" charset="0"/>
                      </a:rPr>
                      <m:t>𝑴</m:t>
                    </m:r>
                    <m:r>
                      <m:rPr>
                        <m:sty m:val="p"/>
                      </m:rPr>
                      <a:rPr lang="en-US" altLang="zh-CN" sz="900" b="1" i="1">
                        <a:solidFill>
                          <a:srgbClr val="00B0F0"/>
                        </a:solidFill>
                        <a:latin typeface="Cambria Math" panose="02040503050406030204" pitchFamily="18" charset="0"/>
                        <a:ea typeface="Cambria Math" panose="02040503050406030204" pitchFamily="18" charset="0"/>
                      </a:rPr>
                      <m:t>ag</m:t>
                    </m:r>
                    <m:r>
                      <a:rPr lang="en-US" altLang="zh-CN" sz="900" b="1" i="0" smtClean="0">
                        <a:solidFill>
                          <a:srgbClr val="00B0F0"/>
                        </a:solidFill>
                        <a:latin typeface="Cambria Math" panose="02040503050406030204" pitchFamily="18" charset="0"/>
                        <a:ea typeface="Cambria Math" panose="02040503050406030204" pitchFamily="18" charset="0"/>
                      </a:rPr>
                      <m:t>=</m:t>
                    </m:r>
                  </m:oMath>
                </a14:m>
                <a:r>
                  <a:rPr lang="en-US" altLang="zh-CN" sz="900" b="1" dirty="0">
                    <a:solidFill>
                      <a:srgbClr val="00B0F0"/>
                    </a:solidFill>
                  </a:rPr>
                  <a:t>0.47</a:t>
                </a:r>
                <a:endParaRPr lang="zh-CN" altLang="en-US" sz="900" b="1" dirty="0">
                  <a:solidFill>
                    <a:srgbClr val="00B0F0"/>
                  </a:solidFill>
                </a:endParaRPr>
              </a:p>
            </p:txBody>
          </p:sp>
        </mc:Choice>
        <mc:Fallback xmlns="">
          <p:sp>
            <p:nvSpPr>
              <p:cNvPr id="56" name="文本框 55">
                <a:extLst>
                  <a:ext uri="{FF2B5EF4-FFF2-40B4-BE49-F238E27FC236}">
                    <a16:creationId xmlns:a16="http://schemas.microsoft.com/office/drawing/2014/main" id="{7139B9B2-8458-477F-A9D2-8DDF92194529}"/>
                  </a:ext>
                </a:extLst>
              </p:cNvPr>
              <p:cNvSpPr txBox="1">
                <a:spLocks noRot="1" noChangeAspect="1" noMove="1" noResize="1" noEditPoints="1" noAdjustHandles="1" noChangeArrowheads="1" noChangeShapeType="1" noTextEdit="1"/>
              </p:cNvSpPr>
              <p:nvPr/>
            </p:nvSpPr>
            <p:spPr>
              <a:xfrm>
                <a:off x="6244932" y="3448148"/>
                <a:ext cx="885517" cy="230832"/>
              </a:xfrm>
              <a:prstGeom prst="rect">
                <a:avLst/>
              </a:prstGeom>
              <a:blipFill>
                <a:blip r:embed="rId14"/>
                <a:stretch>
                  <a:fillRect b="-10526"/>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D77DDFF4-A847-4E8F-B866-2467A490CCD4}"/>
              </a:ext>
            </a:extLst>
          </p:cNvPr>
          <p:cNvSpPr/>
          <p:nvPr/>
        </p:nvSpPr>
        <p:spPr>
          <a:xfrm>
            <a:off x="5421860" y="2598203"/>
            <a:ext cx="3532365" cy="234981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137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D01E45A-20B9-4919-9201-28CFDFCC6033}"/>
                  </a:ext>
                </a:extLst>
              </p:cNvPr>
              <p:cNvSpPr txBox="1">
                <a:spLocks/>
              </p:cNvSpPr>
              <p:nvPr/>
            </p:nvSpPr>
            <p:spPr>
              <a:xfrm>
                <a:off x="487842" y="808941"/>
                <a:ext cx="3312368" cy="362169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宋体" panose="02010600030101010101" pitchFamily="2" charset="-122"/>
                    <a:ea typeface="宋体" panose="02010600030101010101" pitchFamily="2" charset="-122"/>
                    <a:cs typeface="+mn-lt"/>
                  </a:rPr>
                  <a:t>有源输出巴伦：</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在</a:t>
                </a:r>
                <a14:m>
                  <m:oMath xmlns:m="http://schemas.openxmlformats.org/officeDocument/2006/math">
                    <m:sSub>
                      <m:sSubPr>
                        <m:ctrlPr>
                          <a:rPr lang="en-US" altLang="zh-CN" sz="1200" b="1" i="1" dirty="0">
                            <a:latin typeface="Cambria Math" panose="02040503050406030204" pitchFamily="18" charset="0"/>
                            <a:cs typeface="Times New Roman" panose="02020603050405020304" pitchFamily="18" charset="0"/>
                          </a:rPr>
                        </m:ctrlPr>
                      </m:sSubPr>
                      <m:e>
                        <m:r>
                          <a:rPr lang="en-US" altLang="zh-CN" sz="1200" b="1" i="1" dirty="0">
                            <a:latin typeface="Cambria Math" panose="02040503050406030204" pitchFamily="18" charset="0"/>
                            <a:cs typeface="Times New Roman" panose="02020603050405020304" pitchFamily="18" charset="0"/>
                          </a:rPr>
                          <m:t>𝑸</m:t>
                        </m:r>
                      </m:e>
                      <m:sub>
                        <m:r>
                          <a:rPr lang="en-US" altLang="zh-CN" sz="1200" b="1" i="1" dirty="0">
                            <a:latin typeface="Cambria Math" panose="02040503050406030204" pitchFamily="18" charset="0"/>
                            <a:cs typeface="Times New Roman" panose="02020603050405020304" pitchFamily="18" charset="0"/>
                          </a:rPr>
                          <m:t>𝟏𝟏</m:t>
                        </m:r>
                      </m:sub>
                    </m:sSub>
                  </m:oMath>
                </a14:m>
                <a:r>
                  <a:rPr lang="zh-CN" altLang="en-US" sz="1200" b="1" dirty="0">
                    <a:latin typeface="宋体"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1200" b="1" i="1" dirty="0">
                            <a:latin typeface="Cambria Math" panose="02040503050406030204" pitchFamily="18" charset="0"/>
                            <a:cs typeface="Times New Roman" panose="02020603050405020304" pitchFamily="18" charset="0"/>
                          </a:rPr>
                        </m:ctrlPr>
                      </m:sSubPr>
                      <m:e>
                        <m:r>
                          <a:rPr lang="en-US" altLang="zh-CN" sz="1200" b="1" i="1" dirty="0">
                            <a:latin typeface="Cambria Math" panose="02040503050406030204" pitchFamily="18" charset="0"/>
                            <a:cs typeface="Times New Roman" panose="02020603050405020304" pitchFamily="18" charset="0"/>
                          </a:rPr>
                          <m:t>𝑸</m:t>
                        </m:r>
                      </m:e>
                      <m:sub>
                        <m:r>
                          <a:rPr lang="en-US" altLang="zh-CN" sz="1200" b="1" i="1" dirty="0">
                            <a:latin typeface="Cambria Math" panose="02040503050406030204" pitchFamily="18" charset="0"/>
                            <a:cs typeface="Times New Roman" panose="02020603050405020304" pitchFamily="18" charset="0"/>
                          </a:rPr>
                          <m:t>𝟏𝟐</m:t>
                        </m:r>
                      </m:sub>
                    </m:sSub>
                  </m:oMath>
                </a14:m>
                <a:r>
                  <a:rPr lang="zh-CN" altLang="en-US" sz="1200" b="1" dirty="0">
                    <a:latin typeface="宋体" panose="02010600030101010101" pitchFamily="2" charset="-122"/>
                    <a:ea typeface="宋体" panose="02010600030101010101" pitchFamily="2" charset="-122"/>
                    <a:cs typeface="Times New Roman" panose="02020603050405020304" pitchFamily="18" charset="0"/>
                  </a:rPr>
                  <a:t>前级增加射随器，在实现差分</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单端信号转换的同时，减小巴伦对前级</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VGA</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负载的影响；</a:t>
                </a:r>
                <a:endParaRPr lang="en-US" altLang="zh-CN" sz="400" b="1"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2" name="Content Placeholder 2">
                <a:extLst>
                  <a:ext uri="{FF2B5EF4-FFF2-40B4-BE49-F238E27FC236}">
                    <a16:creationId xmlns:a16="http://schemas.microsoft.com/office/drawing/2014/main" id="{ED01E45A-20B9-4919-9201-28CFDFCC6033}"/>
                  </a:ext>
                </a:extLst>
              </p:cNvPr>
              <p:cNvSpPr txBox="1">
                <a:spLocks noRot="1" noChangeAspect="1" noMove="1" noResize="1" noEditPoints="1" noAdjustHandles="1" noChangeArrowheads="1" noChangeShapeType="1" noTextEdit="1"/>
              </p:cNvSpPr>
              <p:nvPr/>
            </p:nvSpPr>
            <p:spPr>
              <a:xfrm>
                <a:off x="487842" y="808941"/>
                <a:ext cx="3312368" cy="3621691"/>
              </a:xfrm>
              <a:prstGeom prst="rect">
                <a:avLst/>
              </a:prstGeom>
              <a:blipFill>
                <a:blip r:embed="rId4"/>
                <a:stretch>
                  <a:fillRect r="-1465"/>
                </a:stretch>
              </a:blipFill>
              <a:ln w="19050">
                <a:solidFill>
                  <a:srgbClr val="385D8A"/>
                </a:solid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507B82D-84D0-4E1B-8296-F246C84029DD}"/>
              </a:ext>
            </a:extLst>
          </p:cNvPr>
          <p:cNvPicPr>
            <a:picLocks noChangeAspect="1"/>
          </p:cNvPicPr>
          <p:nvPr/>
        </p:nvPicPr>
        <p:blipFill>
          <a:blip r:embed="rId5"/>
          <a:stretch>
            <a:fillRect/>
          </a:stretch>
        </p:blipFill>
        <p:spPr>
          <a:xfrm>
            <a:off x="1187624" y="1779662"/>
            <a:ext cx="1944216" cy="2472368"/>
          </a:xfrm>
          <a:prstGeom prst="rect">
            <a:avLst/>
          </a:prstGeom>
        </p:spPr>
      </p:pic>
      <p:pic>
        <p:nvPicPr>
          <p:cNvPr id="32" name="图片 31">
            <a:extLst>
              <a:ext uri="{FF2B5EF4-FFF2-40B4-BE49-F238E27FC236}">
                <a16:creationId xmlns:a16="http://schemas.microsoft.com/office/drawing/2014/main" id="{E28F27CA-3A1D-47A1-90CD-B7A86CCB771C}"/>
              </a:ext>
            </a:extLst>
          </p:cNvPr>
          <p:cNvPicPr/>
          <p:nvPr/>
        </p:nvPicPr>
        <p:blipFill>
          <a:blip r:embed="rId6">
            <a:extLst>
              <a:ext uri="{28A0092B-C50C-407E-A947-70E740481C1C}">
                <a14:useLocalDpi xmlns:a14="http://schemas.microsoft.com/office/drawing/2010/main" val="0"/>
              </a:ext>
            </a:extLst>
          </a:blip>
          <a:stretch>
            <a:fillRect/>
          </a:stretch>
        </p:blipFill>
        <p:spPr>
          <a:xfrm>
            <a:off x="4979525" y="1710177"/>
            <a:ext cx="2976851" cy="2600186"/>
          </a:xfrm>
          <a:prstGeom prst="rect">
            <a:avLst/>
          </a:prstGeom>
        </p:spPr>
      </p:pic>
      <p:sp>
        <p:nvSpPr>
          <p:cNvPr id="34" name="Content Placeholder 2">
            <a:extLst>
              <a:ext uri="{FF2B5EF4-FFF2-40B4-BE49-F238E27FC236}">
                <a16:creationId xmlns:a16="http://schemas.microsoft.com/office/drawing/2014/main" id="{5D689803-A748-4603-85FC-3A642D64EAE5}"/>
              </a:ext>
            </a:extLst>
          </p:cNvPr>
          <p:cNvSpPr txBox="1">
            <a:spLocks/>
          </p:cNvSpPr>
          <p:nvPr/>
        </p:nvSpPr>
        <p:spPr>
          <a:xfrm>
            <a:off x="4162633" y="835660"/>
            <a:ext cx="4665813" cy="3594972"/>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宋体" panose="02010600030101010101" pitchFamily="2" charset="-122"/>
                <a:ea typeface="宋体" panose="02010600030101010101" pitchFamily="2" charset="-122"/>
                <a:cs typeface="+mn-lt"/>
              </a:rPr>
              <a:t>插损补偿电路：</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为了补偿前级无源巴伦与多级</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RC</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网络带来的插损，在输出巴伦后级增加两级级联的放大电路，并采用并联峰化结构来拓展其带宽；</a:t>
            </a:r>
            <a:endParaRPr lang="en-US" altLang="zh-CN" sz="4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899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p:sp>
        <p:nvSpPr>
          <p:cNvPr id="34" name="Content Placeholder 2">
            <a:extLst>
              <a:ext uri="{FF2B5EF4-FFF2-40B4-BE49-F238E27FC236}">
                <a16:creationId xmlns:a16="http://schemas.microsoft.com/office/drawing/2014/main" id="{5D689803-A748-4603-85FC-3A642D64EAE5}"/>
              </a:ext>
            </a:extLst>
          </p:cNvPr>
          <p:cNvSpPr txBox="1">
            <a:spLocks/>
          </p:cNvSpPr>
          <p:nvPr/>
        </p:nvSpPr>
        <p:spPr>
          <a:xfrm>
            <a:off x="5796136" y="2966455"/>
            <a:ext cx="3032347" cy="1578122"/>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050" b="1" dirty="0">
                <a:latin typeface="宋体" panose="02010600030101010101" pitchFamily="2" charset="-122"/>
                <a:ea typeface="宋体" panose="02010600030101010101" pitchFamily="2" charset="-122"/>
                <a:cs typeface="+mn-lt"/>
              </a:rPr>
              <a:t>左边展示了在</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0~90°</a:t>
            </a:r>
            <a:r>
              <a:rPr lang="zh-CN" altLang="en-US" sz="1050" b="1" dirty="0">
                <a:latin typeface="宋体" panose="02010600030101010101" pitchFamily="2" charset="-122"/>
                <a:ea typeface="宋体" panose="02010600030101010101" pitchFamily="2" charset="-122"/>
                <a:cs typeface="+mn-lt"/>
              </a:rPr>
              <a:t>范围内扫描了</a:t>
            </a:r>
            <a:r>
              <a:rPr lang="en-US" altLang="zh-CN" sz="1050" b="1" dirty="0">
                <a:latin typeface="宋体" panose="02010600030101010101" pitchFamily="2" charset="-122"/>
                <a:ea typeface="宋体" panose="02010600030101010101" pitchFamily="2" charset="-122"/>
                <a:cs typeface="+mn-lt"/>
              </a:rPr>
              <a:t>60</a:t>
            </a:r>
            <a:r>
              <a:rPr lang="zh-CN" altLang="en-US" sz="1050" b="1" dirty="0">
                <a:latin typeface="宋体" panose="02010600030101010101" pitchFamily="2" charset="-122"/>
                <a:ea typeface="宋体" panose="02010600030101010101" pitchFamily="2" charset="-122"/>
                <a:cs typeface="+mn-lt"/>
              </a:rPr>
              <a:t>种移相状态，本课题研究所需要的</a:t>
            </a:r>
            <a:r>
              <a:rPr lang="en-US" altLang="zh-CN" sz="1050" b="1" dirty="0">
                <a:latin typeface="宋体" panose="02010600030101010101" pitchFamily="2" charset="-122"/>
                <a:ea typeface="宋体" panose="02010600030101010101" pitchFamily="2" charset="-122"/>
                <a:cs typeface="+mn-lt"/>
              </a:rPr>
              <a:t>16</a:t>
            </a:r>
            <a:r>
              <a:rPr lang="zh-CN" altLang="en-US" sz="1050" b="1" dirty="0">
                <a:latin typeface="宋体" panose="02010600030101010101" pitchFamily="2" charset="-122"/>
                <a:ea typeface="宋体" panose="02010600030101010101" pitchFamily="2" charset="-122"/>
                <a:cs typeface="+mn-lt"/>
              </a:rPr>
              <a:t>种移相状态包含在其中。</a:t>
            </a:r>
            <a:endParaRPr lang="en-US" altLang="zh-CN" sz="2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1050" b="1" dirty="0">
                <a:latin typeface="宋体" panose="02010600030101010101" pitchFamily="2" charset="-122"/>
                <a:ea typeface="宋体" panose="02010600030101010101" pitchFamily="2" charset="-122"/>
                <a:cs typeface="+mn-lt"/>
              </a:rPr>
              <a:t>绝对相移误差：</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&lt;1°</a:t>
            </a:r>
          </a:p>
          <a:p>
            <a:pPr>
              <a:lnSpc>
                <a:spcPct val="150000"/>
              </a:lnSpc>
            </a:pPr>
            <a:r>
              <a:rPr lang="zh-CN" altLang="en-US" sz="1050" b="1" dirty="0">
                <a:latin typeface="宋体" panose="02010600030101010101" pitchFamily="2" charset="-122"/>
                <a:ea typeface="宋体" panose="02010600030101010101" pitchFamily="2" charset="-122"/>
                <a:cs typeface="+mn-lt"/>
              </a:rPr>
              <a:t>绝对增益误差：</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&lt;0.6dB</a:t>
            </a:r>
          </a:p>
          <a:p>
            <a:pPr>
              <a:lnSpc>
                <a:spcPct val="150000"/>
              </a:lnSpc>
            </a:pPr>
            <a:r>
              <a:rPr lang="zh-CN" altLang="en-US" sz="1050" b="1" dirty="0">
                <a:latin typeface="Times New Roman" panose="02020603050405020304" pitchFamily="18" charset="0"/>
                <a:ea typeface="宋体" panose="02010600030101010101" pitchFamily="2" charset="-122"/>
                <a:cs typeface="Times New Roman" panose="02020603050405020304" pitchFamily="18" charset="0"/>
              </a:rPr>
              <a:t>插损：</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&lt;0 dB</a:t>
            </a:r>
          </a:p>
        </p:txBody>
      </p:sp>
      <p:pic>
        <p:nvPicPr>
          <p:cNvPr id="7" name="图片 6">
            <a:extLst>
              <a:ext uri="{FF2B5EF4-FFF2-40B4-BE49-F238E27FC236}">
                <a16:creationId xmlns:a16="http://schemas.microsoft.com/office/drawing/2014/main" id="{B149B62C-9EE2-44C5-8975-C32CF854BF22}"/>
              </a:ext>
            </a:extLst>
          </p:cNvPr>
          <p:cNvPicPr>
            <a:picLocks noChangeAspect="1"/>
          </p:cNvPicPr>
          <p:nvPr/>
        </p:nvPicPr>
        <p:blipFill>
          <a:blip r:embed="rId4"/>
          <a:stretch>
            <a:fillRect/>
          </a:stretch>
        </p:blipFill>
        <p:spPr>
          <a:xfrm>
            <a:off x="5969184" y="1083215"/>
            <a:ext cx="2764182" cy="1517207"/>
          </a:xfrm>
          <a:prstGeom prst="rect">
            <a:avLst/>
          </a:prstGeom>
        </p:spPr>
      </p:pic>
      <p:sp>
        <p:nvSpPr>
          <p:cNvPr id="8" name="文本框 7">
            <a:extLst>
              <a:ext uri="{FF2B5EF4-FFF2-40B4-BE49-F238E27FC236}">
                <a16:creationId xmlns:a16="http://schemas.microsoft.com/office/drawing/2014/main" id="{38BF8643-F978-4E36-A319-5E6F6E626C78}"/>
              </a:ext>
            </a:extLst>
          </p:cNvPr>
          <p:cNvSpPr txBox="1"/>
          <p:nvPr/>
        </p:nvSpPr>
        <p:spPr>
          <a:xfrm>
            <a:off x="850265" y="644974"/>
            <a:ext cx="2353583" cy="307777"/>
          </a:xfrm>
          <a:prstGeom prst="rect">
            <a:avLst/>
          </a:prstGeom>
          <a:noFill/>
        </p:spPr>
        <p:txBody>
          <a:bodyPr wrap="square" rtlCol="0">
            <a:spAutoFit/>
          </a:bodyPr>
          <a:lstStyle/>
          <a:p>
            <a:r>
              <a:rPr lang="zh-CN" altLang="en-US" sz="1400" b="1" dirty="0">
                <a:latin typeface="+mn-ea"/>
                <a:cs typeface="+mn-lt"/>
              </a:rPr>
              <a:t>目前实现的电路仿真功能：</a:t>
            </a:r>
            <a:endParaRPr lang="zh-CN" altLang="en-US" sz="1600" b="1" dirty="0">
              <a:ea typeface="微软雅黑" panose="020B0503020204020204" pitchFamily="34" charset="-122"/>
              <a:cs typeface="+mn-lt"/>
            </a:endParaRPr>
          </a:p>
        </p:txBody>
      </p:sp>
      <p:sp>
        <p:nvSpPr>
          <p:cNvPr id="15" name="矩形: 圆角 14">
            <a:extLst>
              <a:ext uri="{FF2B5EF4-FFF2-40B4-BE49-F238E27FC236}">
                <a16:creationId xmlns:a16="http://schemas.microsoft.com/office/drawing/2014/main" id="{F568FA56-8A88-434C-8105-B268F7BED238}"/>
              </a:ext>
            </a:extLst>
          </p:cNvPr>
          <p:cNvSpPr/>
          <p:nvPr/>
        </p:nvSpPr>
        <p:spPr>
          <a:xfrm>
            <a:off x="5724165" y="976542"/>
            <a:ext cx="3104318" cy="1883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B782D12-27A4-4563-BA94-72264E57A3BB}"/>
              </a:ext>
            </a:extLst>
          </p:cNvPr>
          <p:cNvSpPr txBox="1"/>
          <p:nvPr/>
        </p:nvSpPr>
        <p:spPr>
          <a:xfrm>
            <a:off x="6692071" y="2600422"/>
            <a:ext cx="1469238" cy="246221"/>
          </a:xfrm>
          <a:prstGeom prst="rect">
            <a:avLst/>
          </a:prstGeom>
          <a:noFill/>
        </p:spPr>
        <p:txBody>
          <a:bodyPr wrap="square" rtlCol="0">
            <a:spAutoFit/>
          </a:bodyPr>
          <a:lstStyle/>
          <a:p>
            <a:r>
              <a:rPr lang="zh-CN" altLang="en-US" sz="1000" b="1" dirty="0">
                <a:solidFill>
                  <a:srgbClr val="0070C0"/>
                </a:solidFill>
                <a:latin typeface="宋体" panose="02010600030101010101" pitchFamily="2" charset="-122"/>
                <a:ea typeface="宋体" panose="02010600030101010101" pitchFamily="2" charset="-122"/>
                <a:cs typeface="+mn-lt"/>
              </a:rPr>
              <a:t>有源移相器系统框图</a:t>
            </a:r>
            <a:endParaRPr lang="zh-CN" altLang="en-US" sz="1050" b="1" dirty="0">
              <a:solidFill>
                <a:srgbClr val="0070C0"/>
              </a:solidFill>
              <a:latin typeface="宋体" panose="02010600030101010101" pitchFamily="2" charset="-122"/>
              <a:ea typeface="宋体" panose="02010600030101010101" pitchFamily="2" charset="-122"/>
              <a:cs typeface="+mn-lt"/>
            </a:endParaRPr>
          </a:p>
        </p:txBody>
      </p:sp>
      <p:pic>
        <p:nvPicPr>
          <p:cNvPr id="3" name="图片 2">
            <a:extLst>
              <a:ext uri="{FF2B5EF4-FFF2-40B4-BE49-F238E27FC236}">
                <a16:creationId xmlns:a16="http://schemas.microsoft.com/office/drawing/2014/main" id="{66EE0AA5-AFBC-4C44-A3FE-9FD5CC6DE9F8}"/>
              </a:ext>
            </a:extLst>
          </p:cNvPr>
          <p:cNvPicPr>
            <a:picLocks noChangeAspect="1"/>
          </p:cNvPicPr>
          <p:nvPr/>
        </p:nvPicPr>
        <p:blipFill>
          <a:blip r:embed="rId5"/>
          <a:stretch>
            <a:fillRect/>
          </a:stretch>
        </p:blipFill>
        <p:spPr>
          <a:xfrm>
            <a:off x="410634" y="1104741"/>
            <a:ext cx="4758788" cy="1535251"/>
          </a:xfrm>
          <a:prstGeom prst="rect">
            <a:avLst/>
          </a:prstGeom>
        </p:spPr>
      </p:pic>
      <p:pic>
        <p:nvPicPr>
          <p:cNvPr id="4" name="图片 3">
            <a:extLst>
              <a:ext uri="{FF2B5EF4-FFF2-40B4-BE49-F238E27FC236}">
                <a16:creationId xmlns:a16="http://schemas.microsoft.com/office/drawing/2014/main" id="{F87E63D2-03BC-4B2A-B653-C7187649FCF3}"/>
              </a:ext>
            </a:extLst>
          </p:cNvPr>
          <p:cNvPicPr>
            <a:picLocks noChangeAspect="1"/>
          </p:cNvPicPr>
          <p:nvPr/>
        </p:nvPicPr>
        <p:blipFill>
          <a:blip r:embed="rId6"/>
          <a:stretch>
            <a:fillRect/>
          </a:stretch>
        </p:blipFill>
        <p:spPr>
          <a:xfrm>
            <a:off x="489382" y="2619451"/>
            <a:ext cx="2256496" cy="1865370"/>
          </a:xfrm>
          <a:prstGeom prst="rect">
            <a:avLst/>
          </a:prstGeom>
        </p:spPr>
      </p:pic>
      <p:pic>
        <p:nvPicPr>
          <p:cNvPr id="5" name="图片 4">
            <a:extLst>
              <a:ext uri="{FF2B5EF4-FFF2-40B4-BE49-F238E27FC236}">
                <a16:creationId xmlns:a16="http://schemas.microsoft.com/office/drawing/2014/main" id="{DB5819AF-2249-4A4B-A38F-46F54F9EE6F0}"/>
              </a:ext>
            </a:extLst>
          </p:cNvPr>
          <p:cNvPicPr>
            <a:picLocks noChangeAspect="1"/>
          </p:cNvPicPr>
          <p:nvPr/>
        </p:nvPicPr>
        <p:blipFill>
          <a:blip r:embed="rId7"/>
          <a:stretch>
            <a:fillRect/>
          </a:stretch>
        </p:blipFill>
        <p:spPr>
          <a:xfrm>
            <a:off x="2963084" y="2571750"/>
            <a:ext cx="2291357" cy="1972827"/>
          </a:xfrm>
          <a:prstGeom prst="rect">
            <a:avLst/>
          </a:prstGeom>
        </p:spPr>
      </p:pic>
      <p:sp>
        <p:nvSpPr>
          <p:cNvPr id="14" name="矩形: 圆角 13">
            <a:extLst>
              <a:ext uri="{FF2B5EF4-FFF2-40B4-BE49-F238E27FC236}">
                <a16:creationId xmlns:a16="http://schemas.microsoft.com/office/drawing/2014/main" id="{E9F75E26-8ACD-4A24-A248-0DC769ABA543}"/>
              </a:ext>
            </a:extLst>
          </p:cNvPr>
          <p:cNvSpPr/>
          <p:nvPr/>
        </p:nvSpPr>
        <p:spPr>
          <a:xfrm>
            <a:off x="46285" y="1008286"/>
            <a:ext cx="5544616" cy="35362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186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5</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、下阶段研究工作</a:t>
            </a:r>
          </a:p>
        </p:txBody>
      </p:sp>
    </p:spTree>
    <p:extLst>
      <p:ext uri="{BB962C8B-B14F-4D97-AF65-F5344CB8AC3E}">
        <p14:creationId xmlns:p14="http://schemas.microsoft.com/office/powerpoint/2010/main" val="41476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a:extLst>
              <a:ext uri="{FF2B5EF4-FFF2-40B4-BE49-F238E27FC236}">
                <a16:creationId xmlns:a16="http://schemas.microsoft.com/office/drawing/2014/main" id="{0EA59467-DB4B-4CE2-881C-A42D199FADF8}"/>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5</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下阶段的研究工作</a:t>
            </a:r>
            <a:endParaRPr lang="zh-CN" altLang="en-US" sz="2000" dirty="0">
              <a:sym typeface="+mn-ea"/>
            </a:endParaRPr>
          </a:p>
        </p:txBody>
      </p:sp>
      <p:sp>
        <p:nvSpPr>
          <p:cNvPr id="11" name="箭头: 上 10">
            <a:extLst>
              <a:ext uri="{FF2B5EF4-FFF2-40B4-BE49-F238E27FC236}">
                <a16:creationId xmlns:a16="http://schemas.microsoft.com/office/drawing/2014/main" id="{3A94E148-ED64-4DF7-8B36-97D68500421C}"/>
              </a:ext>
            </a:extLst>
          </p:cNvPr>
          <p:cNvSpPr/>
          <p:nvPr/>
        </p:nvSpPr>
        <p:spPr>
          <a:xfrm rot="10800000">
            <a:off x="539552" y="915566"/>
            <a:ext cx="1017280" cy="3159486"/>
          </a:xfrm>
          <a:prstGeom prst="upArrow">
            <a:avLst/>
          </a:prstGeom>
          <a:solidFill>
            <a:srgbClr val="0070C0"/>
          </a:solidFill>
          <a:ln w="12700" cap="flat" cmpd="sng" algn="ctr">
            <a:solidFill>
              <a:srgbClr val="0070C0"/>
            </a:solidFill>
            <a:prstDash val="solid"/>
          </a:ln>
          <a:effectLst/>
        </p:spPr>
        <p:txBody>
          <a:bodyPr/>
          <a:lstStyle/>
          <a:p>
            <a:endParaRPr lang="zh-CN" altLang="en-US"/>
          </a:p>
        </p:txBody>
      </p:sp>
      <p:sp>
        <p:nvSpPr>
          <p:cNvPr id="12" name="Content Placeholder 2">
            <a:extLst>
              <a:ext uri="{FF2B5EF4-FFF2-40B4-BE49-F238E27FC236}">
                <a16:creationId xmlns:a16="http://schemas.microsoft.com/office/drawing/2014/main" id="{2A9D0562-A36F-4390-9F9F-455646DCB512}"/>
              </a:ext>
            </a:extLst>
          </p:cNvPr>
          <p:cNvSpPr txBox="1">
            <a:spLocks/>
          </p:cNvSpPr>
          <p:nvPr/>
        </p:nvSpPr>
        <p:spPr>
          <a:xfrm>
            <a:off x="2051720" y="951566"/>
            <a:ext cx="6624736" cy="2876745"/>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200000"/>
              </a:lnSpc>
            </a:pPr>
            <a:r>
              <a:rPr lang="en-US" altLang="zh-CN" sz="1600" b="1" dirty="0">
                <a:latin typeface="宋体" panose="02010600030101010101" pitchFamily="2" charset="-122"/>
                <a:ea typeface="宋体" panose="02010600030101010101" pitchFamily="2" charset="-122"/>
                <a:cs typeface="+mn-lt"/>
              </a:rPr>
              <a:t>1. </a:t>
            </a:r>
            <a:r>
              <a:rPr lang="zh-CN" altLang="en-US" sz="1600" b="1" dirty="0">
                <a:latin typeface="宋体" panose="02010600030101010101" pitchFamily="2" charset="-122"/>
                <a:ea typeface="宋体" panose="02010600030101010101" pitchFamily="2" charset="-122"/>
                <a:cs typeface="+mn-lt"/>
              </a:rPr>
              <a:t>继续完成电路仿真设计，着重提升前级正交信号生成电路的精度，同时需要在移相器插损与功耗之间进行折中。</a:t>
            </a:r>
            <a:endParaRPr lang="en-US" altLang="zh-CN" sz="600" b="1" dirty="0">
              <a:latin typeface="宋体" panose="02010600030101010101" pitchFamily="2" charset="-122"/>
              <a:ea typeface="宋体" panose="02010600030101010101" pitchFamily="2" charset="-122"/>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mn-lt"/>
              </a:rPr>
              <a:t>2. </a:t>
            </a:r>
            <a:r>
              <a:rPr lang="zh-CN" altLang="en-US" sz="1600" b="1" i="0" dirty="0">
                <a:latin typeface="Times New Roman" panose="02020603050405020304" pitchFamily="18" charset="0"/>
                <a:cs typeface="Times New Roman" panose="02020603050405020304" pitchFamily="18" charset="0"/>
              </a:rPr>
              <a:t>流片并进行测试</a:t>
            </a:r>
            <a:endParaRPr lang="en-US" altLang="zh-CN" sz="1600" b="1" i="0" dirty="0">
              <a:latin typeface="Times New Roman" panose="02020603050405020304" pitchFamily="18" charset="0"/>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mn-lt"/>
              </a:rPr>
              <a:t>3. </a:t>
            </a:r>
            <a:r>
              <a:rPr lang="zh-CN" altLang="en-US" sz="1600" b="1" i="0" dirty="0">
                <a:latin typeface="Times New Roman" panose="02020603050405020304" pitchFamily="18" charset="0"/>
                <a:cs typeface="Times New Roman" panose="02020603050405020304" pitchFamily="18" charset="0"/>
              </a:rPr>
              <a:t>撰写毕业论文</a:t>
            </a:r>
            <a:endParaRPr lang="en-US" altLang="zh-CN" sz="1600" b="1" i="0" dirty="0">
              <a:latin typeface="Times New Roman" panose="02020603050405020304" pitchFamily="18" charset="0"/>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Times New Roman" panose="02020603050405020304" pitchFamily="18" charset="0"/>
              </a:rPr>
              <a:t>4. </a:t>
            </a:r>
            <a:r>
              <a:rPr lang="zh-CN" altLang="en-US" sz="1600" b="1" i="0" dirty="0">
                <a:latin typeface="Times New Roman" panose="02020603050405020304" pitchFamily="18" charset="0"/>
                <a:cs typeface="Times New Roman" panose="02020603050405020304" pitchFamily="18" charset="0"/>
              </a:rPr>
              <a:t>进行毕业答辩</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1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3131840" y="3939902"/>
            <a:ext cx="2592289" cy="576064"/>
          </a:xfrm>
        </p:spPr>
        <p:txBody>
          <a:bodyPr/>
          <a:lstStyle/>
          <a:p>
            <a:r>
              <a:rPr lang="zh-CN" altLang="en-US" sz="1600" dirty="0"/>
              <a:t>汇报人：庾小齐</a:t>
            </a:r>
            <a:endParaRPr lang="en-US" altLang="zh-CN" sz="1600" dirty="0"/>
          </a:p>
          <a:p>
            <a:r>
              <a:rPr lang="zh-CN" altLang="en-US" sz="1200" dirty="0"/>
              <a:t>（汇报日期）</a:t>
            </a:r>
            <a:r>
              <a:rPr lang="en-US" altLang="zh-CN" sz="1200" dirty="0"/>
              <a:t>2025</a:t>
            </a:r>
            <a:r>
              <a:rPr lang="zh-CN" altLang="en-US" sz="1200" dirty="0"/>
              <a:t>年</a:t>
            </a:r>
            <a:r>
              <a:rPr lang="en-US" altLang="zh-CN" sz="1200" dirty="0"/>
              <a:t>1</a:t>
            </a:r>
            <a:r>
              <a:rPr lang="zh-CN" altLang="en-US" sz="1200" dirty="0"/>
              <a:t>月</a:t>
            </a:r>
            <a:r>
              <a:rPr lang="en-US" altLang="zh-CN" sz="1200" dirty="0"/>
              <a:t>10</a:t>
            </a:r>
            <a:r>
              <a:rPr lang="zh-CN" altLang="en-US" sz="1200" dirty="0"/>
              <a:t>日</a:t>
            </a:r>
          </a:p>
        </p:txBody>
      </p:sp>
      <p:sp>
        <p:nvSpPr>
          <p:cNvPr id="5" name="标题 4">
            <a:extLst>
              <a:ext uri="{FF2B5EF4-FFF2-40B4-BE49-F238E27FC236}">
                <a16:creationId xmlns:a16="http://schemas.microsoft.com/office/drawing/2014/main" id="{16A1F46A-EC41-4287-913A-BF626EA1C754}"/>
              </a:ext>
            </a:extLst>
          </p:cNvPr>
          <p:cNvSpPr>
            <a:spLocks noGrp="1"/>
          </p:cNvSpPr>
          <p:nvPr>
            <p:ph type="ctrTitle"/>
          </p:nvPr>
        </p:nvSpPr>
        <p:spPr>
          <a:xfrm>
            <a:off x="575556" y="2715766"/>
            <a:ext cx="7992888" cy="576065"/>
          </a:xfrm>
        </p:spPr>
        <p:txBody>
          <a:bodyPr>
            <a:noAutofit/>
          </a:bodyPr>
          <a:lstStyle/>
          <a:p>
            <a:r>
              <a:rPr lang="zh-CN" altLang="en-US" sz="3200" b="1"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感谢各位专家老师的聆听和宝贵意见！</a:t>
            </a:r>
            <a:endParaRPr lang="zh-CN" altLang="en-US" sz="3200" dirty="0">
              <a:solidFill>
                <a:srgbClr val="0070C0"/>
              </a:solidFill>
            </a:endParaRPr>
          </a:p>
        </p:txBody>
      </p:sp>
      <p:sp>
        <p:nvSpPr>
          <p:cNvPr id="8" name="标题 4">
            <a:extLst>
              <a:ext uri="{FF2B5EF4-FFF2-40B4-BE49-F238E27FC236}">
                <a16:creationId xmlns:a16="http://schemas.microsoft.com/office/drawing/2014/main" id="{FD2A2DF6-75E8-4E49-9E68-A2CAB5DD46F1}"/>
              </a:ext>
            </a:extLst>
          </p:cNvPr>
          <p:cNvSpPr txBox="1">
            <a:spLocks/>
          </p:cNvSpPr>
          <p:nvPr/>
        </p:nvSpPr>
        <p:spPr>
          <a:xfrm>
            <a:off x="575556" y="3327834"/>
            <a:ext cx="7992888" cy="576065"/>
          </a:xfrm>
          <a:prstGeom prst="rect">
            <a:avLst/>
          </a:prstGeom>
        </p:spPr>
        <p:txBody>
          <a:bodyPr>
            <a:noAutofit/>
          </a:bodyPr>
          <a:lstStyle>
            <a:lvl1pPr algn="ctr" rtl="0" eaLnBrk="1" fontAlgn="base" hangingPunct="1">
              <a:spcBef>
                <a:spcPct val="0"/>
              </a:spcBef>
              <a:spcAft>
                <a:spcPct val="0"/>
              </a:spcAft>
              <a:defRPr sz="4800" b="1" kern="1200" baseline="0">
                <a:solidFill>
                  <a:schemeClr val="tx2">
                    <a:lumMod val="75000"/>
                  </a:schemeClr>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Thanks For Everyone’s</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Attention</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And Advice</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spTree>
    <p:extLst>
      <p:ext uri="{BB962C8B-B14F-4D97-AF65-F5344CB8AC3E}">
        <p14:creationId xmlns:p14="http://schemas.microsoft.com/office/powerpoint/2010/main" val="14682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556" y="3003798"/>
            <a:ext cx="7992888" cy="938535"/>
          </a:xfrm>
        </p:spPr>
        <p:txBody>
          <a:bodyPr>
            <a:normAutofit/>
          </a:bodyPr>
          <a:lstStyle/>
          <a:p>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1、课题背景及研究的目的与意义</a:t>
            </a:r>
          </a:p>
        </p:txBody>
      </p:sp>
    </p:spTree>
    <p:extLst>
      <p:ext uri="{BB962C8B-B14F-4D97-AF65-F5344CB8AC3E}">
        <p14:creationId xmlns:p14="http://schemas.microsoft.com/office/powerpoint/2010/main" val="116373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zh-CN" altLang="en-US" sz="2000" dirty="0">
                <a:sym typeface="+mn-ea"/>
              </a:rPr>
              <a:t>1、</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课题背景</a:t>
            </a:r>
            <a:r>
              <a:rPr lang="zh-CN" altLang="en-US" sz="2000" dirty="0"/>
              <a:t>及研究的目的与意义</a:t>
            </a:r>
            <a:endParaRPr lang="zh-CN" altLang="en-US" sz="2000" dirty="0">
              <a:sym typeface="+mn-ea"/>
            </a:endParaRPr>
          </a:p>
        </p:txBody>
      </p:sp>
      <p:sp>
        <p:nvSpPr>
          <p:cNvPr id="3" name="文本框 2">
            <a:extLst>
              <a:ext uri="{FF2B5EF4-FFF2-40B4-BE49-F238E27FC236}">
                <a16:creationId xmlns:a16="http://schemas.microsoft.com/office/drawing/2014/main" id="{19E32114-88A9-CCE7-C609-4CB202722493}"/>
              </a:ext>
            </a:extLst>
          </p:cNvPr>
          <p:cNvSpPr txBox="1"/>
          <p:nvPr/>
        </p:nvSpPr>
        <p:spPr>
          <a:xfrm>
            <a:off x="161639" y="789493"/>
            <a:ext cx="8856984" cy="646331"/>
          </a:xfrm>
          <a:prstGeom prst="rect">
            <a:avLst/>
          </a:prstGeom>
          <a:noFill/>
        </p:spPr>
        <p:txBody>
          <a:bodyPr wrap="square">
            <a:spAutoFit/>
          </a:bodyPr>
          <a:lstStyle/>
          <a:p>
            <a:r>
              <a:rPr lang="zh-CN" altLang="en-US" sz="1200" dirty="0"/>
              <a:t>第五代移动通信技术主要采用多入多出</a:t>
            </a:r>
            <a:r>
              <a:rPr lang="en-US" altLang="zh-CN" sz="1200" dirty="0"/>
              <a:t>(Multiple In Multiple Out</a:t>
            </a:r>
            <a:r>
              <a:rPr lang="zh-CN" altLang="en-US" sz="1200" dirty="0"/>
              <a:t>，</a:t>
            </a:r>
            <a:r>
              <a:rPr lang="en-US" altLang="zh-CN" sz="1200" dirty="0"/>
              <a:t>MIMO)</a:t>
            </a:r>
            <a:r>
              <a:rPr lang="zh-CN" altLang="en-US" sz="1200" dirty="0"/>
              <a:t> 技术，通过</a:t>
            </a:r>
            <a:r>
              <a:rPr lang="zh-CN" altLang="en-US" sz="1200" b="1" dirty="0"/>
              <a:t>波束赋形、空间复用</a:t>
            </a:r>
            <a:r>
              <a:rPr lang="zh-CN" altLang="en-US" sz="1200" dirty="0"/>
              <a:t>等方法来</a:t>
            </a:r>
            <a:r>
              <a:rPr lang="zh-CN" altLang="en-US" sz="1200" b="1" dirty="0"/>
              <a:t>提高频谱效率</a:t>
            </a:r>
            <a:r>
              <a:rPr lang="zh-CN" altLang="en-US" sz="1200" dirty="0"/>
              <a:t>和</a:t>
            </a:r>
            <a:r>
              <a:rPr lang="zh-CN" altLang="en-US" sz="1200" b="1" dirty="0"/>
              <a:t>拓宽信道带宽</a:t>
            </a:r>
            <a:r>
              <a:rPr lang="zh-CN" altLang="en-US" sz="1200" dirty="0"/>
              <a:t>，显著提升了无线通信的数据传输速率。为了实现 </a:t>
            </a:r>
            <a:r>
              <a:rPr lang="en-US" altLang="zh-CN" sz="1200" dirty="0"/>
              <a:t>5G </a:t>
            </a:r>
            <a:r>
              <a:rPr lang="zh-CN" altLang="en-US" sz="1200" dirty="0"/>
              <a:t>毫米波</a:t>
            </a:r>
            <a:r>
              <a:rPr lang="en-US" altLang="zh-CN" sz="1200" dirty="0"/>
              <a:t>MIMO </a:t>
            </a:r>
            <a:r>
              <a:rPr lang="zh-CN" altLang="en-US" sz="1200" dirty="0"/>
              <a:t>系统，</a:t>
            </a:r>
            <a:r>
              <a:rPr lang="zh-CN" altLang="en-US" sz="1200" b="1" dirty="0"/>
              <a:t>相控阵</a:t>
            </a:r>
            <a:r>
              <a:rPr lang="zh-CN" altLang="en-US" sz="1200" dirty="0"/>
              <a:t>收发方案受到了广泛的关注。</a:t>
            </a:r>
            <a:endParaRPr lang="en-US" altLang="zh-CN" sz="1200" dirty="0"/>
          </a:p>
          <a:p>
            <a:endParaRPr lang="zh-CN" altLang="en-US" sz="1200" dirty="0"/>
          </a:p>
        </p:txBody>
      </p:sp>
      <p:sp>
        <p:nvSpPr>
          <p:cNvPr id="4" name="文本框 3">
            <a:extLst>
              <a:ext uri="{FF2B5EF4-FFF2-40B4-BE49-F238E27FC236}">
                <a16:creationId xmlns:a16="http://schemas.microsoft.com/office/drawing/2014/main" id="{137F4E39-721B-A99C-9131-8DC7A82B701B}"/>
              </a:ext>
            </a:extLst>
          </p:cNvPr>
          <p:cNvSpPr txBox="1"/>
          <p:nvPr/>
        </p:nvSpPr>
        <p:spPr>
          <a:xfrm>
            <a:off x="161639" y="2378832"/>
            <a:ext cx="8856984" cy="830997"/>
          </a:xfrm>
          <a:prstGeom prst="rect">
            <a:avLst/>
          </a:prstGeom>
          <a:noFill/>
        </p:spPr>
        <p:txBody>
          <a:bodyPr wrap="square">
            <a:spAutoFit/>
          </a:bodyPr>
          <a:lstStyle/>
          <a:p>
            <a:r>
              <a:rPr lang="zh-CN" altLang="en-US" sz="1200" dirty="0"/>
              <a:t>相控阵系统：</a:t>
            </a:r>
            <a:endParaRPr lang="en-US" altLang="zh-CN" sz="1200" dirty="0"/>
          </a:p>
          <a:p>
            <a:pPr marL="285750" indent="-285750">
              <a:buFont typeface="Arial" panose="020B0604020202020204" pitchFamily="34" charset="0"/>
              <a:buChar char="•"/>
            </a:pPr>
            <a:r>
              <a:rPr lang="zh-CN" altLang="en-US" sz="1200" dirty="0"/>
              <a:t>控制各天线所辐射信号的幅度和相位来改变</a:t>
            </a:r>
            <a:r>
              <a:rPr lang="zh-CN" altLang="en-US" sz="1200" b="1" dirty="0"/>
              <a:t>等效波束的方向和强度</a:t>
            </a:r>
            <a:r>
              <a:rPr lang="zh-CN" altLang="en-US" sz="1200" dirty="0"/>
              <a:t>。</a:t>
            </a:r>
            <a:endParaRPr lang="en-US" altLang="zh-CN" sz="1200" dirty="0"/>
          </a:p>
          <a:p>
            <a:pPr marL="285750" indent="-285750">
              <a:buFont typeface="Arial" panose="020B0604020202020204" pitchFamily="34" charset="0"/>
              <a:buChar char="•"/>
            </a:pPr>
            <a:r>
              <a:rPr lang="zh-CN" altLang="en-US" sz="1200" dirty="0"/>
              <a:t>使多个信号在空间上相互增强或抵消，形成一个</a:t>
            </a:r>
            <a:r>
              <a:rPr lang="zh-CN" altLang="en-US" sz="1200" b="1" dirty="0"/>
              <a:t>窄方向的波束</a:t>
            </a:r>
            <a:r>
              <a:rPr lang="zh-CN" altLang="en-US" sz="1200" dirty="0"/>
              <a:t>，以克服毫米波频段存在的</a:t>
            </a:r>
            <a:r>
              <a:rPr lang="zh-CN" altLang="en-US" sz="1200" b="1" dirty="0"/>
              <a:t>高路径损耗问题</a:t>
            </a:r>
            <a:r>
              <a:rPr lang="zh-CN" altLang="en-US" sz="1200" dirty="0"/>
              <a:t>。</a:t>
            </a:r>
            <a:endParaRPr lang="en-US" altLang="zh-CN" sz="1200" dirty="0"/>
          </a:p>
          <a:p>
            <a:pPr marL="285750" indent="-285750">
              <a:buFont typeface="Arial" panose="020B0604020202020204" pitchFamily="34" charset="0"/>
              <a:buChar char="•"/>
            </a:pPr>
            <a:r>
              <a:rPr lang="zh-CN" altLang="en-US" sz="1200" dirty="0"/>
              <a:t>将相同频率的信号以不同波束形状和指向进行传输，</a:t>
            </a:r>
            <a:r>
              <a:rPr lang="zh-CN" altLang="en-US" sz="1200" b="1" dirty="0"/>
              <a:t>降低信号之间干扰</a:t>
            </a:r>
            <a:r>
              <a:rPr lang="zh-CN" altLang="en-US" sz="1200" dirty="0"/>
              <a:t>并实现无线资源的空分复用，提供传输效率</a:t>
            </a:r>
            <a:r>
              <a:rPr lang="zh-CN" altLang="en-US" sz="1200" i="0" dirty="0">
                <a:solidFill>
                  <a:srgbClr val="000000"/>
                </a:solidFill>
                <a:effectLst/>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63C18653-CE1E-49E6-82ED-3A70B59E3D0B}"/>
              </a:ext>
            </a:extLst>
          </p:cNvPr>
          <p:cNvPicPr>
            <a:picLocks noChangeAspect="1"/>
          </p:cNvPicPr>
          <p:nvPr/>
        </p:nvPicPr>
        <p:blipFill>
          <a:blip r:embed="rId4"/>
          <a:stretch>
            <a:fillRect/>
          </a:stretch>
        </p:blipFill>
        <p:spPr>
          <a:xfrm>
            <a:off x="3046148" y="1247010"/>
            <a:ext cx="3051704" cy="1049821"/>
          </a:xfrm>
          <a:prstGeom prst="rect">
            <a:avLst/>
          </a:prstGeom>
        </p:spPr>
      </p:pic>
      <p:pic>
        <p:nvPicPr>
          <p:cNvPr id="7" name="图片 6">
            <a:extLst>
              <a:ext uri="{FF2B5EF4-FFF2-40B4-BE49-F238E27FC236}">
                <a16:creationId xmlns:a16="http://schemas.microsoft.com/office/drawing/2014/main" id="{2E115E94-C358-4E14-A512-1C6F0112DD3D}"/>
              </a:ext>
            </a:extLst>
          </p:cNvPr>
          <p:cNvPicPr>
            <a:picLocks noChangeAspect="1"/>
          </p:cNvPicPr>
          <p:nvPr/>
        </p:nvPicPr>
        <p:blipFill rotWithShape="1">
          <a:blip r:embed="rId5"/>
          <a:srcRect l="3637"/>
          <a:stretch/>
        </p:blipFill>
        <p:spPr>
          <a:xfrm>
            <a:off x="1907704" y="3306193"/>
            <a:ext cx="3816424" cy="1408046"/>
          </a:xfrm>
          <a:prstGeom prst="rect">
            <a:avLst/>
          </a:prstGeom>
        </p:spPr>
      </p:pic>
      <p:pic>
        <p:nvPicPr>
          <p:cNvPr id="9" name="图片 8">
            <a:extLst>
              <a:ext uri="{FF2B5EF4-FFF2-40B4-BE49-F238E27FC236}">
                <a16:creationId xmlns:a16="http://schemas.microsoft.com/office/drawing/2014/main" id="{EFD5BD82-0875-4989-B2D2-82EB77EE9D9C}"/>
              </a:ext>
            </a:extLst>
          </p:cNvPr>
          <p:cNvPicPr>
            <a:picLocks noChangeAspect="1"/>
          </p:cNvPicPr>
          <p:nvPr/>
        </p:nvPicPr>
        <p:blipFill rotWithShape="1">
          <a:blip r:embed="rId6">
            <a:extLst>
              <a:ext uri="{28A0092B-C50C-407E-A947-70E740481C1C}">
                <a14:useLocalDpi xmlns:a14="http://schemas.microsoft.com/office/drawing/2010/main" val="0"/>
              </a:ext>
            </a:extLst>
          </a:blip>
          <a:srcRect l="16701" t="31471" r="18900" b="10161"/>
          <a:stretch/>
        </p:blipFill>
        <p:spPr>
          <a:xfrm>
            <a:off x="5873246" y="3329577"/>
            <a:ext cx="3145377" cy="1384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A6E38C12-62D5-4C3C-B049-0FEBE425806E}"/>
              </a:ext>
            </a:extLst>
          </p:cNvPr>
          <p:cNvSpPr/>
          <p:nvPr/>
        </p:nvSpPr>
        <p:spPr>
          <a:xfrm>
            <a:off x="4461495" y="2520418"/>
            <a:ext cx="3824749" cy="2405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1"/>
            </p:custDataLst>
          </p:nvPr>
        </p:nvSpPr>
        <p:spPr>
          <a:xfrm>
            <a:off x="850265" y="241935"/>
            <a:ext cx="7665085" cy="593725"/>
          </a:xfrm>
        </p:spPr>
        <p:txBody>
          <a:bodyPr/>
          <a:lstStyle/>
          <a:p>
            <a:r>
              <a:rPr lang="zh-CN" altLang="en-US" sz="2000" dirty="0">
                <a:sym typeface="+mn-ea"/>
              </a:rPr>
              <a:t>1、</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课题背景</a:t>
            </a:r>
            <a:r>
              <a:rPr lang="zh-CN" altLang="en-US" sz="2000" dirty="0"/>
              <a:t>及研究的目的与意义</a:t>
            </a:r>
            <a:endParaRPr lang="zh-CN" altLang="en-US" sz="2000" dirty="0">
              <a:sym typeface="+mn-ea"/>
            </a:endParaRPr>
          </a:p>
        </p:txBody>
      </p:sp>
      <p:sp>
        <p:nvSpPr>
          <p:cNvPr id="4" name="文本框 3">
            <a:extLst>
              <a:ext uri="{FF2B5EF4-FFF2-40B4-BE49-F238E27FC236}">
                <a16:creationId xmlns:a16="http://schemas.microsoft.com/office/drawing/2014/main" id="{137F4E39-721B-A99C-9131-8DC7A82B701B}"/>
              </a:ext>
            </a:extLst>
          </p:cNvPr>
          <p:cNvSpPr txBox="1"/>
          <p:nvPr/>
        </p:nvSpPr>
        <p:spPr>
          <a:xfrm>
            <a:off x="322935" y="956912"/>
            <a:ext cx="3924436" cy="1442254"/>
          </a:xfrm>
          <a:prstGeom prst="rect">
            <a:avLst/>
          </a:prstGeom>
          <a:noFill/>
          <a:ln w="19050">
            <a:solidFill>
              <a:srgbClr val="385D8A"/>
            </a:solidFill>
          </a:ln>
        </p:spPr>
        <p:txBody>
          <a:bodyPr wrap="square">
            <a:spAutoFit/>
          </a:bodyPr>
          <a:lstStyle/>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负责精确控制和调整电磁波的相位。</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决定了</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相控阵</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系统的波束指向和信号处理能力</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kern="100" dirty="0">
                <a:effectLst/>
                <a:latin typeface="Times New Roman" panose="02020603050405020304" pitchFamily="18" charset="0"/>
                <a:ea typeface="宋体" panose="02010600030101010101" pitchFamily="2" charset="-122"/>
              </a:rPr>
              <a:t>高性能移相器需要满足一定的增益、宽的移相范围、高的移相精度</a:t>
            </a:r>
            <a:r>
              <a:rPr lang="zh-CN" altLang="en-US" sz="1200" b="1" kern="100" dirty="0">
                <a:effectLst/>
                <a:latin typeface="Times New Roman" panose="02020603050405020304" pitchFamily="18" charset="0"/>
                <a:ea typeface="宋体" panose="02010600030101010101" pitchFamily="2" charset="-122"/>
              </a:rPr>
              <a:t>及</a:t>
            </a:r>
            <a:r>
              <a:rPr lang="zh-CN" altLang="zh-CN" sz="1200" b="1" kern="100" dirty="0">
                <a:effectLst/>
                <a:latin typeface="Times New Roman" panose="02020603050405020304" pitchFamily="18" charset="0"/>
                <a:ea typeface="宋体" panose="02010600030101010101" pitchFamily="2" charset="-122"/>
              </a:rPr>
              <a:t>良好的输入输出匹配</a:t>
            </a:r>
            <a:r>
              <a:rPr lang="zh-CN" altLang="en-US" sz="1200" b="1" kern="100" dirty="0">
                <a:effectLst/>
                <a:latin typeface="Times New Roman" panose="02020603050405020304" pitchFamily="18" charset="0"/>
                <a:ea typeface="宋体" panose="02010600030101010101" pitchFamily="2" charset="-122"/>
              </a:rPr>
              <a:t>，其</a:t>
            </a:r>
            <a:r>
              <a:rPr lang="zh-CN" altLang="zh-CN" sz="1200" b="1" kern="100" dirty="0">
                <a:effectLst/>
                <a:latin typeface="Times New Roman" panose="02020603050405020304" pitchFamily="18" charset="0"/>
                <a:ea typeface="宋体" panose="02010600030101010101" pitchFamily="2" charset="-122"/>
              </a:rPr>
              <a:t>性能参数将直接影响系统的灵敏度和抗干扰能力</a:t>
            </a:r>
            <a:r>
              <a:rPr lang="zh-CN" altLang="en-US" sz="1200" b="1" kern="100" dirty="0">
                <a:effectLst/>
                <a:latin typeface="Times New Roman" panose="02020603050405020304" pitchFamily="18" charset="0"/>
                <a:ea typeface="宋体" panose="02010600030101010101" pitchFamily="2" charset="-122"/>
              </a:rPr>
              <a:t>。</a:t>
            </a:r>
            <a:endParaRPr lang="en-US" altLang="zh-CN" sz="1200" b="1" kern="100" dirty="0">
              <a:latin typeface="Times New Roman" panose="02020603050405020304" pitchFamily="18" charset="0"/>
              <a:ea typeface="宋体" panose="02010600030101010101" pitchFamily="2" charset="-122"/>
            </a:endParaRPr>
          </a:p>
        </p:txBody>
      </p:sp>
      <p:pic>
        <p:nvPicPr>
          <p:cNvPr id="12" name="图片 11">
            <a:extLst>
              <a:ext uri="{FF2B5EF4-FFF2-40B4-BE49-F238E27FC236}">
                <a16:creationId xmlns:a16="http://schemas.microsoft.com/office/drawing/2014/main" id="{2B1DC6C7-5AB5-4F0E-9A8F-617FAA9A89E1}"/>
              </a:ext>
            </a:extLst>
          </p:cNvPr>
          <p:cNvPicPr/>
          <p:nvPr/>
        </p:nvPicPr>
        <p:blipFill>
          <a:blip r:embed="rId4"/>
          <a:stretch>
            <a:fillRect/>
          </a:stretch>
        </p:blipFill>
        <p:spPr>
          <a:xfrm>
            <a:off x="4833407" y="767621"/>
            <a:ext cx="2851475" cy="1604953"/>
          </a:xfrm>
          <a:prstGeom prst="rect">
            <a:avLst/>
          </a:prstGeom>
        </p:spPr>
      </p:pic>
      <p:pic>
        <p:nvPicPr>
          <p:cNvPr id="18" name="图片 17">
            <a:extLst>
              <a:ext uri="{FF2B5EF4-FFF2-40B4-BE49-F238E27FC236}">
                <a16:creationId xmlns:a16="http://schemas.microsoft.com/office/drawing/2014/main" id="{A9B9FFE7-6F5C-43C9-8D02-733DA9268A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2596423"/>
            <a:ext cx="1481762" cy="987841"/>
          </a:xfrm>
          <a:prstGeom prst="rect">
            <a:avLst/>
          </a:prstGeom>
        </p:spPr>
      </p:pic>
      <p:pic>
        <p:nvPicPr>
          <p:cNvPr id="20" name="图片 19">
            <a:extLst>
              <a:ext uri="{FF2B5EF4-FFF2-40B4-BE49-F238E27FC236}">
                <a16:creationId xmlns:a16="http://schemas.microsoft.com/office/drawing/2014/main" id="{1EECBFF9-4D6F-4B2D-912A-3F734F1B27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8566" y="2596424"/>
            <a:ext cx="1540579" cy="1023040"/>
          </a:xfrm>
          <a:prstGeom prst="rect">
            <a:avLst/>
          </a:prstGeom>
        </p:spPr>
      </p:pic>
      <p:pic>
        <p:nvPicPr>
          <p:cNvPr id="22" name="图片 21">
            <a:extLst>
              <a:ext uri="{FF2B5EF4-FFF2-40B4-BE49-F238E27FC236}">
                <a16:creationId xmlns:a16="http://schemas.microsoft.com/office/drawing/2014/main" id="{3A9DC2F1-A7E9-42C8-A252-53E309949C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83306" y="3722944"/>
            <a:ext cx="1580660" cy="1046456"/>
          </a:xfrm>
          <a:prstGeom prst="rect">
            <a:avLst/>
          </a:prstGeom>
        </p:spPr>
      </p:pic>
      <p:pic>
        <p:nvPicPr>
          <p:cNvPr id="24" name="图片 23">
            <a:extLst>
              <a:ext uri="{FF2B5EF4-FFF2-40B4-BE49-F238E27FC236}">
                <a16:creationId xmlns:a16="http://schemas.microsoft.com/office/drawing/2014/main" id="{CF61D5C3-7142-46AB-95BE-E677F37CCF2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25189"/>
          <a:stretch/>
        </p:blipFill>
        <p:spPr>
          <a:xfrm>
            <a:off x="6528292" y="3732108"/>
            <a:ext cx="1553789" cy="1081739"/>
          </a:xfrm>
          <a:prstGeom prst="rect">
            <a:avLst/>
          </a:prstGeom>
        </p:spPr>
      </p:pic>
      <p:sp>
        <p:nvSpPr>
          <p:cNvPr id="28" name="Content Placeholder 2">
            <a:extLst>
              <a:ext uri="{FF2B5EF4-FFF2-40B4-BE49-F238E27FC236}">
                <a16:creationId xmlns:a16="http://schemas.microsoft.com/office/drawing/2014/main" id="{52C2B87A-2727-437C-ABD0-D3C81CCEBF5C}"/>
              </a:ext>
            </a:extLst>
          </p:cNvPr>
          <p:cNvSpPr txBox="1">
            <a:spLocks/>
          </p:cNvSpPr>
          <p:nvPr/>
        </p:nvSpPr>
        <p:spPr>
          <a:xfrm>
            <a:off x="319756" y="3186547"/>
            <a:ext cx="3924436" cy="100004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宽带、宽范围、高精度、低插损</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fontAlgn="auto">
              <a:lnSpc>
                <a:spcPct val="160000"/>
              </a:lnSpc>
              <a:spcAft>
                <a:spcPts val="0"/>
              </a:spcAft>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面积小、集成度高、结构简单、低功耗</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fontAlgn="auto">
              <a:lnSpc>
                <a:spcPct val="160000"/>
              </a:lnSpc>
              <a:spcAft>
                <a:spcPts val="0"/>
              </a:spcAft>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可封装性、工艺多样、低制造成本</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6" name="矩形: 圆角 15">
            <a:extLst>
              <a:ext uri="{FF2B5EF4-FFF2-40B4-BE49-F238E27FC236}">
                <a16:creationId xmlns:a16="http://schemas.microsoft.com/office/drawing/2014/main" id="{9CB3DD6A-959E-40D4-B05D-B1E414C01588}"/>
              </a:ext>
            </a:extLst>
          </p:cNvPr>
          <p:cNvSpPr/>
          <p:nvPr/>
        </p:nvSpPr>
        <p:spPr>
          <a:xfrm>
            <a:off x="4468986" y="764380"/>
            <a:ext cx="3824749" cy="16081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FF239B2-005E-4365-AE53-62CE70579146}"/>
              </a:ext>
            </a:extLst>
          </p:cNvPr>
          <p:cNvSpPr/>
          <p:nvPr/>
        </p:nvSpPr>
        <p:spPr>
          <a:xfrm>
            <a:off x="6120397" y="1095069"/>
            <a:ext cx="780012" cy="263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6883EB8-1478-2FEE-54FF-420AF06B9A12}"/>
              </a:ext>
            </a:extLst>
          </p:cNvPr>
          <p:cNvSpPr/>
          <p:nvPr/>
        </p:nvSpPr>
        <p:spPr>
          <a:xfrm>
            <a:off x="6120397" y="1631975"/>
            <a:ext cx="971883" cy="248575"/>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720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556" y="3075806"/>
            <a:ext cx="7992888"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2</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p>
        </p:txBody>
      </p:sp>
    </p:spTree>
    <p:extLst>
      <p:ext uri="{BB962C8B-B14F-4D97-AF65-F5344CB8AC3E}">
        <p14:creationId xmlns:p14="http://schemas.microsoft.com/office/powerpoint/2010/main" val="192996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4" name="文本框 3">
            <a:extLst>
              <a:ext uri="{FF2B5EF4-FFF2-40B4-BE49-F238E27FC236}">
                <a16:creationId xmlns:a16="http://schemas.microsoft.com/office/drawing/2014/main" id="{137F4E39-721B-A99C-9131-8DC7A82B701B}"/>
              </a:ext>
            </a:extLst>
          </p:cNvPr>
          <p:cNvSpPr txBox="1"/>
          <p:nvPr/>
        </p:nvSpPr>
        <p:spPr>
          <a:xfrm>
            <a:off x="107504" y="811511"/>
            <a:ext cx="8784976" cy="461665"/>
          </a:xfrm>
          <a:prstGeom prst="rect">
            <a:avLst/>
          </a:prstGeom>
          <a:noFill/>
        </p:spPr>
        <p:txBody>
          <a:bodyPr wrap="square">
            <a:spAutoFit/>
          </a:bodyPr>
          <a:lstStyle/>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目前主流移相器控制方式多为数字式移相器：移相度数以一个固定的步进值离散变化，主要通过改变数控位进行相位切换。</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移相器实现的方式不同，可分为</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无源移相器</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有源移相器</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E8BDA077-279B-467F-8A72-F6B3504663E7}"/>
              </a:ext>
            </a:extLst>
          </p:cNvPr>
          <p:cNvPicPr>
            <a:picLocks noChangeAspect="1"/>
          </p:cNvPicPr>
          <p:nvPr/>
        </p:nvPicPr>
        <p:blipFill>
          <a:blip r:embed="rId4"/>
          <a:stretch>
            <a:fillRect/>
          </a:stretch>
        </p:blipFill>
        <p:spPr>
          <a:xfrm>
            <a:off x="539552" y="1688195"/>
            <a:ext cx="2907192" cy="2924193"/>
          </a:xfrm>
          <a:prstGeom prst="rect">
            <a:avLst/>
          </a:prstGeom>
        </p:spPr>
      </p:pic>
      <p:sp>
        <p:nvSpPr>
          <p:cNvPr id="17" name="文本框 16">
            <a:extLst>
              <a:ext uri="{FF2B5EF4-FFF2-40B4-BE49-F238E27FC236}">
                <a16:creationId xmlns:a16="http://schemas.microsoft.com/office/drawing/2014/main" id="{4BB62C6D-25C3-4E51-AA49-453945B4137A}"/>
              </a:ext>
            </a:extLst>
          </p:cNvPr>
          <p:cNvSpPr txBox="1"/>
          <p:nvPr/>
        </p:nvSpPr>
        <p:spPr>
          <a:xfrm>
            <a:off x="179512" y="1326519"/>
            <a:ext cx="453650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28 GHz Reflective-Type Transmission-Line-Based Phase Shifter</a:t>
            </a:r>
            <a:endParaRPr lang="zh-CN" altLang="en-US" sz="1200" b="1"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822268" y="2849930"/>
            <a:ext cx="3384376" cy="168823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移相范围</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180°</a:t>
            </a:r>
            <a:r>
              <a:rPr lang="zh-CN" altLang="en-US" sz="1200" b="1" dirty="0">
                <a:solidFill>
                  <a:sysClr val="windowText" lastClr="000000"/>
                </a:solidFill>
                <a:latin typeface="宋体" panose="02010600030101010101" pitchFamily="2" charset="-122"/>
                <a:ea typeface="宋体" panose="02010600030101010101" pitchFamily="2" charset="-122"/>
              </a:rPr>
              <a:t>，移相精度为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11.25°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2.8°</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0.4dB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15.5dB~17.5dB</a:t>
            </a: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新架构采用传输线的方式，利用数控开关改变延迟时间大小，进而控制相位</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5FB57EBF-802C-44B2-B7C9-25C26ABC4565}"/>
              </a:ext>
            </a:extLst>
          </p:cNvPr>
          <p:cNvPicPr>
            <a:picLocks noChangeAspect="1"/>
          </p:cNvPicPr>
          <p:nvPr/>
        </p:nvPicPr>
        <p:blipFill>
          <a:blip r:embed="rId5"/>
          <a:stretch>
            <a:fillRect/>
          </a:stretch>
        </p:blipFill>
        <p:spPr>
          <a:xfrm>
            <a:off x="5110300" y="1203598"/>
            <a:ext cx="2808312" cy="1440355"/>
          </a:xfrm>
          <a:prstGeom prst="rect">
            <a:avLst/>
          </a:prstGeom>
        </p:spPr>
      </p:pic>
      <p:sp>
        <p:nvSpPr>
          <p:cNvPr id="23" name="文本框 22">
            <a:extLst>
              <a:ext uri="{FF2B5EF4-FFF2-40B4-BE49-F238E27FC236}">
                <a16:creationId xmlns:a16="http://schemas.microsoft.com/office/drawing/2014/main" id="{5CF43205-1253-4207-9B26-E19E9149D9C1}"/>
              </a:ext>
            </a:extLst>
          </p:cNvPr>
          <p:cNvSpPr txBox="1"/>
          <p:nvPr/>
        </p:nvSpPr>
        <p:spPr>
          <a:xfrm>
            <a:off x="2535705" y="4612388"/>
            <a:ext cx="6068743" cy="338554"/>
          </a:xfrm>
          <a:prstGeom prst="rect">
            <a:avLst/>
          </a:prstGeom>
          <a:noFill/>
        </p:spPr>
        <p:txBody>
          <a:bodyPr wrap="square">
            <a:spAutoFit/>
          </a:bodyPr>
          <a:lstStyle/>
          <a:p>
            <a:r>
              <a:rPr lang="en-US" altLang="zh-CN" sz="800" dirty="0">
                <a:latin typeface="Times New Roman" panose="02020603050405020304" pitchFamily="18" charset="0"/>
                <a:cs typeface="Times New Roman" panose="02020603050405020304" pitchFamily="18" charset="0"/>
              </a:rPr>
              <a:t>[1] </a:t>
            </a:r>
            <a:r>
              <a:rPr lang="zh-CN" altLang="en-US" sz="800" dirty="0">
                <a:latin typeface="Times New Roman" panose="02020603050405020304" pitchFamily="18" charset="0"/>
                <a:cs typeface="Times New Roman" panose="02020603050405020304" pitchFamily="18" charset="0"/>
              </a:rPr>
              <a:t>Kadam M, Kumar A, Aniruddhan S. A 28GHz reflective-type transmission-line-based phase shifter[J]. IEEE Transactions on Circuits and Systems I: Regular Papers, 2020, 67(12): 4641-4650.</a:t>
            </a:r>
          </a:p>
        </p:txBody>
      </p:sp>
      <p:sp>
        <p:nvSpPr>
          <p:cNvPr id="2" name="矩形: 圆角 1">
            <a:extLst>
              <a:ext uri="{FF2B5EF4-FFF2-40B4-BE49-F238E27FC236}">
                <a16:creationId xmlns:a16="http://schemas.microsoft.com/office/drawing/2014/main" id="{3663C677-B516-4D04-A44B-1CC76043922C}"/>
              </a:ext>
            </a:extLst>
          </p:cNvPr>
          <p:cNvSpPr/>
          <p:nvPr/>
        </p:nvSpPr>
        <p:spPr>
          <a:xfrm>
            <a:off x="5076056" y="1131590"/>
            <a:ext cx="2907192" cy="1584176"/>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6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568284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0.13-</a:t>
            </a:r>
            <a:r>
              <a:rPr lang="el-GR" altLang="zh-CN" sz="1200" b="1" dirty="0">
                <a:latin typeface="Times New Roman" panose="02020603050405020304" pitchFamily="18" charset="0"/>
                <a:cs typeface="Times New Roman" panose="02020603050405020304" pitchFamily="18" charset="0"/>
              </a:rPr>
              <a:t>μ</a:t>
            </a:r>
            <a:r>
              <a:rPr lang="en-US" altLang="zh-CN" sz="1200" b="1" dirty="0">
                <a:latin typeface="Times New Roman" panose="02020603050405020304" pitchFamily="18" charset="0"/>
                <a:cs typeface="Times New Roman" panose="02020603050405020304" pitchFamily="18" charset="0"/>
              </a:rPr>
              <a:t>m CMOS Phase Shifters for X-, Ku-, and K-Band Phased Arrays</a:t>
            </a:r>
            <a:endParaRPr lang="zh-CN" altLang="en-US" sz="1200" b="1"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292080" y="2620564"/>
            <a:ext cx="3456384"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采用</a:t>
            </a:r>
            <a:r>
              <a:rPr lang="zh-CN" altLang="en-US" sz="1200" b="1" dirty="0">
                <a:solidFill>
                  <a:srgbClr val="FF0000"/>
                </a:solidFill>
                <a:latin typeface="宋体" panose="02010600030101010101" pitchFamily="2" charset="-122"/>
                <a:ea typeface="宋体" panose="02010600030101010101" pitchFamily="2" charset="-122"/>
              </a:rPr>
              <a:t>正交全通滤波网络</a:t>
            </a:r>
            <a:r>
              <a:rPr lang="zh-CN" altLang="en-US" sz="1200" b="1" dirty="0">
                <a:solidFill>
                  <a:sysClr val="windowText" lastClr="000000"/>
                </a:solidFill>
                <a:latin typeface="宋体" panose="02010600030101010101" pitchFamily="2" charset="-122"/>
                <a:ea typeface="宋体" panose="02010600030101010101" pitchFamily="2" charset="-122"/>
              </a:rPr>
              <a:t>产生正交信号，通过</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控制正交矢量信号幅度的大小实现移相</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4bit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13°</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3dB~4.6dB</a:t>
            </a:r>
          </a:p>
        </p:txBody>
      </p:sp>
      <p:pic>
        <p:nvPicPr>
          <p:cNvPr id="2" name="图片 1">
            <a:extLst>
              <a:ext uri="{FF2B5EF4-FFF2-40B4-BE49-F238E27FC236}">
                <a16:creationId xmlns:a16="http://schemas.microsoft.com/office/drawing/2014/main" id="{10D648BD-DBEC-4030-B262-2CD650A7C63C}"/>
              </a:ext>
            </a:extLst>
          </p:cNvPr>
          <p:cNvPicPr>
            <a:picLocks noChangeAspect="1"/>
          </p:cNvPicPr>
          <p:nvPr/>
        </p:nvPicPr>
        <p:blipFill>
          <a:blip r:embed="rId4"/>
          <a:stretch>
            <a:fillRect/>
          </a:stretch>
        </p:blipFill>
        <p:spPr>
          <a:xfrm>
            <a:off x="0" y="1221942"/>
            <a:ext cx="5063899" cy="2562342"/>
          </a:xfrm>
          <a:prstGeom prst="rect">
            <a:avLst/>
          </a:prstGeom>
        </p:spPr>
      </p:pic>
      <p:sp>
        <p:nvSpPr>
          <p:cNvPr id="10" name="文本框 9">
            <a:extLst>
              <a:ext uri="{FF2B5EF4-FFF2-40B4-BE49-F238E27FC236}">
                <a16:creationId xmlns:a16="http://schemas.microsoft.com/office/drawing/2014/main" id="{EB688FB8-0A9D-4910-97AC-C8816F6C1DA9}"/>
              </a:ext>
            </a:extLst>
          </p:cNvPr>
          <p:cNvSpPr txBox="1"/>
          <p:nvPr/>
        </p:nvSpPr>
        <p:spPr>
          <a:xfrm>
            <a:off x="1307813" y="3784284"/>
            <a:ext cx="2448272" cy="276999"/>
          </a:xfrm>
          <a:prstGeom prst="rect">
            <a:avLst/>
          </a:prstGeom>
          <a:noFill/>
        </p:spPr>
        <p:txBody>
          <a:bodyPr wrap="square" rtlCol="0">
            <a:spAutoFit/>
          </a:bodyPr>
          <a:lstStyle/>
          <a:p>
            <a:r>
              <a:rPr lang="en-US" altLang="zh-CN" sz="1200" b="1" dirty="0"/>
              <a:t>2007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(8~26GHz)</a:t>
            </a:r>
            <a:endParaRPr lang="zh-CN" altLang="en-US" sz="1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95B8871B-42C8-4B66-BEAD-AEA69206A015}"/>
              </a:ext>
            </a:extLst>
          </p:cNvPr>
          <p:cNvPicPr>
            <a:picLocks noChangeAspect="1"/>
          </p:cNvPicPr>
          <p:nvPr/>
        </p:nvPicPr>
        <p:blipFill>
          <a:blip r:embed="rId5"/>
          <a:stretch>
            <a:fillRect/>
          </a:stretch>
        </p:blipFill>
        <p:spPr>
          <a:xfrm>
            <a:off x="5148064" y="1303215"/>
            <a:ext cx="3884735" cy="936682"/>
          </a:xfrm>
          <a:prstGeom prst="rect">
            <a:avLst/>
          </a:prstGeom>
        </p:spPr>
      </p:pic>
      <p:sp>
        <p:nvSpPr>
          <p:cNvPr id="15" name="文本框 14">
            <a:extLst>
              <a:ext uri="{FF2B5EF4-FFF2-40B4-BE49-F238E27FC236}">
                <a16:creationId xmlns:a16="http://schemas.microsoft.com/office/drawing/2014/main" id="{A2AA6D52-CB16-4F8A-A343-FB4BEA3961C6}"/>
              </a:ext>
            </a:extLst>
          </p:cNvPr>
          <p:cNvSpPr txBox="1"/>
          <p:nvPr/>
        </p:nvSpPr>
        <p:spPr>
          <a:xfrm>
            <a:off x="2231492" y="4516844"/>
            <a:ext cx="6516724" cy="3847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[2] </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K. -J. Koh and G. M. Rebeiz, "0.13-</a:t>
            </a:r>
            <a:r>
              <a:rPr kumimoji="0" lang="zh-CN" altLang="zh-CN" sz="1100" b="0" i="0" u="none" strike="noStrike" cap="none" normalizeH="0" baseline="0" dirty="0">
                <a:ln>
                  <a:noFill/>
                </a:ln>
                <a:effectLst/>
                <a:latin typeface="Times New Roman" panose="02020603050405020304" pitchFamily="18" charset="0"/>
                <a:ea typeface="MathJax_Math-italic"/>
                <a:cs typeface="Times New Roman" panose="02020603050405020304" pitchFamily="18" charset="0"/>
              </a:rPr>
              <a:t>μ</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m CMOS Phase Shifters for X-, Ku-, and K-Band Phased Arrays," in </a:t>
            </a:r>
            <a:r>
              <a:rPr kumimoji="0" lang="zh-CN" altLang="zh-CN" sz="800" b="0" i="1"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IEEE Journal of Solid-State Circuits</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 vol. 42, no. 11, pp. 2535-2546, Nov. 200</a:t>
            </a: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7.</a:t>
            </a:r>
            <a:endParaRPr kumimoji="0" lang="zh-CN" altLang="zh-C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3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777686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6-Bit Vector-Sum Phase Shifter With a Decoder Based Control Circuit for X-Band Phased-Arrays</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364088" y="2735521"/>
            <a:ext cx="3707904"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采用</a:t>
            </a:r>
            <a:r>
              <a:rPr lang="zh-CN" altLang="en-US" sz="1200" b="1" dirty="0">
                <a:solidFill>
                  <a:srgbClr val="FF0000"/>
                </a:solidFill>
                <a:latin typeface="宋体" panose="02010600030101010101" pitchFamily="2" charset="-122"/>
                <a:ea typeface="宋体" panose="02010600030101010101" pitchFamily="2" charset="-122"/>
              </a:rPr>
              <a:t>有源巴伦</a:t>
            </a:r>
            <a:r>
              <a:rPr lang="zh-CN" altLang="en-US" sz="1200" b="1" dirty="0">
                <a:solidFill>
                  <a:sysClr val="windowText" lastClr="000000"/>
                </a:solidFill>
                <a:latin typeface="宋体" panose="02010600030101010101" pitchFamily="2" charset="-122"/>
                <a:ea typeface="宋体" panose="02010600030101010101" pitchFamily="2" charset="-122"/>
              </a:rPr>
              <a:t>与</a:t>
            </a:r>
            <a:r>
              <a:rPr lang="en-US" altLang="zh-CN" sz="1200" b="1" dirty="0">
                <a:solidFill>
                  <a:srgbClr val="FF0000"/>
                </a:solidFill>
                <a:latin typeface="宋体" panose="02010600030101010101" pitchFamily="2" charset="-122"/>
                <a:ea typeface="宋体" panose="02010600030101010101" pitchFamily="2" charset="-122"/>
              </a:rPr>
              <a:t>RC</a:t>
            </a:r>
            <a:r>
              <a:rPr lang="zh-CN" altLang="en-US" sz="1200" b="1" dirty="0">
                <a:solidFill>
                  <a:srgbClr val="FF0000"/>
                </a:solidFill>
                <a:latin typeface="宋体" panose="02010600030101010101" pitchFamily="2" charset="-122"/>
                <a:ea typeface="宋体" panose="02010600030101010101" pitchFamily="2" charset="-122"/>
              </a:rPr>
              <a:t>多相滤波网络</a:t>
            </a:r>
            <a:r>
              <a:rPr lang="zh-CN" altLang="en-US" sz="1200" b="1" dirty="0">
                <a:solidFill>
                  <a:sysClr val="windowText" lastClr="000000"/>
                </a:solidFill>
                <a:latin typeface="宋体" panose="02010600030101010101" pitchFamily="2" charset="-122"/>
                <a:ea typeface="宋体" panose="02010600030101010101" pitchFamily="2" charset="-122"/>
              </a:rPr>
              <a: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以生成更高精度的正交参考信号</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1200" b="1" dirty="0">
                <a:solidFill>
                  <a:sysClr val="windowText" lastClr="000000"/>
                </a:solidFill>
                <a:latin typeface="宋体" panose="02010600030101010101" pitchFamily="2" charset="-122"/>
                <a:ea typeface="宋体" panose="02010600030101010101" pitchFamily="2" charset="-122"/>
              </a:rPr>
              <a:t>，增益误差为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2.5dB,</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EB688FB8-0A9D-4910-97AC-C8816F6C1DA9}"/>
              </a:ext>
            </a:extLst>
          </p:cNvPr>
          <p:cNvSpPr txBox="1"/>
          <p:nvPr/>
        </p:nvSpPr>
        <p:spPr>
          <a:xfrm>
            <a:off x="1331641" y="3860441"/>
            <a:ext cx="2448272" cy="276999"/>
          </a:xfrm>
          <a:prstGeom prst="rect">
            <a:avLst/>
          </a:prstGeom>
          <a:noFill/>
        </p:spPr>
        <p:txBody>
          <a:bodyPr wrap="square" rtlCol="0">
            <a:spAutoFit/>
          </a:bodyPr>
          <a:lstStyle/>
          <a:p>
            <a:r>
              <a:rPr lang="en-US" altLang="zh-CN" sz="1200" b="1" dirty="0"/>
              <a:t>2016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(8~12GHz)</a:t>
            </a:r>
            <a:endParaRPr lang="zh-CN" altLang="en-US" sz="12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C825A56-B0A1-4436-8B56-751D31C028C1}"/>
              </a:ext>
            </a:extLst>
          </p:cNvPr>
          <p:cNvPicPr>
            <a:picLocks noChangeAspect="1"/>
          </p:cNvPicPr>
          <p:nvPr/>
        </p:nvPicPr>
        <p:blipFill>
          <a:blip r:embed="rId4"/>
          <a:stretch>
            <a:fillRect/>
          </a:stretch>
        </p:blipFill>
        <p:spPr>
          <a:xfrm>
            <a:off x="208827" y="1559385"/>
            <a:ext cx="4880193" cy="2328601"/>
          </a:xfrm>
          <a:prstGeom prst="rect">
            <a:avLst/>
          </a:prstGeom>
        </p:spPr>
      </p:pic>
      <p:sp>
        <p:nvSpPr>
          <p:cNvPr id="12" name="矩形 11">
            <a:extLst>
              <a:ext uri="{FF2B5EF4-FFF2-40B4-BE49-F238E27FC236}">
                <a16:creationId xmlns:a16="http://schemas.microsoft.com/office/drawing/2014/main" id="{BC0B17B0-C4B4-4A12-968F-B3C1E8C5ECDB}"/>
              </a:ext>
            </a:extLst>
          </p:cNvPr>
          <p:cNvSpPr/>
          <p:nvPr/>
        </p:nvSpPr>
        <p:spPr>
          <a:xfrm>
            <a:off x="1619672" y="2677068"/>
            <a:ext cx="936104" cy="9748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C1A5ECE-C187-47C5-9307-D6D022667FD2}"/>
              </a:ext>
            </a:extLst>
          </p:cNvPr>
          <p:cNvPicPr>
            <a:picLocks noChangeAspect="1"/>
          </p:cNvPicPr>
          <p:nvPr/>
        </p:nvPicPr>
        <p:blipFill>
          <a:blip r:embed="rId5"/>
          <a:stretch>
            <a:fillRect/>
          </a:stretch>
        </p:blipFill>
        <p:spPr>
          <a:xfrm>
            <a:off x="5478123" y="1202739"/>
            <a:ext cx="3479834" cy="1393161"/>
          </a:xfrm>
          <a:prstGeom prst="rect">
            <a:avLst/>
          </a:prstGeom>
        </p:spPr>
      </p:pic>
      <p:sp>
        <p:nvSpPr>
          <p:cNvPr id="13" name="文本框 12">
            <a:extLst>
              <a:ext uri="{FF2B5EF4-FFF2-40B4-BE49-F238E27FC236}">
                <a16:creationId xmlns:a16="http://schemas.microsoft.com/office/drawing/2014/main" id="{16BC2AC6-F32A-4587-BAA4-4BCB2EF23F79}"/>
              </a:ext>
            </a:extLst>
          </p:cNvPr>
          <p:cNvSpPr txBox="1"/>
          <p:nvPr/>
        </p:nvSpPr>
        <p:spPr>
          <a:xfrm>
            <a:off x="2195736" y="4600276"/>
            <a:ext cx="6516724" cy="338554"/>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[3] B. </a:t>
            </a:r>
            <a:r>
              <a:rPr lang="en-US" altLang="zh-CN" sz="800" b="0" i="0" dirty="0" err="1">
                <a:effectLst/>
                <a:latin typeface="Times New Roman" panose="02020603050405020304" pitchFamily="18" charset="0"/>
                <a:cs typeface="Times New Roman" panose="02020603050405020304" pitchFamily="18" charset="0"/>
              </a:rPr>
              <a:t>Cetindogan</a:t>
            </a:r>
            <a:r>
              <a:rPr lang="en-US" altLang="zh-CN" sz="800" b="0" i="0" dirty="0">
                <a:effectLst/>
                <a:latin typeface="Times New Roman" panose="02020603050405020304" pitchFamily="18" charset="0"/>
                <a:cs typeface="Times New Roman" panose="02020603050405020304" pitchFamily="18" charset="0"/>
              </a:rPr>
              <a:t>, E. </a:t>
            </a:r>
            <a:r>
              <a:rPr lang="en-US" altLang="zh-CN" sz="800" b="0" i="0" dirty="0" err="1">
                <a:effectLst/>
                <a:latin typeface="Times New Roman" panose="02020603050405020304" pitchFamily="18" charset="0"/>
                <a:cs typeface="Times New Roman" panose="02020603050405020304" pitchFamily="18" charset="0"/>
              </a:rPr>
              <a:t>Ozeren</a:t>
            </a:r>
            <a:r>
              <a:rPr lang="en-US" altLang="zh-CN" sz="800" b="0" i="0" dirty="0">
                <a:effectLst/>
                <a:latin typeface="Times New Roman" panose="02020603050405020304" pitchFamily="18" charset="0"/>
                <a:cs typeface="Times New Roman" panose="02020603050405020304" pitchFamily="18" charset="0"/>
              </a:rPr>
              <a:t>, B. </a:t>
            </a:r>
            <a:r>
              <a:rPr lang="en-US" altLang="zh-CN" sz="800" b="0" i="0" dirty="0" err="1">
                <a:effectLst/>
                <a:latin typeface="Times New Roman" panose="02020603050405020304" pitchFamily="18" charset="0"/>
                <a:cs typeface="Times New Roman" panose="02020603050405020304" pitchFamily="18" charset="0"/>
              </a:rPr>
              <a:t>Ustundag</a:t>
            </a:r>
            <a:r>
              <a:rPr lang="en-US" altLang="zh-CN" sz="800" b="0" i="0" dirty="0">
                <a:effectLst/>
                <a:latin typeface="Times New Roman" panose="02020603050405020304" pitchFamily="18" charset="0"/>
                <a:cs typeface="Times New Roman" panose="02020603050405020304" pitchFamily="18" charset="0"/>
              </a:rPr>
              <a:t>, M. </a:t>
            </a:r>
            <a:r>
              <a:rPr lang="en-US" altLang="zh-CN" sz="800" b="0" i="0" dirty="0" err="1">
                <a:effectLst/>
                <a:latin typeface="Times New Roman" panose="02020603050405020304" pitchFamily="18" charset="0"/>
                <a:cs typeface="Times New Roman" panose="02020603050405020304" pitchFamily="18" charset="0"/>
              </a:rPr>
              <a:t>Kaynak</a:t>
            </a:r>
            <a:r>
              <a:rPr lang="en-US" altLang="zh-CN" sz="800" b="0" i="0" dirty="0">
                <a:effectLst/>
                <a:latin typeface="Times New Roman" panose="02020603050405020304" pitchFamily="18" charset="0"/>
                <a:cs typeface="Times New Roman" panose="02020603050405020304" pitchFamily="18" charset="0"/>
              </a:rPr>
              <a:t> and Y. </a:t>
            </a:r>
            <a:r>
              <a:rPr lang="en-US" altLang="zh-CN" sz="800" b="0" i="0" dirty="0" err="1">
                <a:effectLst/>
                <a:latin typeface="Times New Roman" panose="02020603050405020304" pitchFamily="18" charset="0"/>
                <a:cs typeface="Times New Roman" panose="02020603050405020304" pitchFamily="18" charset="0"/>
              </a:rPr>
              <a:t>Gurbuz</a:t>
            </a:r>
            <a:r>
              <a:rPr lang="en-US" altLang="zh-CN" sz="800" b="0" i="0" dirty="0">
                <a:effectLst/>
                <a:latin typeface="Times New Roman" panose="02020603050405020304" pitchFamily="18" charset="0"/>
                <a:cs typeface="Times New Roman" panose="02020603050405020304" pitchFamily="18" charset="0"/>
              </a:rPr>
              <a:t>, “A 6 Bit Vector-Sum Phase Shifter With a Decoder Based Control Circuit for X-Band Phased-Arrays,” in </a:t>
            </a:r>
            <a:r>
              <a:rPr lang="en-US" altLang="zh-CN" sz="800" b="0" i="1" dirty="0">
                <a:effectLst/>
                <a:latin typeface="Times New Roman" panose="02020603050405020304" pitchFamily="18" charset="0"/>
                <a:cs typeface="Times New Roman" panose="02020603050405020304" pitchFamily="18" charset="0"/>
              </a:rPr>
              <a:t>IEEE Microwave and Wireless Components Letters</a:t>
            </a:r>
            <a:r>
              <a:rPr lang="en-US" altLang="zh-CN" sz="800" b="0" i="0" dirty="0">
                <a:effectLst/>
                <a:latin typeface="Times New Roman" panose="02020603050405020304" pitchFamily="18" charset="0"/>
                <a:cs typeface="Times New Roman" panose="02020603050405020304" pitchFamily="18" charset="0"/>
              </a:rPr>
              <a:t>, vol. 26, no. 1, pp. 64-66, Jan. 2016</a:t>
            </a:r>
            <a:r>
              <a:rPr lang="en-US" altLang="zh-CN" sz="800" dirty="0">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EA06CCEA-226C-4982-954C-DF15ED11AB40}"/>
              </a:ext>
            </a:extLst>
          </p:cNvPr>
          <p:cNvSpPr/>
          <p:nvPr/>
        </p:nvSpPr>
        <p:spPr>
          <a:xfrm>
            <a:off x="5364088" y="1131590"/>
            <a:ext cx="3707904" cy="1545478"/>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905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I3NGYzNzg1NmU0NDRhYmVhY2RhMzllMmY4M2YxYT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海洋系PPT模板+南科大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海洋系PPT模板+南科大logo</Template>
  <TotalTime>34673</TotalTime>
  <Words>3478</Words>
  <Application>Microsoft Office PowerPoint</Application>
  <PresentationFormat>全屏显示(16:9)</PresentationFormat>
  <Paragraphs>243</Paragraphs>
  <Slides>25</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宋体</vt:lpstr>
      <vt:lpstr>微软雅黑</vt:lpstr>
      <vt:lpstr>Arial</vt:lpstr>
      <vt:lpstr>Calibri</vt:lpstr>
      <vt:lpstr>Cambria Math</vt:lpstr>
      <vt:lpstr>Georgia</vt:lpstr>
      <vt:lpstr>Times New Roman</vt:lpstr>
      <vt:lpstr>海洋系PPT模板+南科大logo</vt:lpstr>
      <vt:lpstr>基于 BiCMOS 工艺 10~31GHz 宽带6位MMIC有源移相器研究</vt:lpstr>
      <vt:lpstr>目录</vt:lpstr>
      <vt:lpstr>1、课题背景及研究的目的与意义</vt:lpstr>
      <vt:lpstr>1、课题背景及研究的目的与意义</vt:lpstr>
      <vt:lpstr>1、课题背景及研究的目的与意义</vt:lpstr>
      <vt:lpstr>2、国内外研究现状</vt:lpstr>
      <vt:lpstr>2、国内外研究现状</vt:lpstr>
      <vt:lpstr>2、国内外研究现状</vt:lpstr>
      <vt:lpstr>2、国内外研究现状</vt:lpstr>
      <vt:lpstr>2、国内外研究现状</vt:lpstr>
      <vt:lpstr>2、国内外研究现状</vt:lpstr>
      <vt:lpstr>2、国内外研究现状</vt:lpstr>
      <vt:lpstr>2、国内外研究现状</vt:lpstr>
      <vt:lpstr>3、研究内容</vt:lpstr>
      <vt:lpstr>3、研究内容</vt:lpstr>
      <vt:lpstr>3、研究内容</vt:lpstr>
      <vt:lpstr>3、研究内容</vt:lpstr>
      <vt:lpstr>4、已完成的内容</vt:lpstr>
      <vt:lpstr>4、已完成的工作</vt:lpstr>
      <vt:lpstr>4、已完成的工作</vt:lpstr>
      <vt:lpstr>4、已完成的工作</vt:lpstr>
      <vt:lpstr>4、已完成的工作</vt:lpstr>
      <vt:lpstr>5、下阶段研究工作</vt:lpstr>
      <vt:lpstr>5、下阶段的研究工作</vt:lpstr>
      <vt:lpstr>感谢各位专家老师的聆听和宝贵意见！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Xiaoqi Yu</cp:lastModifiedBy>
  <cp:revision>701</cp:revision>
  <dcterms:created xsi:type="dcterms:W3CDTF">2018-11-26T02:40:00Z</dcterms:created>
  <dcterms:modified xsi:type="dcterms:W3CDTF">2025-01-10T12:16:15Z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35F923468E5B49CEAFC0DA461859BEAA_12</vt:lpwstr>
  </property>
  <property fmtid="{D5CDD505-2E9C-101B-9397-08002B2CF9AE}" pid="3" name="KSOProductBuildVer">
    <vt:lpwstr>2052-12.1.0.16388</vt:lpwstr>
  </property>
</Properties>
</file>