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tags/tag17.xml" ContentType="application/vnd.openxmlformats-officedocument.presentationml.tags+xml"/>
  <Override PartName="/ppt/notesSlides/notesSlide11.xml" ContentType="application/vnd.openxmlformats-officedocument.presentationml.notesSlide+xml"/>
  <Override PartName="/ppt/tags/tag18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580" r:id="rId2"/>
    <p:sldId id="334" r:id="rId3"/>
    <p:sldId id="564" r:id="rId4"/>
    <p:sldId id="589" r:id="rId5"/>
    <p:sldId id="601" r:id="rId6"/>
    <p:sldId id="602" r:id="rId7"/>
    <p:sldId id="592" r:id="rId8"/>
    <p:sldId id="593" r:id="rId9"/>
    <p:sldId id="603" r:id="rId10"/>
    <p:sldId id="590" r:id="rId11"/>
    <p:sldId id="598" r:id="rId12"/>
    <p:sldId id="599" r:id="rId13"/>
    <p:sldId id="600" r:id="rId14"/>
    <p:sldId id="261" r:id="rId15"/>
  </p:sldIdLst>
  <p:sldSz cx="9144000" cy="5143500" type="screen16x9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9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38" d="100"/>
          <a:sy n="138" d="100"/>
        </p:scale>
        <p:origin x="636" y="114"/>
      </p:cViewPr>
      <p:guideLst>
        <p:guide orient="horz" pos="1620"/>
        <p:guide pos="29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801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421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582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662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505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54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90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660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478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79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23" b="25092"/>
          <a:stretch>
            <a:fillRect/>
          </a:stretch>
        </p:blipFill>
        <p:spPr bwMode="auto">
          <a:xfrm>
            <a:off x="0" y="-20638"/>
            <a:ext cx="9144000" cy="274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2"/>
          <p:cNvSpPr/>
          <p:nvPr/>
        </p:nvSpPr>
        <p:spPr>
          <a:xfrm>
            <a:off x="0" y="-20638"/>
            <a:ext cx="9144000" cy="1882776"/>
          </a:xfrm>
          <a:custGeom>
            <a:avLst/>
            <a:gdLst>
              <a:gd name="connsiteX0" fmla="*/ 0 w 12195175"/>
              <a:gd name="connsiteY0" fmla="*/ 0 h 908720"/>
              <a:gd name="connsiteX1" fmla="*/ 12195175 w 12195175"/>
              <a:gd name="connsiteY1" fmla="*/ 0 h 908720"/>
              <a:gd name="connsiteX2" fmla="*/ 12195175 w 12195175"/>
              <a:gd name="connsiteY2" fmla="*/ 908720 h 908720"/>
              <a:gd name="connsiteX3" fmla="*/ 0 w 12195175"/>
              <a:gd name="connsiteY3" fmla="*/ 908720 h 908720"/>
              <a:gd name="connsiteX4" fmla="*/ 0 w 12195175"/>
              <a:gd name="connsiteY4" fmla="*/ 0 h 908720"/>
              <a:gd name="connsiteX0-1" fmla="*/ 0 w 12195175"/>
              <a:gd name="connsiteY0-2" fmla="*/ 0 h 908720"/>
              <a:gd name="connsiteX1-3" fmla="*/ 12195175 w 12195175"/>
              <a:gd name="connsiteY1-4" fmla="*/ 0 h 908720"/>
              <a:gd name="connsiteX2-5" fmla="*/ 12195175 w 12195175"/>
              <a:gd name="connsiteY2-6" fmla="*/ 908720 h 908720"/>
              <a:gd name="connsiteX3-7" fmla="*/ 6096000 w 12195175"/>
              <a:gd name="connsiteY3-8" fmla="*/ 899886 h 908720"/>
              <a:gd name="connsiteX4-9" fmla="*/ 0 w 12195175"/>
              <a:gd name="connsiteY4-10" fmla="*/ 908720 h 908720"/>
              <a:gd name="connsiteX5" fmla="*/ 0 w 12195175"/>
              <a:gd name="connsiteY5" fmla="*/ 0 h 908720"/>
              <a:gd name="connsiteX0-11" fmla="*/ 0 w 12195175"/>
              <a:gd name="connsiteY0-12" fmla="*/ 0 h 2510972"/>
              <a:gd name="connsiteX1-13" fmla="*/ 12195175 w 12195175"/>
              <a:gd name="connsiteY1-14" fmla="*/ 0 h 2510972"/>
              <a:gd name="connsiteX2-15" fmla="*/ 12195175 w 12195175"/>
              <a:gd name="connsiteY2-16" fmla="*/ 908720 h 2510972"/>
              <a:gd name="connsiteX3-17" fmla="*/ 6052458 w 12195175"/>
              <a:gd name="connsiteY3-18" fmla="*/ 2510972 h 2510972"/>
              <a:gd name="connsiteX4-19" fmla="*/ 0 w 12195175"/>
              <a:gd name="connsiteY4-20" fmla="*/ 908720 h 2510972"/>
              <a:gd name="connsiteX5-21" fmla="*/ 0 w 12195175"/>
              <a:gd name="connsiteY5-22" fmla="*/ 0 h 25109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5175" h="2510972">
                <a:moveTo>
                  <a:pt x="0" y="0"/>
                </a:moveTo>
                <a:lnTo>
                  <a:pt x="12195175" y="0"/>
                </a:lnTo>
                <a:lnTo>
                  <a:pt x="12195175" y="908720"/>
                </a:lnTo>
                <a:lnTo>
                  <a:pt x="6052458" y="2510972"/>
                </a:lnTo>
                <a:lnTo>
                  <a:pt x="0" y="908720"/>
                </a:lnTo>
                <a:lnTo>
                  <a:pt x="0" y="0"/>
                </a:lnTo>
                <a:close/>
              </a:path>
            </a:pathLst>
          </a:custGeom>
          <a:solidFill>
            <a:srgbClr val="1F497D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4"/>
          <p:cNvSpPr/>
          <p:nvPr/>
        </p:nvSpPr>
        <p:spPr>
          <a:xfrm>
            <a:off x="0" y="4516438"/>
            <a:ext cx="9144000" cy="647700"/>
          </a:xfrm>
          <a:custGeom>
            <a:avLst/>
            <a:gdLst>
              <a:gd name="connsiteX0" fmla="*/ 0 w 12195175"/>
              <a:gd name="connsiteY0" fmla="*/ 0 h 404664"/>
              <a:gd name="connsiteX1" fmla="*/ 12195175 w 12195175"/>
              <a:gd name="connsiteY1" fmla="*/ 0 h 404664"/>
              <a:gd name="connsiteX2" fmla="*/ 12195175 w 12195175"/>
              <a:gd name="connsiteY2" fmla="*/ 404664 h 404664"/>
              <a:gd name="connsiteX3" fmla="*/ 0 w 12195175"/>
              <a:gd name="connsiteY3" fmla="*/ 404664 h 404664"/>
              <a:gd name="connsiteX4" fmla="*/ 0 w 12195175"/>
              <a:gd name="connsiteY4" fmla="*/ 0 h 404664"/>
              <a:gd name="connsiteX0-1" fmla="*/ 0 w 12195175"/>
              <a:gd name="connsiteY0-2" fmla="*/ 8993 h 413657"/>
              <a:gd name="connsiteX1-3" fmla="*/ 6096000 w 12195175"/>
              <a:gd name="connsiteY1-4" fmla="*/ 0 h 413657"/>
              <a:gd name="connsiteX2-5" fmla="*/ 12195175 w 12195175"/>
              <a:gd name="connsiteY2-6" fmla="*/ 8993 h 413657"/>
              <a:gd name="connsiteX3-7" fmla="*/ 12195175 w 12195175"/>
              <a:gd name="connsiteY3-8" fmla="*/ 413657 h 413657"/>
              <a:gd name="connsiteX4-9" fmla="*/ 0 w 12195175"/>
              <a:gd name="connsiteY4-10" fmla="*/ 413657 h 413657"/>
              <a:gd name="connsiteX5" fmla="*/ 0 w 12195175"/>
              <a:gd name="connsiteY5" fmla="*/ 8993 h 413657"/>
              <a:gd name="connsiteX0-11" fmla="*/ 0 w 12195175"/>
              <a:gd name="connsiteY0-12" fmla="*/ 458935 h 863599"/>
              <a:gd name="connsiteX1-13" fmla="*/ 6052457 w 12195175"/>
              <a:gd name="connsiteY1-14" fmla="*/ 0 h 863599"/>
              <a:gd name="connsiteX2-15" fmla="*/ 12195175 w 12195175"/>
              <a:gd name="connsiteY2-16" fmla="*/ 458935 h 863599"/>
              <a:gd name="connsiteX3-17" fmla="*/ 12195175 w 12195175"/>
              <a:gd name="connsiteY3-18" fmla="*/ 863599 h 863599"/>
              <a:gd name="connsiteX4-19" fmla="*/ 0 w 12195175"/>
              <a:gd name="connsiteY4-20" fmla="*/ 863599 h 863599"/>
              <a:gd name="connsiteX5-21" fmla="*/ 0 w 12195175"/>
              <a:gd name="connsiteY5-22" fmla="*/ 458935 h 8635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5175" h="863599">
                <a:moveTo>
                  <a:pt x="0" y="458935"/>
                </a:moveTo>
                <a:lnTo>
                  <a:pt x="6052457" y="0"/>
                </a:lnTo>
                <a:lnTo>
                  <a:pt x="12195175" y="458935"/>
                </a:lnTo>
                <a:lnTo>
                  <a:pt x="12195175" y="863599"/>
                </a:lnTo>
                <a:lnTo>
                  <a:pt x="0" y="863599"/>
                </a:lnTo>
                <a:lnTo>
                  <a:pt x="0" y="458935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7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9" t="39673" r="23274" b="39980"/>
          <a:stretch>
            <a:fillRect/>
          </a:stretch>
        </p:blipFill>
        <p:spPr bwMode="auto">
          <a:xfrm>
            <a:off x="2800350" y="461963"/>
            <a:ext cx="3600450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04528" y="2699795"/>
            <a:ext cx="7992888" cy="9385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 b="1" baseline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2123728" y="3573016"/>
            <a:ext cx="5472608" cy="7669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9" t="40642" r="23781" b="40486"/>
          <a:stretch>
            <a:fillRect/>
          </a:stretch>
        </p:blipFill>
        <p:spPr bwMode="auto">
          <a:xfrm>
            <a:off x="0" y="4505325"/>
            <a:ext cx="19494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4999038"/>
            <a:ext cx="2411413" cy="1444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11413" y="4999038"/>
            <a:ext cx="6756400" cy="144462"/>
          </a:xfrm>
          <a:prstGeom prst="rect">
            <a:avLst/>
          </a:prstGeom>
          <a:solidFill>
            <a:srgbClr val="ED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1150" y="276225"/>
            <a:ext cx="517525" cy="485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5100" y="0"/>
            <a:ext cx="485775" cy="584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850253" y="242247"/>
            <a:ext cx="4842795" cy="594007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2" name="图片 1" descr="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19925" y="241935"/>
            <a:ext cx="2039620" cy="482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9" t="40642" r="23781" b="40486"/>
          <a:stretch>
            <a:fillRect/>
          </a:stretch>
        </p:blipFill>
        <p:spPr bwMode="auto">
          <a:xfrm>
            <a:off x="0" y="4505325"/>
            <a:ext cx="19494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4999038"/>
            <a:ext cx="2411413" cy="1444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2411413" y="4999038"/>
            <a:ext cx="6756400" cy="144462"/>
          </a:xfrm>
          <a:prstGeom prst="rect">
            <a:avLst/>
          </a:prstGeom>
          <a:solidFill>
            <a:srgbClr val="ED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311150" y="276225"/>
            <a:ext cx="517525" cy="485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65100" y="0"/>
            <a:ext cx="485775" cy="584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7" name="图片 6" descr="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019925" y="241935"/>
            <a:ext cx="2039620" cy="482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9" t="40642" r="23781" b="40486"/>
          <a:stretch>
            <a:fillRect/>
          </a:stretch>
        </p:blipFill>
        <p:spPr bwMode="auto">
          <a:xfrm>
            <a:off x="0" y="4505325"/>
            <a:ext cx="19494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4999038"/>
            <a:ext cx="2411413" cy="1444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2411413" y="4999038"/>
            <a:ext cx="6756400" cy="144462"/>
          </a:xfrm>
          <a:prstGeom prst="rect">
            <a:avLst/>
          </a:prstGeom>
          <a:solidFill>
            <a:srgbClr val="ED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图片 4" descr="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019925" y="241935"/>
            <a:ext cx="2039620" cy="482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58"/>
          <a:stretch>
            <a:fillRect/>
          </a:stretch>
        </p:blipFill>
        <p:spPr bwMode="auto">
          <a:xfrm>
            <a:off x="0" y="0"/>
            <a:ext cx="9144000" cy="52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575556" y="810322"/>
            <a:ext cx="7992888" cy="9385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720652" y="1811164"/>
            <a:ext cx="5760640" cy="7669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23" b="25092"/>
          <a:stretch>
            <a:fillRect/>
          </a:stretch>
        </p:blipFill>
        <p:spPr bwMode="auto">
          <a:xfrm>
            <a:off x="0" y="-20638"/>
            <a:ext cx="9144000" cy="274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2"/>
          <p:cNvSpPr/>
          <p:nvPr/>
        </p:nvSpPr>
        <p:spPr>
          <a:xfrm>
            <a:off x="0" y="-20638"/>
            <a:ext cx="9144000" cy="1882776"/>
          </a:xfrm>
          <a:custGeom>
            <a:avLst/>
            <a:gdLst>
              <a:gd name="connsiteX0" fmla="*/ 0 w 12195175"/>
              <a:gd name="connsiteY0" fmla="*/ 0 h 908720"/>
              <a:gd name="connsiteX1" fmla="*/ 12195175 w 12195175"/>
              <a:gd name="connsiteY1" fmla="*/ 0 h 908720"/>
              <a:gd name="connsiteX2" fmla="*/ 12195175 w 12195175"/>
              <a:gd name="connsiteY2" fmla="*/ 908720 h 908720"/>
              <a:gd name="connsiteX3" fmla="*/ 0 w 12195175"/>
              <a:gd name="connsiteY3" fmla="*/ 908720 h 908720"/>
              <a:gd name="connsiteX4" fmla="*/ 0 w 12195175"/>
              <a:gd name="connsiteY4" fmla="*/ 0 h 908720"/>
              <a:gd name="connsiteX0-1" fmla="*/ 0 w 12195175"/>
              <a:gd name="connsiteY0-2" fmla="*/ 0 h 908720"/>
              <a:gd name="connsiteX1-3" fmla="*/ 12195175 w 12195175"/>
              <a:gd name="connsiteY1-4" fmla="*/ 0 h 908720"/>
              <a:gd name="connsiteX2-5" fmla="*/ 12195175 w 12195175"/>
              <a:gd name="connsiteY2-6" fmla="*/ 908720 h 908720"/>
              <a:gd name="connsiteX3-7" fmla="*/ 6096000 w 12195175"/>
              <a:gd name="connsiteY3-8" fmla="*/ 899886 h 908720"/>
              <a:gd name="connsiteX4-9" fmla="*/ 0 w 12195175"/>
              <a:gd name="connsiteY4-10" fmla="*/ 908720 h 908720"/>
              <a:gd name="connsiteX5" fmla="*/ 0 w 12195175"/>
              <a:gd name="connsiteY5" fmla="*/ 0 h 908720"/>
              <a:gd name="connsiteX0-11" fmla="*/ 0 w 12195175"/>
              <a:gd name="connsiteY0-12" fmla="*/ 0 h 2510972"/>
              <a:gd name="connsiteX1-13" fmla="*/ 12195175 w 12195175"/>
              <a:gd name="connsiteY1-14" fmla="*/ 0 h 2510972"/>
              <a:gd name="connsiteX2-15" fmla="*/ 12195175 w 12195175"/>
              <a:gd name="connsiteY2-16" fmla="*/ 908720 h 2510972"/>
              <a:gd name="connsiteX3-17" fmla="*/ 6052458 w 12195175"/>
              <a:gd name="connsiteY3-18" fmla="*/ 2510972 h 2510972"/>
              <a:gd name="connsiteX4-19" fmla="*/ 0 w 12195175"/>
              <a:gd name="connsiteY4-20" fmla="*/ 908720 h 2510972"/>
              <a:gd name="connsiteX5-21" fmla="*/ 0 w 12195175"/>
              <a:gd name="connsiteY5-22" fmla="*/ 0 h 25109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5175" h="2510972">
                <a:moveTo>
                  <a:pt x="0" y="0"/>
                </a:moveTo>
                <a:lnTo>
                  <a:pt x="12195175" y="0"/>
                </a:lnTo>
                <a:lnTo>
                  <a:pt x="12195175" y="908720"/>
                </a:lnTo>
                <a:lnTo>
                  <a:pt x="6052458" y="2510972"/>
                </a:lnTo>
                <a:lnTo>
                  <a:pt x="0" y="908720"/>
                </a:lnTo>
                <a:lnTo>
                  <a:pt x="0" y="0"/>
                </a:lnTo>
                <a:close/>
              </a:path>
            </a:pathLst>
          </a:custGeom>
          <a:solidFill>
            <a:srgbClr val="1F497D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4"/>
          <p:cNvSpPr/>
          <p:nvPr/>
        </p:nvSpPr>
        <p:spPr>
          <a:xfrm>
            <a:off x="0" y="4516438"/>
            <a:ext cx="9144000" cy="647700"/>
          </a:xfrm>
          <a:custGeom>
            <a:avLst/>
            <a:gdLst>
              <a:gd name="connsiteX0" fmla="*/ 0 w 12195175"/>
              <a:gd name="connsiteY0" fmla="*/ 0 h 404664"/>
              <a:gd name="connsiteX1" fmla="*/ 12195175 w 12195175"/>
              <a:gd name="connsiteY1" fmla="*/ 0 h 404664"/>
              <a:gd name="connsiteX2" fmla="*/ 12195175 w 12195175"/>
              <a:gd name="connsiteY2" fmla="*/ 404664 h 404664"/>
              <a:gd name="connsiteX3" fmla="*/ 0 w 12195175"/>
              <a:gd name="connsiteY3" fmla="*/ 404664 h 404664"/>
              <a:gd name="connsiteX4" fmla="*/ 0 w 12195175"/>
              <a:gd name="connsiteY4" fmla="*/ 0 h 404664"/>
              <a:gd name="connsiteX0-1" fmla="*/ 0 w 12195175"/>
              <a:gd name="connsiteY0-2" fmla="*/ 8993 h 413657"/>
              <a:gd name="connsiteX1-3" fmla="*/ 6096000 w 12195175"/>
              <a:gd name="connsiteY1-4" fmla="*/ 0 h 413657"/>
              <a:gd name="connsiteX2-5" fmla="*/ 12195175 w 12195175"/>
              <a:gd name="connsiteY2-6" fmla="*/ 8993 h 413657"/>
              <a:gd name="connsiteX3-7" fmla="*/ 12195175 w 12195175"/>
              <a:gd name="connsiteY3-8" fmla="*/ 413657 h 413657"/>
              <a:gd name="connsiteX4-9" fmla="*/ 0 w 12195175"/>
              <a:gd name="connsiteY4-10" fmla="*/ 413657 h 413657"/>
              <a:gd name="connsiteX5" fmla="*/ 0 w 12195175"/>
              <a:gd name="connsiteY5" fmla="*/ 8993 h 413657"/>
              <a:gd name="connsiteX0-11" fmla="*/ 0 w 12195175"/>
              <a:gd name="connsiteY0-12" fmla="*/ 458935 h 863599"/>
              <a:gd name="connsiteX1-13" fmla="*/ 6052457 w 12195175"/>
              <a:gd name="connsiteY1-14" fmla="*/ 0 h 863599"/>
              <a:gd name="connsiteX2-15" fmla="*/ 12195175 w 12195175"/>
              <a:gd name="connsiteY2-16" fmla="*/ 458935 h 863599"/>
              <a:gd name="connsiteX3-17" fmla="*/ 12195175 w 12195175"/>
              <a:gd name="connsiteY3-18" fmla="*/ 863599 h 863599"/>
              <a:gd name="connsiteX4-19" fmla="*/ 0 w 12195175"/>
              <a:gd name="connsiteY4-20" fmla="*/ 863599 h 863599"/>
              <a:gd name="connsiteX5-21" fmla="*/ 0 w 12195175"/>
              <a:gd name="connsiteY5-22" fmla="*/ 458935 h 8635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5175" h="863599">
                <a:moveTo>
                  <a:pt x="0" y="458935"/>
                </a:moveTo>
                <a:lnTo>
                  <a:pt x="6052457" y="0"/>
                </a:lnTo>
                <a:lnTo>
                  <a:pt x="12195175" y="458935"/>
                </a:lnTo>
                <a:lnTo>
                  <a:pt x="12195175" y="863599"/>
                </a:lnTo>
                <a:lnTo>
                  <a:pt x="0" y="863599"/>
                </a:lnTo>
                <a:lnTo>
                  <a:pt x="0" y="458935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9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9" t="39673" r="23274" b="39980"/>
          <a:stretch>
            <a:fillRect/>
          </a:stretch>
        </p:blipFill>
        <p:spPr bwMode="auto">
          <a:xfrm>
            <a:off x="2800350" y="461963"/>
            <a:ext cx="3600450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575556" y="2713239"/>
            <a:ext cx="7992888" cy="9385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 b="1" baseline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sym typeface="微软雅黑" panose="020B0503020204020204" pitchFamily="34" charset="-122"/>
              </a:rPr>
              <a:t>单击此处编辑母版标题样式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720652" y="3714081"/>
            <a:ext cx="5760640" cy="7669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有源移相器设计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979583" y="3573016"/>
            <a:ext cx="5472608" cy="766936"/>
          </a:xfrm>
        </p:spPr>
        <p:txBody>
          <a:bodyPr/>
          <a:lstStyle/>
          <a:p>
            <a:r>
              <a:rPr lang="zh-CN" altLang="en-US" dirty="0"/>
              <a:t>汇报人：庾小齐</a:t>
            </a:r>
          </a:p>
          <a:p>
            <a:r>
              <a:rPr lang="zh-CN" altLang="en-US" sz="1400" dirty="0"/>
              <a:t>（汇报日期）</a:t>
            </a:r>
            <a:r>
              <a:rPr lang="en-US" altLang="zh-CN" sz="1400" dirty="0"/>
              <a:t>2024</a:t>
            </a:r>
            <a:r>
              <a:rPr lang="zh-CN" altLang="en-US" sz="1400" dirty="0"/>
              <a:t>年</a:t>
            </a:r>
            <a:r>
              <a:rPr lang="en-US" altLang="zh-CN" sz="1400" dirty="0"/>
              <a:t>7</a:t>
            </a:r>
            <a:r>
              <a:rPr lang="zh-CN" altLang="en-US" sz="1400" dirty="0"/>
              <a:t>月</a:t>
            </a:r>
            <a:r>
              <a:rPr lang="en-US" altLang="zh-CN" sz="1400" dirty="0"/>
              <a:t>3</a:t>
            </a:r>
            <a:r>
              <a:rPr lang="zh-CN" altLang="en-US" sz="1400" dirty="0"/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82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、研究进展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17BC663-A500-47BF-AEFA-759512F18D96}"/>
              </a:ext>
            </a:extLst>
          </p:cNvPr>
          <p:cNvSpPr txBox="1"/>
          <p:nvPr/>
        </p:nvSpPr>
        <p:spPr>
          <a:xfrm>
            <a:off x="0" y="780956"/>
            <a:ext cx="8407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调节电阻负载的矢量合成单元的性能</a:t>
            </a:r>
            <a:endParaRPr lang="en-US" altLang="zh-CN" sz="12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A422C4F-48B9-4B96-B863-879B980CC608}"/>
              </a:ext>
            </a:extLst>
          </p:cNvPr>
          <p:cNvSpPr txBox="1"/>
          <p:nvPr/>
        </p:nvSpPr>
        <p:spPr>
          <a:xfrm>
            <a:off x="3290489" y="131053"/>
            <a:ext cx="19526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FF0000"/>
                </a:solidFill>
              </a:rPr>
              <a:t>晶体管宽长比：</a:t>
            </a:r>
            <a:endParaRPr lang="en-US" altLang="zh-CN" sz="1050" b="1" dirty="0">
              <a:solidFill>
                <a:srgbClr val="FF0000"/>
              </a:solidFill>
            </a:endParaRPr>
          </a:p>
          <a:p>
            <a:r>
              <a:rPr lang="zh-CN" altLang="en-US" sz="1050" b="1" dirty="0">
                <a:solidFill>
                  <a:srgbClr val="FF0000"/>
                </a:solidFill>
              </a:rPr>
              <a:t>第一层：</a:t>
            </a:r>
            <a:r>
              <a:rPr lang="en-US" altLang="zh-CN" sz="1050" b="1" dirty="0">
                <a:solidFill>
                  <a:srgbClr val="FF0000"/>
                </a:solidFill>
              </a:rPr>
              <a:t>W/L=30um/40nm</a:t>
            </a:r>
          </a:p>
          <a:p>
            <a:r>
              <a:rPr lang="zh-CN" altLang="en-US" sz="1050" b="1" dirty="0">
                <a:solidFill>
                  <a:srgbClr val="FF0000"/>
                </a:solidFill>
              </a:rPr>
              <a:t>第二层：</a:t>
            </a:r>
            <a:r>
              <a:rPr lang="en-US" altLang="zh-CN" sz="1050" b="1" dirty="0">
                <a:solidFill>
                  <a:srgbClr val="FF0000"/>
                </a:solidFill>
              </a:rPr>
              <a:t>W/L=60um/40nm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685A7FA-349E-4D19-9F1D-EEBECBEE93BA}"/>
              </a:ext>
            </a:extLst>
          </p:cNvPr>
          <p:cNvSpPr txBox="1"/>
          <p:nvPr/>
        </p:nvSpPr>
        <p:spPr>
          <a:xfrm>
            <a:off x="5243089" y="19640"/>
            <a:ext cx="1952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FF0000"/>
                </a:solidFill>
              </a:rPr>
              <a:t>偏置电压：</a:t>
            </a:r>
            <a:endParaRPr lang="en-US" altLang="zh-CN" sz="1050" b="1" dirty="0">
              <a:solidFill>
                <a:srgbClr val="FF0000"/>
              </a:solidFill>
            </a:endParaRPr>
          </a:p>
          <a:p>
            <a:r>
              <a:rPr lang="en-US" altLang="zh-CN" sz="1050" b="1" dirty="0">
                <a:solidFill>
                  <a:srgbClr val="FF0000"/>
                </a:solidFill>
              </a:rPr>
              <a:t>VDD</a:t>
            </a:r>
            <a:r>
              <a:rPr lang="zh-CN" altLang="en-US" sz="1050" b="1" dirty="0">
                <a:solidFill>
                  <a:srgbClr val="FF0000"/>
                </a:solidFill>
              </a:rPr>
              <a:t>：</a:t>
            </a:r>
            <a:r>
              <a:rPr lang="en-US" altLang="zh-CN" sz="1050" b="1" dirty="0">
                <a:solidFill>
                  <a:srgbClr val="FF0000"/>
                </a:solidFill>
              </a:rPr>
              <a:t>3V</a:t>
            </a:r>
          </a:p>
          <a:p>
            <a:r>
              <a:rPr lang="en-US" altLang="zh-CN" sz="1050" b="1" dirty="0" err="1">
                <a:solidFill>
                  <a:srgbClr val="FF0000"/>
                </a:solidFill>
              </a:rPr>
              <a:t>Vin_CM</a:t>
            </a:r>
            <a:r>
              <a:rPr lang="zh-CN" altLang="en-US" sz="1050" b="1" dirty="0">
                <a:solidFill>
                  <a:srgbClr val="FF0000"/>
                </a:solidFill>
              </a:rPr>
              <a:t>：</a:t>
            </a:r>
            <a:r>
              <a:rPr lang="en-US" altLang="zh-CN" sz="1050" b="1" dirty="0">
                <a:solidFill>
                  <a:srgbClr val="FF0000"/>
                </a:solidFill>
              </a:rPr>
              <a:t>1.3V</a:t>
            </a:r>
          </a:p>
          <a:p>
            <a:r>
              <a:rPr lang="en-US" altLang="zh-CN" sz="1050" b="1" dirty="0" err="1">
                <a:solidFill>
                  <a:srgbClr val="FF0000"/>
                </a:solidFill>
              </a:rPr>
              <a:t>Vb</a:t>
            </a:r>
            <a:r>
              <a:rPr lang="zh-CN" altLang="en-US" sz="1050" b="1" dirty="0">
                <a:solidFill>
                  <a:srgbClr val="FF0000"/>
                </a:solidFill>
              </a:rPr>
              <a:t>：</a:t>
            </a:r>
            <a:r>
              <a:rPr lang="en-US" altLang="zh-CN" sz="1050" b="1" dirty="0">
                <a:solidFill>
                  <a:srgbClr val="FF0000"/>
                </a:solidFill>
              </a:rPr>
              <a:t>0.5V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5583D7-66F9-926E-3E06-40095A001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39" y="1203598"/>
            <a:ext cx="5424162" cy="308781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D31FF10-F292-0451-6780-D125BC32297B}"/>
              </a:ext>
            </a:extLst>
          </p:cNvPr>
          <p:cNvSpPr txBox="1"/>
          <p:nvPr/>
        </p:nvSpPr>
        <p:spPr>
          <a:xfrm>
            <a:off x="2771800" y="3579862"/>
            <a:ext cx="7686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dirty="0" err="1">
                <a:solidFill>
                  <a:srgbClr val="FF0000"/>
                </a:solidFill>
              </a:rPr>
              <a:t>Vb</a:t>
            </a:r>
            <a:r>
              <a:rPr lang="zh-CN" altLang="en-US" sz="1100" b="1" dirty="0">
                <a:solidFill>
                  <a:srgbClr val="FF0000"/>
                </a:solidFill>
              </a:rPr>
              <a:t>：</a:t>
            </a:r>
            <a:r>
              <a:rPr lang="en-US" altLang="zh-CN" sz="1100" b="1" dirty="0">
                <a:solidFill>
                  <a:srgbClr val="FF0000"/>
                </a:solidFill>
              </a:rPr>
              <a:t>0.5V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0423DED-120E-901B-A41C-B476D2822CED}"/>
              </a:ext>
            </a:extLst>
          </p:cNvPr>
          <p:cNvSpPr txBox="1"/>
          <p:nvPr/>
        </p:nvSpPr>
        <p:spPr>
          <a:xfrm>
            <a:off x="2627784" y="3081119"/>
            <a:ext cx="12241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dirty="0" err="1">
                <a:solidFill>
                  <a:srgbClr val="FF0000"/>
                </a:solidFill>
              </a:rPr>
              <a:t>Vin_CM</a:t>
            </a:r>
            <a:r>
              <a:rPr lang="zh-CN" altLang="en-US" sz="1100" b="1" dirty="0">
                <a:solidFill>
                  <a:srgbClr val="FF0000"/>
                </a:solidFill>
              </a:rPr>
              <a:t>：</a:t>
            </a:r>
            <a:r>
              <a:rPr lang="en-US" altLang="zh-CN" sz="1100" b="1" dirty="0">
                <a:solidFill>
                  <a:srgbClr val="FF0000"/>
                </a:solidFill>
              </a:rPr>
              <a:t>1.3V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D0FDFD-032A-559B-904E-B499ED6F8EB0}"/>
              </a:ext>
            </a:extLst>
          </p:cNvPr>
          <p:cNvSpPr txBox="1"/>
          <p:nvPr/>
        </p:nvSpPr>
        <p:spPr>
          <a:xfrm>
            <a:off x="5508104" y="1203598"/>
            <a:ext cx="345638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观察矢量合成单元增益：</a:t>
            </a:r>
          </a:p>
          <a:p>
            <a:r>
              <a:rPr lang="zh-CN" altLang="en-US" sz="1100" dirty="0"/>
              <a:t>保证两路吉尔伯特单元尾电流之和</a:t>
            </a:r>
            <a:r>
              <a:rPr lang="en-US" altLang="zh-CN" sz="1100" dirty="0"/>
              <a:t>(</a:t>
            </a:r>
            <a:r>
              <a:rPr lang="zh-CN" altLang="en-US" sz="1100" dirty="0"/>
              <a:t>设置为</a:t>
            </a:r>
            <a:r>
              <a:rPr lang="en-US" altLang="zh-CN" sz="1100" dirty="0"/>
              <a:t>8mA)</a:t>
            </a:r>
            <a:r>
              <a:rPr lang="zh-CN" altLang="en-US" sz="1100" dirty="0"/>
              <a:t>不变，调节尾电流之比，得到电压增益如下：</a:t>
            </a:r>
            <a:endParaRPr lang="en-US" altLang="zh-CN" sz="1100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54E017D-EC41-F380-432E-D2B3A2146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4217" y="1905912"/>
            <a:ext cx="3637544" cy="235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63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82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、研究进展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C0A91C-422F-4045-9155-5F96ADE7BC03}"/>
              </a:ext>
            </a:extLst>
          </p:cNvPr>
          <p:cNvSpPr txBox="1"/>
          <p:nvPr/>
        </p:nvSpPr>
        <p:spPr>
          <a:xfrm>
            <a:off x="96064" y="841101"/>
            <a:ext cx="8407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正交信号生成电路</a:t>
            </a:r>
            <a:r>
              <a:rPr lang="en-US" altLang="zh-CN" sz="1200" b="1" dirty="0"/>
              <a:t>+</a:t>
            </a:r>
            <a:r>
              <a:rPr lang="zh-CN" altLang="en-US" sz="1200" b="1" dirty="0"/>
              <a:t>矢量合成电路功能复现：</a:t>
            </a:r>
            <a:endParaRPr lang="en-US" altLang="zh-CN" sz="12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242F6AD-7AD5-41EB-B803-4FA747D494FD}"/>
              </a:ext>
            </a:extLst>
          </p:cNvPr>
          <p:cNvSpPr txBox="1"/>
          <p:nvPr/>
        </p:nvSpPr>
        <p:spPr>
          <a:xfrm>
            <a:off x="3275856" y="841100"/>
            <a:ext cx="374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选择</a:t>
            </a:r>
            <a:r>
              <a:rPr lang="en-US" altLang="zh-CN" sz="1200" b="1" dirty="0">
                <a:solidFill>
                  <a:srgbClr val="FF0000"/>
                </a:solidFill>
              </a:rPr>
              <a:t>I=7mA, Q=0mA</a:t>
            </a:r>
            <a:r>
              <a:rPr lang="zh-CN" altLang="en-US" sz="1200" b="1" dirty="0">
                <a:solidFill>
                  <a:srgbClr val="FF0000"/>
                </a:solidFill>
              </a:rPr>
              <a:t>作为初始相位，并求相对相移</a:t>
            </a:r>
            <a:r>
              <a:rPr lang="zh-CN" altLang="en-US" sz="1200" b="1" dirty="0"/>
              <a:t>。</a:t>
            </a:r>
            <a:endParaRPr lang="en-US" altLang="zh-CN" sz="12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B9DC72-5BE9-4A51-8A6A-AEE3F96C5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495" y="1097896"/>
            <a:ext cx="4171661" cy="393990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30A001F-E6A4-498B-B24F-C806E3E7F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6783" y="1515175"/>
            <a:ext cx="3787894" cy="3105344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1F809E7A-B6A2-4264-83BB-C9F095C6BF87}"/>
              </a:ext>
            </a:extLst>
          </p:cNvPr>
          <p:cNvSpPr/>
          <p:nvPr/>
        </p:nvSpPr>
        <p:spPr>
          <a:xfrm>
            <a:off x="4359194" y="2727119"/>
            <a:ext cx="656718" cy="4154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D6E53AA-9FCB-4DF9-A6B4-05F64770616B}"/>
              </a:ext>
            </a:extLst>
          </p:cNvPr>
          <p:cNvSpPr/>
          <p:nvPr/>
        </p:nvSpPr>
        <p:spPr>
          <a:xfrm>
            <a:off x="3184803" y="4063023"/>
            <a:ext cx="288032" cy="490565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9CE794C-8400-410E-BECC-1AA8AA8859CA}"/>
              </a:ext>
            </a:extLst>
          </p:cNvPr>
          <p:cNvSpPr txBox="1"/>
          <p:nvPr/>
        </p:nvSpPr>
        <p:spPr>
          <a:xfrm>
            <a:off x="3902415" y="3795886"/>
            <a:ext cx="153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tx2"/>
                </a:solidFill>
              </a:rPr>
              <a:t>扫参选择的</a:t>
            </a:r>
            <a:r>
              <a:rPr lang="en-US" altLang="zh-CN" sz="1000" b="1" dirty="0">
                <a:solidFill>
                  <a:schemeClr val="tx2"/>
                </a:solidFill>
              </a:rPr>
              <a:t>0.5mA</a:t>
            </a:r>
            <a:r>
              <a:rPr lang="zh-CN" altLang="en-US" sz="1000" b="1" dirty="0">
                <a:solidFill>
                  <a:schemeClr val="tx2"/>
                </a:solidFill>
              </a:rPr>
              <a:t>间隔较大，在某一路尾电流较小的情况下容易被影响以产生较大的误差。</a:t>
            </a:r>
            <a:endParaRPr lang="en-US" altLang="zh-CN" sz="1000" b="1" dirty="0">
              <a:solidFill>
                <a:schemeClr val="tx2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E97354B-DC1D-4648-9353-F049AD3AF506}"/>
              </a:ext>
            </a:extLst>
          </p:cNvPr>
          <p:cNvCxnSpPr/>
          <p:nvPr/>
        </p:nvCxnSpPr>
        <p:spPr>
          <a:xfrm flipV="1">
            <a:off x="3472835" y="4227934"/>
            <a:ext cx="523101" cy="80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80CCCB20-632A-4161-B2FF-6A19AF8D4286}"/>
              </a:ext>
            </a:extLst>
          </p:cNvPr>
          <p:cNvSpPr/>
          <p:nvPr/>
        </p:nvSpPr>
        <p:spPr>
          <a:xfrm>
            <a:off x="6191522" y="1728837"/>
            <a:ext cx="288032" cy="33885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0BC20A7-0077-4872-AD20-A6587BE8867F}"/>
              </a:ext>
            </a:extLst>
          </p:cNvPr>
          <p:cNvSpPr/>
          <p:nvPr/>
        </p:nvSpPr>
        <p:spPr>
          <a:xfrm>
            <a:off x="5545083" y="4214730"/>
            <a:ext cx="288032" cy="33885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966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82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、研究进展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C0A91C-422F-4045-9155-5F96ADE7BC03}"/>
              </a:ext>
            </a:extLst>
          </p:cNvPr>
          <p:cNvSpPr txBox="1"/>
          <p:nvPr/>
        </p:nvSpPr>
        <p:spPr>
          <a:xfrm>
            <a:off x="155271" y="842649"/>
            <a:ext cx="8407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电流源阵列：低压共源共栅电流镜结构</a:t>
            </a:r>
            <a:endParaRPr lang="en-US" altLang="zh-CN" sz="12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7C567C1-C853-4220-B644-0224103AB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8925" y="81347"/>
            <a:ext cx="1219460" cy="114488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71499DF-DF8C-4EFE-AE70-330DB2F2E6A9}"/>
              </a:ext>
            </a:extLst>
          </p:cNvPr>
          <p:cNvSpPr txBox="1"/>
          <p:nvPr/>
        </p:nvSpPr>
        <p:spPr>
          <a:xfrm>
            <a:off x="7894180" y="1226236"/>
            <a:ext cx="1219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NMOS</a:t>
            </a:r>
            <a:r>
              <a:rPr lang="zh-CN" altLang="en-US" sz="1000" b="1" dirty="0"/>
              <a:t>实现的低压共源共栅电流镜</a:t>
            </a:r>
            <a:endParaRPr lang="en-US" altLang="zh-CN" sz="10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97BEE7-A6E7-4EC5-B3FB-9CB5A867F0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372887"/>
            <a:ext cx="5400600" cy="29258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3134434-3DA0-4474-9B2D-880C6D53A3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4998" y="99086"/>
            <a:ext cx="2267583" cy="148712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66FFC54-360B-4D67-A1E6-CB2E550183D5}"/>
              </a:ext>
            </a:extLst>
          </p:cNvPr>
          <p:cNvSpPr txBox="1"/>
          <p:nvPr/>
        </p:nvSpPr>
        <p:spPr>
          <a:xfrm>
            <a:off x="5424998" y="2005606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5</a:t>
            </a:r>
            <a:r>
              <a:rPr lang="zh-CN" altLang="en-US" sz="1200" b="1" dirty="0"/>
              <a:t>对开关</a:t>
            </a:r>
            <a:r>
              <a:rPr lang="en-US" altLang="zh-CN" sz="1200" b="1" dirty="0"/>
              <a:t>S1-S5</a:t>
            </a:r>
            <a:r>
              <a:rPr lang="zh-CN" altLang="en-US" sz="1200" b="1" dirty="0"/>
              <a:t>实现控制电流阵列的大小，通过开关选择可以实现</a:t>
            </a:r>
            <a:r>
              <a:rPr lang="en-US" altLang="zh-CN" sz="1200" b="1" dirty="0"/>
              <a:t>0.1mA-3.1mA</a:t>
            </a:r>
            <a:r>
              <a:rPr lang="zh-CN" altLang="en-US" sz="1200" b="1" dirty="0"/>
              <a:t>范围内的电流选择。</a:t>
            </a:r>
            <a:endParaRPr lang="en-US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1237793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82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、研究进展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C0A91C-422F-4045-9155-5F96ADE7BC03}"/>
              </a:ext>
            </a:extLst>
          </p:cNvPr>
          <p:cNvSpPr txBox="1"/>
          <p:nvPr/>
        </p:nvSpPr>
        <p:spPr>
          <a:xfrm>
            <a:off x="155271" y="842649"/>
            <a:ext cx="8407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电流源阵列：低压共源共栅电流镜结构</a:t>
            </a:r>
            <a:endParaRPr lang="en-US" altLang="zh-CN" sz="12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97BEE7-A6E7-4EC5-B3FB-9CB5A867F0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1953"/>
          <a:stretch/>
        </p:blipFill>
        <p:spPr>
          <a:xfrm>
            <a:off x="4355976" y="51470"/>
            <a:ext cx="4544051" cy="167518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68E18E0-C65A-442F-9D67-3F98EEC655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004" y="1937580"/>
            <a:ext cx="7632848" cy="310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01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2350" y="1972310"/>
            <a:ext cx="20193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谢谢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0265" y="241935"/>
            <a:ext cx="7665085" cy="593725"/>
          </a:xfrm>
        </p:spPr>
        <p:txBody>
          <a:bodyPr/>
          <a:lstStyle/>
          <a:p>
            <a:r>
              <a:rPr lang="zh-CN"/>
              <a:t>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19250" y="1059180"/>
            <a:ext cx="40030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1、项目背景</a:t>
            </a:r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1619250" y="1563370"/>
            <a:ext cx="40030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2、研究问题</a:t>
            </a: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1619250" y="2124075"/>
            <a:ext cx="40030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、研究进展</a:t>
            </a: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1619250" y="2684780"/>
            <a:ext cx="40030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</a:t>
            </a:r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、研究结果与讨论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0265" y="241935"/>
            <a:ext cx="7665085" cy="593725"/>
          </a:xfrm>
        </p:spPr>
        <p:txBody>
          <a:bodyPr/>
          <a:lstStyle/>
          <a:p>
            <a:r>
              <a:rPr lang="zh-CN" altLang="en-US">
                <a:sym typeface="+mn-ea"/>
              </a:rPr>
              <a:t>1、项目背景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9512" y="835660"/>
            <a:ext cx="88569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移相器（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phase shifter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）是无线通信、相控阵系统、射频收发机等系统中的关键模块，其用来改变信号的相位。移相器又有数字式、模拟式和数模混合式，目前主流的移相器为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数字式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，通过开关的切换来选择均匀步进的相位。</a:t>
            </a:r>
            <a:endParaRPr lang="zh-CN" altLang="en-US" sz="1400" dirty="0"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E32114-88A9-CCE7-C609-4CB202722493}"/>
              </a:ext>
            </a:extLst>
          </p:cNvPr>
          <p:cNvSpPr txBox="1"/>
          <p:nvPr/>
        </p:nvSpPr>
        <p:spPr>
          <a:xfrm>
            <a:off x="179512" y="1574324"/>
            <a:ext cx="88569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移相器根据其直流功耗是否为零，可以分为</a:t>
            </a:r>
            <a:r>
              <a:rPr lang="zh-CN" altLang="en-US" sz="1400" b="1" dirty="0">
                <a:solidFill>
                  <a:srgbClr val="FF0000"/>
                </a:solidFill>
              </a:rPr>
              <a:t>无源移相器</a:t>
            </a:r>
            <a:r>
              <a:rPr lang="zh-CN" altLang="en-US" sz="1400" dirty="0"/>
              <a:t>和</a:t>
            </a:r>
            <a:r>
              <a:rPr lang="zh-CN" altLang="en-US" sz="1400" b="1" dirty="0">
                <a:solidFill>
                  <a:srgbClr val="FF0000"/>
                </a:solidFill>
              </a:rPr>
              <a:t>有源移相器</a:t>
            </a:r>
            <a:r>
              <a:rPr lang="zh-CN" altLang="en-US" sz="1400" dirty="0"/>
              <a:t>。根据工作原理进行分类， 移相器主要有开关型移相器 </a:t>
            </a:r>
            <a:r>
              <a:rPr lang="en-US" altLang="zh-CN" sz="1400" dirty="0"/>
              <a:t>( switch type phase shifter,</a:t>
            </a:r>
            <a:r>
              <a:rPr lang="zh-CN" altLang="en-US" sz="1400" dirty="0"/>
              <a:t> </a:t>
            </a:r>
            <a:r>
              <a:rPr lang="en-US" altLang="zh-CN" sz="1400" dirty="0"/>
              <a:t>STPS) </a:t>
            </a:r>
            <a:r>
              <a:rPr lang="zh-CN" altLang="en-US" sz="1400" dirty="0"/>
              <a:t>、反射型移相器 </a:t>
            </a:r>
            <a:r>
              <a:rPr lang="en-US" altLang="zh-CN" sz="1400" dirty="0"/>
              <a:t>( reflection type phase shifter, RTPS) </a:t>
            </a:r>
            <a:r>
              <a:rPr lang="zh-CN" altLang="en-US" sz="1400" dirty="0"/>
              <a:t>和矢量合成型移相器 </a:t>
            </a:r>
            <a:r>
              <a:rPr lang="en-US" altLang="zh-CN" sz="1400" dirty="0"/>
              <a:t>( vector-sum phase shifter, VSPS)</a:t>
            </a:r>
            <a:r>
              <a:rPr lang="zh-CN" altLang="en-US" sz="1400" dirty="0"/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37F4E39-721B-A99C-9131-8DC7A82B701B}"/>
              </a:ext>
            </a:extLst>
          </p:cNvPr>
          <p:cNvSpPr txBox="1"/>
          <p:nvPr/>
        </p:nvSpPr>
        <p:spPr>
          <a:xfrm>
            <a:off x="179512" y="2466876"/>
            <a:ext cx="885698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开关型移相器 </a:t>
            </a:r>
            <a:r>
              <a:rPr lang="en-US" altLang="zh-CN" sz="1400" dirty="0"/>
              <a:t>(STPS) </a:t>
            </a:r>
            <a:r>
              <a:rPr lang="zh-CN" altLang="en-US" sz="1400" dirty="0"/>
              <a:t>：结构简单，但级联结构会导致较高的插 入损耗和较大的芯片面积。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反射型移相器</a:t>
            </a:r>
            <a:r>
              <a:rPr lang="en-US" altLang="zh-CN" sz="1400" dirty="0"/>
              <a:t>(RTPS)</a:t>
            </a:r>
            <a:r>
              <a:rPr lang="zh-CN" altLang="en-US" sz="1400" dirty="0"/>
              <a:t>：具有较为紧凑的面积，但是其工作带 宽相对较窄，同时也具有较高的插入损耗。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矢量合成型移相器 </a:t>
            </a:r>
            <a:r>
              <a:rPr lang="en-US" altLang="zh-CN" sz="1400" b="1" dirty="0"/>
              <a:t>(VSPS)</a:t>
            </a:r>
            <a:r>
              <a:rPr lang="zh-CN" altLang="en-US" sz="1400" dirty="0"/>
              <a:t>：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具有高增益、高相位分辨率和中等尺寸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通常介于无源移相器的反射型和开关型之间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的特点。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026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、项目内容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7504" y="865293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effectLst/>
                <a:highlight>
                  <a:srgbClr val="FFFFFF"/>
                </a:highlight>
                <a:latin typeface="-apple-system"/>
              </a:rPr>
              <a:t>矢量合成型有源移相器（</a:t>
            </a:r>
            <a:r>
              <a:rPr lang="en-US" altLang="zh-CN" sz="1400" b="1" i="0" dirty="0">
                <a:effectLst/>
                <a:highlight>
                  <a:srgbClr val="FFFFFF"/>
                </a:highlight>
                <a:latin typeface="-apple-system"/>
              </a:rPr>
              <a:t>VSPS</a:t>
            </a:r>
            <a:r>
              <a:rPr lang="zh-CN" altLang="en-US" sz="1400" b="1" i="0" dirty="0">
                <a:effectLst/>
                <a:highlight>
                  <a:srgbClr val="FFFFFF"/>
                </a:highlight>
                <a:latin typeface="-apple-system"/>
              </a:rPr>
              <a:t>）主要由三大部分组成：正交信号发生器、矢量合成器</a:t>
            </a:r>
            <a:r>
              <a:rPr lang="en-US" altLang="zh-CN" sz="1400" b="1" i="0" dirty="0">
                <a:effectLst/>
                <a:highlight>
                  <a:srgbClr val="FFFFFF"/>
                </a:highlight>
                <a:latin typeface="-apple-system"/>
              </a:rPr>
              <a:t>(</a:t>
            </a:r>
            <a:r>
              <a:rPr lang="zh-CN" altLang="en-US" sz="1400" b="1" i="0" dirty="0">
                <a:effectLst/>
                <a:highlight>
                  <a:srgbClr val="FFFFFF"/>
                </a:highlight>
                <a:latin typeface="-apple-system"/>
              </a:rPr>
              <a:t>模拟加法器</a:t>
            </a:r>
            <a:r>
              <a:rPr lang="en-US" altLang="zh-CN" sz="1400" b="1" i="0" dirty="0">
                <a:effectLst/>
                <a:highlight>
                  <a:srgbClr val="FFFFFF"/>
                </a:highlight>
                <a:latin typeface="-apple-system"/>
              </a:rPr>
              <a:t>)</a:t>
            </a:r>
            <a:r>
              <a:rPr lang="zh-CN" altLang="en-US" sz="1400" b="1" i="0" dirty="0">
                <a:effectLst/>
                <a:highlight>
                  <a:srgbClr val="FFFFFF"/>
                </a:highlight>
                <a:latin typeface="-apple-system"/>
              </a:rPr>
              <a:t>、尾电流控制单元等。</a:t>
            </a:r>
            <a:endParaRPr lang="zh-CN" altLang="en-US" sz="1400" b="1" dirty="0">
              <a:ea typeface="微软雅黑" panose="020B0503020204020204" pitchFamily="34" charset="-122"/>
              <a:cs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3ADB8C-4A8F-4103-859D-92787009A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324" y="1491630"/>
            <a:ext cx="2680611" cy="296684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43119E4-9CC6-4466-9BB4-AD3DF2B07E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1191" y="1870866"/>
            <a:ext cx="2874632" cy="18841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199F701-1BB6-4486-872F-A3739CFE71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4154" y="3490729"/>
            <a:ext cx="538188" cy="68643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D3CD951-DA16-4F62-A39E-1C7194D667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4178" y="3561434"/>
            <a:ext cx="538188" cy="64025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90641F8-BA6B-1AE2-E5FE-3C06DE098C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2366" y="1715144"/>
            <a:ext cx="3254283" cy="256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026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、项目内容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72342" y="359194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effectLst/>
                <a:highlight>
                  <a:srgbClr val="FFFFFF"/>
                </a:highlight>
                <a:latin typeface="-apple-system"/>
              </a:rPr>
              <a:t>主要参考的文献</a:t>
            </a:r>
            <a:endParaRPr lang="zh-CN" altLang="en-US" sz="1400" b="1" dirty="0">
              <a:ea typeface="微软雅黑" panose="020B0503020204020204" pitchFamily="34" charset="-122"/>
              <a:cs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CB6DB6-48FA-FD40-6C51-47F3853AD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262033"/>
            <a:ext cx="2808312" cy="67905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15E31BD-F895-78C5-25C2-5B8A5977D1B5}"/>
              </a:ext>
            </a:extLst>
          </p:cNvPr>
          <p:cNvSpPr txBox="1"/>
          <p:nvPr/>
        </p:nvSpPr>
        <p:spPr>
          <a:xfrm>
            <a:off x="1090952" y="954256"/>
            <a:ext cx="985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effectLst/>
                <a:highlight>
                  <a:srgbClr val="FFFFFF"/>
                </a:highlight>
                <a:latin typeface="-apple-system"/>
              </a:rPr>
              <a:t>东南大学</a:t>
            </a:r>
            <a:endParaRPr lang="zh-CN" altLang="en-US" sz="1400" b="1" dirty="0">
              <a:ea typeface="微软雅黑" panose="020B0503020204020204" pitchFamily="34" charset="-122"/>
              <a:cs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B580537-23EA-0CE2-F98D-8830A825FA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91" y="2284703"/>
            <a:ext cx="3232851" cy="172445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FA654F2-6DE3-7304-CABF-A429079CA9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458" y="653926"/>
            <a:ext cx="3208491" cy="151285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15A3377-E28F-9107-EEC7-7431392D22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2286" y="2284703"/>
            <a:ext cx="1501714" cy="198269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098B007-538B-F36A-906D-8C7CABCAE8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9952" y="2359253"/>
            <a:ext cx="3096344" cy="243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0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026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、项目内容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72342" y="359194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effectLst/>
                <a:highlight>
                  <a:srgbClr val="FFFFFF"/>
                </a:highlight>
                <a:latin typeface="-apple-system"/>
              </a:rPr>
              <a:t>主要参考的文献</a:t>
            </a:r>
            <a:endParaRPr lang="zh-CN" altLang="en-US" sz="1400" b="1" dirty="0"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5E31BD-F895-78C5-25C2-5B8A5977D1B5}"/>
              </a:ext>
            </a:extLst>
          </p:cNvPr>
          <p:cNvSpPr txBox="1"/>
          <p:nvPr/>
        </p:nvSpPr>
        <p:spPr>
          <a:xfrm>
            <a:off x="850265" y="954256"/>
            <a:ext cx="1824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highlight>
                  <a:srgbClr val="FFFFFF"/>
                </a:highlight>
                <a:latin typeface="-apple-system"/>
              </a:rPr>
              <a:t>西安电子科技</a:t>
            </a:r>
            <a:r>
              <a:rPr lang="zh-CN" altLang="en-US" sz="1400" b="1" i="0" dirty="0">
                <a:effectLst/>
                <a:highlight>
                  <a:srgbClr val="FFFFFF"/>
                </a:highlight>
                <a:latin typeface="-apple-system"/>
              </a:rPr>
              <a:t>大学</a:t>
            </a:r>
            <a:endParaRPr lang="zh-CN" altLang="en-US" sz="1400" b="1" dirty="0">
              <a:ea typeface="微软雅黑" panose="020B0503020204020204" pitchFamily="34" charset="-122"/>
              <a:cs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1A2A439-8544-C5E0-623F-4D2677BD7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9946" y="1262033"/>
            <a:ext cx="3721239" cy="7504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EAB4E43-5C53-8AB6-9D68-2A00C50D9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614" y="2438856"/>
            <a:ext cx="3815343" cy="15435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3321BA3-A864-C4C6-9C4D-F31A2EA9BA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0307" y="2438856"/>
            <a:ext cx="2129383" cy="24230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633C364-ECDC-8C22-85A5-C9C67F778A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7206" y="0"/>
            <a:ext cx="3809917" cy="228288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172B105-4E4B-8EDF-BA96-EEAFCB5059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7944" y="2334715"/>
            <a:ext cx="2600941" cy="215633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7F33FB4-700B-7DE0-D2BE-F3B923C77491}"/>
              </a:ext>
            </a:extLst>
          </p:cNvPr>
          <p:cNvSpPr txBox="1"/>
          <p:nvPr/>
        </p:nvSpPr>
        <p:spPr>
          <a:xfrm>
            <a:off x="4856518" y="4522696"/>
            <a:ext cx="1456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highlight>
                  <a:srgbClr val="FFFFFF"/>
                </a:highlight>
                <a:latin typeface="-apple-system"/>
              </a:rPr>
              <a:t>Type II</a:t>
            </a:r>
            <a:r>
              <a:rPr lang="zh-CN" altLang="en-US" sz="1100" b="1" dirty="0">
                <a:highlight>
                  <a:srgbClr val="FFFFFF"/>
                </a:highlight>
                <a:latin typeface="-apple-system"/>
              </a:rPr>
              <a:t>型多相滤波器</a:t>
            </a:r>
            <a:endParaRPr lang="zh-CN" altLang="en-US" sz="1100" b="1" dirty="0">
              <a:ea typeface="微软雅黑" panose="020B0503020204020204" pitchFamily="34" charset="-122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5619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27584" y="232989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、研究进展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E9E16F-47E4-487E-AD24-787B0416527E}"/>
              </a:ext>
            </a:extLst>
          </p:cNvPr>
          <p:cNvSpPr txBox="1"/>
          <p:nvPr/>
        </p:nvSpPr>
        <p:spPr>
          <a:xfrm>
            <a:off x="23333" y="826714"/>
            <a:ext cx="8407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正交信号生成电路</a:t>
            </a:r>
            <a:r>
              <a:rPr lang="en-US" altLang="zh-CN" sz="1200" b="1" dirty="0"/>
              <a:t>+</a:t>
            </a:r>
            <a:r>
              <a:rPr lang="zh-CN" altLang="en-US" sz="1200" b="1" dirty="0"/>
              <a:t>矢量合成电路功能复现：</a:t>
            </a:r>
            <a:endParaRPr lang="en-US" altLang="zh-CN" sz="12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B9BB88-1F8A-4BF6-A538-67A362681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4448" y="751012"/>
            <a:ext cx="5799552" cy="43924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12D4B3D-EFAB-4BC8-BFF3-8C596AB25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81" y="1275606"/>
            <a:ext cx="3193324" cy="153635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41E4E67-E095-4457-98E1-3E1BAE536AE4}"/>
              </a:ext>
            </a:extLst>
          </p:cNvPr>
          <p:cNvSpPr txBox="1"/>
          <p:nvPr/>
        </p:nvSpPr>
        <p:spPr>
          <a:xfrm>
            <a:off x="251520" y="3191480"/>
            <a:ext cx="3193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I/Q</a:t>
            </a:r>
            <a:r>
              <a:rPr lang="zh-CN" altLang="en-US" sz="1200" b="1" dirty="0"/>
              <a:t>两路尾电流分别从</a:t>
            </a:r>
            <a:r>
              <a:rPr lang="en-US" altLang="zh-CN" sz="1200" b="1" dirty="0"/>
              <a:t>0mA</a:t>
            </a:r>
            <a:r>
              <a:rPr lang="zh-CN" altLang="en-US" sz="1200" b="1" dirty="0"/>
              <a:t>扫描至</a:t>
            </a:r>
            <a:r>
              <a:rPr lang="en-US" altLang="zh-CN" sz="1200" b="1" dirty="0"/>
              <a:t>7mA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4A864AF-DA84-F4A5-0B8A-3458303B4032}"/>
              </a:ext>
            </a:extLst>
          </p:cNvPr>
          <p:cNvSpPr txBox="1"/>
          <p:nvPr/>
        </p:nvSpPr>
        <p:spPr>
          <a:xfrm>
            <a:off x="3290489" y="131053"/>
            <a:ext cx="19526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FF0000"/>
                </a:solidFill>
              </a:rPr>
              <a:t>晶体管宽长比：</a:t>
            </a:r>
            <a:endParaRPr lang="en-US" altLang="zh-CN" sz="1050" b="1" dirty="0">
              <a:solidFill>
                <a:srgbClr val="FF0000"/>
              </a:solidFill>
            </a:endParaRPr>
          </a:p>
          <a:p>
            <a:r>
              <a:rPr lang="zh-CN" altLang="en-US" sz="1050" b="1" dirty="0">
                <a:solidFill>
                  <a:srgbClr val="FF0000"/>
                </a:solidFill>
              </a:rPr>
              <a:t>第一层：</a:t>
            </a:r>
            <a:r>
              <a:rPr lang="en-US" altLang="zh-CN" sz="1050" b="1" dirty="0">
                <a:solidFill>
                  <a:srgbClr val="FF0000"/>
                </a:solidFill>
              </a:rPr>
              <a:t>W/L=40um/40nm</a:t>
            </a:r>
          </a:p>
          <a:p>
            <a:r>
              <a:rPr lang="zh-CN" altLang="en-US" sz="1050" b="1" dirty="0">
                <a:solidFill>
                  <a:srgbClr val="FF0000"/>
                </a:solidFill>
              </a:rPr>
              <a:t>第二层：</a:t>
            </a:r>
            <a:r>
              <a:rPr lang="en-US" altLang="zh-CN" sz="1050" b="1" dirty="0">
                <a:solidFill>
                  <a:srgbClr val="FF0000"/>
                </a:solidFill>
              </a:rPr>
              <a:t>W/L=80um/40nm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5A5E0B-A562-3E54-4892-099F3DB961BE}"/>
              </a:ext>
            </a:extLst>
          </p:cNvPr>
          <p:cNvSpPr txBox="1"/>
          <p:nvPr/>
        </p:nvSpPr>
        <p:spPr>
          <a:xfrm>
            <a:off x="5243089" y="19640"/>
            <a:ext cx="1952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FF0000"/>
                </a:solidFill>
              </a:rPr>
              <a:t>偏置电压：</a:t>
            </a:r>
            <a:endParaRPr lang="en-US" altLang="zh-CN" sz="1050" b="1" dirty="0">
              <a:solidFill>
                <a:srgbClr val="FF0000"/>
              </a:solidFill>
            </a:endParaRPr>
          </a:p>
          <a:p>
            <a:r>
              <a:rPr lang="en-US" altLang="zh-CN" sz="1050" b="1" dirty="0">
                <a:solidFill>
                  <a:srgbClr val="FF0000"/>
                </a:solidFill>
              </a:rPr>
              <a:t>VDD</a:t>
            </a:r>
            <a:r>
              <a:rPr lang="zh-CN" altLang="en-US" sz="1050" b="1" dirty="0">
                <a:solidFill>
                  <a:srgbClr val="FF0000"/>
                </a:solidFill>
              </a:rPr>
              <a:t>：</a:t>
            </a:r>
            <a:r>
              <a:rPr lang="en-US" altLang="zh-CN" sz="1050" b="1" dirty="0">
                <a:solidFill>
                  <a:srgbClr val="FF0000"/>
                </a:solidFill>
              </a:rPr>
              <a:t>3V</a:t>
            </a:r>
          </a:p>
          <a:p>
            <a:r>
              <a:rPr lang="en-US" altLang="zh-CN" sz="1050" b="1" dirty="0" err="1">
                <a:solidFill>
                  <a:srgbClr val="FF0000"/>
                </a:solidFill>
              </a:rPr>
              <a:t>Vin_CM</a:t>
            </a:r>
            <a:r>
              <a:rPr lang="zh-CN" altLang="en-US" sz="1050" b="1" dirty="0">
                <a:solidFill>
                  <a:srgbClr val="FF0000"/>
                </a:solidFill>
              </a:rPr>
              <a:t>：</a:t>
            </a:r>
            <a:r>
              <a:rPr lang="en-US" altLang="zh-CN" sz="1050" b="1" dirty="0">
                <a:solidFill>
                  <a:srgbClr val="FF0000"/>
                </a:solidFill>
              </a:rPr>
              <a:t>2.5V</a:t>
            </a:r>
          </a:p>
          <a:p>
            <a:r>
              <a:rPr lang="en-US" altLang="zh-CN" sz="1050" b="1" dirty="0" err="1">
                <a:solidFill>
                  <a:srgbClr val="FF0000"/>
                </a:solidFill>
              </a:rPr>
              <a:t>Vb</a:t>
            </a:r>
            <a:r>
              <a:rPr lang="zh-CN" altLang="en-US" sz="1050" b="1" dirty="0">
                <a:solidFill>
                  <a:srgbClr val="FF0000"/>
                </a:solidFill>
              </a:rPr>
              <a:t>：</a:t>
            </a:r>
            <a:r>
              <a:rPr lang="en-US" altLang="zh-CN" sz="1050" b="1" dirty="0">
                <a:solidFill>
                  <a:srgbClr val="FF0000"/>
                </a:solidFill>
              </a:rPr>
              <a:t>1.8V</a:t>
            </a:r>
          </a:p>
        </p:txBody>
      </p:sp>
    </p:spTree>
    <p:extLst>
      <p:ext uri="{BB962C8B-B14F-4D97-AF65-F5344CB8AC3E}">
        <p14:creationId xmlns:p14="http://schemas.microsoft.com/office/powerpoint/2010/main" val="4192252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82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、研究进展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C0A91C-422F-4045-9155-5F96ADE7BC03}"/>
              </a:ext>
            </a:extLst>
          </p:cNvPr>
          <p:cNvSpPr txBox="1"/>
          <p:nvPr/>
        </p:nvSpPr>
        <p:spPr>
          <a:xfrm>
            <a:off x="96064" y="841101"/>
            <a:ext cx="8407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正交信号生成电路</a:t>
            </a:r>
            <a:r>
              <a:rPr lang="en-US" altLang="zh-CN" sz="1200" b="1" dirty="0"/>
              <a:t>+</a:t>
            </a:r>
            <a:r>
              <a:rPr lang="zh-CN" altLang="en-US" sz="1200" b="1" dirty="0"/>
              <a:t>矢量合成电路功能复现：</a:t>
            </a:r>
            <a:endParaRPr lang="en-US" altLang="zh-CN" sz="12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7DC396A-4C59-4AEE-9D33-B4C6AABC7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60" y="1635646"/>
            <a:ext cx="2621572" cy="22885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D7954EE-C83E-465A-83E1-02636F80E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9199" y="2406735"/>
            <a:ext cx="3365997" cy="2286683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C040BDD-BD03-48EB-A771-9F6EF3FA73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5399" y="107365"/>
            <a:ext cx="3437927" cy="226488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0B3092A-180B-C2EE-7C19-DFBE9DDB12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9135" y="1679987"/>
            <a:ext cx="2376264" cy="224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20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27584" y="232989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、研究进展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E9E16F-47E4-487E-AD24-787B0416527E}"/>
              </a:ext>
            </a:extLst>
          </p:cNvPr>
          <p:cNvSpPr txBox="1"/>
          <p:nvPr/>
        </p:nvSpPr>
        <p:spPr>
          <a:xfrm>
            <a:off x="84823" y="796178"/>
            <a:ext cx="8407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正交信号发生器主要有四种结构：</a:t>
            </a:r>
            <a:r>
              <a:rPr lang="zh-CN" altLang="en-US" sz="1200" dirty="0"/>
              <a:t>正交耦合器结构、变压器结构、</a:t>
            </a:r>
            <a:r>
              <a:rPr lang="en-US" altLang="zh-CN" sz="1200" dirty="0"/>
              <a:t>LC</a:t>
            </a:r>
            <a:r>
              <a:rPr lang="zh-CN" altLang="en-US" sz="1200" dirty="0"/>
              <a:t>全通滤波网络与</a:t>
            </a:r>
            <a:r>
              <a:rPr lang="en-US" altLang="zh-CN" sz="1200" dirty="0"/>
              <a:t>RC</a:t>
            </a:r>
            <a:r>
              <a:rPr lang="zh-CN" altLang="en-US" sz="1200" dirty="0"/>
              <a:t>多相滤波网络</a:t>
            </a:r>
            <a:endParaRPr lang="en-US" altLang="zh-CN" sz="12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BE337E8-217C-6AD4-9A3F-E4191A9A6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51" y="1106589"/>
            <a:ext cx="3051696" cy="13754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F3CB751-2AB3-2CB8-5F46-69F33EFE45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2265" y="1073177"/>
            <a:ext cx="2367109" cy="15116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43539F3-915C-70B8-ADD0-8192FAD9A2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0713" y="1106589"/>
            <a:ext cx="2367109" cy="170237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33D84B1-F59C-D97E-ECC0-4D5ACDBAC144}"/>
              </a:ext>
            </a:extLst>
          </p:cNvPr>
          <p:cNvSpPr txBox="1"/>
          <p:nvPr/>
        </p:nvSpPr>
        <p:spPr>
          <a:xfrm>
            <a:off x="177237" y="2571750"/>
            <a:ext cx="294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耦合线式耦合器有着较宽的带宽和较高的耦合系数，但其结构通常受限于占用面积太大。</a:t>
            </a:r>
            <a:endParaRPr lang="en-US" altLang="zh-CN" sz="1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06BA0C-D4F8-48CB-4F46-BF1EFE92C141}"/>
              </a:ext>
            </a:extLst>
          </p:cNvPr>
          <p:cNvSpPr txBox="1"/>
          <p:nvPr/>
        </p:nvSpPr>
        <p:spPr>
          <a:xfrm>
            <a:off x="3186558" y="2584861"/>
            <a:ext cx="294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变压器结构正交信号产生电路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5168930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I3NGYzNzg1NmU0NDRhYmVhY2RhMzllMmY4M2YxYTA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海洋系PPT模板+南科大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海洋系PPT模板+南科大logo</Template>
  <TotalTime>5159</TotalTime>
  <Words>662</Words>
  <Application>Microsoft Office PowerPoint</Application>
  <PresentationFormat>全屏显示(16:9)</PresentationFormat>
  <Paragraphs>65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-apple-system</vt:lpstr>
      <vt:lpstr>宋体</vt:lpstr>
      <vt:lpstr>微软雅黑</vt:lpstr>
      <vt:lpstr>Arial</vt:lpstr>
      <vt:lpstr>Calibri</vt:lpstr>
      <vt:lpstr>海洋系PPT模板+南科大logo</vt:lpstr>
      <vt:lpstr>有源移相器设计</vt:lpstr>
      <vt:lpstr>目录</vt:lpstr>
      <vt:lpstr>1、项目背景</vt:lpstr>
      <vt:lpstr>2、项目内容</vt:lpstr>
      <vt:lpstr>2、项目内容</vt:lpstr>
      <vt:lpstr>2、项目内容</vt:lpstr>
      <vt:lpstr>3、研究进展</vt:lpstr>
      <vt:lpstr>3、研究进展</vt:lpstr>
      <vt:lpstr>3、研究进展</vt:lpstr>
      <vt:lpstr>3、研究进展</vt:lpstr>
      <vt:lpstr>3、研究进展</vt:lpstr>
      <vt:lpstr>3、研究进展</vt:lpstr>
      <vt:lpstr>3、研究进展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Xiaoqi Yu</cp:lastModifiedBy>
  <cp:revision>420</cp:revision>
  <dcterms:created xsi:type="dcterms:W3CDTF">2018-11-26T02:40:00Z</dcterms:created>
  <dcterms:modified xsi:type="dcterms:W3CDTF">2024-07-10T14:11:02Z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35F923468E5B49CEAFC0DA461859BEAA_12</vt:lpwstr>
  </property>
  <property fmtid="{D5CDD505-2E9C-101B-9397-08002B2CF9AE}" pid="3" name="KSOProductBuildVer">
    <vt:lpwstr>2052-12.1.0.16388</vt:lpwstr>
  </property>
</Properties>
</file>