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343" r:id="rId2"/>
    <p:sldId id="373" r:id="rId3"/>
    <p:sldId id="355" r:id="rId4"/>
    <p:sldId id="364" r:id="rId5"/>
    <p:sldId id="356" r:id="rId6"/>
    <p:sldId id="359" r:id="rId7"/>
    <p:sldId id="365" r:id="rId8"/>
    <p:sldId id="367" r:id="rId9"/>
    <p:sldId id="374" r:id="rId10"/>
    <p:sldId id="368" r:id="rId11"/>
    <p:sldId id="375" r:id="rId12"/>
    <p:sldId id="376" r:id="rId13"/>
    <p:sldId id="361" r:id="rId14"/>
    <p:sldId id="378" r:id="rId15"/>
    <p:sldId id="377" r:id="rId16"/>
    <p:sldId id="362" r:id="rId17"/>
    <p:sldId id="371" r:id="rId18"/>
    <p:sldId id="379" r:id="rId19"/>
    <p:sldId id="380" r:id="rId20"/>
    <p:sldId id="369" r:id="rId21"/>
    <p:sldId id="381" r:id="rId22"/>
    <p:sldId id="372" r:id="rId23"/>
    <p:sldId id="382" r:id="rId24"/>
    <p:sldId id="383" r:id="rId2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7">
          <p15:clr>
            <a:srgbClr val="A4A3A4"/>
          </p15:clr>
        </p15:guide>
        <p15:guide id="2" orient="horz" pos="1364">
          <p15:clr>
            <a:srgbClr val="A4A3A4"/>
          </p15:clr>
        </p15:guide>
        <p15:guide id="3" orient="horz" pos="2680">
          <p15:clr>
            <a:srgbClr val="A4A3A4"/>
          </p15:clr>
        </p15:guide>
        <p15:guide id="4" pos="3838">
          <p15:clr>
            <a:srgbClr val="A4A3A4"/>
          </p15:clr>
        </p15:guide>
        <p15:guide id="5" pos="1139">
          <p15:clr>
            <a:srgbClr val="A4A3A4"/>
          </p15:clr>
        </p15:guide>
        <p15:guide id="6" pos="5630">
          <p15:clr>
            <a:srgbClr val="A4A3A4"/>
          </p15:clr>
        </p15:guide>
        <p15:guide id="7" pos="7036">
          <p15:clr>
            <a:srgbClr val="A4A3A4"/>
          </p15:clr>
        </p15:guide>
        <p15:guide id="8" pos="2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c" initials="wj" lastIdx="1" clrIdx="0">
    <p:extLst>
      <p:ext uri="{19B8F6BF-5375-455C-9EA6-DF929625EA0E}">
        <p15:presenceInfo xmlns:p15="http://schemas.microsoft.com/office/powerpoint/2012/main" userId="f7daa4bff1ed0edb" providerId="Windows Live"/>
      </p:ext>
    </p:extLst>
  </p:cmAuthor>
  <p:cmAuthor id="2" name="Fang" initials="F" lastIdx="1" clrIdx="1">
    <p:extLst>
      <p:ext uri="{19B8F6BF-5375-455C-9EA6-DF929625EA0E}">
        <p15:presenceInfo xmlns:p15="http://schemas.microsoft.com/office/powerpoint/2012/main" userId="1ce027e893525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6238" autoAdjust="0"/>
  </p:normalViewPr>
  <p:slideViewPr>
    <p:cSldViewPr snapToGrid="0" snapToObjects="1">
      <p:cViewPr varScale="1">
        <p:scale>
          <a:sx n="106" d="100"/>
          <a:sy n="106" d="100"/>
        </p:scale>
        <p:origin x="954" y="108"/>
      </p:cViewPr>
      <p:guideLst>
        <p:guide orient="horz" pos="2997"/>
        <p:guide orient="horz" pos="1364"/>
        <p:guide orient="horz" pos="2680"/>
        <p:guide pos="3838"/>
        <p:guide pos="1139"/>
        <p:guide pos="5630"/>
        <p:guide pos="7036"/>
        <p:guide pos="2885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1349" y="-5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D737-D33A-49D8-A445-9C157DBC0D1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030D-2751-4AEF-992D-B59908D5A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8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2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4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3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7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4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2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7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2A9B-1DB9-C3A6-688C-50FCB452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4074E-951B-5D25-1DEC-C2C4ED5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666D642-B49C-106A-8EE9-0A632C8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9A65E5-84CC-A3D2-0F2C-CBFD2A7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683762" y="2067829"/>
            <a:ext cx="2773679" cy="2773679"/>
          </a:xfrm>
          <a:prstGeom prst="diamond">
            <a:avLst/>
          </a:prstGeom>
          <a:solidFill>
            <a:schemeClr val="bg1">
              <a:lumMod val="90000"/>
            </a:schemeClr>
          </a:solid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EF881B3-94B0-FCD7-61E5-F1283FB5D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7254" y="6586322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4DE05-1123-4929-BD04-19624C65C7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21E0B6-EECE-4E3C-A9D7-6E0B1ADEC6D8}"/>
              </a:ext>
            </a:extLst>
          </p:cNvPr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62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9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299733FB-CF40-4375-8324-59C41B83ED86}"/>
              </a:ext>
            </a:extLst>
          </p:cNvPr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6">
            <a:extLst>
              <a:ext uri="{FF2B5EF4-FFF2-40B4-BE49-F238E27FC236}">
                <a16:creationId xmlns:a16="http://schemas.microsoft.com/office/drawing/2014/main" id="{915AB465-FC2E-4A2E-9D5C-983ADA6D2DB5}"/>
              </a:ext>
            </a:extLst>
          </p:cNvPr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712CA1-418E-4EA0-9A07-E8FDC8333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36873" r="14379" b="41273"/>
          <a:stretch/>
        </p:blipFill>
        <p:spPr>
          <a:xfrm>
            <a:off x="9750829" y="87412"/>
            <a:ext cx="2365018" cy="52051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4CA680D-C0B4-48A7-9CEA-9AD18D407CFD}"/>
              </a:ext>
            </a:extLst>
          </p:cNvPr>
          <p:cNvSpPr/>
          <p:nvPr userDrawn="1"/>
        </p:nvSpPr>
        <p:spPr>
          <a:xfrm>
            <a:off x="0" y="6679771"/>
            <a:ext cx="3686185" cy="178229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8572C6-F033-45BE-BF0C-A9050D6655AD}"/>
              </a:ext>
            </a:extLst>
          </p:cNvPr>
          <p:cNvSpPr/>
          <p:nvPr userDrawn="1"/>
        </p:nvSpPr>
        <p:spPr>
          <a:xfrm>
            <a:off x="3686185" y="6679771"/>
            <a:ext cx="8505815" cy="178229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47" y="65837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57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4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69.png"/><Relationship Id="rId5" Type="http://schemas.openxmlformats.org/officeDocument/2006/relationships/image" Target="../media/image63.gif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8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62.png"/><Relationship Id="rId9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8.png"/><Relationship Id="rId7" Type="http://schemas.openxmlformats.org/officeDocument/2006/relationships/image" Target="../media/image87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92.png"/><Relationship Id="rId5" Type="http://schemas.openxmlformats.org/officeDocument/2006/relationships/image" Target="../media/image97.png"/><Relationship Id="rId10" Type="http://schemas.openxmlformats.org/officeDocument/2006/relationships/image" Target="../media/image85.png"/><Relationship Id="rId4" Type="http://schemas.openxmlformats.org/officeDocument/2006/relationships/image" Target="../media/image62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95.png"/><Relationship Id="rId18" Type="http://schemas.openxmlformats.org/officeDocument/2006/relationships/image" Target="../media/image101.png"/><Relationship Id="rId3" Type="http://schemas.openxmlformats.org/officeDocument/2006/relationships/image" Target="../media/image22.png"/><Relationship Id="rId7" Type="http://schemas.openxmlformats.org/officeDocument/2006/relationships/image" Target="../media/image106.png"/><Relationship Id="rId12" Type="http://schemas.openxmlformats.org/officeDocument/2006/relationships/image" Target="../media/image94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22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43941A-6A26-BC59-881C-0BD5B6CC2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EE62C-4433-73FD-77A0-33FAA439DCD3}"/>
              </a:ext>
            </a:extLst>
          </p:cNvPr>
          <p:cNvSpPr txBox="1"/>
          <p:nvPr/>
        </p:nvSpPr>
        <p:spPr>
          <a:xfrm>
            <a:off x="5217219" y="2905780"/>
            <a:ext cx="175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学习汇报</a:t>
            </a:r>
          </a:p>
        </p:txBody>
      </p:sp>
    </p:spTree>
    <p:extLst>
      <p:ext uri="{BB962C8B-B14F-4D97-AF65-F5344CB8AC3E}">
        <p14:creationId xmlns:p14="http://schemas.microsoft.com/office/powerpoint/2010/main" val="278768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C8C1F-C88D-646D-CD60-6CBDD986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7" y="1526604"/>
            <a:ext cx="6938873" cy="22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54F6E1-19C5-559F-EC9B-8EC51807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750" y="1121263"/>
            <a:ext cx="3610479" cy="3086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688063" y="4706746"/>
            <a:ext cx="38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r>
              <a:rPr lang="zh-CN" altLang="en-US" b="1" dirty="0">
                <a:solidFill>
                  <a:srgbClr val="FF0000"/>
                </a:solidFill>
              </a:rPr>
              <a:t>指数加权移动平均</a:t>
            </a:r>
          </a:p>
        </p:txBody>
      </p:sp>
    </p:spTree>
    <p:extLst>
      <p:ext uri="{BB962C8B-B14F-4D97-AF65-F5344CB8AC3E}">
        <p14:creationId xmlns:p14="http://schemas.microsoft.com/office/powerpoint/2010/main" val="32090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386865" y="858713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指数加权移动平均：</a:t>
            </a:r>
            <a:r>
              <a:rPr lang="en-US" altLang="zh-CN" b="1" dirty="0"/>
              <a:t>E.g. </a:t>
            </a:r>
            <a:r>
              <a:rPr lang="zh-CN" altLang="en-US" b="1" dirty="0"/>
              <a:t>求一年温度趋势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8E3B2-DAD7-3BBB-63F8-3B23E7EE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" y="1768692"/>
            <a:ext cx="1037090" cy="20169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699C64-F27F-775B-92D0-06D628DF4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814" y="1627430"/>
            <a:ext cx="3939661" cy="2115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BC0B6D-A570-1B00-4889-F24C9D3AA5C9}"/>
                  </a:ext>
                </a:extLst>
              </p:cNvPr>
              <p:cNvSpPr txBox="1"/>
              <p:nvPr/>
            </p:nvSpPr>
            <p:spPr>
              <a:xfrm>
                <a:off x="4237022" y="1606912"/>
                <a:ext cx="34855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BC0B6D-A570-1B00-4889-F24C9D3A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22" y="1606912"/>
                <a:ext cx="3485584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364A83B2-C6A0-DC1E-7B30-B056CABEB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911" y="1627430"/>
            <a:ext cx="4382097" cy="2146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/>
              <p:nvPr/>
            </p:nvSpPr>
            <p:spPr>
              <a:xfrm>
                <a:off x="99588" y="3825532"/>
                <a:ext cx="10502020" cy="526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8" y="3825532"/>
                <a:ext cx="10502020" cy="526683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7C3E2749-4469-A798-F52B-E597C50AE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6728" y="4331952"/>
            <a:ext cx="4526172" cy="2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386865" y="858713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指数加权移动平均：</a:t>
            </a:r>
            <a:r>
              <a:rPr lang="en-US" altLang="zh-CN" b="1" dirty="0"/>
              <a:t>E.g. </a:t>
            </a:r>
            <a:r>
              <a:rPr lang="zh-CN" altLang="en-US" b="1" dirty="0"/>
              <a:t>求一年温度趋势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/>
              <p:nvPr/>
            </p:nvSpPr>
            <p:spPr>
              <a:xfrm>
                <a:off x="386865" y="4563262"/>
                <a:ext cx="7275968" cy="931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(t</a:t>
                </a:r>
                <a:r>
                  <a:rPr lang="zh-CN" altLang="en-US" dirty="0"/>
                  <a:t>很小时，能保证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的值；当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较大时，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/>
                  <a:t>趋于</a:t>
                </a:r>
                <a:r>
                  <a:rPr lang="en-US" altLang="zh-CN" dirty="0"/>
                  <a:t>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5" y="4563262"/>
                <a:ext cx="7275968" cy="931089"/>
              </a:xfrm>
              <a:prstGeom prst="rect">
                <a:avLst/>
              </a:prstGeom>
              <a:blipFill>
                <a:blip r:embed="rId3"/>
                <a:stretch>
                  <a:fillRect r="-84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9E907D-CA22-E47A-C076-367ED20B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6699"/>
            <a:ext cx="4635021" cy="2177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10A8D-4C33-57F0-0419-3314001ADB6F}"/>
                  </a:ext>
                </a:extLst>
              </p:cNvPr>
              <p:cNvSpPr txBox="1"/>
              <p:nvPr/>
            </p:nvSpPr>
            <p:spPr>
              <a:xfrm>
                <a:off x="4517680" y="1788457"/>
                <a:ext cx="144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10A8D-4C33-57F0-0419-3314001A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80" y="1788457"/>
                <a:ext cx="1442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57DC0E9-21FD-159E-6848-A4AD5A697527}"/>
              </a:ext>
            </a:extLst>
          </p:cNvPr>
          <p:cNvSpPr txBox="1"/>
          <p:nvPr/>
        </p:nvSpPr>
        <p:spPr>
          <a:xfrm>
            <a:off x="386864" y="3820352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偏差修正</a:t>
            </a:r>
            <a:r>
              <a:rPr lang="zh-CN" altLang="en-US" b="1" dirty="0"/>
              <a:t>后的指数加权移动平均：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7BA1F9-E011-057C-683F-40A6037E1289}"/>
                  </a:ext>
                </a:extLst>
              </p:cNvPr>
              <p:cNvSpPr txBox="1"/>
              <p:nvPr/>
            </p:nvSpPr>
            <p:spPr>
              <a:xfrm>
                <a:off x="63560" y="4231145"/>
                <a:ext cx="144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7BA1F9-E011-057C-683F-40A6037E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" y="4231145"/>
                <a:ext cx="1442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82E6883-C48F-7F51-1400-86F518246599}"/>
                  </a:ext>
                </a:extLst>
              </p:cNvPr>
              <p:cNvSpPr txBox="1"/>
              <p:nvPr/>
            </p:nvSpPr>
            <p:spPr>
              <a:xfrm>
                <a:off x="4830105" y="2123472"/>
                <a:ext cx="7275968" cy="526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82E6883-C48F-7F51-1400-86F518246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05" y="2123472"/>
                <a:ext cx="7275968" cy="526683"/>
              </a:xfrm>
              <a:prstGeom prst="rect">
                <a:avLst/>
              </a:prstGeom>
              <a:blipFill>
                <a:blip r:embed="rId7"/>
                <a:stretch>
                  <a:fillRect r="-84"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5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Momentum</a:t>
            </a:r>
            <a:r>
              <a:rPr lang="zh-CN" altLang="en-US" b="1" dirty="0">
                <a:latin typeface="+mn-ea"/>
              </a:rPr>
              <a:t>（动量）梯度下降算法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E9E26-9A6C-E055-1ACE-8E624B7D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" y="3586889"/>
            <a:ext cx="6217943" cy="22590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0D080C-92B8-6857-F0F3-576CBCD6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78" y="1461109"/>
            <a:ext cx="8183117" cy="18100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8EBA310-4940-6CB1-0B51-3C02AE6F34FD}"/>
              </a:ext>
            </a:extLst>
          </p:cNvPr>
          <p:cNvSpPr/>
          <p:nvPr/>
        </p:nvSpPr>
        <p:spPr>
          <a:xfrm>
            <a:off x="1228436" y="4535055"/>
            <a:ext cx="3519055" cy="757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RMSprop</a:t>
            </a:r>
            <a:r>
              <a:rPr lang="zh-CN" altLang="en-US" b="1" dirty="0">
                <a:latin typeface="+mn-ea"/>
              </a:rPr>
              <a:t>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41C348-2DBC-4FA0-A17E-E6BE677B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9" y="1308836"/>
            <a:ext cx="10240804" cy="1505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513021-F559-A9A3-0BFC-5717A8972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1" y="3595942"/>
            <a:ext cx="6217943" cy="22590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A3B4EE4-403C-C6A1-3C34-0C28B0FB3FBA}"/>
              </a:ext>
            </a:extLst>
          </p:cNvPr>
          <p:cNvSpPr/>
          <p:nvPr/>
        </p:nvSpPr>
        <p:spPr>
          <a:xfrm>
            <a:off x="1086415" y="4535786"/>
            <a:ext cx="3911097" cy="1319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81545B-B100-7F1F-8406-78FFE861947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97512" y="4888871"/>
            <a:ext cx="1394235" cy="306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/>
              <p:nvPr/>
            </p:nvSpPr>
            <p:spPr>
              <a:xfrm>
                <a:off x="6468857" y="4498151"/>
                <a:ext cx="2705164" cy="1891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57" y="4498151"/>
                <a:ext cx="2705164" cy="1891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41B2C70-B340-24E2-43E9-0365D79B3C6C}"/>
              </a:ext>
            </a:extLst>
          </p:cNvPr>
          <p:cNvSpPr txBox="1"/>
          <p:nvPr/>
        </p:nvSpPr>
        <p:spPr>
          <a:xfrm>
            <a:off x="8663535" y="3059668"/>
            <a:ext cx="344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优点：消除摆动；允许使用更大的学习率。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2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Adam</a:t>
            </a:r>
            <a:r>
              <a:rPr lang="zh-CN" altLang="en-US" b="1" dirty="0">
                <a:latin typeface="+mn-ea"/>
              </a:rPr>
              <a:t>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/>
              <p:nvPr/>
            </p:nvSpPr>
            <p:spPr>
              <a:xfrm>
                <a:off x="218161" y="1581513"/>
                <a:ext cx="6934077" cy="374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For iteration = 1 : t 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𝑐𝑜𝑟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𝑐𝑜𝑟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1" y="1581513"/>
                <a:ext cx="6934077" cy="3747244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9A55D01-ADBB-414E-C94B-AF2F8B640683}"/>
              </a:ext>
            </a:extLst>
          </p:cNvPr>
          <p:cNvSpPr/>
          <p:nvPr/>
        </p:nvSpPr>
        <p:spPr>
          <a:xfrm>
            <a:off x="362139" y="2580238"/>
            <a:ext cx="5529472" cy="425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9C707F-EDC1-7057-E908-BBC86DEE35B6}"/>
              </a:ext>
            </a:extLst>
          </p:cNvPr>
          <p:cNvSpPr/>
          <p:nvPr/>
        </p:nvSpPr>
        <p:spPr>
          <a:xfrm>
            <a:off x="290150" y="3158150"/>
            <a:ext cx="5805850" cy="425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93C735-F5F2-9DEF-C9D2-7D9ECE48CFBB}"/>
                  </a:ext>
                </a:extLst>
              </p:cNvPr>
              <p:cNvSpPr txBox="1"/>
              <p:nvPr/>
            </p:nvSpPr>
            <p:spPr>
              <a:xfrm>
                <a:off x="6368236" y="2608328"/>
                <a:ext cx="185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93C735-F5F2-9DEF-C9D2-7D9ECE48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36" y="2608328"/>
                <a:ext cx="1855960" cy="369332"/>
              </a:xfrm>
              <a:prstGeom prst="rect">
                <a:avLst/>
              </a:prstGeom>
              <a:blipFill>
                <a:blip r:embed="rId4"/>
                <a:stretch>
                  <a:fillRect l="-296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C19E0B-C1B2-BDC9-B0D4-735A620C5B25}"/>
                  </a:ext>
                </a:extLst>
              </p:cNvPr>
              <p:cNvSpPr txBox="1"/>
              <p:nvPr/>
            </p:nvSpPr>
            <p:spPr>
              <a:xfrm>
                <a:off x="6410072" y="3130060"/>
                <a:ext cx="185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RMSprop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C19E0B-C1B2-BDC9-B0D4-735A620C5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72" y="3130060"/>
                <a:ext cx="1855960" cy="369332"/>
              </a:xfrm>
              <a:prstGeom prst="rect">
                <a:avLst/>
              </a:prstGeom>
              <a:blipFill>
                <a:blip r:embed="rId5"/>
                <a:stretch>
                  <a:fillRect l="-2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5A94E581-C7E4-B1BA-FF08-3259D85AF390}"/>
              </a:ext>
            </a:extLst>
          </p:cNvPr>
          <p:cNvSpPr/>
          <p:nvPr/>
        </p:nvSpPr>
        <p:spPr>
          <a:xfrm>
            <a:off x="290150" y="3791718"/>
            <a:ext cx="6078086" cy="58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43F337-FCC2-47CD-D30F-83779A5CA0B0}"/>
              </a:ext>
            </a:extLst>
          </p:cNvPr>
          <p:cNvSpPr txBox="1"/>
          <p:nvPr/>
        </p:nvSpPr>
        <p:spPr>
          <a:xfrm>
            <a:off x="6562472" y="386007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偏差修正</a:t>
            </a:r>
          </a:p>
        </p:txBody>
      </p:sp>
    </p:spTree>
    <p:extLst>
      <p:ext uri="{BB962C8B-B14F-4D97-AF65-F5344CB8AC3E}">
        <p14:creationId xmlns:p14="http://schemas.microsoft.com/office/powerpoint/2010/main" val="13344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A05AB-B8DE-48BE-59FB-A3D46506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84" y="933599"/>
            <a:ext cx="9621032" cy="23769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E30E9C-F151-D657-F868-0EE5CE18A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49" y="3601449"/>
            <a:ext cx="10072118" cy="2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289949" y="914889"/>
            <a:ext cx="10800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LevenBerg</a:t>
            </a:r>
            <a:r>
              <a:rPr lang="en-US" altLang="zh-CN" sz="1400" b="1" dirty="0"/>
              <a:t>-Marquardt </a:t>
            </a:r>
            <a:r>
              <a:rPr lang="en-US" altLang="zh-CN" sz="1400" b="1" dirty="0">
                <a:latin typeface="+mn-ea"/>
              </a:rPr>
              <a:t>(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列文伯格</a:t>
            </a:r>
            <a:r>
              <a:rPr lang="en-US" altLang="zh-CN" sz="14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马夸特法</a:t>
            </a:r>
            <a:r>
              <a:rPr lang="en-US" altLang="zh-CN" sz="1400" b="1" dirty="0">
                <a:latin typeface="+mn-ea"/>
              </a:rPr>
              <a:t>)</a:t>
            </a:r>
            <a:r>
              <a:rPr lang="zh-CN" altLang="en-US" sz="1400" b="1" dirty="0">
                <a:latin typeface="+mn-ea"/>
              </a:rPr>
              <a:t>算法：是</a:t>
            </a:r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方法（求解最小二乘问题）与神经网络反向传播算法的结合的一种高效算法。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1433031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1433031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97" y="1222666"/>
            <a:ext cx="2333951" cy="7716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16FF7EF-FCD4-0A1F-F3F9-7D5B2B364FCE}"/>
              </a:ext>
            </a:extLst>
          </p:cNvPr>
          <p:cNvSpPr txBox="1"/>
          <p:nvPr/>
        </p:nvSpPr>
        <p:spPr>
          <a:xfrm>
            <a:off x="221559" y="1942567"/>
            <a:ext cx="2259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牛顿迭代法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求一元函数根：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F569EBB-A873-611F-26B6-358AFB112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9" y="2698323"/>
            <a:ext cx="3639156" cy="2597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87E3BA-E9D3-21E8-8224-640F67FD1C75}"/>
                  </a:ext>
                </a:extLst>
              </p:cNvPr>
              <p:cNvSpPr txBox="1"/>
              <p:nvPr/>
            </p:nvSpPr>
            <p:spPr>
              <a:xfrm>
                <a:off x="784860" y="5599208"/>
                <a:ext cx="187839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87E3BA-E9D3-21E8-8224-640F67FD1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5599208"/>
                <a:ext cx="1878399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4236386" y="2204664"/>
                <a:ext cx="5076545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求函数极值：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dirty="0"/>
                  <a:t>处对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400" b="1" dirty="0"/>
                  <a:t>进行二阶泰勒展开，得到近似值：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找极值点：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 dirty="0"/>
                  <a:t>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近似</a:t>
                </a:r>
                <a:r>
                  <a:rPr lang="zh-CN" altLang="en-US" sz="1400" b="1" dirty="0"/>
                  <a:t>极值点为：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迭代式：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386" y="2204664"/>
                <a:ext cx="5076545" cy="4185761"/>
              </a:xfrm>
              <a:prstGeom prst="rect">
                <a:avLst/>
              </a:prstGeom>
              <a:blipFill>
                <a:blip r:embed="rId7"/>
                <a:stretch>
                  <a:fillRect l="-360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5896526B-9252-5263-E893-0307200EFB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858" y="2682694"/>
            <a:ext cx="4505954" cy="5239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6A9420-8F94-2EB4-8FEE-1EA12E7F6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858" y="3591274"/>
            <a:ext cx="3124636" cy="5144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A5B5F87-2BDC-ED6B-A1C5-122E0A8427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91" y="4471331"/>
            <a:ext cx="2715004" cy="3524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D4C83BC-816C-7B8D-64FD-EA6777CBA9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945" y="5047809"/>
            <a:ext cx="1609950" cy="66684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9D1AC17-B61D-D27D-E06D-8FF16F2F88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9260" y="5925117"/>
            <a:ext cx="1962424" cy="61921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D2833E0-EFEE-C042-FCB7-1F32C855AA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5278" y="3216185"/>
            <a:ext cx="2708267" cy="114943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EA8026A-34FA-6A31-AD56-184C8DE379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33607" y="4616139"/>
            <a:ext cx="2882366" cy="133032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8931818-60CE-EBA3-1F1F-8B1163AD63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2931" y="6032198"/>
            <a:ext cx="1219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55" y="717535"/>
            <a:ext cx="2333951" cy="771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10768" y="1868681"/>
                <a:ext cx="507654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高斯牛顿法：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利用一阶泰勒公式将最小二乘问题化为：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为了找极值点，先将最小二乘问题展开：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对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400" b="1" dirty="0"/>
                  <a:t>求导：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 dirty="0"/>
                  <a:t>，转化为线性问题：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第</a:t>
                </a:r>
                <a:r>
                  <a:rPr lang="en-US" altLang="zh-CN" sz="1400" b="1" dirty="0"/>
                  <a:t>k</a:t>
                </a:r>
                <a:r>
                  <a:rPr lang="zh-CN" altLang="en-US" sz="1400" b="1" dirty="0"/>
                  <a:t>次迭代的参数变量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b="1" dirty="0"/>
                  <a:t>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" y="1868681"/>
                <a:ext cx="5076545" cy="4401205"/>
              </a:xfrm>
              <a:prstGeom prst="rect">
                <a:avLst/>
              </a:prstGeom>
              <a:blipFill>
                <a:blip r:embed="rId5"/>
                <a:stretch>
                  <a:fillRect l="-360" t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9F4615-AAB9-35C2-41B0-7B250F2F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041" y="1235177"/>
            <a:ext cx="5315692" cy="447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3EE651-8EED-458B-041F-C5E172E24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746" y="1990076"/>
            <a:ext cx="5868219" cy="5239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3635B2-5C1E-5D3C-8569-557640D13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627" y="2524000"/>
            <a:ext cx="6630325" cy="87642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3E29B8-0A5B-ED32-4E2C-DDCC33BF7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651" y="3489009"/>
            <a:ext cx="3419952" cy="4096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07C1BD9-5EED-6A98-6DBD-EB28961A59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5533" y="4203933"/>
            <a:ext cx="2524477" cy="34294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4647E23-4174-87CF-1A79-6F04281980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9040" y="4991932"/>
            <a:ext cx="3991532" cy="4001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340598C-E162-1976-E268-1E7D1BC0B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65" y="4546881"/>
            <a:ext cx="406774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55" y="717535"/>
            <a:ext cx="2333951" cy="771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289949" y="1868681"/>
                <a:ext cx="1161535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b="1" dirty="0"/>
                  <a:t>LM</a:t>
                </a:r>
                <a:r>
                  <a:rPr lang="zh-CN" altLang="en-US" sz="1400" b="1" dirty="0"/>
                  <a:t>方法：是高斯牛顿法的改进方法，为了避免高斯牛顿法由于计算出的步长过大，进入锯齿状，增加迭代次数，而引入了一个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信赖区域</a:t>
                </a:r>
                <a:r>
                  <a:rPr lang="zh-CN" altLang="en-US" sz="1400" b="1" dirty="0"/>
                  <a:t>，使其步长能够得到限制。</a:t>
                </a:r>
                <a:r>
                  <a:rPr lang="en-US" altLang="zh-CN" sz="1400" b="1" dirty="0">
                    <a:solidFill>
                      <a:srgbClr val="FF0000"/>
                    </a:solidFill>
                  </a:rPr>
                  <a:t>	</a:t>
                </a:r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构建拉格朗日函数：</a:t>
                </a:r>
                <a:endParaRPr lang="en-US" altLang="zh-CN" sz="1400" b="1" dirty="0"/>
              </a:p>
              <a:p>
                <a:r>
                  <a:rPr lang="en-US" altLang="zh-CN" sz="1400" b="1" dirty="0"/>
                  <a:t>	</a:t>
                </a:r>
              </a:p>
              <a:p>
                <a:endParaRPr lang="en-US" altLang="zh-CN" sz="1400" b="1" dirty="0"/>
              </a:p>
              <a:p>
                <a14:m>
                  <m:oMath xmlns:m="http://schemas.openxmlformats.org/officeDocument/2006/math">
                    <m:r>
                      <a:rPr lang="el-GR" altLang="zh-CN" sz="14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1400" b="1" dirty="0"/>
                  <a:t>称为系数因子。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寻找极值：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1868681"/>
                <a:ext cx="11615358" cy="3539430"/>
              </a:xfrm>
              <a:prstGeom prst="rect">
                <a:avLst/>
              </a:prstGeom>
              <a:blipFill>
                <a:blip r:embed="rId5"/>
                <a:stretch>
                  <a:fillRect l="-157" t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9F4615-AAB9-35C2-41B0-7B250F2F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041" y="1235177"/>
            <a:ext cx="5315692" cy="447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E23376-789B-71A5-A7EA-6C9E1D66F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249" y="2543755"/>
            <a:ext cx="4210638" cy="4667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5BC6712-C343-9F65-EBC7-DF9302296332}"/>
              </a:ext>
            </a:extLst>
          </p:cNvPr>
          <p:cNvSpPr/>
          <p:nvPr/>
        </p:nvSpPr>
        <p:spPr>
          <a:xfrm>
            <a:off x="3395050" y="2543755"/>
            <a:ext cx="1811837" cy="466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7D064-B0CE-483D-D549-85ABC0084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8115" y="3173248"/>
            <a:ext cx="5163271" cy="6477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305ED1-AF37-487B-DEE3-E92968A17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115" y="4260851"/>
            <a:ext cx="1924319" cy="485843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FC8BC0C1-9648-8005-80F0-6E034C53B680}"/>
              </a:ext>
            </a:extLst>
          </p:cNvPr>
          <p:cNvSpPr/>
          <p:nvPr/>
        </p:nvSpPr>
        <p:spPr>
          <a:xfrm>
            <a:off x="4300968" y="4418091"/>
            <a:ext cx="1229632" cy="2353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87FFED6-D137-A529-03B7-567DF2DBA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9134" y="4346588"/>
            <a:ext cx="3991532" cy="40010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4BDAC64-D12D-0FB1-88BC-EB8F46997413}"/>
              </a:ext>
            </a:extLst>
          </p:cNvPr>
          <p:cNvSpPr txBox="1"/>
          <p:nvPr/>
        </p:nvSpPr>
        <p:spPr>
          <a:xfrm>
            <a:off x="7257448" y="4079537"/>
            <a:ext cx="162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高斯牛顿法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EF3CF20-DA5E-9B50-923F-E1C34D4498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270" y="5487172"/>
            <a:ext cx="5068007" cy="7144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9126A4D-1536-0B46-8FFE-4C417B5B493D}"/>
              </a:ext>
            </a:extLst>
          </p:cNvPr>
          <p:cNvSpPr txBox="1"/>
          <p:nvPr/>
        </p:nvSpPr>
        <p:spPr>
          <a:xfrm>
            <a:off x="5841834" y="5536632"/>
            <a:ext cx="446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具有较好的全局搜索性能，需要多次迭代脱离局部最小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8A2079-487B-E993-F1B4-5ED54C272A88}"/>
              </a:ext>
            </a:extLst>
          </p:cNvPr>
          <p:cNvSpPr txBox="1"/>
          <p:nvPr/>
        </p:nvSpPr>
        <p:spPr>
          <a:xfrm>
            <a:off x="5877130" y="5839518"/>
            <a:ext cx="446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能快速收敛到局部最小，但易陷于局部最小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88CEB02-AFD3-41CF-BC3F-81DD200CA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2272" y="1526795"/>
            <a:ext cx="383911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/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0C91E115-0A5B-5126-E787-D15A7B693A54}"/>
              </a:ext>
            </a:extLst>
          </p:cNvPr>
          <p:cNvSpPr txBox="1"/>
          <p:nvPr/>
        </p:nvSpPr>
        <p:spPr>
          <a:xfrm>
            <a:off x="2023537" y="289172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1</a:t>
            </a:r>
            <a:endParaRPr lang="zh-CN" altLang="en-US" sz="1400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C0A7EF4-E281-1310-7645-862ACF5BEE48}"/>
              </a:ext>
            </a:extLst>
          </p:cNvPr>
          <p:cNvSpPr/>
          <p:nvPr/>
        </p:nvSpPr>
        <p:spPr>
          <a:xfrm>
            <a:off x="1342308" y="3526126"/>
            <a:ext cx="419998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/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输入集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blipFill>
                <a:blip r:embed="rId4"/>
                <a:stretch>
                  <a:fillRect l="-1622" t="-588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右 48">
            <a:extLst>
              <a:ext uri="{FF2B5EF4-FFF2-40B4-BE49-F238E27FC236}">
                <a16:creationId xmlns:a16="http://schemas.microsoft.com/office/drawing/2014/main" id="{7C191F9F-5D2D-9309-C165-FBAB636E8A15}"/>
              </a:ext>
            </a:extLst>
          </p:cNvPr>
          <p:cNvSpPr/>
          <p:nvPr/>
        </p:nvSpPr>
        <p:spPr>
          <a:xfrm>
            <a:off x="8634678" y="3526127"/>
            <a:ext cx="733330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/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预测集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blipFill>
                <a:blip r:embed="rId5"/>
                <a:stretch>
                  <a:fillRect l="-1622" t="-5882" r="-541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/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头: 下 51">
            <a:extLst>
              <a:ext uri="{FF2B5EF4-FFF2-40B4-BE49-F238E27FC236}">
                <a16:creationId xmlns:a16="http://schemas.microsoft.com/office/drawing/2014/main" id="{D6B5AEA6-18FF-1931-1EE5-74B93B29BF01}"/>
              </a:ext>
            </a:extLst>
          </p:cNvPr>
          <p:cNvSpPr/>
          <p:nvPr/>
        </p:nvSpPr>
        <p:spPr>
          <a:xfrm>
            <a:off x="2502964" y="4072190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/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blipFill>
                <a:blip r:embed="rId7"/>
                <a:stretch>
                  <a:fillRect l="-45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箭头: 右弧形 53">
            <a:extLst>
              <a:ext uri="{FF2B5EF4-FFF2-40B4-BE49-F238E27FC236}">
                <a16:creationId xmlns:a16="http://schemas.microsoft.com/office/drawing/2014/main" id="{39377560-77EE-A58E-58C5-C1349C99647A}"/>
              </a:ext>
            </a:extLst>
          </p:cNvPr>
          <p:cNvSpPr/>
          <p:nvPr/>
        </p:nvSpPr>
        <p:spPr>
          <a:xfrm rot="2011314">
            <a:off x="9073841" y="4100177"/>
            <a:ext cx="739975" cy="112562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/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箭头: 左 55">
            <a:extLst>
              <a:ext uri="{FF2B5EF4-FFF2-40B4-BE49-F238E27FC236}">
                <a16:creationId xmlns:a16="http://schemas.microsoft.com/office/drawing/2014/main" id="{6C3922C1-DB04-E500-C8EB-7E5610970FDD}"/>
              </a:ext>
            </a:extLst>
          </p:cNvPr>
          <p:cNvSpPr/>
          <p:nvPr/>
        </p:nvSpPr>
        <p:spPr>
          <a:xfrm rot="16200000">
            <a:off x="2462843" y="5222403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/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/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F1F6BC5-0E6C-EA3D-BE08-2220EA515441}"/>
              </a:ext>
            </a:extLst>
          </p:cNvPr>
          <p:cNvSpPr txBox="1"/>
          <p:nvPr/>
        </p:nvSpPr>
        <p:spPr>
          <a:xfrm>
            <a:off x="3895344" y="288746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2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/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箭头: 下 60">
            <a:extLst>
              <a:ext uri="{FF2B5EF4-FFF2-40B4-BE49-F238E27FC236}">
                <a16:creationId xmlns:a16="http://schemas.microsoft.com/office/drawing/2014/main" id="{B3480D23-0A03-321C-7FD3-26E253D4E8D3}"/>
              </a:ext>
            </a:extLst>
          </p:cNvPr>
          <p:cNvSpPr/>
          <p:nvPr/>
        </p:nvSpPr>
        <p:spPr>
          <a:xfrm>
            <a:off x="4374771" y="4038241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左 61">
            <a:extLst>
              <a:ext uri="{FF2B5EF4-FFF2-40B4-BE49-F238E27FC236}">
                <a16:creationId xmlns:a16="http://schemas.microsoft.com/office/drawing/2014/main" id="{5F80AFBE-1C57-3862-B8C0-9286BF429160}"/>
              </a:ext>
            </a:extLst>
          </p:cNvPr>
          <p:cNvSpPr/>
          <p:nvPr/>
        </p:nvSpPr>
        <p:spPr>
          <a:xfrm rot="16200000">
            <a:off x="4334650" y="5188454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/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头: 右 63">
            <a:extLst>
              <a:ext uri="{FF2B5EF4-FFF2-40B4-BE49-F238E27FC236}">
                <a16:creationId xmlns:a16="http://schemas.microsoft.com/office/drawing/2014/main" id="{7CDB62ED-5C00-11E1-861F-AC255125D0BF}"/>
              </a:ext>
            </a:extLst>
          </p:cNvPr>
          <p:cNvSpPr/>
          <p:nvPr/>
        </p:nvSpPr>
        <p:spPr>
          <a:xfrm>
            <a:off x="3300883" y="3502160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/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blipFill>
                <a:blip r:embed="rId13"/>
                <a:stretch>
                  <a:fillRect l="-459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箭头: 左 65">
            <a:extLst>
              <a:ext uri="{FF2B5EF4-FFF2-40B4-BE49-F238E27FC236}">
                <a16:creationId xmlns:a16="http://schemas.microsoft.com/office/drawing/2014/main" id="{C16E179B-BF26-7ED3-8EDF-ECBB46F8FDF1}"/>
              </a:ext>
            </a:extLst>
          </p:cNvPr>
          <p:cNvSpPr/>
          <p:nvPr/>
        </p:nvSpPr>
        <p:spPr>
          <a:xfrm>
            <a:off x="3260541" y="466475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左 66">
            <a:extLst>
              <a:ext uri="{FF2B5EF4-FFF2-40B4-BE49-F238E27FC236}">
                <a16:creationId xmlns:a16="http://schemas.microsoft.com/office/drawing/2014/main" id="{054F3531-5518-7245-0FE5-4129C60B64A0}"/>
              </a:ext>
            </a:extLst>
          </p:cNvPr>
          <p:cNvSpPr/>
          <p:nvPr/>
        </p:nvSpPr>
        <p:spPr>
          <a:xfrm rot="16200000">
            <a:off x="2505189" y="5774075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左 67">
            <a:extLst>
              <a:ext uri="{FF2B5EF4-FFF2-40B4-BE49-F238E27FC236}">
                <a16:creationId xmlns:a16="http://schemas.microsoft.com/office/drawing/2014/main" id="{BEE04A44-4D1F-AA88-5CE6-B55D50B063BC}"/>
              </a:ext>
            </a:extLst>
          </p:cNvPr>
          <p:cNvSpPr/>
          <p:nvPr/>
        </p:nvSpPr>
        <p:spPr>
          <a:xfrm rot="16200000">
            <a:off x="4378011" y="5740126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/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/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箭头: 右 70">
            <a:extLst>
              <a:ext uri="{FF2B5EF4-FFF2-40B4-BE49-F238E27FC236}">
                <a16:creationId xmlns:a16="http://schemas.microsoft.com/office/drawing/2014/main" id="{55302AAC-370F-07B1-8438-2DF437F19D95}"/>
              </a:ext>
            </a:extLst>
          </p:cNvPr>
          <p:cNvSpPr/>
          <p:nvPr/>
        </p:nvSpPr>
        <p:spPr>
          <a:xfrm>
            <a:off x="5111611" y="3500671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左 71">
            <a:extLst>
              <a:ext uri="{FF2B5EF4-FFF2-40B4-BE49-F238E27FC236}">
                <a16:creationId xmlns:a16="http://schemas.microsoft.com/office/drawing/2014/main" id="{0472806A-078A-D26E-E5F8-442B72A6B179}"/>
              </a:ext>
            </a:extLst>
          </p:cNvPr>
          <p:cNvSpPr/>
          <p:nvPr/>
        </p:nvSpPr>
        <p:spPr>
          <a:xfrm>
            <a:off x="5090194" y="471002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/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1CE4F6CB-ABBE-ED44-00B6-B03B82E923D3}"/>
              </a:ext>
            </a:extLst>
          </p:cNvPr>
          <p:cNvSpPr txBox="1"/>
          <p:nvPr/>
        </p:nvSpPr>
        <p:spPr>
          <a:xfrm>
            <a:off x="7353916" y="2892999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L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/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箭头: 下 76">
            <a:extLst>
              <a:ext uri="{FF2B5EF4-FFF2-40B4-BE49-F238E27FC236}">
                <a16:creationId xmlns:a16="http://schemas.microsoft.com/office/drawing/2014/main" id="{F06A44D0-C920-678B-11BA-CE2785D52EA5}"/>
              </a:ext>
            </a:extLst>
          </p:cNvPr>
          <p:cNvSpPr/>
          <p:nvPr/>
        </p:nvSpPr>
        <p:spPr>
          <a:xfrm>
            <a:off x="7833343" y="4043779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左 77">
            <a:extLst>
              <a:ext uri="{FF2B5EF4-FFF2-40B4-BE49-F238E27FC236}">
                <a16:creationId xmlns:a16="http://schemas.microsoft.com/office/drawing/2014/main" id="{20391284-F7CA-0F8D-4F5F-46617268A376}"/>
              </a:ext>
            </a:extLst>
          </p:cNvPr>
          <p:cNvSpPr/>
          <p:nvPr/>
        </p:nvSpPr>
        <p:spPr>
          <a:xfrm rot="16200000">
            <a:off x="7793222" y="5193992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/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箭头: 右 79">
            <a:extLst>
              <a:ext uri="{FF2B5EF4-FFF2-40B4-BE49-F238E27FC236}">
                <a16:creationId xmlns:a16="http://schemas.microsoft.com/office/drawing/2014/main" id="{CD006314-F816-48B8-5231-5F56E2645FCC}"/>
              </a:ext>
            </a:extLst>
          </p:cNvPr>
          <p:cNvSpPr/>
          <p:nvPr/>
        </p:nvSpPr>
        <p:spPr>
          <a:xfrm>
            <a:off x="6759455" y="3507698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/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左 81">
            <a:extLst>
              <a:ext uri="{FF2B5EF4-FFF2-40B4-BE49-F238E27FC236}">
                <a16:creationId xmlns:a16="http://schemas.microsoft.com/office/drawing/2014/main" id="{AE535400-05BD-D3E7-95FF-7A9727945959}"/>
              </a:ext>
            </a:extLst>
          </p:cNvPr>
          <p:cNvSpPr/>
          <p:nvPr/>
        </p:nvSpPr>
        <p:spPr>
          <a:xfrm>
            <a:off x="6740006" y="471628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左 82">
            <a:extLst>
              <a:ext uri="{FF2B5EF4-FFF2-40B4-BE49-F238E27FC236}">
                <a16:creationId xmlns:a16="http://schemas.microsoft.com/office/drawing/2014/main" id="{96A0208B-F5E8-9911-158E-852E8BD21407}"/>
              </a:ext>
            </a:extLst>
          </p:cNvPr>
          <p:cNvSpPr/>
          <p:nvPr/>
        </p:nvSpPr>
        <p:spPr>
          <a:xfrm rot="16200000">
            <a:off x="7836583" y="5745664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/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箭头: 右 84">
            <a:extLst>
              <a:ext uri="{FF2B5EF4-FFF2-40B4-BE49-F238E27FC236}">
                <a16:creationId xmlns:a16="http://schemas.microsoft.com/office/drawing/2014/main" id="{739197BC-E1D2-BA94-54AA-DAA7BF4F11FC}"/>
              </a:ext>
            </a:extLst>
          </p:cNvPr>
          <p:cNvSpPr/>
          <p:nvPr/>
        </p:nvSpPr>
        <p:spPr>
          <a:xfrm>
            <a:off x="5701143" y="3481384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左 85">
            <a:extLst>
              <a:ext uri="{FF2B5EF4-FFF2-40B4-BE49-F238E27FC236}">
                <a16:creationId xmlns:a16="http://schemas.microsoft.com/office/drawing/2014/main" id="{978C764C-3BC4-883A-E3BD-EC67E641F1C9}"/>
              </a:ext>
            </a:extLst>
          </p:cNvPr>
          <p:cNvSpPr/>
          <p:nvPr/>
        </p:nvSpPr>
        <p:spPr>
          <a:xfrm>
            <a:off x="5679726" y="469073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8E359BFE-2372-7FC7-F3F3-DC7731DA7015}"/>
              </a:ext>
            </a:extLst>
          </p:cNvPr>
          <p:cNvSpPr/>
          <p:nvPr/>
        </p:nvSpPr>
        <p:spPr>
          <a:xfrm>
            <a:off x="6241832" y="3496223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左 87">
            <a:extLst>
              <a:ext uri="{FF2B5EF4-FFF2-40B4-BE49-F238E27FC236}">
                <a16:creationId xmlns:a16="http://schemas.microsoft.com/office/drawing/2014/main" id="{2A0A5435-CD39-409E-554D-7EAB1309F0A1}"/>
              </a:ext>
            </a:extLst>
          </p:cNvPr>
          <p:cNvSpPr/>
          <p:nvPr/>
        </p:nvSpPr>
        <p:spPr>
          <a:xfrm>
            <a:off x="6220415" y="4705577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DDC6F7-AB98-B815-D0A6-4B740A6172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0909" y="202073"/>
            <a:ext cx="4447802" cy="25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471019" y="787231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算法实现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A3537D-9EA9-149D-06AC-50484843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8" y="1440611"/>
            <a:ext cx="3999622" cy="18304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B70A52-9BFC-B349-18A5-72A9D494DACC}"/>
              </a:ext>
            </a:extLst>
          </p:cNvPr>
          <p:cNvSpPr/>
          <p:nvPr/>
        </p:nvSpPr>
        <p:spPr>
          <a:xfrm>
            <a:off x="1563248" y="1595143"/>
            <a:ext cx="521339" cy="1521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BB8349-10AD-782E-C3C5-0D5D021DC0C0}"/>
                  </a:ext>
                </a:extLst>
              </p:cNvPr>
              <p:cNvSpPr txBox="1"/>
              <p:nvPr/>
            </p:nvSpPr>
            <p:spPr>
              <a:xfrm>
                <a:off x="902406" y="3306120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BB8349-10AD-782E-C3C5-0D5D021D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06" y="3306120"/>
                <a:ext cx="347743" cy="184666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C2728-3955-37CE-C0F1-3D05179517D6}"/>
                  </a:ext>
                </a:extLst>
              </p:cNvPr>
              <p:cNvSpPr txBox="1"/>
              <p:nvPr/>
            </p:nvSpPr>
            <p:spPr>
              <a:xfrm>
                <a:off x="1633720" y="3271814"/>
                <a:ext cx="353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C2728-3955-37CE-C0F1-3D051795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20" y="3271814"/>
                <a:ext cx="353124" cy="184666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4319C2-65B5-67E9-5546-44EC7392D71E}"/>
                  </a:ext>
                </a:extLst>
              </p:cNvPr>
              <p:cNvSpPr txBox="1"/>
              <p:nvPr/>
            </p:nvSpPr>
            <p:spPr>
              <a:xfrm>
                <a:off x="2276760" y="3271086"/>
                <a:ext cx="353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4319C2-65B5-67E9-5546-44EC7392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60" y="3271086"/>
                <a:ext cx="353124" cy="184666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0ED847-EA29-E67A-3923-118E923A9371}"/>
                  </a:ext>
                </a:extLst>
              </p:cNvPr>
              <p:cNvSpPr txBox="1"/>
              <p:nvPr/>
            </p:nvSpPr>
            <p:spPr>
              <a:xfrm>
                <a:off x="2992623" y="3271084"/>
                <a:ext cx="34313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0ED847-EA29-E67A-3923-118E923A9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23" y="3271084"/>
                <a:ext cx="343139" cy="184666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6A2283-CCEB-D3CC-F627-67CAAE918407}"/>
                  </a:ext>
                </a:extLst>
              </p:cNvPr>
              <p:cNvSpPr txBox="1"/>
              <p:nvPr/>
            </p:nvSpPr>
            <p:spPr>
              <a:xfrm>
                <a:off x="959067" y="3683068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6A2283-CCEB-D3CC-F627-67CAAE91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67" y="3683068"/>
                <a:ext cx="347743" cy="184666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A1207A-8926-14A0-6F71-4D62291485F5}"/>
                  </a:ext>
                </a:extLst>
              </p:cNvPr>
              <p:cNvSpPr txBox="1"/>
              <p:nvPr/>
            </p:nvSpPr>
            <p:spPr>
              <a:xfrm>
                <a:off x="1633780" y="3663103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A1207A-8926-14A0-6F71-4D622914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80" y="3663103"/>
                <a:ext cx="347743" cy="184666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BCB237-EC71-C6DA-8B48-22CCC03F84C7}"/>
                  </a:ext>
                </a:extLst>
              </p:cNvPr>
              <p:cNvSpPr txBox="1"/>
              <p:nvPr/>
            </p:nvSpPr>
            <p:spPr>
              <a:xfrm>
                <a:off x="2282141" y="3683068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BCB237-EC71-C6DA-8B48-22CCC03F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1" y="3683068"/>
                <a:ext cx="347743" cy="184666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D03E07-2FFA-EE62-9F86-BFC38F0B7144}"/>
                  </a:ext>
                </a:extLst>
              </p:cNvPr>
              <p:cNvSpPr txBox="1"/>
              <p:nvPr/>
            </p:nvSpPr>
            <p:spPr>
              <a:xfrm>
                <a:off x="2988019" y="3683065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D03E07-2FFA-EE62-9F86-BFC38F0B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19" y="3683065"/>
                <a:ext cx="347743" cy="184666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7366C22-B32C-325F-F84C-378B6612EB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1568" y="1943352"/>
            <a:ext cx="3162741" cy="12765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31EB6B-3577-2C7D-E75C-3308A0DAACBB}"/>
              </a:ext>
            </a:extLst>
          </p:cNvPr>
          <p:cNvSpPr txBox="1"/>
          <p:nvPr/>
        </p:nvSpPr>
        <p:spPr>
          <a:xfrm>
            <a:off x="4618403" y="1432064"/>
            <a:ext cx="28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前向传播计算预测值与误差函数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BF914A3-960F-8495-C676-FAAFC39624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5931" y="3234298"/>
            <a:ext cx="3229152" cy="61347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8C6E191-D3CC-2AA2-0363-6D6CCDFB2F9E}"/>
              </a:ext>
            </a:extLst>
          </p:cNvPr>
          <p:cNvSpPr txBox="1"/>
          <p:nvPr/>
        </p:nvSpPr>
        <p:spPr>
          <a:xfrm>
            <a:off x="8093424" y="1430575"/>
            <a:ext cx="28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采用</a:t>
            </a:r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方法的反向传播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B2EF423-F894-8F55-A368-4751A60AA7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1928" y="1914365"/>
            <a:ext cx="1103158" cy="47179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D7D1427-B995-35CF-82E7-58505DA0D9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1928" y="2538800"/>
            <a:ext cx="3057666" cy="8720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FC8F540-3A0A-B4DE-3D06-3667F83988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32384" y="1983549"/>
            <a:ext cx="2553056" cy="33342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CA90010-01B4-8C13-FD23-3A1A337353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56403" y="3643045"/>
            <a:ext cx="3552282" cy="13419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5973150-E677-1E19-11A7-F46DB7E6E4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6008" y="5269162"/>
            <a:ext cx="2853586" cy="2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471019" y="787231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算法实现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03E393-AF3B-4588-8DB2-C7082780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6" y="1762190"/>
            <a:ext cx="6637554" cy="47901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79F08E-DF0B-8CB3-7BAE-872A3B21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04" y="64861"/>
            <a:ext cx="3593038" cy="96129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F8E88A1-75DC-1865-6D70-605988B592C0}"/>
              </a:ext>
            </a:extLst>
          </p:cNvPr>
          <p:cNvSpPr txBox="1"/>
          <p:nvPr/>
        </p:nvSpPr>
        <p:spPr>
          <a:xfrm>
            <a:off x="7160414" y="97287"/>
            <a:ext cx="190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1-10-1NN</a:t>
            </a:r>
          </a:p>
          <a:p>
            <a:r>
              <a:rPr lang="en-US" altLang="zh-CN" dirty="0"/>
              <a:t>Tanh</a:t>
            </a:r>
            <a:r>
              <a:rPr lang="zh-CN" altLang="en-US" dirty="0"/>
              <a:t>函数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F02CF0-92AD-F732-3309-1F122F8CE4EA}"/>
              </a:ext>
            </a:extLst>
          </p:cNvPr>
          <p:cNvSpPr txBox="1"/>
          <p:nvPr/>
        </p:nvSpPr>
        <p:spPr>
          <a:xfrm>
            <a:off x="116421" y="1334972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主程序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B71964F-2DC7-8964-E537-404ED8C41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02" y="-26345"/>
            <a:ext cx="3667684" cy="333818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492EFDD-FA34-0D2E-098E-FAA7339F3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531" y="3425913"/>
            <a:ext cx="3450458" cy="323232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F4B9D6D8-C352-8454-0381-F1042F3D7DBA}"/>
              </a:ext>
            </a:extLst>
          </p:cNvPr>
          <p:cNvSpPr/>
          <p:nvPr/>
        </p:nvSpPr>
        <p:spPr>
          <a:xfrm>
            <a:off x="584739" y="2027976"/>
            <a:ext cx="4249811" cy="281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EE3150-0542-0164-6FF5-5E873AFA3A6E}"/>
              </a:ext>
            </a:extLst>
          </p:cNvPr>
          <p:cNvSpPr/>
          <p:nvPr/>
        </p:nvSpPr>
        <p:spPr>
          <a:xfrm>
            <a:off x="584738" y="2428125"/>
            <a:ext cx="4249811" cy="281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2537735" y="846498"/>
                <a:ext cx="2966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35" y="846498"/>
                <a:ext cx="2966838" cy="276999"/>
              </a:xfrm>
              <a:prstGeom prst="rect">
                <a:avLst/>
              </a:prstGeom>
              <a:blipFill>
                <a:blip r:embed="rId3"/>
                <a:stretch>
                  <a:fillRect l="-1437" t="-4444" r="-246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D0D8921-F485-201E-2D09-F9B2A80DC0A5}"/>
              </a:ext>
            </a:extLst>
          </p:cNvPr>
          <p:cNvSpPr txBox="1"/>
          <p:nvPr/>
        </p:nvSpPr>
        <p:spPr>
          <a:xfrm>
            <a:off x="253496" y="1320514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深层神经网络</a:t>
            </a:r>
            <a:r>
              <a:rPr lang="en-US" altLang="zh-CN" sz="1400" b="1" dirty="0">
                <a:latin typeface="+mn-ea"/>
              </a:rPr>
              <a:t>:5-4-3-2-1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iteration=100000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27E6D-702D-4641-DC75-6DBA544E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97" y="1739778"/>
            <a:ext cx="2547587" cy="20488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332080-18EA-21BB-735C-DE7F9BC27A6C}"/>
              </a:ext>
            </a:extLst>
          </p:cNvPr>
          <p:cNvSpPr txBox="1"/>
          <p:nvPr/>
        </p:nvSpPr>
        <p:spPr>
          <a:xfrm>
            <a:off x="253496" y="3798821"/>
            <a:ext cx="441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浅层神经网络</a:t>
            </a:r>
            <a:r>
              <a:rPr lang="en-US" altLang="zh-CN" sz="1400" b="1" dirty="0">
                <a:latin typeface="+mn-ea"/>
              </a:rPr>
              <a:t>:neuron=40</a:t>
            </a:r>
            <a:r>
              <a:rPr lang="zh-CN" altLang="en-US" sz="1400" b="1" dirty="0">
                <a:latin typeface="+mn-ea"/>
              </a:rPr>
              <a:t>、</a:t>
            </a:r>
            <a:r>
              <a:rPr lang="en-US" altLang="zh-CN" sz="1400" b="1" dirty="0">
                <a:latin typeface="+mn-ea"/>
              </a:rPr>
              <a:t>20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iteration=100000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163A46-C6AB-8AFD-8BB2-5DEF02FE3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28" y="4254348"/>
            <a:ext cx="2135536" cy="17683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E55442-2066-601F-A083-E91D2B794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464" y="4243349"/>
            <a:ext cx="2194053" cy="18167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6417397" y="1320514"/>
            <a:ext cx="524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iteration=500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672DB6-C0A5-7F17-8D96-D62EAC007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388" y="1801798"/>
            <a:ext cx="3380276" cy="27364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419648-CADF-C0B0-6DF6-BCC6F9CDA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423" y="1663570"/>
            <a:ext cx="1856009" cy="30128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D3AB2D-6175-70FB-95D2-CE91551A6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4432" y="1663570"/>
            <a:ext cx="1881158" cy="30128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73BBC6-A12F-F427-376B-E5FC941E1C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0948" y="5021223"/>
            <a:ext cx="126700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344509" y="1279675"/>
                <a:ext cx="429797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−0.03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+0.03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9" y="1279675"/>
                <a:ext cx="4297971" cy="280077"/>
              </a:xfrm>
              <a:prstGeom prst="rect">
                <a:avLst/>
              </a:prstGeom>
              <a:blipFill>
                <a:blip r:embed="rId3"/>
                <a:stretch>
                  <a:fillRect l="-851" t="-4348" r="-142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2016342" y="844604"/>
            <a:ext cx="524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iteration=500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66C8F6-F507-EF76-E277-9D429408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1" y="1656481"/>
            <a:ext cx="3081547" cy="2458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B04BA4-4C8C-E7C4-5E2A-5E978EBF3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99" y="4115290"/>
            <a:ext cx="2959409" cy="24335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8766A88-EDA7-4B8E-DD53-57097D5FA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608" y="3781868"/>
            <a:ext cx="1238423" cy="3334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8C63FE1-7726-4D21-58EB-4DAD3C704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671" y="1559752"/>
            <a:ext cx="3147446" cy="2531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A0114B-1B6A-DDF8-1CD9-FF958FADEE61}"/>
                  </a:ext>
                </a:extLst>
              </p:cNvPr>
              <p:cNvSpPr txBox="1"/>
              <p:nvPr/>
            </p:nvSpPr>
            <p:spPr>
              <a:xfrm>
                <a:off x="7359436" y="1165480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A0114B-1B6A-DDF8-1CD9-FF958FADE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36" y="1165480"/>
                <a:ext cx="1668727" cy="276999"/>
              </a:xfrm>
              <a:prstGeom prst="rect">
                <a:avLst/>
              </a:prstGeom>
              <a:blipFill>
                <a:blip r:embed="rId8"/>
                <a:stretch>
                  <a:fillRect l="-2920" t="-2174" r="-438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DE7FAD7C-72FF-A644-B860-0158FB4EB3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6349" y="4115290"/>
            <a:ext cx="3147446" cy="25463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322364C-78AB-8AF6-B40A-82642993BA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7295" y="3586578"/>
            <a:ext cx="120984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3731633" y="1144303"/>
                <a:ext cx="3613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633" y="1144303"/>
                <a:ext cx="3613618" cy="276999"/>
              </a:xfrm>
              <a:prstGeom prst="rect">
                <a:avLst/>
              </a:prstGeom>
              <a:blipFill>
                <a:blip r:embed="rId3"/>
                <a:stretch>
                  <a:fillRect l="-1180" t="-4444" r="-185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2016341" y="797882"/>
            <a:ext cx="721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:neuron=15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100 samples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6B00BF0-DA00-B92B-D47F-92BD136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26" y="1557196"/>
            <a:ext cx="3890628" cy="29510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3C5F6F3-7E3A-21A9-156B-539A55DCA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687" y="1745268"/>
            <a:ext cx="3642673" cy="27629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4455D39-CD0E-ECE5-438C-C9E9C8FC1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165" y="801686"/>
            <a:ext cx="3336500" cy="263111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95CCBD3-A108-DF1C-43EB-3DA89F0DA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524" y="3588490"/>
            <a:ext cx="3153782" cy="246782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390BBFD-1AAA-3DEF-0140-5BB47CC68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941" y="5300804"/>
            <a:ext cx="175284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343C95-AF92-7FAD-760B-9173CD314BFB}"/>
              </a:ext>
            </a:extLst>
          </p:cNvPr>
          <p:cNvSpPr txBox="1"/>
          <p:nvPr/>
        </p:nvSpPr>
        <p:spPr>
          <a:xfrm>
            <a:off x="170929" y="1024721"/>
            <a:ext cx="8755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划分数据集：有助于加快神经网络选择、调优的循环效率。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82C4D4-BFAE-F551-38CD-33A18E401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9" r="34737"/>
          <a:stretch/>
        </p:blipFill>
        <p:spPr>
          <a:xfrm>
            <a:off x="280657" y="1448613"/>
            <a:ext cx="2498757" cy="42500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00C1466-79EE-B8A0-F8E0-715495B6B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76928"/>
              </p:ext>
            </p:extLst>
          </p:nvPr>
        </p:nvGraphicFramePr>
        <p:xfrm>
          <a:off x="1429360" y="1931754"/>
          <a:ext cx="9434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893">
                  <a:extLst>
                    <a:ext uri="{9D8B030D-6E8A-4147-A177-3AD203B41FA5}">
                      <a16:colId xmlns:a16="http://schemas.microsoft.com/office/drawing/2014/main" val="158219622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3545657180"/>
                    </a:ext>
                  </a:extLst>
                </a:gridCol>
                <a:gridCol w="1855960">
                  <a:extLst>
                    <a:ext uri="{9D8B030D-6E8A-4147-A177-3AD203B41FA5}">
                      <a16:colId xmlns:a16="http://schemas.microsoft.com/office/drawing/2014/main" val="3473787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训练集</a:t>
                      </a:r>
                      <a:r>
                        <a:rPr lang="en-US" altLang="zh-CN" dirty="0"/>
                        <a:t>(70%)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验证集</a:t>
                      </a:r>
                      <a:r>
                        <a:rPr lang="en-US" altLang="zh-CN" dirty="0"/>
                        <a:t>(15%)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测试集</a:t>
                      </a:r>
                      <a:r>
                        <a:rPr lang="en-US" altLang="zh-CN" dirty="0"/>
                        <a:t>(15%)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064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97F84D4-6B65-5E56-2EA6-10FA006A11B3}"/>
              </a:ext>
            </a:extLst>
          </p:cNvPr>
          <p:cNvSpPr txBox="1"/>
          <p:nvPr/>
        </p:nvSpPr>
        <p:spPr>
          <a:xfrm>
            <a:off x="170929" y="2771249"/>
            <a:ext cx="1048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训练集（</a:t>
            </a:r>
            <a:r>
              <a:rPr lang="en-US" altLang="zh-CN" sz="1600" b="1" dirty="0">
                <a:latin typeface="+mn-ea"/>
              </a:rPr>
              <a:t>Training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：在训练过程中，模型通过反向传播算法和优化方法来调整参数，使其逐渐适应训练集中的样本。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验证集（</a:t>
            </a:r>
            <a:r>
              <a:rPr lang="en-US" altLang="zh-CN" sz="1600" b="1" dirty="0">
                <a:latin typeface="+mn-ea"/>
              </a:rPr>
              <a:t>Dev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验证集是用于调整神经网络模型超参数（如学习率、正则化参数等）和进行模型选择的数据集。验证集在训练过程中与训练集独立，没有参与模型参数的调整。通过在验证集上评估不同模型的性能，可以选出表现最好的模型。验证集的作用是帮助我们调整模型的复杂度，防止过拟合，同时也可以提供一个早期的性能指标，指导模型训练过程中的调优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测试集（</a:t>
            </a:r>
            <a:r>
              <a:rPr lang="en-US" altLang="zh-CN" sz="1600" b="1" dirty="0">
                <a:latin typeface="+mn-ea"/>
              </a:rPr>
              <a:t>Test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用于最终评估训练好的模型性能的数据集。测试集在整个训练过程中没有被使用过，可以客观地衡量模型的泛化能力和对新样本的预测准确度。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9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神经网络训练过程中可能出现的问题一：过拟合与欠拟合（以二元分类器为例）</a:t>
            </a:r>
            <a:endParaRPr lang="en-US" altLang="zh-CN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77B6D7-55F2-E534-BFFF-71A7222A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3" y="1405723"/>
            <a:ext cx="9211961" cy="241016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4D5031-0021-B189-D5D3-343CB76FACA6}"/>
              </a:ext>
            </a:extLst>
          </p:cNvPr>
          <p:cNvSpPr txBox="1"/>
          <p:nvPr/>
        </p:nvSpPr>
        <p:spPr>
          <a:xfrm>
            <a:off x="411961" y="4048796"/>
            <a:ext cx="104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High bias</a:t>
            </a:r>
            <a:r>
              <a:rPr lang="zh-CN" altLang="en-US" sz="1600" dirty="0">
                <a:latin typeface="+mn-ea"/>
              </a:rPr>
              <a:t>：“欠拟合”，即训练效果不佳。可以通过使用更大的神经网络与更长的训练时间来改善。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High Variance</a:t>
            </a:r>
            <a:r>
              <a:rPr lang="zh-CN" altLang="en-US" sz="1600" dirty="0">
                <a:latin typeface="+mn-ea"/>
              </a:rPr>
              <a:t>：“过拟合”，即训练过度，出现在性能在训练集上表现良好、验证集上性能下降的情况。</a:t>
            </a:r>
            <a:endParaRPr lang="en-US" altLang="zh-CN" sz="1600" dirty="0">
              <a:latin typeface="+mn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02B45CC-E0A1-D1F8-13AF-C42DA887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75012"/>
              </p:ext>
            </p:extLst>
          </p:nvPr>
        </p:nvGraphicFramePr>
        <p:xfrm>
          <a:off x="989122" y="4406632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229F072-F805-9C59-AF0C-76AA405FA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41149"/>
              </p:ext>
            </p:extLst>
          </p:nvPr>
        </p:nvGraphicFramePr>
        <p:xfrm>
          <a:off x="989122" y="5660608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4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224881" y="840399"/>
            <a:ext cx="746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神经网络训练的“过拟合”问题</a:t>
            </a:r>
            <a:endParaRPr lang="en-US" altLang="zh-CN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7AE9A9-2671-5814-185C-7D02E4C2D4DB}"/>
              </a:ext>
            </a:extLst>
          </p:cNvPr>
          <p:cNvSpPr txBox="1"/>
          <p:nvPr/>
        </p:nvSpPr>
        <p:spPr>
          <a:xfrm>
            <a:off x="223425" y="3329272"/>
            <a:ext cx="11299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“过拟合”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在神经网络训练过程中，模型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过度地学习了训练数据中的细节和噪声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，以至于无法很好地泛化到新的未见过的数据上。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主要原因：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当模型的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复杂度过高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时，它可能会过度关注训练数据中的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细节和噪声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，而无法捕捉到数据中的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一般规律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；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训练数据过少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时，模型不够充分地学习数据的整体特征，导致无法很好地泛化到新的数据上。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zh-CN" sz="1600" b="1" dirty="0">
              <a:solidFill>
                <a:srgbClr val="24292F"/>
              </a:solidFill>
              <a:latin typeface="-apple-system"/>
            </a:endParaRPr>
          </a:p>
          <a:p>
            <a:r>
              <a:rPr lang="zh-CN" altLang="en-US" sz="1600" b="1" dirty="0">
                <a:solidFill>
                  <a:srgbClr val="24292F"/>
                </a:solidFill>
                <a:latin typeface="-apple-system"/>
              </a:rPr>
              <a:t>解决方法</a:t>
            </a:r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：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1</a:t>
            </a:r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、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收集更多的训练数据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，使模型有更多的样本来学习。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2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、使用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正则化技术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，限制模型参数的大小，防止过度拟合。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3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使用</a:t>
            </a:r>
            <a:r>
              <a:rPr lang="en-US" altLang="zh-CN" sz="1600" b="1" i="0" dirty="0">
                <a:solidFill>
                  <a:srgbClr val="24292F"/>
                </a:solidFill>
                <a:effectLst/>
                <a:latin typeface="-apple-system"/>
              </a:rPr>
              <a:t>dropout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技术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，在训练过程中随机丢弃一部分神经元的输出，减少神经元之间的依赖关系，防止过拟合。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4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、采用更大、更复杂的网络结构来提升模型的表现能力与泛化能力。</a:t>
            </a:r>
            <a:endParaRPr lang="en-US" altLang="zh-CN" sz="1600" dirty="0">
              <a:solidFill>
                <a:srgbClr val="24292F"/>
              </a:solidFill>
              <a:latin typeface="-apple-system"/>
            </a:endParaRPr>
          </a:p>
          <a:p>
            <a:endParaRPr lang="en-US" altLang="zh-CN" sz="16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268FBB-7A59-C1C4-0C40-1A83EEAB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93" y="907846"/>
            <a:ext cx="4549812" cy="208227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E752BD-D32D-F6F9-7E4A-DD0FC491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22105"/>
              </p:ext>
            </p:extLst>
          </p:nvPr>
        </p:nvGraphicFramePr>
        <p:xfrm>
          <a:off x="292006" y="1535181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AF3C921-123F-70E9-3FED-1B6716111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10"/>
          <a:stretch/>
        </p:blipFill>
        <p:spPr>
          <a:xfrm>
            <a:off x="8512840" y="743902"/>
            <a:ext cx="268896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5807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74019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L2</a:t>
            </a:r>
            <a:r>
              <a:rPr lang="zh-CN" altLang="en-US" b="1" dirty="0">
                <a:latin typeface="+mn-ea"/>
              </a:rPr>
              <a:t>正则化：</a:t>
            </a:r>
            <a:endParaRPr lang="en-US" altLang="zh-CN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2C81E-253E-F155-2D7A-A108E3B598BF}"/>
              </a:ext>
            </a:extLst>
          </p:cNvPr>
          <p:cNvSpPr txBox="1"/>
          <p:nvPr/>
        </p:nvSpPr>
        <p:spPr>
          <a:xfrm>
            <a:off x="261783" y="1661650"/>
            <a:ext cx="5807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rgbClr val="374151"/>
                </a:solidFill>
                <a:effectLst/>
                <a:latin typeface="Söhne"/>
              </a:rPr>
              <a:t>通过向损失函数中添加一个额外的项，通常是一个惩罚项（</a:t>
            </a:r>
            <a:r>
              <a:rPr lang="en-US" altLang="zh-CN" sz="1400" b="1" i="1" dirty="0">
                <a:solidFill>
                  <a:srgbClr val="374151"/>
                </a:solidFill>
                <a:effectLst/>
                <a:latin typeface="Söhne"/>
              </a:rPr>
              <a:t>penalty term</a:t>
            </a:r>
            <a:r>
              <a:rPr lang="zh-CN" altLang="en-US" sz="1400" b="1" i="1" dirty="0">
                <a:solidFill>
                  <a:srgbClr val="374151"/>
                </a:solidFill>
                <a:effectLst/>
                <a:latin typeface="Söhne"/>
              </a:rPr>
              <a:t>），以对模型参数进行控制</a:t>
            </a:r>
            <a:r>
              <a:rPr lang="zh-CN" altLang="en-US" sz="1400" b="1" i="1" dirty="0">
                <a:solidFill>
                  <a:srgbClr val="374151"/>
                </a:solidFill>
                <a:latin typeface="Söhne"/>
              </a:rPr>
              <a:t>。</a:t>
            </a:r>
            <a:endParaRPr lang="en-US" altLang="zh-CN" sz="1400" b="1" i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E31D10-1681-37E7-50E7-E4B6D54D8FB3}"/>
                  </a:ext>
                </a:extLst>
              </p:cNvPr>
              <p:cNvSpPr txBox="1"/>
              <p:nvPr/>
            </p:nvSpPr>
            <p:spPr>
              <a:xfrm>
                <a:off x="7608028" y="657247"/>
                <a:ext cx="4254974" cy="197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E31D10-1681-37E7-50E7-E4B6D54D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8" y="657247"/>
                <a:ext cx="4254974" cy="19725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F3935D-F049-3A62-BA2B-5BB0281D857D}"/>
                  </a:ext>
                </a:extLst>
              </p:cNvPr>
              <p:cNvSpPr txBox="1"/>
              <p:nvPr/>
            </p:nvSpPr>
            <p:spPr>
              <a:xfrm>
                <a:off x="1095125" y="651358"/>
                <a:ext cx="4428755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F3935D-F049-3A62-BA2B-5BB0281D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25" y="651358"/>
                <a:ext cx="4428755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390E85E-0A40-6167-0EB9-884049E6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7" y="2603169"/>
            <a:ext cx="2267926" cy="129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EDF0E9-16A4-9C6F-0124-2E74957651D6}"/>
                  </a:ext>
                </a:extLst>
              </p:cNvPr>
              <p:cNvSpPr txBox="1"/>
              <p:nvPr/>
            </p:nvSpPr>
            <p:spPr>
              <a:xfrm>
                <a:off x="3278012" y="2880385"/>
                <a:ext cx="163724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EDF0E9-16A4-9C6F-0124-2E7495765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012" y="2880385"/>
                <a:ext cx="1637243" cy="526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888C41-9591-7C99-67A5-D26BEB4D2815}"/>
                  </a:ext>
                </a:extLst>
              </p:cNvPr>
              <p:cNvSpPr txBox="1"/>
              <p:nvPr/>
            </p:nvSpPr>
            <p:spPr>
              <a:xfrm>
                <a:off x="5207879" y="2880385"/>
                <a:ext cx="146168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888C41-9591-7C99-67A5-D26BEB4D2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879" y="2880385"/>
                <a:ext cx="1461682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55294B-8871-D066-B42D-2C21B8268CF3}"/>
                  </a:ext>
                </a:extLst>
              </p:cNvPr>
              <p:cNvSpPr txBox="1"/>
              <p:nvPr/>
            </p:nvSpPr>
            <p:spPr>
              <a:xfrm>
                <a:off x="7331357" y="2992571"/>
                <a:ext cx="1586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——</a:t>
                </a:r>
                <a:r>
                  <a:rPr lang="zh-CN" altLang="en-US" sz="1400" dirty="0"/>
                  <a:t>学习率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55294B-8871-D066-B42D-2C21B826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357" y="2992571"/>
                <a:ext cx="158671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E339FF1C-C44C-6C9F-0320-5C964AFE2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2580" y="4041568"/>
            <a:ext cx="3743847" cy="1400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1BB45C2-A4A0-0979-3F6B-F9AFAD02BDD5}"/>
                  </a:ext>
                </a:extLst>
              </p:cNvPr>
              <p:cNvSpPr txBox="1"/>
              <p:nvPr/>
            </p:nvSpPr>
            <p:spPr>
              <a:xfrm>
                <a:off x="261783" y="4304118"/>
                <a:ext cx="70695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latin typeface="+mn-ea"/>
                  </a:rPr>
                  <a:t>增加正则化系数</a:t>
                </a:r>
                <a:r>
                  <a:rPr lang="el-GR" altLang="zh-CN" sz="1600" b="1" dirty="0">
                    <a:solidFill>
                      <a:srgbClr val="FF0000"/>
                    </a:solidFill>
                    <a:latin typeface="+mn-ea"/>
                  </a:rPr>
                  <a:t>λ</a:t>
                </a:r>
                <a:r>
                  <a:rPr lang="zh-CN" altLang="en-US" sz="1600" dirty="0">
                    <a:latin typeface="+mn-ea"/>
                  </a:rPr>
                  <a:t>，直观上可以使部分更新后的</a:t>
                </a:r>
                <a:r>
                  <a:rPr lang="zh-CN" altLang="en-US" sz="1600" b="1" dirty="0">
                    <a:latin typeface="+mn-ea"/>
                  </a:rPr>
                  <a:t>参数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CN" altLang="en-US" sz="1600" b="1" dirty="0">
                    <a:latin typeface="+mn-ea"/>
                  </a:rPr>
                  <a:t>逼近于</a:t>
                </a:r>
                <a:r>
                  <a:rPr lang="en-US" altLang="zh-CN" sz="1600" b="1" dirty="0">
                    <a:latin typeface="+mn-ea"/>
                  </a:rPr>
                  <a:t>0</a:t>
                </a:r>
                <a:r>
                  <a:rPr lang="zh-CN" altLang="en-US" sz="1600" dirty="0">
                    <a:latin typeface="+mn-ea"/>
                  </a:rPr>
                  <a:t>，进而减少神经网络中神经元之间的相关性（依赖关系）。</a:t>
                </a:r>
                <a:endParaRPr lang="en-US" altLang="zh-CN" sz="1600" dirty="0">
                  <a:latin typeface="+mn-ea"/>
                </a:endParaRPr>
              </a:p>
              <a:p>
                <a:endParaRPr lang="en-US" altLang="zh-CN" sz="1600" dirty="0">
                  <a:latin typeface="+mn-ea"/>
                </a:endParaRPr>
              </a:p>
              <a:p>
                <a:r>
                  <a:rPr lang="zh-CN" altLang="en-US" sz="1600" dirty="0">
                    <a:latin typeface="+mn-ea"/>
                  </a:rPr>
                  <a:t>具体来说，当某些神经元的输出被“丢弃时”，相当于在神经网络中移除此部分神经元，则其他的神经元需要独立的学习处理数据，从而提供模型的泛化能力，并减轻过拟合现象。</a:t>
                </a:r>
                <a:endParaRPr lang="en-US" altLang="zh-CN" sz="1600" dirty="0">
                  <a:latin typeface="+mn-ea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1BB45C2-A4A0-0979-3F6B-F9AFAD02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" y="4304118"/>
                <a:ext cx="7069574" cy="1569660"/>
              </a:xfrm>
              <a:prstGeom prst="rect">
                <a:avLst/>
              </a:prstGeom>
              <a:blipFill>
                <a:blip r:embed="rId10"/>
                <a:stretch>
                  <a:fillRect l="-517" t="-1550" b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加速神经网络训练方法：归一化数据</a:t>
            </a:r>
            <a:endParaRPr lang="en-US" altLang="zh-CN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5403FA-366D-7C54-23D2-656A5E51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71" y="1384277"/>
            <a:ext cx="8835202" cy="2034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8A8DE5-1CAD-94B7-6B81-5E7934B74627}"/>
                  </a:ext>
                </a:extLst>
              </p:cNvPr>
              <p:cNvSpPr txBox="1"/>
              <p:nvPr/>
            </p:nvSpPr>
            <p:spPr>
              <a:xfrm>
                <a:off x="85927" y="1220531"/>
                <a:ext cx="2702540" cy="2559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零均值化</a:t>
                </a:r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altLang="zh-CN" sz="1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1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方差归一化</a:t>
                </a:r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1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8A8DE5-1CAD-94B7-6B81-5E7934B74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" y="1220531"/>
                <a:ext cx="2702540" cy="2559419"/>
              </a:xfrm>
              <a:prstGeom prst="rect">
                <a:avLst/>
              </a:prstGeom>
              <a:blipFill>
                <a:blip r:embed="rId4"/>
                <a:stretch>
                  <a:fillRect l="-226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E14F2B5-7279-1D91-4CC1-438E2D63A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99" y="3525228"/>
            <a:ext cx="2630747" cy="6862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22778D-6E8B-4921-6E27-7AD9386C197A}"/>
              </a:ext>
            </a:extLst>
          </p:cNvPr>
          <p:cNvSpPr txBox="1"/>
          <p:nvPr/>
        </p:nvSpPr>
        <p:spPr>
          <a:xfrm>
            <a:off x="328998" y="359528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原因：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913C34-948C-951B-2483-526C3059A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7" y="4388348"/>
            <a:ext cx="3214867" cy="19602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1A8D0FA-1302-C85E-5CA0-62790C46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877" y="4357781"/>
            <a:ext cx="2915057" cy="2029108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64634BB3-5C24-26D6-9544-9D3D6F68619C}"/>
              </a:ext>
            </a:extLst>
          </p:cNvPr>
          <p:cNvSpPr/>
          <p:nvPr/>
        </p:nvSpPr>
        <p:spPr>
          <a:xfrm>
            <a:off x="5763471" y="5091677"/>
            <a:ext cx="802697" cy="280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432BCAF-4010-DD48-0FF7-D903F77A5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203" y="4585913"/>
            <a:ext cx="2470083" cy="17756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D229AD-F67C-F0DB-5E00-82B5FF3D71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8119" y="4055707"/>
            <a:ext cx="2943881" cy="20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70532" y="325566"/>
            <a:ext cx="7061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2C81E-253E-F155-2D7A-A108E3B598BF}"/>
              </a:ext>
            </a:extLst>
          </p:cNvPr>
          <p:cNvSpPr txBox="1"/>
          <p:nvPr/>
        </p:nvSpPr>
        <p:spPr>
          <a:xfrm>
            <a:off x="6721" y="3015080"/>
            <a:ext cx="273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梯度下降算法（</a:t>
            </a:r>
            <a:r>
              <a:rPr lang="en-US" altLang="zh-CN" sz="1400" b="1" dirty="0">
                <a:latin typeface="+mn-ea"/>
              </a:rPr>
              <a:t>Batch model</a:t>
            </a:r>
            <a:r>
              <a:rPr lang="zh-CN" altLang="en-US" sz="1400" b="1" dirty="0">
                <a:latin typeface="+mn-ea"/>
              </a:rPr>
              <a:t>）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71BBE1-27CB-73C1-17D6-C64DE369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104" y="917600"/>
            <a:ext cx="2267926" cy="129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17F182-454A-1A30-C181-930975CB5551}"/>
                  </a:ext>
                </a:extLst>
              </p:cNvPr>
              <p:cNvSpPr txBox="1"/>
              <p:nvPr/>
            </p:nvSpPr>
            <p:spPr>
              <a:xfrm>
                <a:off x="905429" y="1321578"/>
                <a:ext cx="3529684" cy="280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17F182-454A-1A30-C181-930975CB5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9" y="1321578"/>
                <a:ext cx="3529684" cy="280398"/>
              </a:xfrm>
              <a:prstGeom prst="rect">
                <a:avLst/>
              </a:prstGeom>
              <a:blipFill>
                <a:blip r:embed="rId4"/>
                <a:stretch>
                  <a:fillRect l="-1209" t="-4348" r="-1900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8E01DD-7107-08A6-B701-7BCE1D12E445}"/>
                  </a:ext>
                </a:extLst>
              </p:cNvPr>
              <p:cNvSpPr txBox="1"/>
              <p:nvPr/>
            </p:nvSpPr>
            <p:spPr>
              <a:xfrm>
                <a:off x="905429" y="1721464"/>
                <a:ext cx="3555524" cy="280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8E01DD-7107-08A6-B701-7BCE1D12E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9" y="1721464"/>
                <a:ext cx="3555524" cy="280398"/>
              </a:xfrm>
              <a:prstGeom prst="rect">
                <a:avLst/>
              </a:prstGeom>
              <a:blipFill>
                <a:blip r:embed="rId5"/>
                <a:stretch>
                  <a:fillRect l="-1201" t="-4348" r="-2058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7E9BB10-09FE-6E53-17DF-FDE9626FDC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08" t="1417" r="62838" b="65130"/>
          <a:stretch/>
        </p:blipFill>
        <p:spPr>
          <a:xfrm>
            <a:off x="5642871" y="945717"/>
            <a:ext cx="2767792" cy="15514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3E6FB3-B18D-24D8-B805-9C75D3DE69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85927" y="3570286"/>
            <a:ext cx="2545404" cy="14634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093C1E-B9F1-07B8-4570-E8E0CD30E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331" y="3570285"/>
            <a:ext cx="2415517" cy="25658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0F833F-BDCE-5335-7534-EC2F52A1DA3F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数据集：</a:t>
            </a:r>
            <a:endParaRPr lang="en-US" altLang="zh-CN" b="1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A164CA-693B-4A34-F7ED-0D8CCFF38E52}"/>
              </a:ext>
            </a:extLst>
          </p:cNvPr>
          <p:cNvSpPr txBox="1"/>
          <p:nvPr/>
        </p:nvSpPr>
        <p:spPr>
          <a:xfrm>
            <a:off x="5536880" y="2707579"/>
            <a:ext cx="273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Mini-batch </a:t>
            </a:r>
            <a:r>
              <a:rPr lang="zh-CN" altLang="en-US" sz="1400" b="1" dirty="0">
                <a:latin typeface="+mn-ea"/>
              </a:rPr>
              <a:t>梯度下降算法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/>
              <p:nvPr/>
            </p:nvSpPr>
            <p:spPr>
              <a:xfrm>
                <a:off x="5833189" y="3168968"/>
                <a:ext cx="56287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89" y="3168968"/>
                <a:ext cx="5628785" cy="280077"/>
              </a:xfrm>
              <a:prstGeom prst="rect">
                <a:avLst/>
              </a:prstGeom>
              <a:blipFill>
                <a:blip r:embed="rId8"/>
                <a:stretch>
                  <a:fillRect l="-542" t="-434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/>
              <p:nvPr/>
            </p:nvSpPr>
            <p:spPr>
              <a:xfrm>
                <a:off x="5833188" y="3547074"/>
                <a:ext cx="56495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88" y="3547074"/>
                <a:ext cx="5649559" cy="280077"/>
              </a:xfrm>
              <a:prstGeom prst="rect">
                <a:avLst/>
              </a:prstGeom>
              <a:blipFill>
                <a:blip r:embed="rId9"/>
                <a:stretch>
                  <a:fillRect l="-539" t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108B92C-EEEB-6026-B6F5-C86DE94AD795}"/>
              </a:ext>
            </a:extLst>
          </p:cNvPr>
          <p:cNvSpPr txBox="1"/>
          <p:nvPr/>
        </p:nvSpPr>
        <p:spPr>
          <a:xfrm>
            <a:off x="5536879" y="3961969"/>
            <a:ext cx="273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For t = 1:5000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3F761E-0EDD-3068-5BD5-A6EC6C3A2E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5880803" y="4543123"/>
            <a:ext cx="2496884" cy="1435547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2C86874-7B11-DACD-5BCF-DD3AB0000C3A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467594" y="3961969"/>
            <a:ext cx="6450" cy="257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715BE19-7A1B-C429-284F-08A8CF304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964" y="3966618"/>
            <a:ext cx="2415517" cy="256581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51E1532-706B-692E-7AD2-644FDB6FC42F}"/>
              </a:ext>
            </a:extLst>
          </p:cNvPr>
          <p:cNvSpPr/>
          <p:nvPr/>
        </p:nvSpPr>
        <p:spPr>
          <a:xfrm>
            <a:off x="5536879" y="3961969"/>
            <a:ext cx="5861429" cy="256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2246F2-0AD8-7074-4FC6-013ABC1D05B3}"/>
              </a:ext>
            </a:extLst>
          </p:cNvPr>
          <p:cNvSpPr/>
          <p:nvPr/>
        </p:nvSpPr>
        <p:spPr>
          <a:xfrm>
            <a:off x="190123" y="3449045"/>
            <a:ext cx="4867035" cy="2589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03E0FF4-7462-7BC3-C6F4-14456F8655B2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2623641" y="3449045"/>
            <a:ext cx="0" cy="258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70532" y="325566"/>
            <a:ext cx="7061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71BBE1-27CB-73C1-17D6-C64DE369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576" y="2648276"/>
            <a:ext cx="2267926" cy="129595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AA164CA-693B-4A34-F7ED-0D8CCFF38E52}"/>
              </a:ext>
            </a:extLst>
          </p:cNvPr>
          <p:cNvSpPr txBox="1"/>
          <p:nvPr/>
        </p:nvSpPr>
        <p:spPr>
          <a:xfrm>
            <a:off x="177228" y="917600"/>
            <a:ext cx="570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Mini-batch </a:t>
            </a:r>
            <a:r>
              <a:rPr lang="zh-CN" altLang="en-US" sz="1400" b="1" dirty="0">
                <a:latin typeface="+mn-ea"/>
              </a:rPr>
              <a:t>梯度下降算法：将数据集划分为</a:t>
            </a:r>
            <a:r>
              <a:rPr lang="en-US" altLang="zh-CN" sz="1400" b="1" dirty="0">
                <a:latin typeface="+mn-ea"/>
              </a:rPr>
              <a:t>5000</a:t>
            </a:r>
            <a:r>
              <a:rPr lang="zh-CN" altLang="en-US" sz="1400" b="1" dirty="0">
                <a:latin typeface="+mn-ea"/>
              </a:rPr>
              <a:t>份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/>
              <p:nvPr/>
            </p:nvSpPr>
            <p:spPr>
              <a:xfrm>
                <a:off x="252018" y="1355746"/>
                <a:ext cx="56287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8" y="1355746"/>
                <a:ext cx="5628785" cy="280077"/>
              </a:xfrm>
              <a:prstGeom prst="rect">
                <a:avLst/>
              </a:prstGeom>
              <a:blipFill>
                <a:blip r:embed="rId4"/>
                <a:stretch>
                  <a:fillRect l="-433" t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/>
              <p:nvPr/>
            </p:nvSpPr>
            <p:spPr>
              <a:xfrm>
                <a:off x="241630" y="1764308"/>
                <a:ext cx="56495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0" y="1764308"/>
                <a:ext cx="5649559" cy="280077"/>
              </a:xfrm>
              <a:prstGeom prst="rect">
                <a:avLst/>
              </a:prstGeom>
              <a:blipFill>
                <a:blip r:embed="rId5"/>
                <a:stretch>
                  <a:fillRect l="-540" t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108B92C-EEEB-6026-B6F5-C86DE94AD795}"/>
              </a:ext>
            </a:extLst>
          </p:cNvPr>
          <p:cNvSpPr txBox="1"/>
          <p:nvPr/>
        </p:nvSpPr>
        <p:spPr>
          <a:xfrm>
            <a:off x="234571" y="2386666"/>
            <a:ext cx="273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For t = 1:5000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3F761E-0EDD-3068-5BD5-A6EC6C3A2E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578495" y="2967820"/>
            <a:ext cx="2496884" cy="1435547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2C86874-7B11-DACD-5BCF-DD3AB0000C3A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3165286" y="2386666"/>
            <a:ext cx="6450" cy="257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715BE19-7A1B-C429-284F-08A8CF304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5656" y="2391315"/>
            <a:ext cx="2415517" cy="256581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51E1532-706B-692E-7AD2-644FDB6FC42F}"/>
              </a:ext>
            </a:extLst>
          </p:cNvPr>
          <p:cNvSpPr/>
          <p:nvPr/>
        </p:nvSpPr>
        <p:spPr>
          <a:xfrm>
            <a:off x="234571" y="2386666"/>
            <a:ext cx="5861429" cy="256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44BC7D-6013-0467-19B7-D95B457C1D50}"/>
              </a:ext>
            </a:extLst>
          </p:cNvPr>
          <p:cNvSpPr txBox="1"/>
          <p:nvPr/>
        </p:nvSpPr>
        <p:spPr>
          <a:xfrm>
            <a:off x="7242772" y="1302643"/>
            <a:ext cx="3874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每遍历一遍数据集</a:t>
            </a:r>
            <a:r>
              <a:rPr lang="en-US" altLang="zh-CN" dirty="0"/>
              <a:t>——epoch</a:t>
            </a:r>
          </a:p>
          <a:p>
            <a:endParaRPr lang="en-US" altLang="zh-CN" dirty="0"/>
          </a:p>
          <a:p>
            <a:r>
              <a:rPr lang="zh-CN" altLang="en-US" dirty="0"/>
              <a:t>梯度每下降一次</a:t>
            </a:r>
            <a:r>
              <a:rPr lang="en-US" altLang="zh-CN" dirty="0"/>
              <a:t>——iterations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5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11986</TotalTime>
  <Pages>10</Pages>
  <Words>1819</Words>
  <Characters>0</Characters>
  <Application>Microsoft Office PowerPoint</Application>
  <DocSecurity>0</DocSecurity>
  <PresentationFormat>宽屏</PresentationFormat>
  <Lines>0</Lines>
  <Paragraphs>292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Söhne</vt:lpstr>
      <vt:lpstr>宋体</vt:lpstr>
      <vt:lpstr>微软雅黑</vt:lpstr>
      <vt:lpstr>Arial</vt:lpstr>
      <vt:lpstr>Calibri</vt:lpstr>
      <vt:lpstr>Calibri Light</vt:lpstr>
      <vt:lpstr>Cambria Math</vt:lpstr>
      <vt:lpstr>Source Sans Pro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lastModifiedBy>Xiaoqi Yu</cp:lastModifiedBy>
  <cp:revision>346</cp:revision>
  <dcterms:modified xsi:type="dcterms:W3CDTF">2023-11-01T06:06:10Z</dcterms:modified>
</cp:coreProperties>
</file>