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1"/>
  </p:notesMasterIdLst>
  <p:handoutMasterIdLst>
    <p:handoutMasterId r:id="rId22"/>
  </p:handoutMasterIdLst>
  <p:sldIdLst>
    <p:sldId id="343" r:id="rId2"/>
    <p:sldId id="373" r:id="rId3"/>
    <p:sldId id="384" r:id="rId4"/>
    <p:sldId id="355" r:id="rId5"/>
    <p:sldId id="364" r:id="rId6"/>
    <p:sldId id="385" r:id="rId7"/>
    <p:sldId id="386" r:id="rId8"/>
    <p:sldId id="387" r:id="rId9"/>
    <p:sldId id="356" r:id="rId10"/>
    <p:sldId id="388" r:id="rId11"/>
    <p:sldId id="389" r:id="rId12"/>
    <p:sldId id="390" r:id="rId13"/>
    <p:sldId id="391" r:id="rId14"/>
    <p:sldId id="392" r:id="rId15"/>
    <p:sldId id="365" r:id="rId16"/>
    <p:sldId id="393" r:id="rId17"/>
    <p:sldId id="394" r:id="rId18"/>
    <p:sldId id="395" r:id="rId19"/>
    <p:sldId id="396" r:id="rId20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97">
          <p15:clr>
            <a:srgbClr val="A4A3A4"/>
          </p15:clr>
        </p15:guide>
        <p15:guide id="2" orient="horz" pos="1364">
          <p15:clr>
            <a:srgbClr val="A4A3A4"/>
          </p15:clr>
        </p15:guide>
        <p15:guide id="3" orient="horz" pos="2680">
          <p15:clr>
            <a:srgbClr val="A4A3A4"/>
          </p15:clr>
        </p15:guide>
        <p15:guide id="4" pos="3838">
          <p15:clr>
            <a:srgbClr val="A4A3A4"/>
          </p15:clr>
        </p15:guide>
        <p15:guide id="5" pos="1139">
          <p15:clr>
            <a:srgbClr val="A4A3A4"/>
          </p15:clr>
        </p15:guide>
        <p15:guide id="6" pos="5630">
          <p15:clr>
            <a:srgbClr val="A4A3A4"/>
          </p15:clr>
        </p15:guide>
        <p15:guide id="7" pos="7036">
          <p15:clr>
            <a:srgbClr val="A4A3A4"/>
          </p15:clr>
        </p15:guide>
        <p15:guide id="8" pos="28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jc" initials="wj" lastIdx="1" clrIdx="0">
    <p:extLst>
      <p:ext uri="{19B8F6BF-5375-455C-9EA6-DF929625EA0E}">
        <p15:presenceInfo xmlns:p15="http://schemas.microsoft.com/office/powerpoint/2012/main" userId="f7daa4bff1ed0edb" providerId="Windows Live"/>
      </p:ext>
    </p:extLst>
  </p:cmAuthor>
  <p:cmAuthor id="2" name="Fang" initials="F" lastIdx="1" clrIdx="1">
    <p:extLst>
      <p:ext uri="{19B8F6BF-5375-455C-9EA6-DF929625EA0E}">
        <p15:presenceInfo xmlns:p15="http://schemas.microsoft.com/office/powerpoint/2012/main" userId="1ce027e8935256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B0BD"/>
    <a:srgbClr val="4F91A0"/>
    <a:srgbClr val="3A3A3A"/>
    <a:srgbClr val="FFC001"/>
    <a:srgbClr val="FAFAFA"/>
    <a:srgbClr val="F0B700"/>
    <a:srgbClr val="E2AC00"/>
    <a:srgbClr val="B08600"/>
    <a:srgbClr val="F6BB00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96238" autoAdjust="0"/>
  </p:normalViewPr>
  <p:slideViewPr>
    <p:cSldViewPr snapToGrid="0" snapToObjects="1">
      <p:cViewPr varScale="1">
        <p:scale>
          <a:sx n="106" d="100"/>
          <a:sy n="106" d="100"/>
        </p:scale>
        <p:origin x="954" y="108"/>
      </p:cViewPr>
      <p:guideLst>
        <p:guide orient="horz" pos="2997"/>
        <p:guide orient="horz" pos="1364"/>
        <p:guide orient="horz" pos="2680"/>
        <p:guide pos="3838"/>
        <p:guide pos="1139"/>
        <p:guide pos="5630"/>
        <p:guide pos="7036"/>
        <p:guide pos="2885"/>
      </p:guideLst>
    </p:cSldViewPr>
  </p:slideViewPr>
  <p:outlineViewPr>
    <p:cViewPr>
      <p:scale>
        <a:sx n="33" d="100"/>
        <a:sy n="33" d="100"/>
      </p:scale>
      <p:origin x="0" y="-15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1349" y="-5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1D737-D33A-49D8-A445-9C157DBC0D12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030D-2751-4AEF-992D-B59908D5A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989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5185088-C21B-4EF8-9223-736203207FFA}" type="datetimeFigureOut">
              <a:rPr lang="zh-CN" altLang="en-US"/>
              <a:pPr>
                <a:defRPr/>
              </a:pPr>
              <a:t>2023/11/22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56F162B-F023-4A11-961C-6EBAE8C7F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700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02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64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41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83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59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65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3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5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32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1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02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3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5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42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65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29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30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1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12A9B-1DB9-C3A6-688C-50FCB452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A4074E-951B-5D25-1DEC-C2C4ED58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666D642-B49C-106A-8EE9-0A632C8B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69A65E5-84CC-A3D2-0F2C-CBFD2A79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90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09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8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683762" y="2067829"/>
            <a:ext cx="2773679" cy="2773679"/>
          </a:xfrm>
          <a:prstGeom prst="diamond">
            <a:avLst/>
          </a:prstGeom>
          <a:solidFill>
            <a:schemeClr val="bg1">
              <a:lumMod val="90000"/>
            </a:schemeClr>
          </a:solid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zh-CN" altLang="en-US" dirty="0"/>
              <a:t>点击添加图片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EF881B3-94B0-FCD7-61E5-F1283FB5D2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87254" y="6586322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4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4DE05-1123-4929-BD04-19624C65C78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21E0B6-EECE-4E3C-A9D7-6E0B1ADEC6D8}"/>
              </a:ext>
            </a:extLst>
          </p:cNvPr>
          <p:cNvSpPr/>
          <p:nvPr userDrawn="1"/>
        </p:nvSpPr>
        <p:spPr>
          <a:xfrm>
            <a:off x="5424373" y="529995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4621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45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84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9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9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19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3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任意多边形 5">
            <a:extLst>
              <a:ext uri="{FF2B5EF4-FFF2-40B4-BE49-F238E27FC236}">
                <a16:creationId xmlns:a16="http://schemas.microsoft.com/office/drawing/2014/main" id="{299733FB-CF40-4375-8324-59C41B83ED86}"/>
              </a:ext>
            </a:extLst>
          </p:cNvPr>
          <p:cNvSpPr/>
          <p:nvPr userDrawn="1"/>
        </p:nvSpPr>
        <p:spPr>
          <a:xfrm rot="16200000" flipV="1">
            <a:off x="-172135" y="118881"/>
            <a:ext cx="959281" cy="721520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103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任意多边形 6">
            <a:extLst>
              <a:ext uri="{FF2B5EF4-FFF2-40B4-BE49-F238E27FC236}">
                <a16:creationId xmlns:a16="http://schemas.microsoft.com/office/drawing/2014/main" id="{915AB465-FC2E-4A2E-9D5C-983ADA6D2DB5}"/>
              </a:ext>
            </a:extLst>
          </p:cNvPr>
          <p:cNvSpPr/>
          <p:nvPr userDrawn="1"/>
        </p:nvSpPr>
        <p:spPr>
          <a:xfrm rot="16200000" flipV="1">
            <a:off x="-182596" y="258797"/>
            <a:ext cx="980201" cy="721518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ED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712CA1-418E-4EA0-9A07-E8FDC83333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2" t="36873" r="14379" b="41273"/>
          <a:stretch/>
        </p:blipFill>
        <p:spPr>
          <a:xfrm>
            <a:off x="9750829" y="87412"/>
            <a:ext cx="2365018" cy="520513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14CA680D-C0B4-48A7-9CEA-9AD18D407CFD}"/>
              </a:ext>
            </a:extLst>
          </p:cNvPr>
          <p:cNvSpPr/>
          <p:nvPr userDrawn="1"/>
        </p:nvSpPr>
        <p:spPr>
          <a:xfrm>
            <a:off x="0" y="6679771"/>
            <a:ext cx="3686185" cy="178229"/>
          </a:xfrm>
          <a:prstGeom prst="rect">
            <a:avLst/>
          </a:prstGeom>
          <a:solidFill>
            <a:srgbClr val="103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EB8572C6-F033-45BE-BF0C-A9050D6655AD}"/>
              </a:ext>
            </a:extLst>
          </p:cNvPr>
          <p:cNvSpPr/>
          <p:nvPr userDrawn="1"/>
        </p:nvSpPr>
        <p:spPr>
          <a:xfrm>
            <a:off x="3686185" y="6679771"/>
            <a:ext cx="8505815" cy="178229"/>
          </a:xfrm>
          <a:prstGeom prst="rect">
            <a:avLst/>
          </a:prstGeom>
          <a:solidFill>
            <a:srgbClr val="ED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2647" y="65837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030A0"/>
                </a:solidFill>
              </a:defRPr>
            </a:lvl1pPr>
          </a:lstStyle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56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7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83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3.png"/><Relationship Id="rId5" Type="http://schemas.openxmlformats.org/officeDocument/2006/relationships/image" Target="../media/image87.png"/><Relationship Id="rId4" Type="http://schemas.openxmlformats.org/officeDocument/2006/relationships/image" Target="../media/image76.png"/><Relationship Id="rId9" Type="http://schemas.openxmlformats.org/officeDocument/2006/relationships/image" Target="../media/image9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3" Type="http://schemas.openxmlformats.org/officeDocument/2006/relationships/image" Target="../media/image35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104.png"/><Relationship Id="rId5" Type="http://schemas.openxmlformats.org/officeDocument/2006/relationships/image" Target="../media/image37.png"/><Relationship Id="rId10" Type="http://schemas.openxmlformats.org/officeDocument/2006/relationships/image" Target="../media/image103.png"/><Relationship Id="rId4" Type="http://schemas.openxmlformats.org/officeDocument/2006/relationships/image" Target="../media/image36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0.png"/><Relationship Id="rId11" Type="http://schemas.openxmlformats.org/officeDocument/2006/relationships/image" Target="../media/image10.png"/><Relationship Id="rId5" Type="http://schemas.openxmlformats.org/officeDocument/2006/relationships/image" Target="../media/image410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35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51.png"/><Relationship Id="rId5" Type="http://schemas.openxmlformats.org/officeDocument/2006/relationships/image" Target="../media/image37.png"/><Relationship Id="rId10" Type="http://schemas.openxmlformats.org/officeDocument/2006/relationships/image" Target="../media/image50.png"/><Relationship Id="rId4" Type="http://schemas.openxmlformats.org/officeDocument/2006/relationships/image" Target="../media/image36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E43941A-6A26-BC59-881C-0BD5B6CC2D4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5DE04E-ACC3-DCFC-9C04-39CC09BD4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53" y="779586"/>
            <a:ext cx="10612331" cy="20576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9C5F0E-D50F-A802-1939-C374A57A5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589" y="3263028"/>
            <a:ext cx="5881143" cy="289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85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DPD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448800" y="6070768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EACF0AE-A758-1CB4-922C-C496CC1C7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96" y="2046165"/>
            <a:ext cx="3548958" cy="20439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B36C45-294E-5153-6206-ED2272022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0" y="1277647"/>
            <a:ext cx="7436283" cy="430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9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DPD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EACF0AE-A758-1CB4-922C-C496CC1C7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92" y="923535"/>
            <a:ext cx="3548958" cy="20439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840BB67-D47C-F140-7416-C21E2E9F7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532" y="787231"/>
            <a:ext cx="5300513" cy="5545760"/>
          </a:xfrm>
          <a:prstGeom prst="rect">
            <a:avLst/>
          </a:prstGeom>
        </p:spPr>
      </p:pic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CEDAD59B-B104-5D62-98E1-2485A1475DC6}"/>
              </a:ext>
            </a:extLst>
          </p:cNvPr>
          <p:cNvSpPr/>
          <p:nvPr/>
        </p:nvSpPr>
        <p:spPr>
          <a:xfrm>
            <a:off x="909873" y="1035648"/>
            <a:ext cx="2471596" cy="1819747"/>
          </a:xfrm>
          <a:custGeom>
            <a:avLst/>
            <a:gdLst>
              <a:gd name="connsiteX0" fmla="*/ 72428 w 2471596"/>
              <a:gd name="connsiteY0" fmla="*/ 0 h 1819747"/>
              <a:gd name="connsiteX1" fmla="*/ 72428 w 2471596"/>
              <a:gd name="connsiteY1" fmla="*/ 814812 h 1819747"/>
              <a:gd name="connsiteX2" fmla="*/ 1032095 w 2471596"/>
              <a:gd name="connsiteY2" fmla="*/ 814812 h 1819747"/>
              <a:gd name="connsiteX3" fmla="*/ 1041149 w 2471596"/>
              <a:gd name="connsiteY3" fmla="*/ 1819747 h 1819747"/>
              <a:gd name="connsiteX4" fmla="*/ 2471596 w 2471596"/>
              <a:gd name="connsiteY4" fmla="*/ 1810693 h 1819747"/>
              <a:gd name="connsiteX5" fmla="*/ 2471596 w 2471596"/>
              <a:gd name="connsiteY5" fmla="*/ 1032095 h 1819747"/>
              <a:gd name="connsiteX6" fmla="*/ 1502875 w 2471596"/>
              <a:gd name="connsiteY6" fmla="*/ 1050202 h 1819747"/>
              <a:gd name="connsiteX7" fmla="*/ 1511929 w 2471596"/>
              <a:gd name="connsiteY7" fmla="*/ 18107 h 1819747"/>
              <a:gd name="connsiteX8" fmla="*/ 0 w 2471596"/>
              <a:gd name="connsiteY8" fmla="*/ 9054 h 181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1596" h="1819747">
                <a:moveTo>
                  <a:pt x="72428" y="0"/>
                </a:moveTo>
                <a:lnTo>
                  <a:pt x="72428" y="814812"/>
                </a:lnTo>
                <a:lnTo>
                  <a:pt x="1032095" y="814812"/>
                </a:lnTo>
                <a:lnTo>
                  <a:pt x="1041149" y="1819747"/>
                </a:lnTo>
                <a:lnTo>
                  <a:pt x="2471596" y="1810693"/>
                </a:lnTo>
                <a:lnTo>
                  <a:pt x="2471596" y="1032095"/>
                </a:lnTo>
                <a:lnTo>
                  <a:pt x="1502875" y="1050202"/>
                </a:lnTo>
                <a:lnTo>
                  <a:pt x="1511929" y="18107"/>
                </a:lnTo>
                <a:lnTo>
                  <a:pt x="0" y="9054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92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DPD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9D5B78-2BD2-9886-08AD-A70342C26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06" y="880300"/>
            <a:ext cx="4477793" cy="10352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53F2C8-98AF-E6B7-641E-A5556C5C2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007" y="710063"/>
            <a:ext cx="4708415" cy="17615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40CDEDB-D092-52D9-E372-792D571F8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92" y="2571184"/>
            <a:ext cx="3720503" cy="30543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983A15C-3B6E-0383-4FB1-4BFEEBC0E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2653" y="2578562"/>
            <a:ext cx="3755043" cy="305436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74CFCC7-328F-400A-F1A4-DBEA9F16A0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8053" y="2578562"/>
            <a:ext cx="3755043" cy="288503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BC81843-17FA-B37B-B377-297D7E2C81EF}"/>
              </a:ext>
            </a:extLst>
          </p:cNvPr>
          <p:cNvSpPr txBox="1"/>
          <p:nvPr/>
        </p:nvSpPr>
        <p:spPr>
          <a:xfrm>
            <a:off x="4858126" y="5993407"/>
            <a:ext cx="247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Neuron num = 15</a:t>
            </a:r>
          </a:p>
        </p:txBody>
      </p:sp>
    </p:spTree>
    <p:extLst>
      <p:ext uri="{BB962C8B-B14F-4D97-AF65-F5344CB8AC3E}">
        <p14:creationId xmlns:p14="http://schemas.microsoft.com/office/powerpoint/2010/main" val="288062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DPD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BC81843-17FA-B37B-B377-297D7E2C81EF}"/>
              </a:ext>
            </a:extLst>
          </p:cNvPr>
          <p:cNvSpPr txBox="1"/>
          <p:nvPr/>
        </p:nvSpPr>
        <p:spPr>
          <a:xfrm>
            <a:off x="5624544" y="266153"/>
            <a:ext cx="247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Neuron num = 20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41A4AC-7468-C35A-1BC1-667D083A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078"/>
          <a:stretch/>
        </p:blipFill>
        <p:spPr>
          <a:xfrm>
            <a:off x="211375" y="1125967"/>
            <a:ext cx="1146969" cy="6495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21315A-9373-1895-014D-56099340D5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1423510" y="1054582"/>
            <a:ext cx="1220102" cy="7209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332B967-B7D5-9341-43D1-859FA8E1C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778" y="1054583"/>
            <a:ext cx="1627639" cy="72096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05D6D19-C46C-40CA-F545-45A23CD3E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1583" y="1054583"/>
            <a:ext cx="1568072" cy="62936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6DE032A-6940-6CAD-2DC8-6138E9E994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979431"/>
            <a:ext cx="1737798" cy="70451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FD41484-3059-F469-1850-31699F51BD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559" y="1765421"/>
            <a:ext cx="2708961" cy="222393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82E1DBA-FE1B-63C4-1747-70A66933AF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2697" y="1733662"/>
            <a:ext cx="2812201" cy="228745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49804BD-F782-FAAA-FC21-B72409FA27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3386" y="1775551"/>
            <a:ext cx="2953600" cy="232605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D1A376A-31A7-15B6-FA86-C47663213E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375" y="4173378"/>
            <a:ext cx="2909374" cy="235905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D823F4A-B56E-75BA-199B-180C7CA046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21154" y="4209179"/>
            <a:ext cx="2854591" cy="228745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7110173-8428-01C4-7E4D-33E594E55B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71476" y="4121611"/>
            <a:ext cx="3097571" cy="246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4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DPD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BC81843-17FA-B37B-B377-297D7E2C81EF}"/>
              </a:ext>
            </a:extLst>
          </p:cNvPr>
          <p:cNvSpPr txBox="1"/>
          <p:nvPr/>
        </p:nvSpPr>
        <p:spPr>
          <a:xfrm>
            <a:off x="5624544" y="266153"/>
            <a:ext cx="247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Neuron num = 20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C20F54-302B-DECF-F9A3-C372D36DF1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316"/>
          <a:stretch/>
        </p:blipFill>
        <p:spPr>
          <a:xfrm>
            <a:off x="265900" y="962516"/>
            <a:ext cx="6014916" cy="5331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292D00-251B-7744-D3EE-03A9DF5EF6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120"/>
          <a:stretch/>
        </p:blipFill>
        <p:spPr>
          <a:xfrm>
            <a:off x="259189" y="1582982"/>
            <a:ext cx="6014916" cy="5496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42764BE-A4AC-4C35-0742-4BAF67FBA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66" y="2269444"/>
            <a:ext cx="6190750" cy="4836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CA61064-AF86-5282-5AD8-9542C6D11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901" y="962516"/>
            <a:ext cx="2617549" cy="214889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A1C1828-D63D-0754-F3D7-1F83AF18C4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4250" y="962516"/>
            <a:ext cx="2641850" cy="214889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DCA9392-1FAB-225C-6A48-B837567CEE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261" y="3551690"/>
            <a:ext cx="2831492" cy="217546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5C170A7-81B8-4127-933A-038C003880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5753" y="3552459"/>
            <a:ext cx="2966605" cy="23686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AE26151-53F3-B4BF-545C-5D7E8F3274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8248" y="3539659"/>
            <a:ext cx="2984955" cy="239422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01140D55-530F-12B4-9F04-0CE03BE8E8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72672" y="3561812"/>
            <a:ext cx="2925067" cy="231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6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8395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DPD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88119" y="6386889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ED06E9B-BB54-9317-9FD7-1AE4FB03A84E}"/>
              </a:ext>
            </a:extLst>
          </p:cNvPr>
          <p:cNvSpPr txBox="1"/>
          <p:nvPr/>
        </p:nvSpPr>
        <p:spPr>
          <a:xfrm>
            <a:off x="328998" y="819215"/>
            <a:ext cx="567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PA</a:t>
            </a:r>
            <a:r>
              <a:rPr lang="zh-CN" altLang="en-US" b="1" dirty="0">
                <a:latin typeface="+mn-ea"/>
              </a:rPr>
              <a:t>输入信号平均功率对于</a:t>
            </a:r>
            <a:r>
              <a:rPr lang="en-US" altLang="zh-CN" b="1" dirty="0">
                <a:latin typeface="+mn-ea"/>
              </a:rPr>
              <a:t>DPD</a:t>
            </a:r>
            <a:r>
              <a:rPr lang="zh-CN" altLang="en-US" b="1" dirty="0">
                <a:latin typeface="+mn-ea"/>
              </a:rPr>
              <a:t>的影响：</a:t>
            </a:r>
            <a:endParaRPr lang="en-US" altLang="zh-CN" b="1" dirty="0"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22778D-6E8B-4921-6E27-7AD9386C197A}"/>
              </a:ext>
            </a:extLst>
          </p:cNvPr>
          <p:cNvSpPr txBox="1"/>
          <p:nvPr/>
        </p:nvSpPr>
        <p:spPr>
          <a:xfrm>
            <a:off x="328998" y="1368131"/>
            <a:ext cx="121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DDRV</a:t>
            </a:r>
            <a:r>
              <a:rPr lang="zh-CN" altLang="en-US" b="1" dirty="0">
                <a:latin typeface="+mn-ea"/>
              </a:rPr>
              <a:t>：</a:t>
            </a:r>
            <a:endParaRPr lang="en-US" altLang="zh-CN" b="1" dirty="0">
              <a:latin typeface="+mn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0217CAD-5AC8-6404-3BC4-49B2F0095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220" y="632602"/>
            <a:ext cx="6493099" cy="279639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994BF3E-BA1C-EC52-829B-943497C6A4B3}"/>
              </a:ext>
            </a:extLst>
          </p:cNvPr>
          <p:cNvSpPr/>
          <p:nvPr/>
        </p:nvSpPr>
        <p:spPr>
          <a:xfrm>
            <a:off x="5638220" y="2698060"/>
            <a:ext cx="1692998" cy="280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38F8C24-1739-9726-F34B-6AA802EFD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98" y="1955631"/>
            <a:ext cx="4927778" cy="482293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F21830B-F497-C27F-DA7D-0911902F0C2A}"/>
              </a:ext>
            </a:extLst>
          </p:cNvPr>
          <p:cNvSpPr txBox="1"/>
          <p:nvPr/>
        </p:nvSpPr>
        <p:spPr>
          <a:xfrm>
            <a:off x="328998" y="2702714"/>
            <a:ext cx="121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MP</a:t>
            </a:r>
            <a:r>
              <a:rPr lang="zh-CN" altLang="en-US" b="1" dirty="0">
                <a:latin typeface="+mn-ea"/>
              </a:rPr>
              <a:t>：</a:t>
            </a:r>
            <a:endParaRPr lang="en-US" altLang="zh-CN" b="1" dirty="0">
              <a:latin typeface="+mn-ea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9528489B-F785-93D0-3E36-4FE9F4B49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45" y="3318509"/>
            <a:ext cx="5615986" cy="547321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49F718C-FF74-8F17-04B3-2568F8A165C2}"/>
              </a:ext>
            </a:extLst>
          </p:cNvPr>
          <p:cNvSpPr txBox="1"/>
          <p:nvPr/>
        </p:nvSpPr>
        <p:spPr>
          <a:xfrm>
            <a:off x="328998" y="4198554"/>
            <a:ext cx="235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Neural Network</a:t>
            </a:r>
            <a:r>
              <a:rPr lang="zh-CN" altLang="en-US" b="1" dirty="0">
                <a:latin typeface="+mn-ea"/>
              </a:rPr>
              <a:t>：</a:t>
            </a:r>
            <a:endParaRPr lang="en-US" altLang="zh-CN" b="1" dirty="0">
              <a:latin typeface="+mn-ea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52E23C45-1064-915F-7558-DDA41157A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145" y="4904841"/>
            <a:ext cx="6190750" cy="48365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67973E3-53CE-48E4-CB97-5F8EE783C5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1316"/>
          <a:stretch/>
        </p:blipFill>
        <p:spPr>
          <a:xfrm>
            <a:off x="6116403" y="4187976"/>
            <a:ext cx="6014916" cy="5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9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8395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DPD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88119" y="6386889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ED06E9B-BB54-9317-9FD7-1AE4FB03A84E}"/>
              </a:ext>
            </a:extLst>
          </p:cNvPr>
          <p:cNvSpPr txBox="1"/>
          <p:nvPr/>
        </p:nvSpPr>
        <p:spPr>
          <a:xfrm>
            <a:off x="328998" y="819215"/>
            <a:ext cx="567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PA</a:t>
            </a:r>
            <a:r>
              <a:rPr lang="zh-CN" altLang="en-US" b="1" dirty="0">
                <a:latin typeface="+mn-ea"/>
              </a:rPr>
              <a:t>输入信号平均功率对于</a:t>
            </a:r>
            <a:r>
              <a:rPr lang="en-US" altLang="zh-CN" b="1" dirty="0">
                <a:latin typeface="+mn-ea"/>
              </a:rPr>
              <a:t>DPD</a:t>
            </a:r>
            <a:r>
              <a:rPr lang="zh-CN" altLang="en-US" b="1" dirty="0">
                <a:latin typeface="+mn-ea"/>
              </a:rPr>
              <a:t>的影响</a:t>
            </a:r>
            <a:endParaRPr lang="en-US" altLang="zh-CN" b="1" dirty="0">
              <a:latin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49F718C-FF74-8F17-04B3-2568F8A165C2}"/>
              </a:ext>
            </a:extLst>
          </p:cNvPr>
          <p:cNvSpPr txBox="1"/>
          <p:nvPr/>
        </p:nvSpPr>
        <p:spPr>
          <a:xfrm>
            <a:off x="328998" y="1227331"/>
            <a:ext cx="583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进一步增加</a:t>
            </a:r>
            <a:r>
              <a:rPr lang="en-US" altLang="zh-CN" b="1" dirty="0">
                <a:latin typeface="+mn-ea"/>
              </a:rPr>
              <a:t>PA</a:t>
            </a:r>
            <a:r>
              <a:rPr lang="zh-CN" altLang="en-US" b="1" dirty="0">
                <a:latin typeface="+mn-ea"/>
              </a:rPr>
              <a:t>输入信号的平均功率：</a:t>
            </a:r>
            <a:endParaRPr lang="en-US" altLang="zh-CN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45E876-F098-C8A3-5484-E96D4185F0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864"/>
          <a:stretch/>
        </p:blipFill>
        <p:spPr>
          <a:xfrm>
            <a:off x="5386883" y="74506"/>
            <a:ext cx="2896004" cy="5927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8189AB-8573-74CB-4AE2-C21DB3D23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31"/>
          <a:stretch/>
        </p:blipFill>
        <p:spPr>
          <a:xfrm>
            <a:off x="4296676" y="683280"/>
            <a:ext cx="2896004" cy="6826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5F76CC4-6DF5-2E89-8C56-D694E75BA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1563" y="722173"/>
            <a:ext cx="2734057" cy="6477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F119F10-FBB4-4218-BC6F-8DBE105DB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8322" y="4212762"/>
            <a:ext cx="3101459" cy="24595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C23EFD2-02CA-6737-D2FB-6D950A0A63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998" y="1702199"/>
            <a:ext cx="2830661" cy="232384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478BFBE-1567-A2D2-394E-79A35F64E1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5025" y="1681998"/>
            <a:ext cx="3023716" cy="245950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FAE6E11-3EE1-64B8-7717-A51E895652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9875" y="1691051"/>
            <a:ext cx="3136488" cy="253076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676401C-B75B-F5F6-E252-20C363FD72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7164" y="4212762"/>
            <a:ext cx="3123050" cy="2459501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BDEFCA49-380B-1997-B45B-B22C418A078B}"/>
              </a:ext>
            </a:extLst>
          </p:cNvPr>
          <p:cNvSpPr txBox="1"/>
          <p:nvPr/>
        </p:nvSpPr>
        <p:spPr>
          <a:xfrm>
            <a:off x="9718489" y="5443318"/>
            <a:ext cx="247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Neuron num = 20</a:t>
            </a:r>
          </a:p>
        </p:txBody>
      </p:sp>
    </p:spTree>
    <p:extLst>
      <p:ext uri="{BB962C8B-B14F-4D97-AF65-F5344CB8AC3E}">
        <p14:creationId xmlns:p14="http://schemas.microsoft.com/office/powerpoint/2010/main" val="248023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8395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DPD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88119" y="6386889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ED06E9B-BB54-9317-9FD7-1AE4FB03A84E}"/>
              </a:ext>
            </a:extLst>
          </p:cNvPr>
          <p:cNvSpPr txBox="1"/>
          <p:nvPr/>
        </p:nvSpPr>
        <p:spPr>
          <a:xfrm>
            <a:off x="328998" y="819215"/>
            <a:ext cx="567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PA</a:t>
            </a:r>
            <a:r>
              <a:rPr lang="zh-CN" altLang="en-US" b="1" dirty="0">
                <a:latin typeface="+mn-ea"/>
              </a:rPr>
              <a:t>输入信号平均功率对于</a:t>
            </a:r>
            <a:r>
              <a:rPr lang="en-US" altLang="zh-CN" b="1" dirty="0">
                <a:latin typeface="+mn-ea"/>
              </a:rPr>
              <a:t>DPD</a:t>
            </a:r>
            <a:r>
              <a:rPr lang="zh-CN" altLang="en-US" b="1" dirty="0">
                <a:latin typeface="+mn-ea"/>
              </a:rPr>
              <a:t>的影响：</a:t>
            </a:r>
            <a:endParaRPr lang="en-US" altLang="zh-CN" b="1" dirty="0">
              <a:latin typeface="+mn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0217CAD-5AC8-6404-3BC4-49B2F0095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755" y="560528"/>
            <a:ext cx="5447564" cy="234611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994BF3E-BA1C-EC52-829B-943497C6A4B3}"/>
              </a:ext>
            </a:extLst>
          </p:cNvPr>
          <p:cNvSpPr/>
          <p:nvPr/>
        </p:nvSpPr>
        <p:spPr>
          <a:xfrm>
            <a:off x="6683755" y="2291888"/>
            <a:ext cx="1357251" cy="2354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49F718C-FF74-8F17-04B3-2568F8A165C2}"/>
              </a:ext>
            </a:extLst>
          </p:cNvPr>
          <p:cNvSpPr txBox="1"/>
          <p:nvPr/>
        </p:nvSpPr>
        <p:spPr>
          <a:xfrm>
            <a:off x="0" y="1353459"/>
            <a:ext cx="508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Neural Network</a:t>
            </a:r>
            <a:r>
              <a:rPr lang="zh-CN" altLang="en-US" b="1" dirty="0">
                <a:latin typeface="+mn-ea"/>
              </a:rPr>
              <a:t>：</a:t>
            </a:r>
            <a:r>
              <a:rPr lang="en-US" altLang="zh-CN" b="1" dirty="0">
                <a:latin typeface="+mn-ea"/>
              </a:rPr>
              <a:t>Neuron num = 20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52E23C45-1064-915F-7558-DDA41157A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52" y="2285527"/>
            <a:ext cx="6190750" cy="48365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9252B15-3EE3-AADE-F72C-12949101C06F}"/>
              </a:ext>
            </a:extLst>
          </p:cNvPr>
          <p:cNvSpPr txBox="1"/>
          <p:nvPr/>
        </p:nvSpPr>
        <p:spPr>
          <a:xfrm>
            <a:off x="0" y="1819493"/>
            <a:ext cx="508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级联系统输入信号平均功率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Pin_ave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= 10.8dB: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14AB05-B37A-83EF-DAB8-8504F6272CFB}"/>
              </a:ext>
            </a:extLst>
          </p:cNvPr>
          <p:cNvSpPr txBox="1"/>
          <p:nvPr/>
        </p:nvSpPr>
        <p:spPr>
          <a:xfrm>
            <a:off x="0" y="2916473"/>
            <a:ext cx="508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级联系统输入信号平均功率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Pin_ave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= 12.8dB: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B79BCC-0A56-C63B-723B-81572E3C9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52" y="3429000"/>
            <a:ext cx="2734057" cy="6477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5F04B5E-513A-0838-8C55-A54F07C8E052}"/>
              </a:ext>
            </a:extLst>
          </p:cNvPr>
          <p:cNvSpPr txBox="1"/>
          <p:nvPr/>
        </p:nvSpPr>
        <p:spPr>
          <a:xfrm>
            <a:off x="0" y="4088822"/>
            <a:ext cx="508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级联系统输入信号平均功率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Pin_ave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= 14.8dB: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EEAD936-CE56-0E3C-1D23-C09D6EEB72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352" y="4586926"/>
            <a:ext cx="6426213" cy="61720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01CBC42-C312-C852-EFF5-0389A900B6B9}"/>
              </a:ext>
            </a:extLst>
          </p:cNvPr>
          <p:cNvSpPr txBox="1"/>
          <p:nvPr/>
        </p:nvSpPr>
        <p:spPr>
          <a:xfrm>
            <a:off x="0" y="5256318"/>
            <a:ext cx="508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级联系统输入信号平均功率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Pin_ave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= 16.8dB: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8AC6A1-1DB8-4BA4-EB1E-650C3DF7A8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352" y="5805783"/>
            <a:ext cx="6348036" cy="54462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10C3366-06F2-5714-BAEF-AA4894BF5226}"/>
              </a:ext>
            </a:extLst>
          </p:cNvPr>
          <p:cNvSpPr txBox="1"/>
          <p:nvPr/>
        </p:nvSpPr>
        <p:spPr>
          <a:xfrm>
            <a:off x="6844095" y="3059668"/>
            <a:ext cx="508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级联系统输入信号平均功率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Pin_ave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= 18.8dB: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2650CC0-EBBC-0FB8-5E02-880AFA3B7C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7258" y="3615125"/>
            <a:ext cx="5365911" cy="46166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9F093A1-A916-C692-AD7E-23C03A685602}"/>
              </a:ext>
            </a:extLst>
          </p:cNvPr>
          <p:cNvSpPr txBox="1"/>
          <p:nvPr/>
        </p:nvSpPr>
        <p:spPr>
          <a:xfrm>
            <a:off x="6683755" y="4900472"/>
            <a:ext cx="508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级联系统输入信号平均功率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Pin_ave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= 22.8dB: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24C405E-E1A5-712D-602F-A76D221CC4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8326" y="5449937"/>
            <a:ext cx="5513560" cy="50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1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modeling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9D3F3E-0E9A-6CDC-DDC6-42D6BB9AA9E5}"/>
              </a:ext>
            </a:extLst>
          </p:cNvPr>
          <p:cNvSpPr txBox="1"/>
          <p:nvPr/>
        </p:nvSpPr>
        <p:spPr>
          <a:xfrm>
            <a:off x="160034" y="982734"/>
            <a:ext cx="847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神经网络的搭建与训练：</a:t>
            </a:r>
            <a:r>
              <a:rPr lang="en-US" altLang="zh-CN" b="1" dirty="0">
                <a:latin typeface="+mn-ea"/>
              </a:rPr>
              <a:t>RVRNN</a:t>
            </a:r>
            <a:r>
              <a:rPr lang="zh-CN" altLang="en-US" b="1" dirty="0">
                <a:latin typeface="+mn-ea"/>
              </a:rPr>
              <a:t>（实值递归神经网络）</a:t>
            </a:r>
            <a:r>
              <a:rPr lang="en-US" altLang="zh-CN" b="1" dirty="0">
                <a:latin typeface="+mn-ea"/>
              </a:rPr>
              <a:t>,TDL = 3,RTDL = 1</a:t>
            </a:r>
            <a:endParaRPr lang="en-US" altLang="zh-CN" dirty="0">
              <a:latin typeface="+mn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972AF5B-0E6E-1969-47D1-6D8F47927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102" y="1747474"/>
            <a:ext cx="1182986" cy="23659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27A61C5-EE7C-88DC-3746-AEE0DB1D4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102" y="2076073"/>
            <a:ext cx="2025370" cy="48583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2D2E9BF-0BBC-2FFE-524C-2A02370A2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42" y="1352066"/>
            <a:ext cx="6232960" cy="41130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04BBFC2-BC20-C128-3F14-2C8DE9822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102" y="2636102"/>
            <a:ext cx="5224921" cy="33938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A5BA50-E545-18B4-1CF2-DB000281AC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8621" y="580173"/>
            <a:ext cx="3255678" cy="9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4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modeling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6229611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9D3F3E-0E9A-6CDC-DDC6-42D6BB9AA9E5}"/>
              </a:ext>
            </a:extLst>
          </p:cNvPr>
          <p:cNvSpPr txBox="1"/>
          <p:nvPr/>
        </p:nvSpPr>
        <p:spPr>
          <a:xfrm>
            <a:off x="160034" y="798068"/>
            <a:ext cx="847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RVRNN</a:t>
            </a:r>
            <a:r>
              <a:rPr lang="zh-CN" altLang="en-US" b="1" dirty="0">
                <a:latin typeface="+mn-ea"/>
              </a:rPr>
              <a:t>（实值递归神经网络），</a:t>
            </a:r>
            <a:r>
              <a:rPr lang="en-US" altLang="zh-CN" b="1" dirty="0">
                <a:latin typeface="+mn-ea"/>
              </a:rPr>
              <a:t>TDL = 3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>
                <a:latin typeface="+mn-ea"/>
              </a:rPr>
              <a:t>RTDL = 1</a:t>
            </a:r>
            <a:endParaRPr lang="en-US" altLang="zh-CN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38B802-E607-7B4E-2D6E-A960E47C0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34" y="1296741"/>
            <a:ext cx="8192643" cy="3715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C1DBD5-631E-52E5-61BD-501917692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54" y="3904235"/>
            <a:ext cx="2135211" cy="9772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F3B3364-73DC-2927-B6BC-28944B4C4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319" y="1905151"/>
            <a:ext cx="990738" cy="7049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96B194B-5373-DF32-F91E-3C175B77B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846982"/>
            <a:ext cx="3045377" cy="761344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C78C9A4-072D-3A1C-CBB0-30472736D6EA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1522688" y="2610099"/>
            <a:ext cx="1" cy="23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78E9594-16C9-0D6D-BF0F-FEE1D08767AB}"/>
              </a:ext>
            </a:extLst>
          </p:cNvPr>
          <p:cNvCxnSpPr>
            <a:cxnSpLocks/>
          </p:cNvCxnSpPr>
          <p:nvPr/>
        </p:nvCxnSpPr>
        <p:spPr>
          <a:xfrm>
            <a:off x="1522687" y="3433488"/>
            <a:ext cx="0" cy="470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31C3797E-8BF9-703E-FDD3-01A3EC949D81}"/>
              </a:ext>
            </a:extLst>
          </p:cNvPr>
          <p:cNvSpPr txBox="1"/>
          <p:nvPr/>
        </p:nvSpPr>
        <p:spPr>
          <a:xfrm>
            <a:off x="6887126" y="6239243"/>
            <a:ext cx="247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Neuron num = 15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19B334-8A11-663A-D462-70A8DD62B3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034" y="5287908"/>
            <a:ext cx="3899570" cy="11781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919F280-50AB-B52B-A0DB-CF3E7C315A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2443" y="1680307"/>
            <a:ext cx="2436659" cy="17955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BB3EF1-4BAC-9B60-1C5F-07EB721BD0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7924" y="1668268"/>
            <a:ext cx="2252437" cy="18075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AC42FC7-0345-03A6-6671-92F7C45AE3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9743" y="1633383"/>
            <a:ext cx="2252437" cy="19029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C806554-1650-A0DB-50E0-3EEA5091DE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0126" y="3608326"/>
            <a:ext cx="2888020" cy="241743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D1864A3-5108-2DFE-02C3-FA73961F38B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05994" y="3693681"/>
            <a:ext cx="2613132" cy="218329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545ABEB-9025-ECA5-E45E-56A00000420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72016" y="3772217"/>
            <a:ext cx="2619984" cy="211168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B869EDE-344E-89C8-2B76-789D90706D4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23112" y="435438"/>
            <a:ext cx="1585924" cy="96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4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684328" y="323729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to modeling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32384" y="6028781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0CB593-E2F8-BB4A-A098-6F1D34FEE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46" y="1791384"/>
            <a:ext cx="2972888" cy="22244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010EB2-DE16-F421-CB04-3E2492B79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764" y="1749349"/>
            <a:ext cx="5039428" cy="44773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910CCA7-314A-05B1-F7DE-08BBB9481ABF}"/>
              </a:ext>
            </a:extLst>
          </p:cNvPr>
          <p:cNvSpPr txBox="1"/>
          <p:nvPr/>
        </p:nvSpPr>
        <p:spPr>
          <a:xfrm>
            <a:off x="38617" y="1296426"/>
            <a:ext cx="607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用于对</a:t>
            </a:r>
            <a:r>
              <a:rPr lang="en-US" altLang="zh-CN" b="1" dirty="0">
                <a:latin typeface="+mn-ea"/>
              </a:rPr>
              <a:t>PA</a:t>
            </a:r>
            <a:r>
              <a:rPr lang="zh-CN" altLang="en-US" b="1" dirty="0">
                <a:latin typeface="+mn-ea"/>
              </a:rPr>
              <a:t>进行建模的神经网络（不考虑记忆效应）</a:t>
            </a:r>
            <a:endParaRPr lang="en-US" altLang="zh-CN" sz="1600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8734B3-1D61-1638-512B-B24B6F0A854B}"/>
              </a:ext>
            </a:extLst>
          </p:cNvPr>
          <p:cNvSpPr txBox="1"/>
          <p:nvPr/>
        </p:nvSpPr>
        <p:spPr>
          <a:xfrm>
            <a:off x="5694656" y="1212835"/>
            <a:ext cx="607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用于对</a:t>
            </a:r>
            <a:r>
              <a:rPr lang="en-US" altLang="zh-CN" b="1" dirty="0">
                <a:latin typeface="+mn-ea"/>
              </a:rPr>
              <a:t>PA</a:t>
            </a:r>
            <a:r>
              <a:rPr lang="zh-CN" altLang="en-US" b="1" dirty="0">
                <a:latin typeface="+mn-ea"/>
              </a:rPr>
              <a:t>进行建模的神经网络（考虑记忆效应）</a:t>
            </a:r>
            <a:endParaRPr lang="en-US" altLang="zh-CN" sz="1600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4E8B5E-91CE-552B-BE59-A579A1DE0F86}"/>
              </a:ext>
            </a:extLst>
          </p:cNvPr>
          <p:cNvSpPr txBox="1"/>
          <p:nvPr/>
        </p:nvSpPr>
        <p:spPr>
          <a:xfrm>
            <a:off x="10799483" y="2738117"/>
            <a:ext cx="116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RVRNN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88ED47-2581-9C7B-F130-7492B6623128}"/>
              </a:ext>
            </a:extLst>
          </p:cNvPr>
          <p:cNvSpPr txBox="1"/>
          <p:nvPr/>
        </p:nvSpPr>
        <p:spPr>
          <a:xfrm>
            <a:off x="10799483" y="4821367"/>
            <a:ext cx="116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RVTDFNN</a:t>
            </a:r>
          </a:p>
        </p:txBody>
      </p:sp>
    </p:spTree>
    <p:extLst>
      <p:ext uri="{BB962C8B-B14F-4D97-AF65-F5344CB8AC3E}">
        <p14:creationId xmlns:p14="http://schemas.microsoft.com/office/powerpoint/2010/main" val="150576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584739" y="233194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32384" y="6028781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3A835844-E2FB-996B-B57B-8485F7D04124}"/>
                  </a:ext>
                </a:extLst>
              </p:cNvPr>
              <p:cNvSpPr/>
              <p:nvPr/>
            </p:nvSpPr>
            <p:spPr>
              <a:xfrm>
                <a:off x="1908204" y="3362126"/>
                <a:ext cx="1258432" cy="6557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3A835844-E2FB-996B-B57B-8485F7D04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204" y="3362126"/>
                <a:ext cx="1258432" cy="6557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0C91E115-0A5B-5126-E787-D15A7B693A54}"/>
              </a:ext>
            </a:extLst>
          </p:cNvPr>
          <p:cNvSpPr txBox="1"/>
          <p:nvPr/>
        </p:nvSpPr>
        <p:spPr>
          <a:xfrm>
            <a:off x="2023537" y="2891721"/>
            <a:ext cx="13250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+mn-ea"/>
              </a:rPr>
              <a:t>Layer 1</a:t>
            </a:r>
            <a:endParaRPr lang="zh-CN" altLang="en-US" sz="1400" dirty="0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3C0A7EF4-E281-1310-7645-862ACF5BEE48}"/>
              </a:ext>
            </a:extLst>
          </p:cNvPr>
          <p:cNvSpPr/>
          <p:nvPr/>
        </p:nvSpPr>
        <p:spPr>
          <a:xfrm>
            <a:off x="1342308" y="3526126"/>
            <a:ext cx="419998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64A2737-6836-86D6-0DCA-957BDF6B5F20}"/>
                  </a:ext>
                </a:extLst>
              </p:cNvPr>
              <p:cNvSpPr txBox="1"/>
              <p:nvPr/>
            </p:nvSpPr>
            <p:spPr>
              <a:xfrm>
                <a:off x="476194" y="3482638"/>
                <a:ext cx="11255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b="1" dirty="0">
                    <a:latin typeface="+mn-ea"/>
                  </a:rPr>
                  <a:t>输入集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64A2737-6836-86D6-0DCA-957BDF6B5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4" y="3482638"/>
                <a:ext cx="1125565" cy="307777"/>
              </a:xfrm>
              <a:prstGeom prst="rect">
                <a:avLst/>
              </a:prstGeom>
              <a:blipFill>
                <a:blip r:embed="rId4"/>
                <a:stretch>
                  <a:fillRect l="-1622" t="-5882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箭头: 右 48">
            <a:extLst>
              <a:ext uri="{FF2B5EF4-FFF2-40B4-BE49-F238E27FC236}">
                <a16:creationId xmlns:a16="http://schemas.microsoft.com/office/drawing/2014/main" id="{7C191F9F-5D2D-9309-C165-FBAB636E8A15}"/>
              </a:ext>
            </a:extLst>
          </p:cNvPr>
          <p:cNvSpPr/>
          <p:nvPr/>
        </p:nvSpPr>
        <p:spPr>
          <a:xfrm>
            <a:off x="8634678" y="3526127"/>
            <a:ext cx="733330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A56002B-186F-E5E8-EDDB-C3591314F7F9}"/>
                  </a:ext>
                </a:extLst>
              </p:cNvPr>
              <p:cNvSpPr txBox="1"/>
              <p:nvPr/>
            </p:nvSpPr>
            <p:spPr>
              <a:xfrm>
                <a:off x="9352837" y="3482638"/>
                <a:ext cx="11255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b="1" dirty="0">
                    <a:latin typeface="+mn-ea"/>
                  </a:rPr>
                  <a:t>预测集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A56002B-186F-E5E8-EDDB-C3591314F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837" y="3482638"/>
                <a:ext cx="1125565" cy="307777"/>
              </a:xfrm>
              <a:prstGeom prst="rect">
                <a:avLst/>
              </a:prstGeom>
              <a:blipFill>
                <a:blip r:embed="rId5"/>
                <a:stretch>
                  <a:fillRect l="-1622" t="-5882" r="-541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5E5547EE-5F44-C729-536F-3E1981036A3D}"/>
                  </a:ext>
                </a:extLst>
              </p:cNvPr>
              <p:cNvSpPr/>
              <p:nvPr/>
            </p:nvSpPr>
            <p:spPr>
              <a:xfrm>
                <a:off x="1907678" y="4524422"/>
                <a:ext cx="1258432" cy="6557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5E5547EE-5F44-C729-536F-3E1981036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78" y="4524422"/>
                <a:ext cx="1258432" cy="6557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箭头: 下 51">
            <a:extLst>
              <a:ext uri="{FF2B5EF4-FFF2-40B4-BE49-F238E27FC236}">
                <a16:creationId xmlns:a16="http://schemas.microsoft.com/office/drawing/2014/main" id="{D6B5AEA6-18FF-1931-1EE5-74B93B29BF01}"/>
              </a:ext>
            </a:extLst>
          </p:cNvPr>
          <p:cNvSpPr/>
          <p:nvPr/>
        </p:nvSpPr>
        <p:spPr>
          <a:xfrm>
            <a:off x="2502964" y="4072190"/>
            <a:ext cx="183104" cy="3979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6F8BAE2-6D47-AC60-A5B0-3CBB5A0A2A04}"/>
                  </a:ext>
                </a:extLst>
              </p:cNvPr>
              <p:cNvSpPr txBox="1"/>
              <p:nvPr/>
            </p:nvSpPr>
            <p:spPr>
              <a:xfrm>
                <a:off x="1284372" y="4076005"/>
                <a:ext cx="13319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b="1" dirty="0">
                    <a:latin typeface="+mn-ea"/>
                  </a:rPr>
                  <a:t>中间变量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6F8BAE2-6D47-AC60-A5B0-3CBB5A0A2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372" y="4076005"/>
                <a:ext cx="1331923" cy="338554"/>
              </a:xfrm>
              <a:prstGeom prst="rect">
                <a:avLst/>
              </a:prstGeom>
              <a:blipFill>
                <a:blip r:embed="rId7"/>
                <a:stretch>
                  <a:fillRect l="-459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箭头: 右弧形 53">
            <a:extLst>
              <a:ext uri="{FF2B5EF4-FFF2-40B4-BE49-F238E27FC236}">
                <a16:creationId xmlns:a16="http://schemas.microsoft.com/office/drawing/2014/main" id="{39377560-77EE-A58E-58C5-C1349C99647A}"/>
              </a:ext>
            </a:extLst>
          </p:cNvPr>
          <p:cNvSpPr/>
          <p:nvPr/>
        </p:nvSpPr>
        <p:spPr>
          <a:xfrm rot="2011314">
            <a:off x="9073841" y="4100177"/>
            <a:ext cx="739975" cy="1125629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01A6D88-5E86-035E-0452-8262EE5DC9A2}"/>
                  </a:ext>
                </a:extLst>
              </p:cNvPr>
              <p:cNvSpPr txBox="1"/>
              <p:nvPr/>
            </p:nvSpPr>
            <p:spPr>
              <a:xfrm>
                <a:off x="9705345" y="4316212"/>
                <a:ext cx="11255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01A6D88-5E86-035E-0452-8262EE5DC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345" y="4316212"/>
                <a:ext cx="1125565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箭头: 左 55">
            <a:extLst>
              <a:ext uri="{FF2B5EF4-FFF2-40B4-BE49-F238E27FC236}">
                <a16:creationId xmlns:a16="http://schemas.microsoft.com/office/drawing/2014/main" id="{6C3922C1-DB04-E500-C8EB-7E5610970FDD}"/>
              </a:ext>
            </a:extLst>
          </p:cNvPr>
          <p:cNvSpPr/>
          <p:nvPr/>
        </p:nvSpPr>
        <p:spPr>
          <a:xfrm rot="16200000">
            <a:off x="2462843" y="5222403"/>
            <a:ext cx="265388" cy="3077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68A1EFDA-6A94-62C3-DE4F-67A9FD0DB3EF}"/>
                  </a:ext>
                </a:extLst>
              </p:cNvPr>
              <p:cNvSpPr txBox="1"/>
              <p:nvPr/>
            </p:nvSpPr>
            <p:spPr>
              <a:xfrm>
                <a:off x="1798216" y="5486948"/>
                <a:ext cx="15232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68A1EFDA-6A94-62C3-DE4F-67A9FD0DB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216" y="5486948"/>
                <a:ext cx="152322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CCCC8072-45F9-0AD0-7005-A1C094984F11}"/>
                  </a:ext>
                </a:extLst>
              </p:cNvPr>
              <p:cNvSpPr/>
              <p:nvPr/>
            </p:nvSpPr>
            <p:spPr>
              <a:xfrm>
                <a:off x="3780011" y="3328177"/>
                <a:ext cx="1258432" cy="6557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CCCC8072-45F9-0AD0-7005-A1C094984F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011" y="3328177"/>
                <a:ext cx="1258432" cy="6557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DF1F6BC5-0E6C-EA3D-BE08-2220EA515441}"/>
              </a:ext>
            </a:extLst>
          </p:cNvPr>
          <p:cNvSpPr txBox="1"/>
          <p:nvPr/>
        </p:nvSpPr>
        <p:spPr>
          <a:xfrm>
            <a:off x="3895344" y="2887461"/>
            <a:ext cx="13250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+mn-ea"/>
              </a:rPr>
              <a:t>Layer 2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355CA3AE-D72B-94C4-48B2-EDA7C808099E}"/>
                  </a:ext>
                </a:extLst>
              </p:cNvPr>
              <p:cNvSpPr/>
              <p:nvPr/>
            </p:nvSpPr>
            <p:spPr>
              <a:xfrm>
                <a:off x="3779485" y="4490473"/>
                <a:ext cx="1258432" cy="6557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355CA3AE-D72B-94C4-48B2-EDA7C8080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485" y="4490473"/>
                <a:ext cx="1258432" cy="6557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箭头: 下 60">
            <a:extLst>
              <a:ext uri="{FF2B5EF4-FFF2-40B4-BE49-F238E27FC236}">
                <a16:creationId xmlns:a16="http://schemas.microsoft.com/office/drawing/2014/main" id="{B3480D23-0A03-321C-7FD3-26E253D4E8D3}"/>
              </a:ext>
            </a:extLst>
          </p:cNvPr>
          <p:cNvSpPr/>
          <p:nvPr/>
        </p:nvSpPr>
        <p:spPr>
          <a:xfrm>
            <a:off x="4374771" y="4038241"/>
            <a:ext cx="183104" cy="3979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左 61">
            <a:extLst>
              <a:ext uri="{FF2B5EF4-FFF2-40B4-BE49-F238E27FC236}">
                <a16:creationId xmlns:a16="http://schemas.microsoft.com/office/drawing/2014/main" id="{5F80AFBE-1C57-3862-B8C0-9286BF429160}"/>
              </a:ext>
            </a:extLst>
          </p:cNvPr>
          <p:cNvSpPr/>
          <p:nvPr/>
        </p:nvSpPr>
        <p:spPr>
          <a:xfrm rot="16200000">
            <a:off x="4334650" y="5188454"/>
            <a:ext cx="265388" cy="3077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60C3753-D13E-A028-A3BD-3E464C2E9120}"/>
                  </a:ext>
                </a:extLst>
              </p:cNvPr>
              <p:cNvSpPr txBox="1"/>
              <p:nvPr/>
            </p:nvSpPr>
            <p:spPr>
              <a:xfrm>
                <a:off x="3670023" y="5452999"/>
                <a:ext cx="15232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60C3753-D13E-A028-A3BD-3E464C2E9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023" y="5452999"/>
                <a:ext cx="1523223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箭头: 右 63">
            <a:extLst>
              <a:ext uri="{FF2B5EF4-FFF2-40B4-BE49-F238E27FC236}">
                <a16:creationId xmlns:a16="http://schemas.microsoft.com/office/drawing/2014/main" id="{7CDB62ED-5C00-11E1-861F-AC255125D0BF}"/>
              </a:ext>
            </a:extLst>
          </p:cNvPr>
          <p:cNvSpPr/>
          <p:nvPr/>
        </p:nvSpPr>
        <p:spPr>
          <a:xfrm>
            <a:off x="3300883" y="3502160"/>
            <a:ext cx="424443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7147AF4-E68A-13DA-8168-39B07A644FE3}"/>
                  </a:ext>
                </a:extLst>
              </p:cNvPr>
              <p:cNvSpPr txBox="1"/>
              <p:nvPr/>
            </p:nvSpPr>
            <p:spPr>
              <a:xfrm>
                <a:off x="3266252" y="4042056"/>
                <a:ext cx="13319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b="1" dirty="0">
                    <a:latin typeface="+mn-ea"/>
                  </a:rPr>
                  <a:t>中间变量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7147AF4-E68A-13DA-8168-39B07A644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252" y="4042056"/>
                <a:ext cx="1331923" cy="338554"/>
              </a:xfrm>
              <a:prstGeom prst="rect">
                <a:avLst/>
              </a:prstGeom>
              <a:blipFill>
                <a:blip r:embed="rId13"/>
                <a:stretch>
                  <a:fillRect l="-459"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箭头: 左 65">
            <a:extLst>
              <a:ext uri="{FF2B5EF4-FFF2-40B4-BE49-F238E27FC236}">
                <a16:creationId xmlns:a16="http://schemas.microsoft.com/office/drawing/2014/main" id="{C16E179B-BF26-7ED3-8EDF-ECBB46F8FDF1}"/>
              </a:ext>
            </a:extLst>
          </p:cNvPr>
          <p:cNvSpPr/>
          <p:nvPr/>
        </p:nvSpPr>
        <p:spPr>
          <a:xfrm>
            <a:off x="3260541" y="4664758"/>
            <a:ext cx="424443" cy="30717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箭头: 左 66">
            <a:extLst>
              <a:ext uri="{FF2B5EF4-FFF2-40B4-BE49-F238E27FC236}">
                <a16:creationId xmlns:a16="http://schemas.microsoft.com/office/drawing/2014/main" id="{054F3531-5518-7245-0FE5-4129C60B64A0}"/>
              </a:ext>
            </a:extLst>
          </p:cNvPr>
          <p:cNvSpPr/>
          <p:nvPr/>
        </p:nvSpPr>
        <p:spPr>
          <a:xfrm rot="16200000">
            <a:off x="2505189" y="5774075"/>
            <a:ext cx="224256" cy="3077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左 67">
            <a:extLst>
              <a:ext uri="{FF2B5EF4-FFF2-40B4-BE49-F238E27FC236}">
                <a16:creationId xmlns:a16="http://schemas.microsoft.com/office/drawing/2014/main" id="{BEE04A44-4D1F-AA88-5CE6-B55D50B063BC}"/>
              </a:ext>
            </a:extLst>
          </p:cNvPr>
          <p:cNvSpPr/>
          <p:nvPr/>
        </p:nvSpPr>
        <p:spPr>
          <a:xfrm rot="16200000">
            <a:off x="4378011" y="5740126"/>
            <a:ext cx="224256" cy="3077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5107433-A8A5-D09B-E1F3-A791A82C9743}"/>
                  </a:ext>
                </a:extLst>
              </p:cNvPr>
              <p:cNvSpPr txBox="1"/>
              <p:nvPr/>
            </p:nvSpPr>
            <p:spPr>
              <a:xfrm>
                <a:off x="1174817" y="6087167"/>
                <a:ext cx="26670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5107433-A8A5-D09B-E1F3-A791A82C9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817" y="6087167"/>
                <a:ext cx="2667070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EC551DD-18DA-5666-2A0B-6A588CEBBD87}"/>
                  </a:ext>
                </a:extLst>
              </p:cNvPr>
              <p:cNvSpPr txBox="1"/>
              <p:nvPr/>
            </p:nvSpPr>
            <p:spPr>
              <a:xfrm>
                <a:off x="3132788" y="6063201"/>
                <a:ext cx="26670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EC551DD-18DA-5666-2A0B-6A588CEBB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88" y="6063201"/>
                <a:ext cx="266707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箭头: 右 70">
            <a:extLst>
              <a:ext uri="{FF2B5EF4-FFF2-40B4-BE49-F238E27FC236}">
                <a16:creationId xmlns:a16="http://schemas.microsoft.com/office/drawing/2014/main" id="{55302AAC-370F-07B1-8438-2DF437F19D95}"/>
              </a:ext>
            </a:extLst>
          </p:cNvPr>
          <p:cNvSpPr/>
          <p:nvPr/>
        </p:nvSpPr>
        <p:spPr>
          <a:xfrm>
            <a:off x="5111611" y="3500671"/>
            <a:ext cx="424443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箭头: 左 71">
            <a:extLst>
              <a:ext uri="{FF2B5EF4-FFF2-40B4-BE49-F238E27FC236}">
                <a16:creationId xmlns:a16="http://schemas.microsoft.com/office/drawing/2014/main" id="{0472806A-078A-D26E-E5F8-442B72A6B179}"/>
              </a:ext>
            </a:extLst>
          </p:cNvPr>
          <p:cNvSpPr/>
          <p:nvPr/>
        </p:nvSpPr>
        <p:spPr>
          <a:xfrm>
            <a:off x="5090194" y="4710025"/>
            <a:ext cx="424443" cy="30717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03871518-F077-B9D0-49D4-FE3B9ADB1196}"/>
                  </a:ext>
                </a:extLst>
              </p:cNvPr>
              <p:cNvSpPr/>
              <p:nvPr/>
            </p:nvSpPr>
            <p:spPr>
              <a:xfrm>
                <a:off x="7238583" y="3333715"/>
                <a:ext cx="1258432" cy="6557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03871518-F077-B9D0-49D4-FE3B9ADB11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583" y="3333715"/>
                <a:ext cx="1258432" cy="655744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本框 74">
            <a:extLst>
              <a:ext uri="{FF2B5EF4-FFF2-40B4-BE49-F238E27FC236}">
                <a16:creationId xmlns:a16="http://schemas.microsoft.com/office/drawing/2014/main" id="{1CE4F6CB-ABBE-ED44-00B6-B03B82E923D3}"/>
              </a:ext>
            </a:extLst>
          </p:cNvPr>
          <p:cNvSpPr txBox="1"/>
          <p:nvPr/>
        </p:nvSpPr>
        <p:spPr>
          <a:xfrm>
            <a:off x="7353916" y="2892999"/>
            <a:ext cx="13250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+mn-ea"/>
              </a:rPr>
              <a:t>Layer L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120CDA24-70C1-C6F4-5F83-0BFA33F0E9B0}"/>
                  </a:ext>
                </a:extLst>
              </p:cNvPr>
              <p:cNvSpPr/>
              <p:nvPr/>
            </p:nvSpPr>
            <p:spPr>
              <a:xfrm>
                <a:off x="7238057" y="4496011"/>
                <a:ext cx="1258432" cy="6557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120CDA24-70C1-C6F4-5F83-0BFA33F0E9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057" y="4496011"/>
                <a:ext cx="1258432" cy="655744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箭头: 下 76">
            <a:extLst>
              <a:ext uri="{FF2B5EF4-FFF2-40B4-BE49-F238E27FC236}">
                <a16:creationId xmlns:a16="http://schemas.microsoft.com/office/drawing/2014/main" id="{F06A44D0-C920-678B-11BA-CE2785D52EA5}"/>
              </a:ext>
            </a:extLst>
          </p:cNvPr>
          <p:cNvSpPr/>
          <p:nvPr/>
        </p:nvSpPr>
        <p:spPr>
          <a:xfrm>
            <a:off x="7833343" y="4043779"/>
            <a:ext cx="183104" cy="3979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箭头: 左 77">
            <a:extLst>
              <a:ext uri="{FF2B5EF4-FFF2-40B4-BE49-F238E27FC236}">
                <a16:creationId xmlns:a16="http://schemas.microsoft.com/office/drawing/2014/main" id="{20391284-F7CA-0F8D-4F5F-46617268A376}"/>
              </a:ext>
            </a:extLst>
          </p:cNvPr>
          <p:cNvSpPr/>
          <p:nvPr/>
        </p:nvSpPr>
        <p:spPr>
          <a:xfrm rot="16200000">
            <a:off x="7793222" y="5193992"/>
            <a:ext cx="265388" cy="3077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7E95686-A85D-2B29-FD33-51C6D2178627}"/>
                  </a:ext>
                </a:extLst>
              </p:cNvPr>
              <p:cNvSpPr txBox="1"/>
              <p:nvPr/>
            </p:nvSpPr>
            <p:spPr>
              <a:xfrm>
                <a:off x="7128595" y="5458537"/>
                <a:ext cx="15232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7E95686-A85D-2B29-FD33-51C6D2178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595" y="5458537"/>
                <a:ext cx="1523223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箭头: 右 79">
            <a:extLst>
              <a:ext uri="{FF2B5EF4-FFF2-40B4-BE49-F238E27FC236}">
                <a16:creationId xmlns:a16="http://schemas.microsoft.com/office/drawing/2014/main" id="{CD006314-F816-48B8-5231-5F56E2645FCC}"/>
              </a:ext>
            </a:extLst>
          </p:cNvPr>
          <p:cNvSpPr/>
          <p:nvPr/>
        </p:nvSpPr>
        <p:spPr>
          <a:xfrm>
            <a:off x="6759455" y="3507698"/>
            <a:ext cx="424443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4FD4DEB-E3B0-8D36-3D2B-A3CF69C2DF56}"/>
                  </a:ext>
                </a:extLst>
              </p:cNvPr>
              <p:cNvSpPr txBox="1"/>
              <p:nvPr/>
            </p:nvSpPr>
            <p:spPr>
              <a:xfrm>
                <a:off x="6724824" y="4047594"/>
                <a:ext cx="13319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b="1" dirty="0">
                    <a:latin typeface="+mn-ea"/>
                  </a:rPr>
                  <a:t>中间变量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4FD4DEB-E3B0-8D36-3D2B-A3CF69C2D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824" y="4047594"/>
                <a:ext cx="1331923" cy="338554"/>
              </a:xfrm>
              <a:prstGeom prst="rect">
                <a:avLst/>
              </a:prstGeom>
              <a:blipFill>
                <a:blip r:embed="rId1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箭头: 左 81">
            <a:extLst>
              <a:ext uri="{FF2B5EF4-FFF2-40B4-BE49-F238E27FC236}">
                <a16:creationId xmlns:a16="http://schemas.microsoft.com/office/drawing/2014/main" id="{AE535400-05BD-D3E7-95FF-7A9727945959}"/>
              </a:ext>
            </a:extLst>
          </p:cNvPr>
          <p:cNvSpPr/>
          <p:nvPr/>
        </p:nvSpPr>
        <p:spPr>
          <a:xfrm>
            <a:off x="6740006" y="4716285"/>
            <a:ext cx="424443" cy="30717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箭头: 左 82">
            <a:extLst>
              <a:ext uri="{FF2B5EF4-FFF2-40B4-BE49-F238E27FC236}">
                <a16:creationId xmlns:a16="http://schemas.microsoft.com/office/drawing/2014/main" id="{96A0208B-F5E8-9911-158E-852E8BD21407}"/>
              </a:ext>
            </a:extLst>
          </p:cNvPr>
          <p:cNvSpPr/>
          <p:nvPr/>
        </p:nvSpPr>
        <p:spPr>
          <a:xfrm rot="16200000">
            <a:off x="7836583" y="5745664"/>
            <a:ext cx="224256" cy="3077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134A0E99-017A-A780-F815-7D2E7BAD278C}"/>
                  </a:ext>
                </a:extLst>
              </p:cNvPr>
              <p:cNvSpPr txBox="1"/>
              <p:nvPr/>
            </p:nvSpPr>
            <p:spPr>
              <a:xfrm>
                <a:off x="6615176" y="6120689"/>
                <a:ext cx="26670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altLang="zh-CN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134A0E99-017A-A780-F815-7D2E7BAD2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176" y="6120689"/>
                <a:ext cx="2667070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箭头: 右 84">
            <a:extLst>
              <a:ext uri="{FF2B5EF4-FFF2-40B4-BE49-F238E27FC236}">
                <a16:creationId xmlns:a16="http://schemas.microsoft.com/office/drawing/2014/main" id="{739197BC-E1D2-BA94-54AA-DAA7BF4F11FC}"/>
              </a:ext>
            </a:extLst>
          </p:cNvPr>
          <p:cNvSpPr/>
          <p:nvPr/>
        </p:nvSpPr>
        <p:spPr>
          <a:xfrm>
            <a:off x="5701143" y="3481384"/>
            <a:ext cx="424443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箭头: 左 85">
            <a:extLst>
              <a:ext uri="{FF2B5EF4-FFF2-40B4-BE49-F238E27FC236}">
                <a16:creationId xmlns:a16="http://schemas.microsoft.com/office/drawing/2014/main" id="{978C764C-3BC4-883A-E3BD-EC67E641F1C9}"/>
              </a:ext>
            </a:extLst>
          </p:cNvPr>
          <p:cNvSpPr/>
          <p:nvPr/>
        </p:nvSpPr>
        <p:spPr>
          <a:xfrm>
            <a:off x="5679726" y="4690738"/>
            <a:ext cx="424443" cy="30717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箭头: 右 86">
            <a:extLst>
              <a:ext uri="{FF2B5EF4-FFF2-40B4-BE49-F238E27FC236}">
                <a16:creationId xmlns:a16="http://schemas.microsoft.com/office/drawing/2014/main" id="{8E359BFE-2372-7FC7-F3F3-DC7731DA7015}"/>
              </a:ext>
            </a:extLst>
          </p:cNvPr>
          <p:cNvSpPr/>
          <p:nvPr/>
        </p:nvSpPr>
        <p:spPr>
          <a:xfrm>
            <a:off x="6241832" y="3496223"/>
            <a:ext cx="424443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箭头: 左 87">
            <a:extLst>
              <a:ext uri="{FF2B5EF4-FFF2-40B4-BE49-F238E27FC236}">
                <a16:creationId xmlns:a16="http://schemas.microsoft.com/office/drawing/2014/main" id="{2A0A5435-CD39-409E-554D-7EAB1309F0A1}"/>
              </a:ext>
            </a:extLst>
          </p:cNvPr>
          <p:cNvSpPr/>
          <p:nvPr/>
        </p:nvSpPr>
        <p:spPr>
          <a:xfrm>
            <a:off x="6220415" y="4705577"/>
            <a:ext cx="424443" cy="30717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DDC6F7-AB98-B815-D0A6-4B740A61723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00909" y="202073"/>
            <a:ext cx="4447802" cy="250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8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modeling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38B679-1FC2-F7AD-4401-72C7C184F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9" y="1165120"/>
            <a:ext cx="7621064" cy="501084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C62FDD9-545D-6D62-0384-5F117FD78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403" y="1685682"/>
            <a:ext cx="4258269" cy="116221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2E576ED-8C09-C92C-8AD4-A3D8A8ABB335}"/>
              </a:ext>
            </a:extLst>
          </p:cNvPr>
          <p:cNvSpPr txBox="1"/>
          <p:nvPr/>
        </p:nvSpPr>
        <p:spPr>
          <a:xfrm>
            <a:off x="7485915" y="1240735"/>
            <a:ext cx="116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RVRNN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E9B0ED-00FB-DF00-5D13-15C15065BB45}"/>
              </a:ext>
            </a:extLst>
          </p:cNvPr>
          <p:cNvSpPr txBox="1"/>
          <p:nvPr/>
        </p:nvSpPr>
        <p:spPr>
          <a:xfrm>
            <a:off x="7485915" y="2856451"/>
            <a:ext cx="116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RVTDFNN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BCDBA27-484F-E6E8-706F-C352B185E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1961" y="3429000"/>
            <a:ext cx="4744112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7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modeling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9D3F3E-0E9A-6CDC-DDC6-42D6BB9AA9E5}"/>
              </a:ext>
            </a:extLst>
          </p:cNvPr>
          <p:cNvSpPr txBox="1"/>
          <p:nvPr/>
        </p:nvSpPr>
        <p:spPr>
          <a:xfrm>
            <a:off x="160034" y="982734"/>
            <a:ext cx="847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神经网络的搭建与训练：</a:t>
            </a:r>
            <a:endParaRPr lang="en-US" altLang="zh-CN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02914F-4619-4F19-D5B7-891779CB7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33" y="1910553"/>
            <a:ext cx="2657846" cy="6954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F566BEE-D914-329C-FFFC-99D826804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33" y="2806626"/>
            <a:ext cx="1524213" cy="3143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DF67824-4D23-E68A-79AB-C41C1FD19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7664" y="1948658"/>
            <a:ext cx="2476846" cy="6192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05C26B6-10D0-CF59-36E3-A77DDC0D18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2529" y="891136"/>
            <a:ext cx="4553585" cy="55252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5D1B843-39D4-6503-4B59-49FC732944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2728" y="2697533"/>
            <a:ext cx="3053272" cy="243237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55006F8-38FF-97E5-4C09-672BCD15DD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2529" y="1669659"/>
            <a:ext cx="3443332" cy="117720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C516BDE-FC41-9AA0-5D1C-A0C1221780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3225" y="3072863"/>
            <a:ext cx="3125814" cy="110078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6644664-E40B-A22B-3B1F-DD914B6172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6123" y="4370000"/>
            <a:ext cx="2657846" cy="25721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88E4B8F-2D45-0203-894C-DA5DC8DA17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74767" y="4796487"/>
            <a:ext cx="2295845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6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modeling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9D3F3E-0E9A-6CDC-DDC6-42D6BB9AA9E5}"/>
              </a:ext>
            </a:extLst>
          </p:cNvPr>
          <p:cNvSpPr txBox="1"/>
          <p:nvPr/>
        </p:nvSpPr>
        <p:spPr>
          <a:xfrm>
            <a:off x="160034" y="982734"/>
            <a:ext cx="847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神经网络的搭建与训练：</a:t>
            </a:r>
            <a:r>
              <a:rPr lang="en-US" altLang="zh-CN" b="1" dirty="0">
                <a:latin typeface="+mn-ea"/>
              </a:rPr>
              <a:t>RVTDFNN</a:t>
            </a:r>
            <a:r>
              <a:rPr lang="zh-CN" altLang="en-US" b="1" dirty="0">
                <a:latin typeface="+mn-ea"/>
              </a:rPr>
              <a:t>（实值时延神经网络），</a:t>
            </a:r>
            <a:r>
              <a:rPr lang="en-US" altLang="zh-CN" b="1" dirty="0">
                <a:latin typeface="+mn-ea"/>
              </a:rPr>
              <a:t>TDL</a:t>
            </a:r>
            <a:r>
              <a:rPr lang="zh-CN" altLang="en-US" b="1" dirty="0">
                <a:latin typeface="+mn-ea"/>
              </a:rPr>
              <a:t>数目</a:t>
            </a:r>
            <a:r>
              <a:rPr lang="en-US" altLang="zh-CN" b="1" dirty="0">
                <a:latin typeface="+mn-ea"/>
              </a:rPr>
              <a:t>m = 3</a:t>
            </a:r>
            <a:endParaRPr lang="en-US" altLang="zh-CN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638055-606D-2760-50DB-5690E379AC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96" b="13400"/>
          <a:stretch/>
        </p:blipFill>
        <p:spPr>
          <a:xfrm>
            <a:off x="160034" y="1607414"/>
            <a:ext cx="5439574" cy="27075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1A1457-287A-B80B-82C3-E69522019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038" y="1337336"/>
            <a:ext cx="3955851" cy="5401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FF97EBA-AE16-687F-4BFC-43946C40C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038" y="2884527"/>
            <a:ext cx="5146473" cy="372451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972AF5B-0E6E-1969-47D1-6D8F479272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3038" y="2000439"/>
            <a:ext cx="1182986" cy="23659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27A61C5-EE7C-88DC-3746-AEE0DB1D47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3038" y="2282065"/>
            <a:ext cx="2025370" cy="48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modeling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6229611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9D3F3E-0E9A-6CDC-DDC6-42D6BB9AA9E5}"/>
              </a:ext>
            </a:extLst>
          </p:cNvPr>
          <p:cNvSpPr txBox="1"/>
          <p:nvPr/>
        </p:nvSpPr>
        <p:spPr>
          <a:xfrm>
            <a:off x="160034" y="798068"/>
            <a:ext cx="847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RVTDFNN</a:t>
            </a:r>
            <a:r>
              <a:rPr lang="zh-CN" altLang="en-US" b="1" dirty="0">
                <a:latin typeface="+mn-ea"/>
              </a:rPr>
              <a:t>（实值时延神经网络），</a:t>
            </a:r>
            <a:r>
              <a:rPr lang="en-US" altLang="zh-CN" b="1" dirty="0">
                <a:latin typeface="+mn-ea"/>
              </a:rPr>
              <a:t>TDL</a:t>
            </a:r>
            <a:r>
              <a:rPr lang="zh-CN" altLang="en-US" b="1" dirty="0">
                <a:latin typeface="+mn-ea"/>
              </a:rPr>
              <a:t>数目</a:t>
            </a:r>
            <a:r>
              <a:rPr lang="en-US" altLang="zh-CN" b="1" dirty="0">
                <a:latin typeface="+mn-ea"/>
              </a:rPr>
              <a:t>m = 3</a:t>
            </a:r>
            <a:endParaRPr lang="en-US" altLang="zh-CN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38B802-E607-7B4E-2D6E-A960E47C0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34" y="1296741"/>
            <a:ext cx="8192643" cy="3715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C1DBD5-631E-52E5-61BD-501917692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54" y="3904235"/>
            <a:ext cx="2135211" cy="9772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F3B3364-73DC-2927-B6BC-28944B4C4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319" y="1905151"/>
            <a:ext cx="990738" cy="7049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96B194B-5373-DF32-F91E-3C175B77B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846982"/>
            <a:ext cx="3045377" cy="761344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C78C9A4-072D-3A1C-CBB0-30472736D6EA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1522688" y="2610099"/>
            <a:ext cx="1" cy="23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78E9594-16C9-0D6D-BF0F-FEE1D08767AB}"/>
              </a:ext>
            </a:extLst>
          </p:cNvPr>
          <p:cNvCxnSpPr>
            <a:cxnSpLocks/>
          </p:cNvCxnSpPr>
          <p:nvPr/>
        </p:nvCxnSpPr>
        <p:spPr>
          <a:xfrm>
            <a:off x="1522687" y="3433488"/>
            <a:ext cx="0" cy="470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6AE80707-943A-7211-7E67-6013F18E40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27" y="5396303"/>
            <a:ext cx="4090073" cy="113613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BDB1FA6-0BEF-3CBB-15F0-4C10BB1BBF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3818" y="1797609"/>
            <a:ext cx="2522587" cy="203594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AF09BF53-DF40-A364-3586-B7983BAE08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3668" y="1797609"/>
            <a:ext cx="2536995" cy="2035947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48E86292-8EB5-2CBF-32F3-253ADA8C41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5858" y="1797609"/>
            <a:ext cx="2409896" cy="20359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CC3C858A-57BE-C5CC-6806-486AF1E7D7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76000" y="4029411"/>
            <a:ext cx="2505249" cy="209703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12DE5120-8C3C-6E3E-0536-E4297F9831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81249" y="4071310"/>
            <a:ext cx="2409591" cy="201323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E43258AC-E27D-C885-D9A5-D7D7C2F5DB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82143" y="4131019"/>
            <a:ext cx="2475747" cy="1995427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11BBE49C-00BA-C755-2A7C-D81165B759B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23330" y="731554"/>
            <a:ext cx="1962424" cy="990738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31C3797E-8BF9-703E-FDD3-01A3EC949D81}"/>
              </a:ext>
            </a:extLst>
          </p:cNvPr>
          <p:cNvSpPr txBox="1"/>
          <p:nvPr/>
        </p:nvSpPr>
        <p:spPr>
          <a:xfrm>
            <a:off x="6887126" y="6239243"/>
            <a:ext cx="247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Neuron num = 20</a:t>
            </a:r>
          </a:p>
        </p:txBody>
      </p:sp>
    </p:spTree>
    <p:extLst>
      <p:ext uri="{BB962C8B-B14F-4D97-AF65-F5344CB8AC3E}">
        <p14:creationId xmlns:p14="http://schemas.microsoft.com/office/powerpoint/2010/main" val="122140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modeling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6229611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9D3F3E-0E9A-6CDC-DDC6-42D6BB9AA9E5}"/>
              </a:ext>
            </a:extLst>
          </p:cNvPr>
          <p:cNvSpPr txBox="1"/>
          <p:nvPr/>
        </p:nvSpPr>
        <p:spPr>
          <a:xfrm>
            <a:off x="160034" y="798068"/>
            <a:ext cx="847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RVTDFNN</a:t>
            </a:r>
            <a:r>
              <a:rPr lang="zh-CN" altLang="en-US" b="1" dirty="0">
                <a:latin typeface="+mn-ea"/>
              </a:rPr>
              <a:t>（实值时延神经网络），</a:t>
            </a:r>
            <a:r>
              <a:rPr lang="en-US" altLang="zh-CN" b="1" dirty="0">
                <a:latin typeface="+mn-ea"/>
              </a:rPr>
              <a:t>TDL</a:t>
            </a:r>
            <a:r>
              <a:rPr lang="zh-CN" altLang="en-US" b="1" dirty="0">
                <a:latin typeface="+mn-ea"/>
              </a:rPr>
              <a:t>数目</a:t>
            </a:r>
            <a:r>
              <a:rPr lang="en-US" altLang="zh-CN" b="1" dirty="0">
                <a:latin typeface="+mn-ea"/>
              </a:rPr>
              <a:t>m = 3</a:t>
            </a:r>
            <a:endParaRPr lang="en-US" altLang="zh-CN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38B802-E607-7B4E-2D6E-A960E47C0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34" y="1296741"/>
            <a:ext cx="8192643" cy="3715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C1DBD5-631E-52E5-61BD-501917692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54" y="3904235"/>
            <a:ext cx="2135211" cy="9772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F3B3364-73DC-2927-B6BC-28944B4C4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319" y="1905151"/>
            <a:ext cx="990738" cy="7049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96B194B-5373-DF32-F91E-3C175B77B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846982"/>
            <a:ext cx="3045377" cy="761344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C78C9A4-072D-3A1C-CBB0-30472736D6EA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1522688" y="2610099"/>
            <a:ext cx="1" cy="23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78E9594-16C9-0D6D-BF0F-FEE1D08767AB}"/>
              </a:ext>
            </a:extLst>
          </p:cNvPr>
          <p:cNvCxnSpPr>
            <a:cxnSpLocks/>
          </p:cNvCxnSpPr>
          <p:nvPr/>
        </p:nvCxnSpPr>
        <p:spPr>
          <a:xfrm>
            <a:off x="1522687" y="3433488"/>
            <a:ext cx="0" cy="470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31C3797E-8BF9-703E-FDD3-01A3EC949D81}"/>
              </a:ext>
            </a:extLst>
          </p:cNvPr>
          <p:cNvSpPr txBox="1"/>
          <p:nvPr/>
        </p:nvSpPr>
        <p:spPr>
          <a:xfrm>
            <a:off x="6932393" y="6239243"/>
            <a:ext cx="247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Neuron num = 30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2801AC-4499-0F25-E024-8DEE4F487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27" y="5287908"/>
            <a:ext cx="3688452" cy="10158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FC0089-70F8-4CDE-DEAD-6C712571D8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5013" y="1743853"/>
            <a:ext cx="2597865" cy="20847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4B6E02C-5991-492D-C2F7-10E7D3C921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5410" y="1668268"/>
            <a:ext cx="2816668" cy="237959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C946647-E118-AEC2-C051-92CA315CA7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9380" y="3904235"/>
            <a:ext cx="2743199" cy="229621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9CCB45C-03FC-3CD4-FA6E-739FE56611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43392" y="1728033"/>
            <a:ext cx="2597864" cy="210061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3122DB5-8058-DD36-DB66-74D2C19910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05111" y="3989897"/>
            <a:ext cx="2495240" cy="208479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10B713F-CEF3-591C-6E79-D66524CA10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32376" y="4083194"/>
            <a:ext cx="2689702" cy="216787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4B104FE-BA6F-0AD5-C999-659240676AD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60846" y="531654"/>
            <a:ext cx="1952898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6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DPD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43AAC2-9E90-1641-097F-CD1BB29E9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85" y="1227307"/>
            <a:ext cx="4188736" cy="20882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EACF0AE-A758-1CB4-922C-C496CC1C7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77" y="3542428"/>
            <a:ext cx="4610431" cy="26553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113334F-8A32-9802-8F42-9364DEAFE5A0}"/>
                  </a:ext>
                </a:extLst>
              </p:cNvPr>
              <p:cNvSpPr txBox="1"/>
              <p:nvPr/>
            </p:nvSpPr>
            <p:spPr>
              <a:xfrm>
                <a:off x="5585987" y="2181885"/>
                <a:ext cx="61684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DPD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以功放输出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dirty="0"/>
                  <a:t>与预失真器输出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作为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预失真训练器</a:t>
                </a:r>
                <a:r>
                  <a:rPr lang="zh-CN" altLang="en-US" dirty="0"/>
                  <a:t>的输入与输出，即</a:t>
                </a:r>
                <a:r>
                  <a:rPr lang="en-US" altLang="zh-CN" dirty="0"/>
                  <a:t>Neural Network</a:t>
                </a:r>
                <a:r>
                  <a:rPr lang="zh-CN" altLang="en-US" dirty="0"/>
                  <a:t>的训练集，得到功放的行为模型的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逆模型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将逆模型作为预失真器，与</a:t>
                </a:r>
                <a:r>
                  <a:rPr lang="en-US" altLang="zh-CN" dirty="0"/>
                  <a:t>PA</a:t>
                </a:r>
                <a:r>
                  <a:rPr lang="zh-CN" altLang="en-US" dirty="0"/>
                  <a:t>级联组成线性化的</a:t>
                </a:r>
                <a:r>
                  <a:rPr lang="en-US" altLang="zh-CN" dirty="0"/>
                  <a:t>PA</a:t>
                </a:r>
                <a:r>
                  <a:rPr lang="zh-CN" altLang="en-US" dirty="0"/>
                  <a:t>级联系统</a:t>
                </a:r>
                <a:r>
                  <a:rPr lang="zh-CN" altLang="en-US" b="1" dirty="0"/>
                  <a:t>。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113334F-8A32-9802-8F42-9364DEAFE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987" y="2181885"/>
                <a:ext cx="6168427" cy="2031325"/>
              </a:xfrm>
              <a:prstGeom prst="rect">
                <a:avLst/>
              </a:prstGeom>
              <a:blipFill>
                <a:blip r:embed="rId5"/>
                <a:stretch>
                  <a:fillRect l="-791" t="-2703" b="-3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34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12424</TotalTime>
  <Pages>10</Pages>
  <Words>508</Words>
  <Characters>0</Characters>
  <Application>Microsoft Office PowerPoint</Application>
  <DocSecurity>0</DocSecurity>
  <PresentationFormat>宽屏</PresentationFormat>
  <Lines>0</Lines>
  <Paragraphs>116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Calibri Light</vt:lpstr>
      <vt:lpstr>Cambria Math</vt:lpstr>
      <vt:lpstr>Source Sans Pro</vt:lpstr>
      <vt:lpstr>Wingdings 2</vt:lpstr>
      <vt:lpstr>HDOfficeLightV0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蓝色曲线</dc:title>
  <dc:creator>第一PPT</dc:creator>
  <cp:lastModifiedBy>Xiaoqi Yu</cp:lastModifiedBy>
  <cp:revision>354</cp:revision>
  <dcterms:modified xsi:type="dcterms:W3CDTF">2023-11-22T05:33:11Z</dcterms:modified>
</cp:coreProperties>
</file>