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3" r:id="rId2"/>
    <p:sldId id="391" r:id="rId3"/>
    <p:sldId id="394" r:id="rId4"/>
    <p:sldId id="395" r:id="rId5"/>
    <p:sldId id="396" r:id="rId6"/>
    <p:sldId id="406" r:id="rId7"/>
    <p:sldId id="397" r:id="rId8"/>
    <p:sldId id="407" r:id="rId9"/>
    <p:sldId id="408" r:id="rId10"/>
    <p:sldId id="409" r:id="rId11"/>
    <p:sldId id="398" r:id="rId12"/>
    <p:sldId id="386" r:id="rId13"/>
    <p:sldId id="376" r:id="rId14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722"/>
    <a:srgbClr val="B31B1B"/>
    <a:srgbClr val="000000"/>
    <a:srgbClr val="CF4520"/>
    <a:srgbClr val="A20815"/>
    <a:srgbClr val="636463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5F192-42A7-49E4-8EE4-C9AF52AC7A56}" v="7" dt="2020-02-20T16:51:45.127"/>
    <p1510:client id="{6D8F4539-6314-4831-8412-94D46630609B}" v="123" dt="2020-02-20T07:13:23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2"/>
    <p:restoredTop sz="82093" autoAdjust="0"/>
  </p:normalViewPr>
  <p:slideViewPr>
    <p:cSldViewPr snapToGrid="0" snapToObjects="1">
      <p:cViewPr varScale="1">
        <p:scale>
          <a:sx n="134" d="100"/>
          <a:sy n="134" d="100"/>
        </p:scale>
        <p:origin x="584" y="176"/>
      </p:cViewPr>
      <p:guideLst>
        <p:guide orient="horz" pos="159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68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yu Zhu" userId="a7abdefbe70438b0" providerId="LiveId" clId="{2725F192-42A7-49E4-8EE4-C9AF52AC7A56}"/>
    <pc:docChg chg="addSld delSld modSld sldOrd">
      <pc:chgData name="Wenyu Zhu" userId="a7abdefbe70438b0" providerId="LiveId" clId="{2725F192-42A7-49E4-8EE4-C9AF52AC7A56}" dt="2020-02-20T16:51:45.126" v="13"/>
      <pc:docMkLst>
        <pc:docMk/>
      </pc:docMkLst>
      <pc:sldChg chg="add del ord">
        <pc:chgData name="Wenyu Zhu" userId="a7abdefbe70438b0" providerId="LiveId" clId="{2725F192-42A7-49E4-8EE4-C9AF52AC7A56}" dt="2020-02-20T16:50:57.694" v="10"/>
        <pc:sldMkLst>
          <pc:docMk/>
          <pc:sldMk cId="0" sldId="378"/>
        </pc:sldMkLst>
      </pc:sldChg>
      <pc:sldChg chg="modSp">
        <pc:chgData name="Wenyu Zhu" userId="a7abdefbe70438b0" providerId="LiveId" clId="{2725F192-42A7-49E4-8EE4-C9AF52AC7A56}" dt="2020-02-20T16:47:41.928" v="3" actId="20577"/>
        <pc:sldMkLst>
          <pc:docMk/>
          <pc:sldMk cId="0" sldId="384"/>
        </pc:sldMkLst>
        <pc:spChg chg="mod">
          <ac:chgData name="Wenyu Zhu" userId="a7abdefbe70438b0" providerId="LiveId" clId="{2725F192-42A7-49E4-8EE4-C9AF52AC7A56}" dt="2020-02-20T16:47:41.928" v="3" actId="20577"/>
          <ac:spMkLst>
            <pc:docMk/>
            <pc:sldMk cId="0" sldId="384"/>
            <ac:spMk id="6" creationId="{00000000-0000-0000-0000-000000000000}"/>
          </ac:spMkLst>
        </pc:spChg>
      </pc:sldChg>
      <pc:sldChg chg="modSp add del ord">
        <pc:chgData name="Wenyu Zhu" userId="a7abdefbe70438b0" providerId="LiveId" clId="{2725F192-42A7-49E4-8EE4-C9AF52AC7A56}" dt="2020-02-20T16:51:45.126" v="13"/>
        <pc:sldMkLst>
          <pc:docMk/>
          <pc:sldMk cId="269318096" sldId="392"/>
        </pc:sldMkLst>
        <pc:spChg chg="mod">
          <ac:chgData name="Wenyu Zhu" userId="a7abdefbe70438b0" providerId="LiveId" clId="{2725F192-42A7-49E4-8EE4-C9AF52AC7A56}" dt="2020-02-20T16:51:45.126" v="13"/>
          <ac:spMkLst>
            <pc:docMk/>
            <pc:sldMk cId="269318096" sldId="392"/>
            <ac:spMk id="9" creationId="{53AF925A-60BD-D246-BEC7-598D1D223D02}"/>
          </ac:spMkLst>
        </pc:spChg>
      </pc:sldChg>
      <pc:sldChg chg="ord">
        <pc:chgData name="Wenyu Zhu" userId="a7abdefbe70438b0" providerId="LiveId" clId="{2725F192-42A7-49E4-8EE4-C9AF52AC7A56}" dt="2020-02-20T16:50:39.476" v="7"/>
        <pc:sldMkLst>
          <pc:docMk/>
          <pc:sldMk cId="4275662168" sldId="3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20815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96072" y="1473907"/>
            <a:ext cx="8351856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chemeClr val="tx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072" y="2268408"/>
            <a:ext cx="6400800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96072" y="3311168"/>
            <a:ext cx="5853112" cy="465717"/>
          </a:xfrm>
        </p:spPr>
        <p:txBody>
          <a:bodyPr>
            <a:noAutofit/>
          </a:bodyPr>
          <a:lstStyle>
            <a:lvl1pPr marL="0" indent="0">
              <a:buNone/>
              <a:defRPr sz="15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5842000" y="3311247"/>
            <a:ext cx="2905928" cy="465718"/>
          </a:xfrm>
        </p:spPr>
        <p:txBody>
          <a:bodyPr>
            <a:normAutofit/>
          </a:bodyPr>
          <a:lstStyle>
            <a:lvl1pPr marL="0" indent="0" algn="r">
              <a:buNone/>
              <a:defRPr sz="15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10.10.15</a:t>
            </a:r>
            <a:br>
              <a:rPr lang="en-US" dirty="0"/>
            </a:br>
            <a:r>
              <a:rPr lang="en-US" dirty="0"/>
              <a:t>Web address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" y="107951"/>
            <a:ext cx="1958478" cy="859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>
            <a:fillRect/>
          </a:stretch>
        </p:blipFill>
        <p:spPr>
          <a:xfrm>
            <a:off x="528391" y="4012533"/>
            <a:ext cx="586766" cy="835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Table Only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Table Placeholder 8"/>
          <p:cNvSpPr>
            <a:spLocks noGrp="1"/>
          </p:cNvSpPr>
          <p:nvPr>
            <p:ph type="tbl" sz="quarter" idx="24" hasCustomPrompt="1"/>
          </p:nvPr>
        </p:nvSpPr>
        <p:spPr>
          <a:xfrm>
            <a:off x="888614" y="1283355"/>
            <a:ext cx="7480685" cy="3185039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Copy &amp; Chart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5" name="Chart Placeholder 6"/>
          <p:cNvSpPr>
            <a:spLocks noGrp="1"/>
          </p:cNvSpPr>
          <p:nvPr>
            <p:ph type="chart" sz="quarter" idx="23" hasCustomPrompt="1"/>
          </p:nvPr>
        </p:nvSpPr>
        <p:spPr>
          <a:xfrm>
            <a:off x="889000" y="1278061"/>
            <a:ext cx="3555999" cy="313953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78060"/>
            <a:ext cx="4114800" cy="31395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Copy Only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5" name="Chart Placeholder 6"/>
          <p:cNvSpPr>
            <a:spLocks noGrp="1"/>
          </p:cNvSpPr>
          <p:nvPr>
            <p:ph type="chart" sz="quarter" idx="23" hasCustomPrompt="1"/>
          </p:nvPr>
        </p:nvSpPr>
        <p:spPr>
          <a:xfrm>
            <a:off x="5130801" y="1278061"/>
            <a:ext cx="3555999" cy="313953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889000" y="1278061"/>
            <a:ext cx="4114800" cy="313953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80" y="152400"/>
            <a:ext cx="4910138" cy="472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96072" y="1916358"/>
            <a:ext cx="8351856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600" b="1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072" y="2710859"/>
            <a:ext cx="6400800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" y="107951"/>
            <a:ext cx="1958478" cy="859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r="67015" b="53747"/>
          <a:stretch>
            <a:fillRect/>
          </a:stretch>
        </p:blipFill>
        <p:spPr>
          <a:xfrm>
            <a:off x="528391" y="4012533"/>
            <a:ext cx="586766" cy="8351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927099" y="1352722"/>
            <a:ext cx="7759701" cy="3090272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1800" b="1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3pPr>
            <a:lvl4pPr marL="0">
              <a:defRPr sz="150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4pPr>
            <a:lvl5pPr marL="457200">
              <a:defRPr sz="150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EE91DC3-2A4F-F441-A2CF-42F831B0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270116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862427" y="1270771"/>
            <a:ext cx="3554338" cy="3034529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F0CEA-1D85-5F47-92C8-C1625CA2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Double Column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4533900" y="1270116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671852" y="1294552"/>
            <a:ext cx="3744913" cy="3035105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es-UY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defRPr sz="1800" b="1">
                <a:solidFill>
                  <a:schemeClr val="tx1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─"/>
              <a:defRPr sz="1800" b="1">
                <a:solidFill>
                  <a:schemeClr val="tx1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Images &amp; Copy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88615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3500629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6127895" y="1290639"/>
            <a:ext cx="2177520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88615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1"/>
          </p:nvPr>
        </p:nvSpPr>
        <p:spPr>
          <a:xfrm>
            <a:off x="3500629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2"/>
          </p:nvPr>
        </p:nvSpPr>
        <p:spPr>
          <a:xfrm>
            <a:off x="6127895" y="3133005"/>
            <a:ext cx="2177520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&amp; Cop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Image &amp; Copy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88614" y="1290639"/>
            <a:ext cx="7480685" cy="1707543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888614" y="3133005"/>
            <a:ext cx="7480685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&amp;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Charts &amp; Copy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14" name="Chart Placeholder 6"/>
          <p:cNvSpPr>
            <a:spLocks noGrp="1"/>
          </p:cNvSpPr>
          <p:nvPr>
            <p:ph type="chart" sz="quarter" idx="24" hasCustomPrompt="1"/>
          </p:nvPr>
        </p:nvSpPr>
        <p:spPr>
          <a:xfrm>
            <a:off x="3415727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5" name="Chart Placeholder 6"/>
          <p:cNvSpPr>
            <a:spLocks noGrp="1"/>
          </p:cNvSpPr>
          <p:nvPr>
            <p:ph type="chart" sz="quarter" idx="25" hasCustomPrompt="1"/>
          </p:nvPr>
        </p:nvSpPr>
        <p:spPr>
          <a:xfrm>
            <a:off x="6037720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Chart Placeholder 6"/>
          <p:cNvSpPr>
            <a:spLocks noGrp="1"/>
          </p:cNvSpPr>
          <p:nvPr>
            <p:ph type="chart" sz="quarter" idx="23" hasCustomPrompt="1"/>
          </p:nvPr>
        </p:nvSpPr>
        <p:spPr>
          <a:xfrm>
            <a:off x="796145" y="1303461"/>
            <a:ext cx="2178050" cy="162718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"/>
          </p:nvPr>
        </p:nvSpPr>
        <p:spPr>
          <a:xfrm>
            <a:off x="926715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1"/>
          </p:nvPr>
        </p:nvSpPr>
        <p:spPr>
          <a:xfrm>
            <a:off x="3538729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2"/>
          </p:nvPr>
        </p:nvSpPr>
        <p:spPr>
          <a:xfrm>
            <a:off x="6165995" y="3052889"/>
            <a:ext cx="2177520" cy="139010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 b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&amp;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23966"/>
            <a:ext cx="8229600" cy="857250"/>
          </a:xfrm>
        </p:spPr>
        <p:txBody>
          <a:bodyPr lIns="0" tIns="0" anchor="t">
            <a:normAutofit/>
          </a:bodyPr>
          <a:lstStyle>
            <a:lvl1pPr algn="l">
              <a:defRPr sz="3600">
                <a:solidFill>
                  <a:srgbClr val="A2081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Insert Title Here Charts &amp; Copy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11" name="Chart Placeholder 6"/>
          <p:cNvSpPr>
            <a:spLocks noGrp="1"/>
          </p:cNvSpPr>
          <p:nvPr>
            <p:ph type="chart" sz="quarter" idx="27" hasCustomPrompt="1"/>
          </p:nvPr>
        </p:nvSpPr>
        <p:spPr>
          <a:xfrm>
            <a:off x="6517174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28" hasCustomPrompt="1"/>
          </p:nvPr>
        </p:nvSpPr>
        <p:spPr>
          <a:xfrm>
            <a:off x="4595866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3" name="Chart Placeholder 6"/>
          <p:cNvSpPr>
            <a:spLocks noGrp="1"/>
          </p:cNvSpPr>
          <p:nvPr>
            <p:ph type="chart" sz="quarter" idx="29" hasCustomPrompt="1"/>
          </p:nvPr>
        </p:nvSpPr>
        <p:spPr>
          <a:xfrm>
            <a:off x="2674558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30" hasCustomPrompt="1"/>
          </p:nvPr>
        </p:nvSpPr>
        <p:spPr>
          <a:xfrm>
            <a:off x="753250" y="1303339"/>
            <a:ext cx="1890226" cy="170656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888614" y="3133005"/>
            <a:ext cx="7480685" cy="1342673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2pPr>
            <a:lvl3pPr marL="9144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3pPr>
            <a:lvl4pPr marL="13716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4pPr>
            <a:lvl5pPr marL="1828800" indent="0">
              <a:buFontTx/>
              <a:buNone/>
              <a:defRPr sz="15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7695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2150973"/>
            <a:ext cx="7734300" cy="233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mtClean="0">
                <a:solidFill>
                  <a:schemeClr val="tx1"/>
                </a:solidFill>
              </a:rPr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b="15757"/>
          <a:stretch>
            <a:fillRect/>
          </a:stretch>
        </p:blipFill>
        <p:spPr>
          <a:xfrm>
            <a:off x="365889" y="4442994"/>
            <a:ext cx="3123589" cy="571382"/>
          </a:xfrm>
          <a:prstGeom prst="rect">
            <a:avLst/>
          </a:prstGeom>
        </p:spPr>
      </p:pic>
      <p:sp>
        <p:nvSpPr>
          <p:cNvPr id="7" name="Date Placeholder 2"/>
          <p:cNvSpPr txBox="1"/>
          <p:nvPr userDrawn="1"/>
        </p:nvSpPr>
        <p:spPr>
          <a:xfrm>
            <a:off x="5421682" y="4546122"/>
            <a:ext cx="348447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00" kern="1200">
                <a:solidFill>
                  <a:srgbClr val="8D8E8D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50" baseline="0" dirty="0">
                <a:solidFill>
                  <a:srgbClr val="A20815"/>
                </a:solidFill>
              </a:rPr>
              <a:t>SCR</a:t>
            </a:r>
            <a:endParaRPr lang="en-US" sz="1050" dirty="0">
              <a:solidFill>
                <a:srgbClr val="A2081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4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500" b="1" kern="1200">
          <a:solidFill>
            <a:schemeClr val="accent3"/>
          </a:solidFill>
          <a:latin typeface="Arial" panose="020B0604020202020204"/>
          <a:ea typeface="+mn-ea"/>
          <a:cs typeface="Arial" panose="020B0604020202020204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15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3pPr>
      <a:lvl4pPr marL="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4pPr>
      <a:lvl5pPr marL="4572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rgbClr val="7F7F7F"/>
          </a:solidFill>
          <a:latin typeface="Arial" panose="020B0604020202020204"/>
          <a:ea typeface="+mn-ea"/>
          <a:cs typeface="Arial" panose="020B060402020202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39" y="1719233"/>
            <a:ext cx="8351856" cy="1347352"/>
          </a:xfrm>
        </p:spPr>
        <p:txBody>
          <a:bodyPr/>
          <a:lstStyle/>
          <a:p>
            <a:pPr algn="ctr"/>
            <a:r>
              <a:rPr lang="en-US" sz="4000" dirty="0"/>
              <a:t>Effect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male</a:t>
            </a:r>
            <a:r>
              <a:rPr lang="zh-CN" altLang="en-US" sz="4000" dirty="0"/>
              <a:t> </a:t>
            </a:r>
            <a:r>
              <a:rPr lang="en-US" altLang="zh-CN" sz="4000" dirty="0"/>
              <a:t>circumcision</a:t>
            </a:r>
            <a:r>
              <a:rPr lang="zh-CN" altLang="en-US" sz="4000" dirty="0"/>
              <a:t> </a:t>
            </a:r>
            <a:r>
              <a:rPr lang="en-US" altLang="zh-CN" sz="4000" dirty="0"/>
              <a:t>on</a:t>
            </a:r>
            <a:r>
              <a:rPr lang="zh-CN" altLang="en-US" sz="4000" dirty="0"/>
              <a:t> </a:t>
            </a:r>
            <a:r>
              <a:rPr lang="en-US" altLang="zh-CN" sz="4000" dirty="0"/>
              <a:t>risk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HIV</a:t>
            </a:r>
            <a:r>
              <a:rPr lang="zh-CN" altLang="en-US" sz="4000" dirty="0"/>
              <a:t> </a:t>
            </a:r>
            <a:r>
              <a:rPr lang="en-US" altLang="zh-CN" sz="4000" dirty="0"/>
              <a:t>acquisition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696075" y="3847171"/>
            <a:ext cx="2052320" cy="444159"/>
          </a:xfrm>
        </p:spPr>
        <p:txBody>
          <a:bodyPr/>
          <a:lstStyle/>
          <a:p>
            <a:r>
              <a:rPr lang="en-US" altLang="zh-CN" sz="2000" dirty="0" err="1"/>
              <a:t>Tianran</a:t>
            </a:r>
            <a:r>
              <a:rPr lang="zh-CN" altLang="en-US" sz="2000" dirty="0"/>
              <a:t> </a:t>
            </a:r>
            <a:r>
              <a:rPr lang="en-US" altLang="zh-CN" sz="2000" dirty="0"/>
              <a:t>Zhang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BC7C-0099-BA4B-B91A-438C133F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/>
          <a:lstStyle/>
          <a:p>
            <a:r>
              <a:rPr lang="en-US" altLang="zh-CN" dirty="0"/>
              <a:t>Counterfactual</a:t>
            </a:r>
            <a:r>
              <a:rPr lang="zh-CN" altLang="en-US" dirty="0"/>
              <a:t> </a:t>
            </a:r>
            <a:r>
              <a:rPr lang="en-US" altLang="zh-CN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73F7-C120-C041-9CA6-E672D196FF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node: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</a:p>
          <a:p>
            <a:r>
              <a:rPr lang="en-US" altLang="zh-CN" dirty="0"/>
              <a:t>Intervention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interest:</a:t>
            </a:r>
            <a:r>
              <a:rPr lang="zh-CN" altLang="en-US" dirty="0"/>
              <a:t> </a:t>
            </a:r>
            <a:r>
              <a:rPr lang="en-US" b="0" dirty="0"/>
              <a:t>taking circumcision for males.</a:t>
            </a:r>
          </a:p>
          <a:p>
            <a:endParaRPr lang="en-US" b="0" dirty="0"/>
          </a:p>
          <a:p>
            <a:pPr fontAlgn="auto"/>
            <a:r>
              <a:rPr lang="en-US" altLang="zh-CN" dirty="0"/>
              <a:t>Counterfactual</a:t>
            </a:r>
            <a:r>
              <a:rPr lang="zh-CN" altLang="en-US" dirty="0"/>
              <a:t> </a:t>
            </a:r>
            <a:r>
              <a:rPr lang="en-US" altLang="zh-CN" dirty="0"/>
              <a:t>Outcome:</a:t>
            </a:r>
            <a:endParaRPr lang="en-US" dirty="0"/>
          </a:p>
          <a:p>
            <a:pPr lvl="1" fontAlgn="auto"/>
            <a:r>
              <a:rPr lang="en-US" b="0" dirty="0"/>
              <a:t>Y</a:t>
            </a:r>
            <a:r>
              <a:rPr lang="en-US" altLang="zh-CN" b="0" dirty="0"/>
              <a:t>1</a:t>
            </a:r>
            <a:r>
              <a:rPr lang="en-US" b="0" dirty="0"/>
              <a:t>: counterfactual HIV status for a male if possibly contrary-to-fact he took circumcision A = 1.</a:t>
            </a:r>
          </a:p>
          <a:p>
            <a:pPr lvl="1" fontAlgn="auto"/>
            <a:r>
              <a:rPr lang="en-US" altLang="zh-CN" b="0" dirty="0"/>
              <a:t>Y0</a:t>
            </a:r>
            <a:r>
              <a:rPr lang="en-US" b="0" dirty="0"/>
              <a:t>: counterfactual HIV status for a male if possibly contrary-to-fact he did not take circumcision A = 0.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9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D613-4995-1445-8BBC-9C7F8DF2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/>
          <a:lstStyle/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B6CA-2C5D-2343-A278-6D25CD8C78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149" y="1181216"/>
            <a:ext cx="7759701" cy="3090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0" dirty="0"/>
              <a:t>With</a:t>
            </a:r>
            <a:r>
              <a:rPr lang="zh-CN" altLang="en-US" b="0" dirty="0"/>
              <a:t> </a:t>
            </a:r>
            <a:r>
              <a:rPr lang="en-US" b="0" dirty="0"/>
              <a:t>marginal structural model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Causal</a:t>
            </a:r>
            <a:r>
              <a:rPr lang="zh-CN" altLang="en-US" b="0" dirty="0"/>
              <a:t> </a:t>
            </a:r>
            <a:r>
              <a:rPr lang="en-US" altLang="zh-CN" b="0" dirty="0"/>
              <a:t>risk</a:t>
            </a:r>
            <a:r>
              <a:rPr lang="zh-CN" altLang="en-US" b="0" dirty="0"/>
              <a:t> </a:t>
            </a:r>
            <a:r>
              <a:rPr lang="en-US" altLang="zh-CN" b="0" dirty="0"/>
              <a:t>difference:</a:t>
            </a:r>
            <a:r>
              <a:rPr lang="zh-CN" altLang="en-US" b="0" dirty="0"/>
              <a:t> </a:t>
            </a:r>
            <a:r>
              <a:rPr lang="en-US" b="0" dirty="0"/>
              <a:t>the difference in probabilities of diagnosing HIV between everyone took circumcision and that everyone did not take circumcision. 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altLang="zh-CN" b="0" dirty="0"/>
              <a:t>Without</a:t>
            </a:r>
            <a:r>
              <a:rPr lang="zh-CN" altLang="en-US" b="0" dirty="0"/>
              <a:t> </a:t>
            </a:r>
            <a:r>
              <a:rPr lang="en-US" altLang="zh-CN" b="0" dirty="0"/>
              <a:t>MCM: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I assumed the expected counterfactual outcome was a linear function of </a:t>
            </a:r>
            <a:r>
              <a:rPr lang="en-US" altLang="zh-CN" b="0" dirty="0"/>
              <a:t>A</a:t>
            </a:r>
            <a:r>
              <a:rPr lang="en-US" b="0" dirty="0"/>
              <a:t>, W3, and W4.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510D4-E15E-8740-900C-095A3D70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166" y="1181216"/>
            <a:ext cx="3949700" cy="4191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8B16A2-B68D-FB4D-A10E-04955F3E4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16" y="2566629"/>
            <a:ext cx="4692650" cy="8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4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8C9199-04AD-4B7F-8F81-BAEFB859A4E8}"/>
              </a:ext>
            </a:extLst>
          </p:cNvPr>
          <p:cNvSpPr/>
          <p:nvPr/>
        </p:nvSpPr>
        <p:spPr>
          <a:xfrm>
            <a:off x="3254972" y="1721344"/>
            <a:ext cx="263405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2724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57200" y="1505172"/>
            <a:ext cx="8229600" cy="28390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dirty="0"/>
              <a:t>Male circumcision in the prevention of heterosexual female-to-male HIV transmission has received considerable attention throughout sub-Saharan Africa. </a:t>
            </a:r>
          </a:p>
          <a:p>
            <a:r>
              <a:rPr lang="en-US" b="0" dirty="0"/>
              <a:t>Public health stake holders are considering future policy recommendations regarding circumcision alone or in combination with other prevention measures in reducing the HIV burden in sub-Saharan Africa. </a:t>
            </a:r>
          </a:p>
          <a:p>
            <a:r>
              <a:rPr lang="en-US" b="0" dirty="0"/>
              <a:t>Generalizability of RCT results and experiences to populations with unique cultural and epidemiologic characteristics must be fully considered in the planning of any widespread prevention initiative.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72E1B2-EB91-4A41-811C-DCC20C064732}"/>
              </a:ext>
            </a:extLst>
          </p:cNvPr>
          <p:cNvSpPr txBox="1">
            <a:spLocks/>
          </p:cNvSpPr>
          <p:nvPr/>
        </p:nvSpPr>
        <p:spPr>
          <a:xfrm>
            <a:off x="457200" y="323966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A20815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57C3-313D-1248-81BE-5C81293E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CBA5-C302-664F-9237-63D83551659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519990"/>
            <a:ext cx="7759701" cy="2940498"/>
          </a:xfrm>
        </p:spPr>
        <p:txBody>
          <a:bodyPr>
            <a:normAutofit/>
          </a:bodyPr>
          <a:lstStyle/>
          <a:p>
            <a:r>
              <a:rPr lang="en-US" altLang="zh-CN" b="0" dirty="0"/>
              <a:t>T</a:t>
            </a:r>
            <a:r>
              <a:rPr lang="en-US" b="0" dirty="0"/>
              <a:t>o examine the protective effect of male circumcision in reducing heterosexual transmission of HIV from women to me</a:t>
            </a:r>
            <a:r>
              <a:rPr lang="en-US" altLang="zh-CN" b="0" dirty="0"/>
              <a:t>n.</a:t>
            </a:r>
          </a:p>
          <a:p>
            <a:endParaRPr lang="en-US" b="0" dirty="0"/>
          </a:p>
          <a:p>
            <a:r>
              <a:rPr lang="en-US" altLang="zh-CN" b="0" dirty="0"/>
              <a:t>This</a:t>
            </a:r>
            <a:r>
              <a:rPr lang="zh-CN" altLang="en-US" b="0" dirty="0"/>
              <a:t> </a:t>
            </a:r>
            <a:r>
              <a:rPr lang="en-US" altLang="zh-CN" b="0" dirty="0"/>
              <a:t>question</a:t>
            </a:r>
            <a:r>
              <a:rPr lang="zh-CN" altLang="en-US" b="0" dirty="0"/>
              <a:t> </a:t>
            </a:r>
            <a:r>
              <a:rPr lang="en-US" altLang="zh-CN" b="0" dirty="0"/>
              <a:t>is</a:t>
            </a:r>
            <a:r>
              <a:rPr lang="en-US" b="0" dirty="0"/>
              <a:t> investigated based on the </a:t>
            </a:r>
            <a:r>
              <a:rPr lang="en-US" altLang="zh-CN" b="0" dirty="0"/>
              <a:t>RCT</a:t>
            </a:r>
            <a:r>
              <a:rPr lang="zh-CN" altLang="en-US" b="0" dirty="0"/>
              <a:t> </a:t>
            </a:r>
            <a:r>
              <a:rPr lang="en-US" altLang="zh-CN" b="0" dirty="0"/>
              <a:t>data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b="0" dirty="0"/>
              <a:t>Kericho HIV Cohort Study.</a:t>
            </a:r>
          </a:p>
        </p:txBody>
      </p:sp>
    </p:spTree>
    <p:extLst>
      <p:ext uri="{BB962C8B-B14F-4D97-AF65-F5344CB8AC3E}">
        <p14:creationId xmlns:p14="http://schemas.microsoft.com/office/powerpoint/2010/main" val="6173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23A0-7081-B04D-9B29-F59ADCBA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the Kericho HIV Cohort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B847-40BF-0F4E-81CA-4855BA49FBA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586897"/>
            <a:ext cx="7759701" cy="3090272"/>
          </a:xfrm>
        </p:spPr>
        <p:txBody>
          <a:bodyPr/>
          <a:lstStyle/>
          <a:p>
            <a:r>
              <a:rPr lang="en-US" b="0" dirty="0"/>
              <a:t>This</a:t>
            </a:r>
            <a:r>
              <a:rPr lang="zh-CN" altLang="en-US" b="0" dirty="0"/>
              <a:t>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 </a:t>
            </a:r>
            <a:r>
              <a:rPr lang="en-US" b="0" dirty="0"/>
              <a:t>3.5-year observational, prospective cohort study aimed at estimating HIV prevalence, incidence, comorbidities, molecular epidemiology, and vaccine feasibility and acceptability among adult tea plantation workers and dependents in rural Kericho, Kenya. </a:t>
            </a:r>
          </a:p>
          <a:p>
            <a:endParaRPr lang="en-US" b="0" dirty="0"/>
          </a:p>
          <a:p>
            <a:r>
              <a:rPr lang="en-US" b="0" dirty="0"/>
              <a:t>The target population is 1378 male adult plantation workers and dependent volunteers aged 18 to 55</a:t>
            </a:r>
            <a:r>
              <a:rPr lang="zh-CN" altLang="en-US" b="0" dirty="0"/>
              <a:t> </a:t>
            </a:r>
            <a:r>
              <a:rPr lang="en-US" b="0" dirty="0"/>
              <a:t>years, who was HIV-negative, with completed data at the end of the study.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3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E590-609B-A245-A63A-0397A8F2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/>
          <a:lstStyle/>
          <a:p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(SCM)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A2BC-AD19-BF41-BCE4-072C0CF26A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Endogenous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b="0" dirty="0"/>
              <a:t>religion (W1)</a:t>
            </a:r>
          </a:p>
          <a:p>
            <a:pPr lvl="1"/>
            <a:r>
              <a:rPr lang="en-US" b="0" dirty="0"/>
              <a:t>tribe (W2) </a:t>
            </a:r>
          </a:p>
          <a:p>
            <a:pPr lvl="1"/>
            <a:r>
              <a:rPr lang="en-US" b="0" dirty="0"/>
              <a:t>sex with a commercial sex worker (W3)</a:t>
            </a:r>
          </a:p>
          <a:p>
            <a:pPr lvl="1"/>
            <a:r>
              <a:rPr lang="en-US" b="0" dirty="0"/>
              <a:t>diagnosis with a sexually transmitted infection (W4). </a:t>
            </a:r>
          </a:p>
          <a:p>
            <a:pPr lvl="1"/>
            <a:r>
              <a:rPr lang="en-US" b="0" dirty="0"/>
              <a:t>Circumcision status (A)</a:t>
            </a:r>
          </a:p>
          <a:p>
            <a:pPr lvl="1"/>
            <a:r>
              <a:rPr lang="en-US" b="0" dirty="0"/>
              <a:t>HIV status at two years of follow-up (Y).</a:t>
            </a:r>
          </a:p>
          <a:p>
            <a:pPr marL="457200" lvl="1" indent="0">
              <a:buNone/>
            </a:pPr>
            <a:r>
              <a:rPr lang="en-US" b="0" dirty="0"/>
              <a:t>Additional covariates</a:t>
            </a:r>
            <a:r>
              <a:rPr lang="en-US" altLang="zh-CN" b="0" dirty="0"/>
              <a:t>:</a:t>
            </a:r>
          </a:p>
          <a:p>
            <a:pPr lvl="1"/>
            <a:r>
              <a:rPr lang="en-US" b="0" dirty="0"/>
              <a:t>income</a:t>
            </a:r>
          </a:p>
          <a:p>
            <a:pPr lvl="1"/>
            <a:r>
              <a:rPr lang="en-US" b="0" dirty="0"/>
              <a:t>educational</a:t>
            </a:r>
            <a:r>
              <a:rPr lang="zh-CN" altLang="en-US" b="0" dirty="0"/>
              <a:t> </a:t>
            </a:r>
            <a:r>
              <a:rPr lang="en-US" altLang="zh-CN" b="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424001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E590-609B-A245-A63A-0397A8F2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/>
          <a:lstStyle/>
          <a:p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(SCM)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A2BC-AD19-BF41-BCE4-072C0CF26A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Exogenous/background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U: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dirty="0"/>
              <a:t>Parents‘ religions, genetic predisposition to HIV, childhood</a:t>
            </a:r>
            <a:r>
              <a:rPr lang="zh-CN" altLang="en-US" b="0" dirty="0"/>
              <a:t> </a:t>
            </a:r>
            <a:r>
              <a:rPr lang="en-US" altLang="zh-CN" b="0" dirty="0"/>
              <a:t>environment</a:t>
            </a:r>
            <a:r>
              <a:rPr lang="en-US" b="0" dirty="0"/>
              <a:t>, </a:t>
            </a:r>
            <a:r>
              <a:rPr lang="en-US" altLang="zh-CN" b="0" dirty="0"/>
              <a:t>some</a:t>
            </a:r>
            <a:r>
              <a:rPr lang="zh-CN" altLang="en-US" b="0" dirty="0"/>
              <a:t> </a:t>
            </a:r>
            <a:r>
              <a:rPr lang="en-US" b="0" dirty="0"/>
              <a:t>emotional diseases, etc</a:t>
            </a:r>
            <a:r>
              <a:rPr lang="en-US" altLang="zh-CN" b="0" dirty="0"/>
              <a:t>.</a:t>
            </a:r>
            <a:r>
              <a:rPr lang="en-US" b="0" dirty="0"/>
              <a:t> might be included in the</a:t>
            </a:r>
            <a:r>
              <a:rPr lang="zh-CN" altLang="en-US" b="0" dirty="0"/>
              <a:t> </a:t>
            </a:r>
            <a:r>
              <a:rPr lang="en-US" b="0" dirty="0"/>
              <a:t>U.</a:t>
            </a:r>
          </a:p>
          <a:p>
            <a:pPr marL="457200" lvl="1" indent="0">
              <a:buNone/>
            </a:pPr>
            <a:endParaRPr lang="en-US" b="0" dirty="0"/>
          </a:p>
          <a:p>
            <a:pPr marL="457200" lvl="1" indent="0">
              <a:buNone/>
            </a:pPr>
            <a:r>
              <a:rPr lang="en-US" altLang="zh-CN" b="0" dirty="0"/>
              <a:t>We</a:t>
            </a:r>
            <a:r>
              <a:rPr lang="en-US" b="0" dirty="0"/>
              <a:t> did not observe U, </a:t>
            </a:r>
            <a:r>
              <a:rPr lang="en-US" altLang="zh-CN" b="0" dirty="0"/>
              <a:t>but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en-US" b="0" dirty="0"/>
              <a:t> could</a:t>
            </a:r>
            <a:r>
              <a:rPr lang="zh-CN" altLang="en-US" b="0" dirty="0"/>
              <a:t> </a:t>
            </a:r>
            <a:r>
              <a:rPr lang="en-US" altLang="zh-CN" b="0" dirty="0"/>
              <a:t>do</a:t>
            </a:r>
            <a:r>
              <a:rPr lang="zh-CN" altLang="en-US" b="0" dirty="0"/>
              <a:t> </a:t>
            </a:r>
            <a:r>
              <a:rPr lang="en-US" altLang="zh-CN" b="0" dirty="0"/>
              <a:t>so</a:t>
            </a:r>
            <a:r>
              <a:rPr lang="en-US" b="0" dirty="0"/>
              <a:t>​.</a:t>
            </a:r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D2C212B2-32E4-6547-8C5C-D180469B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12" y="1881304"/>
            <a:ext cx="3733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BC7C-0099-BA4B-B91A-438C133F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/>
          <a:lstStyle/>
          <a:p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(SCM)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73F7-C120-C041-9CA6-E672D196FF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equations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990E7-3BB2-454B-B8C1-271A273F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86" y="1454034"/>
            <a:ext cx="34925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BC7C-0099-BA4B-B91A-438C133F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/>
          <a:lstStyle/>
          <a:p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(SCM)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73F7-C120-C041-9CA6-E672D196FF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Exclusion</a:t>
            </a:r>
            <a:r>
              <a:rPr lang="zh-CN" altLang="en-US" dirty="0"/>
              <a:t> </a:t>
            </a:r>
            <a:r>
              <a:rPr lang="en-US" altLang="zh-CN" dirty="0"/>
              <a:t>restrictions</a:t>
            </a:r>
          </a:p>
          <a:p>
            <a:pPr>
              <a:buFont typeface="Wingdings" pitchFamily="2" charset="2"/>
              <a:buChar char="Ø"/>
            </a:pPr>
            <a:r>
              <a:rPr lang="en-US" b="0" dirty="0"/>
              <a:t>religion and tribe do not directly affect one's diagnosis with a sexually transmitted infection </a:t>
            </a:r>
            <a:r>
              <a:rPr lang="en-US" altLang="zh-CN" b="0" dirty="0"/>
              <a:t>or</a:t>
            </a:r>
            <a:r>
              <a:rPr lang="en-US" b="0" dirty="0"/>
              <a:t> HIV status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Independence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background</a:t>
            </a:r>
            <a:r>
              <a:rPr lang="zh-CN" altLang="en-US" b="0" dirty="0"/>
              <a:t> </a:t>
            </a:r>
            <a:r>
              <a:rPr lang="en-US" altLang="zh-CN" b="0" dirty="0"/>
              <a:t>information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b="0" dirty="0"/>
              <a:t>religion and tribe</a:t>
            </a:r>
            <a:r>
              <a:rPr lang="zh-CN" altLang="en-US" b="0" dirty="0"/>
              <a:t> </a:t>
            </a:r>
            <a:r>
              <a:rPr lang="en-US" altLang="zh-CN" b="0" dirty="0"/>
              <a:t>share</a:t>
            </a:r>
            <a:r>
              <a:rPr lang="zh-CN" altLang="en-US" b="0" dirty="0"/>
              <a:t> </a:t>
            </a:r>
            <a:r>
              <a:rPr lang="en-US" altLang="zh-CN" b="0" dirty="0"/>
              <a:t>no</a:t>
            </a:r>
            <a:r>
              <a:rPr lang="zh-CN" altLang="en-US" b="0" dirty="0"/>
              <a:t> </a:t>
            </a:r>
            <a:r>
              <a:rPr lang="en-US" altLang="zh-CN" b="0" dirty="0"/>
              <a:t>unmeasured</a:t>
            </a:r>
            <a:r>
              <a:rPr lang="zh-CN" altLang="en-US" b="0" dirty="0"/>
              <a:t> </a:t>
            </a:r>
            <a:r>
              <a:rPr lang="en-US" altLang="zh-CN" b="0" dirty="0"/>
              <a:t>common</a:t>
            </a:r>
            <a:r>
              <a:rPr lang="zh-CN" altLang="en-US" b="0" dirty="0"/>
              <a:t> </a:t>
            </a:r>
            <a:r>
              <a:rPr lang="en-US" altLang="zh-CN" b="0" dirty="0"/>
              <a:t>causes</a:t>
            </a:r>
            <a:r>
              <a:rPr lang="zh-CN" altLang="en-US" b="0" dirty="0"/>
              <a:t> </a:t>
            </a:r>
            <a:r>
              <a:rPr lang="en-US" altLang="zh-CN" b="0" dirty="0"/>
              <a:t>with</a:t>
            </a:r>
            <a:r>
              <a:rPr lang="zh-CN" altLang="en-US" b="0" dirty="0"/>
              <a:t> </a:t>
            </a:r>
            <a:r>
              <a:rPr lang="en-US" altLang="zh-CN" b="0" dirty="0"/>
              <a:t>sexually</a:t>
            </a:r>
            <a:r>
              <a:rPr lang="zh-CN" altLang="en-US" b="0" dirty="0"/>
              <a:t> </a:t>
            </a:r>
            <a:r>
              <a:rPr lang="en-US" altLang="zh-CN" b="0" dirty="0"/>
              <a:t>transmitted</a:t>
            </a:r>
            <a:r>
              <a:rPr lang="zh-CN" altLang="en-US" b="0" dirty="0"/>
              <a:t> </a:t>
            </a:r>
            <a:r>
              <a:rPr lang="en-US" altLang="zh-CN" b="0" dirty="0"/>
              <a:t>infection.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0" dirty="0"/>
              <a:t>We avoid making any unsupported assumptions on the joint distribution of the errors P ∗</a:t>
            </a:r>
          </a:p>
        </p:txBody>
      </p:sp>
      <p:pic>
        <p:nvPicPr>
          <p:cNvPr id="5" name="Picture 4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26BA8C62-34FF-4848-8DDE-93B9D800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48" y="2374900"/>
            <a:ext cx="2641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BC7C-0099-BA4B-B91A-438C133F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3966"/>
            <a:ext cx="8229600" cy="857250"/>
          </a:xfrm>
        </p:spPr>
        <p:txBody>
          <a:bodyPr/>
          <a:lstStyle/>
          <a:p>
            <a:r>
              <a:rPr lang="en-US" altLang="zh-CN" dirty="0"/>
              <a:t>Structural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(SCM)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373F7-C120-C041-9CA6-E672D196FF8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causal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</a:p>
          <a:p>
            <a:endParaRPr lang="en-US" dirty="0"/>
          </a:p>
        </p:txBody>
      </p:sp>
      <p:pic>
        <p:nvPicPr>
          <p:cNvPr id="5" name="Picture 4" descr="A picture containing photo, showing, different, computer&#10;&#10;Description automatically generated">
            <a:extLst>
              <a:ext uri="{FF2B5EF4-FFF2-40B4-BE49-F238E27FC236}">
                <a16:creationId xmlns:a16="http://schemas.microsoft.com/office/drawing/2014/main" id="{AA5B8845-6E3D-A74C-AE59-093AB9491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02" y="1911973"/>
            <a:ext cx="4379094" cy="270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04612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Cobranded PPT_Gray">
  <a:themeElements>
    <a:clrScheme name="Weill Cornell Medicine">
      <a:dk1>
        <a:srgbClr val="2D2E2D"/>
      </a:dk1>
      <a:lt1>
        <a:sysClr val="window" lastClr="FFFFFF"/>
      </a:lt1>
      <a:dk2>
        <a:srgbClr val="A20815"/>
      </a:dk2>
      <a:lt2>
        <a:srgbClr val="EFEEED"/>
      </a:lt2>
      <a:accent1>
        <a:srgbClr val="A20815"/>
      </a:accent1>
      <a:accent2>
        <a:srgbClr val="C23019"/>
      </a:accent2>
      <a:accent3>
        <a:srgbClr val="E0621B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WCM_MB_PPT Template_Wide Screen 031518</Template>
  <TotalTime>852</TotalTime>
  <Words>493</Words>
  <Application>Microsoft Macintosh PowerPoint</Application>
  <PresentationFormat>On-screen Show (16:9)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Lucida Grande</vt:lpstr>
      <vt:lpstr>Wingdings</vt:lpstr>
      <vt:lpstr>WCM_Template_Cobranded PPT_Gray</vt:lpstr>
      <vt:lpstr>Effect of male circumcision on risk of HIV acquisition</vt:lpstr>
      <vt:lpstr>PowerPoint Presentation</vt:lpstr>
      <vt:lpstr>Causal question</vt:lpstr>
      <vt:lpstr>the Kericho HIV Cohort Study.</vt:lpstr>
      <vt:lpstr>Structural Causal Model (SCM)</vt:lpstr>
      <vt:lpstr>Structural Causal Model (SCM)</vt:lpstr>
      <vt:lpstr>Structural Causal Model (SCM)</vt:lpstr>
      <vt:lpstr>Structural Causal Model (SCM)</vt:lpstr>
      <vt:lpstr>Structural Causal Model (SCM)</vt:lpstr>
      <vt:lpstr>Counterfactual Outcome</vt:lpstr>
      <vt:lpstr>Target causal parameter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brian zickerman</dc:creator>
  <cp:lastModifiedBy>Tianran Zhang</cp:lastModifiedBy>
  <cp:revision>71</cp:revision>
  <cp:lastPrinted>2015-10-19T20:50:00Z</cp:lastPrinted>
  <dcterms:created xsi:type="dcterms:W3CDTF">2018-03-15T16:06:00Z</dcterms:created>
  <dcterms:modified xsi:type="dcterms:W3CDTF">2020-05-18T20:58:55Z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1033-11.2.0.8341</vt:lpwstr>
  </property>
</Properties>
</file>