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GB" sz="4400" b="0" strike="noStrike" spc="-1">
                <a:latin typeface="Arial"/>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GB"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GB"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GB"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GB"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F41EB2A-ADEE-4D7F-A99F-D14E86542DE4}"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941388" y="746125"/>
            <a:ext cx="4973637" cy="3730625"/>
          </a:xfrm>
          <a:prstGeom prst="rect">
            <a:avLst/>
          </a:prstGeom>
        </p:spPr>
      </p:sp>
      <p:sp>
        <p:nvSpPr>
          <p:cNvPr id="250" name="PlaceHolder 2"/>
          <p:cNvSpPr>
            <a:spLocks noGrp="1"/>
          </p:cNvSpPr>
          <p:nvPr>
            <p:ph type="body"/>
          </p:nvPr>
        </p:nvSpPr>
        <p:spPr>
          <a:xfrm>
            <a:off x="685800" y="4725000"/>
            <a:ext cx="5485680" cy="4475520"/>
          </a:xfrm>
          <a:prstGeom prst="rect">
            <a:avLst/>
          </a:prstGeom>
        </p:spPr>
        <p:txBody>
          <a:bodyPr lIns="0" tIns="0" rIns="0" bIns="0">
            <a:normAutofit/>
          </a:bodyPr>
          <a:lstStyle/>
          <a:p>
            <a:endParaRPr lang="en-GB" sz="2000" b="0" strike="noStrike" spc="-1">
              <a:latin typeface="Arial"/>
            </a:endParaRPr>
          </a:p>
        </p:txBody>
      </p:sp>
      <p:sp>
        <p:nvSpPr>
          <p:cNvPr id="251" name="CustomShape 3"/>
          <p:cNvSpPr/>
          <p:nvPr/>
        </p:nvSpPr>
        <p:spPr>
          <a:xfrm>
            <a:off x="3884760" y="9448200"/>
            <a:ext cx="2971080" cy="49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1BFA22D-338D-4828-88E1-4554318B85F2}" type="slidenum">
              <a:rPr lang="en-GB" sz="1200" b="0" strike="noStrike" spc="-1">
                <a:solidFill>
                  <a:srgbClr val="000000"/>
                </a:solidFill>
                <a:latin typeface="+mn-lt"/>
                <a:ea typeface="+mn-ea"/>
              </a:rPr>
              <a:t>1</a:t>
            </a:fld>
            <a:endParaRPr lang="en-GB"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2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3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3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3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14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4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4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4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5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15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5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15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5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15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16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16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16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16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GB" sz="4400" b="0" strike="noStrike" spc="-1">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4.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EADA7"/>
        </a:solidFill>
        <a:effectLst/>
      </p:bgPr>
    </p:bg>
    <p:spTree>
      <p:nvGrpSpPr>
        <p:cNvPr id="1" name=""/>
        <p:cNvGrpSpPr/>
        <p:nvPr/>
      </p:nvGrpSpPr>
      <p:grpSpPr>
        <a:xfrm>
          <a:off x="0" y="0"/>
          <a:ext cx="0" cy="0"/>
          <a:chOff x="0" y="0"/>
          <a:chExt cx="0" cy="0"/>
        </a:xfrm>
      </p:grpSpPr>
      <p:pic>
        <p:nvPicPr>
          <p:cNvPr id="5" name="Picture 10"/>
          <p:cNvPicPr/>
          <p:nvPr/>
        </p:nvPicPr>
        <p:blipFill>
          <a:blip r:embed="rId14"/>
          <a:srcRect l="72917" t="69258"/>
          <a:stretch/>
        </p:blipFill>
        <p:spPr>
          <a:xfrm>
            <a:off x="6667560" y="4749840"/>
            <a:ext cx="2475720" cy="2107440"/>
          </a:xfrm>
          <a:prstGeom prst="rect">
            <a:avLst/>
          </a:prstGeom>
          <a:ln>
            <a:noFill/>
          </a:ln>
        </p:spPr>
      </p:pic>
      <p:sp>
        <p:nvSpPr>
          <p:cNvPr id="6" name="Line 1"/>
          <p:cNvSpPr/>
          <p:nvPr/>
        </p:nvSpPr>
        <p:spPr>
          <a:xfrm>
            <a:off x="685800" y="3089520"/>
            <a:ext cx="7772400" cy="0"/>
          </a:xfrm>
          <a:prstGeom prst="line">
            <a:avLst/>
          </a:prstGeom>
          <a:ln>
            <a:solidFill>
              <a:schemeClr val="bg1"/>
            </a:solidFill>
            <a:round/>
          </a:ln>
        </p:spPr>
        <p:style>
          <a:lnRef idx="1">
            <a:schemeClr val="accent1"/>
          </a:lnRef>
          <a:fillRef idx="0">
            <a:schemeClr val="accent1"/>
          </a:fillRef>
          <a:effectRef idx="0">
            <a:schemeClr val="accent1"/>
          </a:effectRef>
          <a:fontRef idx="minor"/>
        </p:style>
      </p:sp>
      <p:pic>
        <p:nvPicPr>
          <p:cNvPr id="2" name="Picture 9"/>
          <p:cNvPicPr/>
          <p:nvPr/>
        </p:nvPicPr>
        <p:blipFill>
          <a:blip r:embed="rId15"/>
          <a:srcRect l="36825" t="32381" r="37620" b="47090"/>
          <a:stretch/>
        </p:blipFill>
        <p:spPr>
          <a:xfrm>
            <a:off x="685800" y="4948560"/>
            <a:ext cx="2336040" cy="1407240"/>
          </a:xfrm>
          <a:prstGeom prst="rect">
            <a:avLst/>
          </a:prstGeom>
          <a:ln>
            <a:noFill/>
          </a:ln>
        </p:spPr>
      </p:pic>
      <p:sp>
        <p:nvSpPr>
          <p:cNvPr id="3" name="PlaceHolder 2"/>
          <p:cNvSpPr>
            <a:spLocks noGrp="1"/>
          </p:cNvSpPr>
          <p:nvPr>
            <p:ph type="title"/>
          </p:nvPr>
        </p:nvSpPr>
        <p:spPr>
          <a:xfrm>
            <a:off x="685800" y="82080"/>
            <a:ext cx="6846480" cy="1145160"/>
          </a:xfrm>
          <a:prstGeom prst="rect">
            <a:avLst/>
          </a:prstGeom>
        </p:spPr>
        <p:txBody>
          <a:bodyPr lIns="0" tIns="0" rIns="0" bIns="0" anchor="ctr">
            <a:spAutoFit/>
          </a:bodyPr>
          <a:lstStyle/>
          <a:p>
            <a:r>
              <a:rPr lang="en-GB" sz="1800" b="0" strike="noStrike" spc="-1">
                <a:latin typeface="Arial"/>
              </a:rPr>
              <a:t>Click to edit the title text format</a:t>
            </a:r>
          </a:p>
        </p:txBody>
      </p:sp>
      <p:sp>
        <p:nvSpPr>
          <p:cNvPr id="4"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1"/>
          <p:cNvPicPr/>
          <p:nvPr/>
        </p:nvPicPr>
        <p:blipFill>
          <a:blip r:embed="rId14"/>
          <a:stretch/>
        </p:blipFill>
        <p:spPr>
          <a:xfrm>
            <a:off x="720" y="-4680"/>
            <a:ext cx="9143280" cy="6861960"/>
          </a:xfrm>
          <a:prstGeom prst="rect">
            <a:avLst/>
          </a:prstGeom>
          <a:ln>
            <a:noFill/>
          </a:ln>
        </p:spPr>
      </p:pic>
      <p:sp>
        <p:nvSpPr>
          <p:cNvPr id="42" name="Line 1"/>
          <p:cNvSpPr/>
          <p:nvPr/>
        </p:nvSpPr>
        <p:spPr>
          <a:xfrm>
            <a:off x="685800" y="990360"/>
            <a:ext cx="7672320" cy="1800"/>
          </a:xfrm>
          <a:prstGeom prst="line">
            <a:avLst/>
          </a:prstGeom>
          <a:ln>
            <a:solidFill>
              <a:srgbClr val="3DACA7"/>
            </a:solidFill>
            <a:round/>
          </a:ln>
        </p:spPr>
        <p:style>
          <a:lnRef idx="1">
            <a:schemeClr val="accent1"/>
          </a:lnRef>
          <a:fillRef idx="0">
            <a:schemeClr val="accent1"/>
          </a:fillRef>
          <a:effectRef idx="0">
            <a:schemeClr val="accent1"/>
          </a:effectRef>
          <a:fontRef idx="minor"/>
        </p:style>
      </p:sp>
      <p:pic>
        <p:nvPicPr>
          <p:cNvPr id="43" name="Picture 8"/>
          <p:cNvPicPr/>
          <p:nvPr/>
        </p:nvPicPr>
        <p:blipFill>
          <a:blip r:embed="rId15"/>
          <a:stretch/>
        </p:blipFill>
        <p:spPr>
          <a:xfrm>
            <a:off x="7658280" y="408960"/>
            <a:ext cx="799560" cy="447120"/>
          </a:xfrm>
          <a:prstGeom prst="rect">
            <a:avLst/>
          </a:prstGeom>
          <a:ln>
            <a:noFill/>
          </a:ln>
        </p:spPr>
      </p:pic>
      <p:sp>
        <p:nvSpPr>
          <p:cNvPr id="44" name="PlaceHolder 2"/>
          <p:cNvSpPr>
            <a:spLocks noGrp="1"/>
          </p:cNvSpPr>
          <p:nvPr>
            <p:ph type="title"/>
          </p:nvPr>
        </p:nvSpPr>
        <p:spPr>
          <a:xfrm>
            <a:off x="685800" y="82080"/>
            <a:ext cx="6846480" cy="1145160"/>
          </a:xfrm>
          <a:prstGeom prst="rect">
            <a:avLst/>
          </a:prstGeom>
        </p:spPr>
        <p:txBody>
          <a:bodyPr lIns="0" tIns="0" rIns="0" bIns="0" anchor="ctr">
            <a:spAutoFit/>
          </a:bodyPr>
          <a:lstStyle/>
          <a:p>
            <a:r>
              <a:rPr lang="en-GB" sz="1800" b="0" strike="noStrike" spc="-1">
                <a:latin typeface="Arial"/>
              </a:rPr>
              <a:t>Click to edit the title text format</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Picture 1"/>
          <p:cNvPicPr/>
          <p:nvPr/>
        </p:nvPicPr>
        <p:blipFill>
          <a:blip r:embed="rId14"/>
          <a:stretch/>
        </p:blipFill>
        <p:spPr>
          <a:xfrm>
            <a:off x="720" y="-4680"/>
            <a:ext cx="9143280" cy="6861960"/>
          </a:xfrm>
          <a:prstGeom prst="rect">
            <a:avLst/>
          </a:prstGeom>
          <a:ln>
            <a:noFill/>
          </a:ln>
        </p:spPr>
      </p:pic>
      <p:sp>
        <p:nvSpPr>
          <p:cNvPr id="83" name="Line 1"/>
          <p:cNvSpPr/>
          <p:nvPr/>
        </p:nvSpPr>
        <p:spPr>
          <a:xfrm>
            <a:off x="685800" y="990360"/>
            <a:ext cx="7672320" cy="1800"/>
          </a:xfrm>
          <a:prstGeom prst="line">
            <a:avLst/>
          </a:prstGeom>
          <a:ln>
            <a:solidFill>
              <a:srgbClr val="3DACA7"/>
            </a:solidFill>
            <a:round/>
          </a:ln>
        </p:spPr>
        <p:style>
          <a:lnRef idx="1">
            <a:schemeClr val="accent1"/>
          </a:lnRef>
          <a:fillRef idx="0">
            <a:schemeClr val="accent1"/>
          </a:fillRef>
          <a:effectRef idx="0">
            <a:schemeClr val="accent1"/>
          </a:effectRef>
          <a:fontRef idx="minor"/>
        </p:style>
      </p:sp>
      <p:pic>
        <p:nvPicPr>
          <p:cNvPr id="84" name="Picture 8"/>
          <p:cNvPicPr/>
          <p:nvPr/>
        </p:nvPicPr>
        <p:blipFill>
          <a:blip r:embed="rId15"/>
          <a:stretch/>
        </p:blipFill>
        <p:spPr>
          <a:xfrm>
            <a:off x="7658280" y="408960"/>
            <a:ext cx="799560" cy="447120"/>
          </a:xfrm>
          <a:prstGeom prst="rect">
            <a:avLst/>
          </a:prstGeom>
          <a:ln>
            <a:noFill/>
          </a:ln>
        </p:spPr>
      </p:pic>
      <p:sp>
        <p:nvSpPr>
          <p:cNvPr id="85" name="PlaceHolder 2"/>
          <p:cNvSpPr>
            <a:spLocks noGrp="1"/>
          </p:cNvSpPr>
          <p:nvPr>
            <p:ph type="title"/>
          </p:nvPr>
        </p:nvSpPr>
        <p:spPr>
          <a:xfrm>
            <a:off x="685800" y="82080"/>
            <a:ext cx="6846480" cy="1145160"/>
          </a:xfrm>
          <a:prstGeom prst="rect">
            <a:avLst/>
          </a:prstGeom>
        </p:spPr>
        <p:txBody>
          <a:bodyPr lIns="0" tIns="0" rIns="0" bIns="0" anchor="ctr">
            <a:spAutoFit/>
          </a:bodyPr>
          <a:lstStyle/>
          <a:p>
            <a:r>
              <a:rPr lang="en-GB" sz="1800" b="0" strike="noStrike" spc="-1">
                <a:latin typeface="Arial"/>
              </a:rPr>
              <a:t>Click to edit the title text format</a:t>
            </a:r>
          </a:p>
        </p:txBody>
      </p:sp>
      <p:sp>
        <p:nvSpPr>
          <p:cNvPr id="86" name="PlaceHolder 3"/>
          <p:cNvSpPr>
            <a:spLocks noGrp="1"/>
          </p:cNvSpPr>
          <p:nvPr>
            <p:ph type="body"/>
          </p:nvPr>
        </p:nvSpPr>
        <p:spPr>
          <a:xfrm>
            <a:off x="685800" y="1197000"/>
            <a:ext cx="7771680" cy="49824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latin typeface="Arial"/>
              </a:rPr>
              <a:t>Second Outline Level</a:t>
            </a:r>
          </a:p>
          <a:p>
            <a:pPr marL="1296000" lvl="2" indent="-288000">
              <a:spcBef>
                <a:spcPts val="850"/>
              </a:spcBef>
              <a:buClr>
                <a:srgbClr val="000000"/>
              </a:buClr>
              <a:buSzPct val="45000"/>
              <a:buFont typeface="Wingdings" charset="2"/>
              <a:buChar char=""/>
            </a:pPr>
            <a:r>
              <a:rPr lang="en-GB" sz="1800" b="0" strike="noStrike" spc="-1">
                <a:latin typeface="Arial"/>
              </a:rPr>
              <a:t>Third Outline Level</a:t>
            </a:r>
          </a:p>
          <a:p>
            <a:pPr marL="1728000" lvl="3" indent="-216000">
              <a:spcBef>
                <a:spcPts val="567"/>
              </a:spcBef>
              <a:buClr>
                <a:srgbClr val="000000"/>
              </a:buClr>
              <a:buSzPct val="75000"/>
              <a:buFont typeface="Symbol" charset="2"/>
              <a:buChar char=""/>
            </a:pPr>
            <a:r>
              <a:rPr lang="en-GB" sz="1800" b="0" strike="noStrike" spc="-1">
                <a:latin typeface="Arial"/>
              </a:rPr>
              <a:t>Fourth Outline Level</a:t>
            </a:r>
          </a:p>
          <a:p>
            <a:pPr marL="2160000" lvl="4" indent="-216000">
              <a:spcBef>
                <a:spcPts val="283"/>
              </a:spcBef>
              <a:buClr>
                <a:srgbClr val="000000"/>
              </a:buClr>
              <a:buSzPct val="45000"/>
              <a:buFont typeface="Wingdings" charset="2"/>
              <a:buChar char=""/>
            </a:pPr>
            <a:r>
              <a:rPr lang="en-GB" sz="1800" b="0" strike="noStrike" spc="-1">
                <a:latin typeface="Arial"/>
              </a:rPr>
              <a:t>Fifth Outline Level</a:t>
            </a:r>
          </a:p>
          <a:p>
            <a:pPr marL="2592000" lvl="5" indent="-216000">
              <a:spcBef>
                <a:spcPts val="283"/>
              </a:spcBef>
              <a:buClr>
                <a:srgbClr val="000000"/>
              </a:buClr>
              <a:buSzPct val="45000"/>
              <a:buFont typeface="Wingdings" charset="2"/>
              <a:buChar char=""/>
            </a:pPr>
            <a:r>
              <a:rPr lang="en-GB" sz="1800" b="0" strike="noStrike" spc="-1">
                <a:latin typeface="Arial"/>
              </a:rPr>
              <a:t>Sixth Outline Level</a:t>
            </a:r>
          </a:p>
          <a:p>
            <a:pPr marL="3024000" lvl="6" indent="-216000">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3" name="Picture 1"/>
          <p:cNvPicPr/>
          <p:nvPr/>
        </p:nvPicPr>
        <p:blipFill>
          <a:blip r:embed="rId14"/>
          <a:stretch/>
        </p:blipFill>
        <p:spPr>
          <a:xfrm>
            <a:off x="720" y="-4680"/>
            <a:ext cx="9143280" cy="6861960"/>
          </a:xfrm>
          <a:prstGeom prst="rect">
            <a:avLst/>
          </a:prstGeom>
          <a:ln>
            <a:noFill/>
          </a:ln>
        </p:spPr>
      </p:pic>
      <p:sp>
        <p:nvSpPr>
          <p:cNvPr id="124" name="Line 1"/>
          <p:cNvSpPr/>
          <p:nvPr/>
        </p:nvSpPr>
        <p:spPr>
          <a:xfrm>
            <a:off x="685800" y="990360"/>
            <a:ext cx="7672320" cy="1800"/>
          </a:xfrm>
          <a:prstGeom prst="line">
            <a:avLst/>
          </a:prstGeom>
          <a:ln>
            <a:solidFill>
              <a:srgbClr val="3DACA7"/>
            </a:solidFill>
            <a:round/>
          </a:ln>
        </p:spPr>
        <p:style>
          <a:lnRef idx="1">
            <a:schemeClr val="accent1"/>
          </a:lnRef>
          <a:fillRef idx="0">
            <a:schemeClr val="accent1"/>
          </a:fillRef>
          <a:effectRef idx="0">
            <a:schemeClr val="accent1"/>
          </a:effectRef>
          <a:fontRef idx="minor"/>
        </p:style>
      </p:sp>
      <p:pic>
        <p:nvPicPr>
          <p:cNvPr id="125" name="Picture 8"/>
          <p:cNvPicPr/>
          <p:nvPr/>
        </p:nvPicPr>
        <p:blipFill>
          <a:blip r:embed="rId15"/>
          <a:stretch/>
        </p:blipFill>
        <p:spPr>
          <a:xfrm>
            <a:off x="7658280" y="408960"/>
            <a:ext cx="799560" cy="447120"/>
          </a:xfrm>
          <a:prstGeom prst="rect">
            <a:avLst/>
          </a:prstGeom>
          <a:ln>
            <a:noFill/>
          </a:ln>
        </p:spPr>
      </p:pic>
      <p:sp>
        <p:nvSpPr>
          <p:cNvPr id="126"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127"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576618" y="875739"/>
            <a:ext cx="7771680" cy="21404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GB" sz="3200" b="1" strike="noStrike" spc="-1" dirty="0">
                <a:solidFill>
                  <a:srgbClr val="FFFFFF"/>
                </a:solidFill>
                <a:latin typeface="Segoe UI"/>
                <a:ea typeface="Segoe UI"/>
              </a:rPr>
              <a:t>Quantum Computing Meetup</a:t>
            </a:r>
            <a:br>
              <a:rPr lang="en-GB" sz="3200" b="1" strike="noStrike" spc="-1" dirty="0">
                <a:solidFill>
                  <a:srgbClr val="FFFFFF"/>
                </a:solidFill>
                <a:latin typeface="Segoe UI"/>
                <a:ea typeface="Segoe UI"/>
              </a:rPr>
            </a:br>
            <a:r>
              <a:rPr lang="en-GB" sz="3200" b="1" strike="noStrike" spc="-1" dirty="0">
                <a:solidFill>
                  <a:srgbClr val="FFFFFF"/>
                </a:solidFill>
                <a:latin typeface="Segoe UI"/>
                <a:ea typeface="Segoe UI"/>
              </a:rPr>
              <a:t> </a:t>
            </a:r>
            <a:br>
              <a:rPr lang="en-GB" sz="3200" b="1" strike="noStrike" spc="-1" dirty="0">
                <a:solidFill>
                  <a:srgbClr val="FFFFFF"/>
                </a:solidFill>
                <a:latin typeface="Segoe UI"/>
                <a:ea typeface="Segoe UI"/>
              </a:rPr>
            </a:br>
            <a:r>
              <a:rPr lang="en-GB" sz="3200" b="1" strike="noStrike" spc="-1" dirty="0">
                <a:solidFill>
                  <a:srgbClr val="FFFFFF"/>
                </a:solidFill>
                <a:latin typeface="Segoe UI"/>
                <a:ea typeface="Segoe UI"/>
              </a:rPr>
              <a:t>Delhi 2020</a:t>
            </a:r>
            <a:br>
              <a:rPr lang="en-GB" sz="3200" b="1" strike="noStrike" spc="-1" dirty="0">
                <a:solidFill>
                  <a:srgbClr val="FFFFFF"/>
                </a:solidFill>
                <a:latin typeface="Segoe UI"/>
                <a:ea typeface="Segoe UI"/>
              </a:rPr>
            </a:br>
            <a:br>
              <a:rPr sz="3200" dirty="0"/>
            </a:br>
            <a:r>
              <a:rPr lang="en-GB" sz="3200" b="1" strike="noStrike" spc="-1" dirty="0">
                <a:solidFill>
                  <a:srgbClr val="FFFFFF"/>
                </a:solidFill>
                <a:latin typeface="Segoe UI"/>
                <a:ea typeface="Segoe UI"/>
              </a:rPr>
              <a:t>IIIT-Delhi     IndiaQ       IBM</a:t>
            </a:r>
            <a:endParaRPr lang="en-GB" sz="3200" b="0" strike="noStrike" spc="-1" dirty="0">
              <a:latin typeface="Arial"/>
            </a:endParaRPr>
          </a:p>
        </p:txBody>
      </p:sp>
      <p:sp>
        <p:nvSpPr>
          <p:cNvPr id="171" name="CustomShape 2"/>
          <p:cNvSpPr/>
          <p:nvPr/>
        </p:nvSpPr>
        <p:spPr>
          <a:xfrm>
            <a:off x="684720" y="3338640"/>
            <a:ext cx="6857280" cy="188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GB" sz="2400" b="0" strike="noStrike" spc="-1">
                <a:solidFill>
                  <a:srgbClr val="E9F7F6"/>
                </a:solidFill>
                <a:latin typeface="Calibri"/>
              </a:rPr>
              <a:t>2</a:t>
            </a:r>
            <a:r>
              <a:rPr lang="en-GB" sz="2400" b="0" strike="noStrike" spc="-1" baseline="101000">
                <a:solidFill>
                  <a:srgbClr val="E9F7F6"/>
                </a:solidFill>
                <a:latin typeface="Calibri"/>
              </a:rPr>
              <a:t>nd</a:t>
            </a:r>
            <a:r>
              <a:rPr lang="en-GB" sz="2400" b="0" strike="noStrike" spc="-1">
                <a:solidFill>
                  <a:srgbClr val="E9F7F6"/>
                </a:solidFill>
                <a:latin typeface="Calibri"/>
              </a:rPr>
              <a:t> February 2020</a:t>
            </a:r>
            <a:endParaRPr lang="en-GB"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685800" y="2490679"/>
            <a:ext cx="6846480" cy="492443"/>
          </a:xfrm>
          <a:prstGeom prst="rect">
            <a:avLst/>
          </a:prstGeom>
          <a:noFill/>
          <a:ln>
            <a:noFill/>
          </a:ln>
        </p:spPr>
        <p:txBody>
          <a:bodyPr lIns="0" tIns="0" rIns="0" bIns="0" anchor="ctr">
            <a:spAutoFit/>
          </a:bodyPr>
          <a:lstStyle/>
          <a:p>
            <a:pPr algn="ctr"/>
            <a:r>
              <a:rPr lang="en-GB" sz="3200" b="1" strike="noStrike" spc="-1" dirty="0">
                <a:solidFill>
                  <a:schemeClr val="bg1"/>
                </a:solidFill>
                <a:latin typeface="Arial"/>
              </a:rPr>
              <a:t>Where are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685800" y="319320"/>
            <a:ext cx="6846480" cy="6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3200" b="1" strike="noStrike" spc="-1">
                <a:solidFill>
                  <a:srgbClr val="3DACA7"/>
                </a:solidFill>
                <a:latin typeface="Segoe UI"/>
                <a:ea typeface="Segoe UI"/>
              </a:rPr>
              <a:t>IIIT Delhi</a:t>
            </a:r>
            <a:endParaRPr lang="en-GB" sz="3200" b="0" strike="noStrike" spc="-1">
              <a:latin typeface="Arial"/>
            </a:endParaRPr>
          </a:p>
        </p:txBody>
      </p:sp>
      <p:sp>
        <p:nvSpPr>
          <p:cNvPr id="196" name="CustomShape 2"/>
          <p:cNvSpPr/>
          <p:nvPr/>
        </p:nvSpPr>
        <p:spPr>
          <a:xfrm>
            <a:off x="6400800" y="6356520"/>
            <a:ext cx="2056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DCDC1F3-4F38-416C-B40E-44DAFAE8DB78}" type="slidenum">
              <a:rPr lang="en-GB" sz="1100" b="0" strike="noStrike" spc="-1">
                <a:solidFill>
                  <a:srgbClr val="8B8B8B"/>
                </a:solidFill>
                <a:latin typeface="Arial"/>
              </a:rPr>
              <a:t>11</a:t>
            </a:fld>
            <a:endParaRPr lang="en-GB" sz="1100" b="0" strike="noStrike" spc="-1">
              <a:latin typeface="Arial"/>
            </a:endParaRPr>
          </a:p>
        </p:txBody>
      </p:sp>
      <p:pic>
        <p:nvPicPr>
          <p:cNvPr id="197" name="Picture 5"/>
          <p:cNvPicPr/>
          <p:nvPr/>
        </p:nvPicPr>
        <p:blipFill>
          <a:blip r:embed="rId2"/>
          <a:stretch/>
        </p:blipFill>
        <p:spPr>
          <a:xfrm>
            <a:off x="0" y="1019160"/>
            <a:ext cx="9143280" cy="5987160"/>
          </a:xfrm>
          <a:prstGeom prst="rect">
            <a:avLst/>
          </a:prstGeom>
          <a:ln>
            <a:noFill/>
          </a:ln>
        </p:spPr>
      </p:pic>
      <p:sp>
        <p:nvSpPr>
          <p:cNvPr id="198" name="CustomShape 3"/>
          <p:cNvSpPr/>
          <p:nvPr/>
        </p:nvSpPr>
        <p:spPr>
          <a:xfrm>
            <a:off x="457200" y="990720"/>
            <a:ext cx="5813640" cy="9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800" b="0" strike="noStrike" spc="-1">
                <a:solidFill>
                  <a:srgbClr val="000000"/>
                </a:solidFill>
                <a:latin typeface="Calibri"/>
                <a:ea typeface="DejaVu Sans"/>
              </a:rPr>
              <a:t>Created by an Act of Govt. of NCT as an autonomous institution (2008)</a:t>
            </a:r>
            <a:endParaRPr lang="en-GB" sz="2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090880" y="3048480"/>
            <a:ext cx="2303280" cy="1964520"/>
          </a:xfrm>
          <a:prstGeom prst="hexagon">
            <a:avLst>
              <a:gd name="adj" fmla="val 25000"/>
              <a:gd name="vf" fmla="val 115470"/>
            </a:avLst>
          </a:prstGeom>
          <a:gradFill rotWithShape="0">
            <a:gsLst>
              <a:gs pos="0">
                <a:srgbClr val="FFFCF2"/>
              </a:gs>
              <a:gs pos="100000">
                <a:srgbClr val="FFE38C"/>
              </a:gs>
            </a:gsLst>
            <a:lin ang="5400000"/>
          </a:gradFill>
          <a:ln>
            <a:round/>
          </a:ln>
        </p:spPr>
        <p:style>
          <a:lnRef idx="2">
            <a:schemeClr val="accent1">
              <a:shade val="50000"/>
            </a:schemeClr>
          </a:lnRef>
          <a:fillRef idx="1">
            <a:schemeClr val="accent1"/>
          </a:fillRef>
          <a:effectRef idx="0">
            <a:schemeClr val="accent1"/>
          </a:effectRef>
          <a:fontRef idx="minor"/>
        </p:style>
      </p:sp>
      <p:sp>
        <p:nvSpPr>
          <p:cNvPr id="200" name="CustomShape 2"/>
          <p:cNvSpPr/>
          <p:nvPr/>
        </p:nvSpPr>
        <p:spPr>
          <a:xfrm>
            <a:off x="685800" y="319320"/>
            <a:ext cx="6846480" cy="6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3200" b="1" strike="noStrike" spc="-1">
                <a:solidFill>
                  <a:srgbClr val="3DACA7"/>
                </a:solidFill>
                <a:latin typeface="Segoe UI"/>
                <a:ea typeface="Segoe UI"/>
              </a:rPr>
              <a:t>Academics &amp; Research</a:t>
            </a:r>
            <a:endParaRPr lang="en-GB" sz="3200" b="0" strike="noStrike" spc="-1">
              <a:latin typeface="Arial"/>
            </a:endParaRPr>
          </a:p>
        </p:txBody>
      </p:sp>
      <p:sp>
        <p:nvSpPr>
          <p:cNvPr id="201" name="CustomShape 3"/>
          <p:cNvSpPr/>
          <p:nvPr/>
        </p:nvSpPr>
        <p:spPr>
          <a:xfrm>
            <a:off x="6400800" y="6356520"/>
            <a:ext cx="2056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5A8CCDE-E80A-45E2-AD35-A63441E388CE}" type="slidenum">
              <a:rPr lang="en-GB" sz="1100" b="0" strike="noStrike" spc="-1">
                <a:solidFill>
                  <a:srgbClr val="8B8B8B"/>
                </a:solidFill>
                <a:latin typeface="Arial"/>
              </a:rPr>
              <a:t>12</a:t>
            </a:fld>
            <a:endParaRPr lang="en-GB" sz="1100" b="0" strike="noStrike" spc="-1">
              <a:latin typeface="Arial"/>
            </a:endParaRPr>
          </a:p>
        </p:txBody>
      </p:sp>
      <p:sp>
        <p:nvSpPr>
          <p:cNvPr id="202" name="CustomShape 4"/>
          <p:cNvSpPr/>
          <p:nvPr/>
        </p:nvSpPr>
        <p:spPr>
          <a:xfrm>
            <a:off x="197280" y="2037960"/>
            <a:ext cx="2376000" cy="204120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03" name="CustomShape 5"/>
          <p:cNvSpPr/>
          <p:nvPr/>
        </p:nvSpPr>
        <p:spPr>
          <a:xfrm>
            <a:off x="198360" y="4068720"/>
            <a:ext cx="2371680" cy="188712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04" name="CustomShape 6"/>
          <p:cNvSpPr/>
          <p:nvPr/>
        </p:nvSpPr>
        <p:spPr>
          <a:xfrm>
            <a:off x="2049120" y="5013720"/>
            <a:ext cx="2468160" cy="174528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05" name="CustomShape 7"/>
          <p:cNvSpPr/>
          <p:nvPr/>
        </p:nvSpPr>
        <p:spPr>
          <a:xfrm>
            <a:off x="295920" y="2750400"/>
            <a:ext cx="18540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457200">
              <a:lnSpc>
                <a:spcPct val="100000"/>
              </a:lnSpc>
            </a:pPr>
            <a:r>
              <a:rPr lang="en-GB" sz="1800" b="0" strike="noStrike" spc="-1">
                <a:solidFill>
                  <a:srgbClr val="000000"/>
                </a:solidFill>
                <a:latin typeface="Calibri"/>
                <a:ea typeface="DejaVu Sans"/>
              </a:rPr>
              <a:t>Mathematics</a:t>
            </a:r>
            <a:endParaRPr lang="en-GB" sz="1800" b="0" strike="noStrike" spc="-1">
              <a:latin typeface="Arial"/>
            </a:endParaRPr>
          </a:p>
        </p:txBody>
      </p:sp>
      <p:sp>
        <p:nvSpPr>
          <p:cNvPr id="206" name="CustomShape 8"/>
          <p:cNvSpPr/>
          <p:nvPr/>
        </p:nvSpPr>
        <p:spPr>
          <a:xfrm>
            <a:off x="158040" y="4575600"/>
            <a:ext cx="21301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pPr>
            <a:r>
              <a:rPr lang="en-GB" sz="1800" b="0" strike="noStrike" spc="-1">
                <a:solidFill>
                  <a:srgbClr val="000000"/>
                </a:solidFill>
                <a:latin typeface="Calibri"/>
                <a:ea typeface="DejaVu Sans"/>
              </a:rPr>
              <a:t>Computational Biology</a:t>
            </a:r>
            <a:endParaRPr lang="en-GB" sz="1800" b="0" strike="noStrike" spc="-1">
              <a:latin typeface="Arial"/>
            </a:endParaRPr>
          </a:p>
        </p:txBody>
      </p:sp>
      <p:sp>
        <p:nvSpPr>
          <p:cNvPr id="207" name="CustomShape 9"/>
          <p:cNvSpPr/>
          <p:nvPr/>
        </p:nvSpPr>
        <p:spPr>
          <a:xfrm>
            <a:off x="3936240" y="4038840"/>
            <a:ext cx="2294640" cy="188604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08" name="CustomShape 10"/>
          <p:cNvSpPr/>
          <p:nvPr/>
        </p:nvSpPr>
        <p:spPr>
          <a:xfrm>
            <a:off x="3934440" y="2079000"/>
            <a:ext cx="2387520" cy="199800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09" name="CustomShape 11"/>
          <p:cNvSpPr/>
          <p:nvPr/>
        </p:nvSpPr>
        <p:spPr>
          <a:xfrm>
            <a:off x="1989720" y="1039680"/>
            <a:ext cx="2468160" cy="203292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10" name="CustomShape 12"/>
          <p:cNvSpPr/>
          <p:nvPr/>
        </p:nvSpPr>
        <p:spPr>
          <a:xfrm>
            <a:off x="2657160" y="1523520"/>
            <a:ext cx="14655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Calibri"/>
                <a:ea typeface="DejaVu Sans"/>
              </a:rPr>
              <a:t>Computer Science &amp; Engineering </a:t>
            </a:r>
            <a:endParaRPr lang="en-GB" sz="1800" b="0" strike="noStrike" spc="-1">
              <a:latin typeface="Arial"/>
            </a:endParaRPr>
          </a:p>
        </p:txBody>
      </p:sp>
      <p:sp>
        <p:nvSpPr>
          <p:cNvPr id="211" name="CustomShape 13"/>
          <p:cNvSpPr/>
          <p:nvPr/>
        </p:nvSpPr>
        <p:spPr>
          <a:xfrm>
            <a:off x="2320920" y="5352120"/>
            <a:ext cx="16714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nSpc>
                <a:spcPct val="100000"/>
              </a:lnSpc>
            </a:pPr>
            <a:r>
              <a:rPr lang="en-GB" sz="1800" b="0" strike="noStrike" spc="-1">
                <a:solidFill>
                  <a:srgbClr val="000000"/>
                </a:solidFill>
                <a:latin typeface="Calibri"/>
                <a:ea typeface="DejaVu Sans"/>
              </a:rPr>
              <a:t>Human Centered Design</a:t>
            </a:r>
            <a:endParaRPr lang="en-GB" sz="1800" b="0" strike="noStrike" spc="-1">
              <a:latin typeface="Arial"/>
            </a:endParaRPr>
          </a:p>
        </p:txBody>
      </p:sp>
      <p:sp>
        <p:nvSpPr>
          <p:cNvPr id="212" name="CustomShape 14"/>
          <p:cNvSpPr/>
          <p:nvPr/>
        </p:nvSpPr>
        <p:spPr>
          <a:xfrm>
            <a:off x="4491360" y="4819320"/>
            <a:ext cx="1607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GB" sz="1800" b="0" strike="noStrike" spc="-1">
                <a:solidFill>
                  <a:srgbClr val="000000"/>
                </a:solidFill>
                <a:latin typeface="Calibri"/>
                <a:ea typeface="DejaVu Sans"/>
              </a:rPr>
              <a:t>Social Sciences </a:t>
            </a:r>
            <a:endParaRPr lang="en-GB" sz="1800" b="0" strike="noStrike" spc="-1">
              <a:latin typeface="Arial"/>
            </a:endParaRPr>
          </a:p>
        </p:txBody>
      </p:sp>
      <p:sp>
        <p:nvSpPr>
          <p:cNvPr id="213" name="CustomShape 15"/>
          <p:cNvSpPr/>
          <p:nvPr/>
        </p:nvSpPr>
        <p:spPr>
          <a:xfrm>
            <a:off x="3993120" y="2548080"/>
            <a:ext cx="22402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nSpc>
                <a:spcPct val="100000"/>
              </a:lnSpc>
            </a:pPr>
            <a:r>
              <a:rPr lang="en-GB" sz="1800" b="0" strike="noStrike" spc="-1">
                <a:solidFill>
                  <a:srgbClr val="000000"/>
                </a:solidFill>
                <a:latin typeface="Calibri"/>
                <a:ea typeface="DejaVu Sans"/>
              </a:rPr>
              <a:t>Electronics and Communications Engineering</a:t>
            </a:r>
            <a:endParaRPr lang="en-GB" sz="1800" b="0" strike="noStrike" spc="-1">
              <a:latin typeface="Arial"/>
            </a:endParaRPr>
          </a:p>
        </p:txBody>
      </p:sp>
      <p:sp>
        <p:nvSpPr>
          <p:cNvPr id="214" name="CustomShape 16"/>
          <p:cNvSpPr/>
          <p:nvPr/>
        </p:nvSpPr>
        <p:spPr>
          <a:xfrm>
            <a:off x="2179440" y="3525120"/>
            <a:ext cx="1802160" cy="760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457200">
              <a:lnSpc>
                <a:spcPct val="100000"/>
              </a:lnSpc>
            </a:pPr>
            <a:r>
              <a:rPr lang="en-GB" sz="4400" b="0" strike="noStrike" spc="-1">
                <a:solidFill>
                  <a:srgbClr val="000000"/>
                </a:solidFill>
                <a:latin typeface="Calibri"/>
                <a:ea typeface="DejaVu Sans"/>
              </a:rPr>
              <a:t>IIIT-D</a:t>
            </a:r>
            <a:endParaRPr lang="en-GB" sz="4400" b="0" strike="noStrike" spc="-1">
              <a:latin typeface="Arial"/>
            </a:endParaRPr>
          </a:p>
        </p:txBody>
      </p:sp>
      <p:sp>
        <p:nvSpPr>
          <p:cNvPr id="215" name="TextShape 17"/>
          <p:cNvSpPr txBox="1"/>
          <p:nvPr/>
        </p:nvSpPr>
        <p:spPr>
          <a:xfrm>
            <a:off x="5888880" y="1182960"/>
            <a:ext cx="3345480" cy="1485360"/>
          </a:xfrm>
          <a:prstGeom prst="rect">
            <a:avLst/>
          </a:prstGeom>
          <a:noFill/>
          <a:ln>
            <a:noFill/>
          </a:ln>
        </p:spPr>
        <p:txBody>
          <a:bodyPr lIns="90000" tIns="45000" rIns="90000" bIns="45000">
            <a:spAutoFit/>
          </a:bodyPr>
          <a:lstStyle/>
          <a:p>
            <a:pPr marL="216000" indent="-216000">
              <a:buClr>
                <a:srgbClr val="000000"/>
              </a:buClr>
              <a:buSzPct val="45000"/>
              <a:buFont typeface="Wingdings" charset="2"/>
              <a:buChar char=""/>
            </a:pPr>
            <a:r>
              <a:rPr lang="en-GB" sz="2200" b="0" strike="noStrike" spc="-1">
                <a:latin typeface="Candara"/>
              </a:rPr>
              <a:t>80 regular faculty</a:t>
            </a:r>
          </a:p>
          <a:p>
            <a:pPr marL="216000" indent="-216000">
              <a:buClr>
                <a:srgbClr val="000000"/>
              </a:buClr>
              <a:buSzPct val="45000"/>
              <a:buFont typeface="Wingdings" charset="2"/>
              <a:buChar char=""/>
            </a:pPr>
            <a:r>
              <a:rPr lang="en-GB" sz="2200" b="0" strike="noStrike" spc="-1">
                <a:latin typeface="Candara"/>
              </a:rPr>
              <a:t>50+ visiting &amp; adjunct</a:t>
            </a:r>
          </a:p>
          <a:p>
            <a:pPr marL="216000" indent="-216000">
              <a:buClr>
                <a:srgbClr val="000000"/>
              </a:buClr>
              <a:buSzPct val="45000"/>
              <a:buFont typeface="Wingdings" charset="2"/>
              <a:buChar char=""/>
            </a:pPr>
            <a:r>
              <a:rPr lang="en-GB" sz="2200" b="0" strike="noStrike" spc="-1">
                <a:latin typeface="Candara"/>
              </a:rPr>
              <a:t>PhD from IITs/IISc in India &amp; reputed univs. worldwide</a:t>
            </a:r>
          </a:p>
        </p:txBody>
      </p:sp>
      <p:sp>
        <p:nvSpPr>
          <p:cNvPr id="216" name="TextShape 18"/>
          <p:cNvSpPr txBox="1"/>
          <p:nvPr/>
        </p:nvSpPr>
        <p:spPr>
          <a:xfrm>
            <a:off x="5656320" y="3156840"/>
            <a:ext cx="3382560" cy="3796200"/>
          </a:xfrm>
          <a:prstGeom prst="rect">
            <a:avLst/>
          </a:prstGeom>
          <a:noFill/>
          <a:ln>
            <a:noFill/>
          </a:ln>
        </p:spPr>
        <p:txBody>
          <a:bodyPr lIns="90000" tIns="45000" rIns="90000" bIns="45000">
            <a:spAutoFit/>
          </a:bodyPr>
          <a:lstStyle/>
          <a:p>
            <a:pPr algn="r">
              <a:lnSpc>
                <a:spcPct val="90000"/>
              </a:lnSpc>
              <a:spcBef>
                <a:spcPts val="1001"/>
              </a:spcBef>
            </a:pPr>
            <a:r>
              <a:rPr lang="en-GB" sz="2200" b="1" strike="noStrike" spc="-1">
                <a:solidFill>
                  <a:srgbClr val="000000"/>
                </a:solidFill>
                <a:latin typeface="Candara"/>
              </a:rPr>
              <a:t>Research Centers</a:t>
            </a:r>
            <a:endParaRPr lang="en-GB" sz="2200" b="0" strike="noStrike" spc="-1">
              <a:latin typeface="Candara"/>
            </a:endParaRPr>
          </a:p>
          <a:p>
            <a:pPr algn="r">
              <a:lnSpc>
                <a:spcPct val="90000"/>
              </a:lnSpc>
              <a:spcBef>
                <a:spcPts val="1001"/>
              </a:spcBef>
            </a:pPr>
            <a:r>
              <a:rPr lang="en-GB" sz="2200" b="0" strike="noStrike" spc="-1">
                <a:solidFill>
                  <a:srgbClr val="000000"/>
                </a:solidFill>
                <a:latin typeface="Candara"/>
              </a:rPr>
              <a:t>* Cybersecurity and Systems Research Center</a:t>
            </a:r>
            <a:endParaRPr lang="en-GB" sz="2200" b="0" strike="noStrike" spc="-1">
              <a:latin typeface="Candara"/>
            </a:endParaRPr>
          </a:p>
          <a:p>
            <a:pPr algn="r">
              <a:lnSpc>
                <a:spcPct val="90000"/>
              </a:lnSpc>
              <a:spcBef>
                <a:spcPts val="499"/>
              </a:spcBef>
            </a:pPr>
            <a:r>
              <a:rPr lang="en-GB" sz="2200" b="0" strike="noStrike" spc="-1">
                <a:solidFill>
                  <a:srgbClr val="000000"/>
                </a:solidFill>
                <a:latin typeface="Candara"/>
              </a:rPr>
              <a:t>* Center for Computational Biology</a:t>
            </a:r>
            <a:endParaRPr lang="en-GB" sz="2200" b="0" strike="noStrike" spc="-1">
              <a:latin typeface="Candara"/>
            </a:endParaRPr>
          </a:p>
          <a:p>
            <a:pPr algn="r">
              <a:lnSpc>
                <a:spcPct val="90000"/>
              </a:lnSpc>
              <a:spcBef>
                <a:spcPts val="499"/>
              </a:spcBef>
            </a:pPr>
            <a:r>
              <a:rPr lang="en-GB" sz="2200" b="0" strike="noStrike" spc="-1">
                <a:solidFill>
                  <a:srgbClr val="000000"/>
                </a:solidFill>
                <a:latin typeface="Candara"/>
              </a:rPr>
              <a:t>* Infosys Center for Artificial Intelligence </a:t>
            </a:r>
            <a:endParaRPr lang="en-GB" sz="2200" b="0" strike="noStrike" spc="-1">
              <a:latin typeface="Candara"/>
            </a:endParaRPr>
          </a:p>
          <a:p>
            <a:pPr algn="r">
              <a:lnSpc>
                <a:spcPct val="90000"/>
              </a:lnSpc>
              <a:spcBef>
                <a:spcPts val="499"/>
              </a:spcBef>
            </a:pPr>
            <a:r>
              <a:rPr lang="en-GB" sz="2200" b="0" strike="noStrike" spc="-1">
                <a:solidFill>
                  <a:srgbClr val="000000"/>
                </a:solidFill>
                <a:latin typeface="Candara"/>
              </a:rPr>
              <a:t>* Center on Design and New Media </a:t>
            </a:r>
            <a:endParaRPr lang="en-GB" sz="2200" b="0" strike="noStrike" spc="-1">
              <a:latin typeface="Candara"/>
            </a:endParaRPr>
          </a:p>
          <a:p>
            <a:pPr algn="r">
              <a:lnSpc>
                <a:spcPct val="90000"/>
              </a:lnSpc>
              <a:spcBef>
                <a:spcPts val="499"/>
              </a:spcBef>
            </a:pPr>
            <a:r>
              <a:rPr lang="en-GB" sz="2200" b="0" strike="noStrike" spc="-1">
                <a:solidFill>
                  <a:srgbClr val="000000"/>
                </a:solidFill>
                <a:latin typeface="Candara"/>
              </a:rPr>
              <a:t>* Center for IT and Society</a:t>
            </a:r>
            <a:endParaRPr lang="en-GB" sz="2200" b="0" strike="noStrike" spc="-1">
              <a:latin typeface="Candara"/>
            </a:endParaRPr>
          </a:p>
          <a:p>
            <a:pPr algn="r">
              <a:lnSpc>
                <a:spcPct val="90000"/>
              </a:lnSpc>
              <a:spcBef>
                <a:spcPts val="499"/>
              </a:spcBef>
            </a:pPr>
            <a:r>
              <a:rPr lang="en-GB" sz="2200" b="0" strike="noStrike" spc="-1">
                <a:solidFill>
                  <a:srgbClr val="000000"/>
                </a:solidFill>
                <a:latin typeface="Candara"/>
              </a:rPr>
              <a:t>* Center for Technology and Policing</a:t>
            </a:r>
            <a:endParaRPr lang="en-GB" sz="2200" b="0" strike="noStrike" spc="-1">
              <a:latin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090880" y="3048480"/>
            <a:ext cx="2303280" cy="1964520"/>
          </a:xfrm>
          <a:prstGeom prst="hexagon">
            <a:avLst>
              <a:gd name="adj" fmla="val 25000"/>
              <a:gd name="vf" fmla="val 115470"/>
            </a:avLst>
          </a:prstGeom>
          <a:gradFill rotWithShape="0">
            <a:gsLst>
              <a:gs pos="0">
                <a:srgbClr val="FFFCF2"/>
              </a:gs>
              <a:gs pos="100000">
                <a:srgbClr val="FFE38C"/>
              </a:gs>
            </a:gsLst>
            <a:lin ang="5400000"/>
          </a:gradFill>
          <a:ln>
            <a:round/>
          </a:ln>
        </p:spPr>
        <p:style>
          <a:lnRef idx="2">
            <a:schemeClr val="accent1">
              <a:shade val="50000"/>
            </a:schemeClr>
          </a:lnRef>
          <a:fillRef idx="1">
            <a:schemeClr val="accent1"/>
          </a:fillRef>
          <a:effectRef idx="0">
            <a:schemeClr val="accent1"/>
          </a:effectRef>
          <a:fontRef idx="minor"/>
        </p:style>
      </p:sp>
      <p:sp>
        <p:nvSpPr>
          <p:cNvPr id="218" name="CustomShape 2"/>
          <p:cNvSpPr/>
          <p:nvPr/>
        </p:nvSpPr>
        <p:spPr>
          <a:xfrm>
            <a:off x="685800" y="319320"/>
            <a:ext cx="6846480" cy="6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3200" b="1" strike="noStrike" spc="-1">
                <a:solidFill>
                  <a:srgbClr val="3DACA7"/>
                </a:solidFill>
                <a:latin typeface="Segoe UI"/>
                <a:ea typeface="Segoe UI"/>
              </a:rPr>
              <a:t>Academics &amp; Research</a:t>
            </a:r>
            <a:endParaRPr lang="en-GB" sz="3200" b="0" strike="noStrike" spc="-1">
              <a:latin typeface="Arial"/>
            </a:endParaRPr>
          </a:p>
        </p:txBody>
      </p:sp>
      <p:sp>
        <p:nvSpPr>
          <p:cNvPr id="219" name="CustomShape 3"/>
          <p:cNvSpPr/>
          <p:nvPr/>
        </p:nvSpPr>
        <p:spPr>
          <a:xfrm>
            <a:off x="6400800" y="6356520"/>
            <a:ext cx="2056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07982D8-20B2-4D94-9B33-E56EA28215E4}" type="slidenum">
              <a:rPr lang="en-GB" sz="1100" b="0" strike="noStrike" spc="-1">
                <a:solidFill>
                  <a:srgbClr val="8B8B8B"/>
                </a:solidFill>
                <a:latin typeface="Arial"/>
              </a:rPr>
              <a:t>13</a:t>
            </a:fld>
            <a:endParaRPr lang="en-GB" sz="1100" b="0" strike="noStrike" spc="-1">
              <a:latin typeface="Arial"/>
            </a:endParaRPr>
          </a:p>
        </p:txBody>
      </p:sp>
      <p:sp>
        <p:nvSpPr>
          <p:cNvPr id="220" name="CustomShape 4"/>
          <p:cNvSpPr/>
          <p:nvPr/>
        </p:nvSpPr>
        <p:spPr>
          <a:xfrm>
            <a:off x="197280" y="2037960"/>
            <a:ext cx="2376000" cy="204120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21" name="CustomShape 5"/>
          <p:cNvSpPr/>
          <p:nvPr/>
        </p:nvSpPr>
        <p:spPr>
          <a:xfrm>
            <a:off x="198360" y="4068720"/>
            <a:ext cx="2371680" cy="188712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22" name="CustomShape 6"/>
          <p:cNvSpPr/>
          <p:nvPr/>
        </p:nvSpPr>
        <p:spPr>
          <a:xfrm>
            <a:off x="2049120" y="5013720"/>
            <a:ext cx="2468160" cy="174528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23" name="CustomShape 7"/>
          <p:cNvSpPr/>
          <p:nvPr/>
        </p:nvSpPr>
        <p:spPr>
          <a:xfrm>
            <a:off x="295920" y="2750400"/>
            <a:ext cx="18540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457200">
              <a:lnSpc>
                <a:spcPct val="100000"/>
              </a:lnSpc>
            </a:pPr>
            <a:r>
              <a:rPr lang="en-GB" sz="1800" b="0" strike="noStrike" spc="-1">
                <a:solidFill>
                  <a:srgbClr val="000000"/>
                </a:solidFill>
                <a:latin typeface="Calibri"/>
                <a:ea typeface="DejaVu Sans"/>
              </a:rPr>
              <a:t>Mathematics</a:t>
            </a:r>
            <a:endParaRPr lang="en-GB" sz="1800" b="0" strike="noStrike" spc="-1">
              <a:latin typeface="Arial"/>
            </a:endParaRPr>
          </a:p>
        </p:txBody>
      </p:sp>
      <p:sp>
        <p:nvSpPr>
          <p:cNvPr id="224" name="CustomShape 8"/>
          <p:cNvSpPr/>
          <p:nvPr/>
        </p:nvSpPr>
        <p:spPr>
          <a:xfrm>
            <a:off x="158040" y="4575600"/>
            <a:ext cx="21301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ctr">
              <a:lnSpc>
                <a:spcPct val="100000"/>
              </a:lnSpc>
            </a:pPr>
            <a:r>
              <a:rPr lang="en-GB" sz="1800" b="0" strike="noStrike" spc="-1">
                <a:solidFill>
                  <a:srgbClr val="000000"/>
                </a:solidFill>
                <a:latin typeface="Calibri"/>
                <a:ea typeface="DejaVu Sans"/>
              </a:rPr>
              <a:t>Computational Biology</a:t>
            </a:r>
            <a:endParaRPr lang="en-GB" sz="1800" b="0" strike="noStrike" spc="-1">
              <a:latin typeface="Arial"/>
            </a:endParaRPr>
          </a:p>
        </p:txBody>
      </p:sp>
      <p:sp>
        <p:nvSpPr>
          <p:cNvPr id="225" name="CustomShape 9"/>
          <p:cNvSpPr/>
          <p:nvPr/>
        </p:nvSpPr>
        <p:spPr>
          <a:xfrm>
            <a:off x="3936240" y="4038840"/>
            <a:ext cx="2294640" cy="188604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26" name="CustomShape 10"/>
          <p:cNvSpPr/>
          <p:nvPr/>
        </p:nvSpPr>
        <p:spPr>
          <a:xfrm>
            <a:off x="3934440" y="2079000"/>
            <a:ext cx="2387520" cy="199800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27" name="CustomShape 11"/>
          <p:cNvSpPr/>
          <p:nvPr/>
        </p:nvSpPr>
        <p:spPr>
          <a:xfrm>
            <a:off x="1989720" y="1039680"/>
            <a:ext cx="2468160" cy="2032920"/>
          </a:xfrm>
          <a:prstGeom prst="hexagon">
            <a:avLst>
              <a:gd name="adj" fmla="val 25000"/>
              <a:gd name="vf" fmla="val 115470"/>
            </a:avLst>
          </a:prstGeom>
          <a:gradFill rotWithShape="0">
            <a:gsLst>
              <a:gs pos="0">
                <a:srgbClr val="739773"/>
              </a:gs>
              <a:gs pos="100000">
                <a:srgbClr val="A8D9A8"/>
              </a:gs>
            </a:gsLst>
            <a:lin ang="13500000"/>
          </a:gradFill>
          <a:ln>
            <a:round/>
          </a:ln>
        </p:spPr>
        <p:style>
          <a:lnRef idx="2">
            <a:schemeClr val="accent1">
              <a:shade val="50000"/>
            </a:schemeClr>
          </a:lnRef>
          <a:fillRef idx="1">
            <a:schemeClr val="accent1"/>
          </a:fillRef>
          <a:effectRef idx="0">
            <a:schemeClr val="accent1"/>
          </a:effectRef>
          <a:fontRef idx="minor"/>
        </p:style>
      </p:sp>
      <p:sp>
        <p:nvSpPr>
          <p:cNvPr id="228" name="CustomShape 12"/>
          <p:cNvSpPr/>
          <p:nvPr/>
        </p:nvSpPr>
        <p:spPr>
          <a:xfrm>
            <a:off x="2657160" y="1523520"/>
            <a:ext cx="146556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000000"/>
                </a:solidFill>
                <a:latin typeface="Calibri"/>
                <a:ea typeface="DejaVu Sans"/>
              </a:rPr>
              <a:t>Computer Science &amp; Engineering </a:t>
            </a:r>
            <a:endParaRPr lang="en-GB" sz="1800" b="0" strike="noStrike" spc="-1">
              <a:latin typeface="Arial"/>
            </a:endParaRPr>
          </a:p>
        </p:txBody>
      </p:sp>
      <p:sp>
        <p:nvSpPr>
          <p:cNvPr id="229" name="CustomShape 13"/>
          <p:cNvSpPr/>
          <p:nvPr/>
        </p:nvSpPr>
        <p:spPr>
          <a:xfrm>
            <a:off x="2320920" y="5352120"/>
            <a:ext cx="16714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nSpc>
                <a:spcPct val="100000"/>
              </a:lnSpc>
            </a:pPr>
            <a:r>
              <a:rPr lang="en-GB" sz="1800" b="0" strike="noStrike" spc="-1">
                <a:solidFill>
                  <a:srgbClr val="000000"/>
                </a:solidFill>
                <a:latin typeface="Calibri"/>
                <a:ea typeface="DejaVu Sans"/>
              </a:rPr>
              <a:t>Human Centered Design</a:t>
            </a:r>
            <a:endParaRPr lang="en-GB" sz="1800" b="0" strike="noStrike" spc="-1">
              <a:latin typeface="Arial"/>
            </a:endParaRPr>
          </a:p>
        </p:txBody>
      </p:sp>
      <p:sp>
        <p:nvSpPr>
          <p:cNvPr id="230" name="CustomShape 14"/>
          <p:cNvSpPr/>
          <p:nvPr/>
        </p:nvSpPr>
        <p:spPr>
          <a:xfrm>
            <a:off x="4491360" y="4819320"/>
            <a:ext cx="1607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GB" sz="1800" b="0" strike="noStrike" spc="-1">
                <a:solidFill>
                  <a:srgbClr val="000000"/>
                </a:solidFill>
                <a:latin typeface="Calibri"/>
                <a:ea typeface="DejaVu Sans"/>
              </a:rPr>
              <a:t>Social Sciences </a:t>
            </a:r>
            <a:endParaRPr lang="en-GB" sz="1800" b="0" strike="noStrike" spc="-1">
              <a:latin typeface="Arial"/>
            </a:endParaRPr>
          </a:p>
        </p:txBody>
      </p:sp>
      <p:sp>
        <p:nvSpPr>
          <p:cNvPr id="231" name="CustomShape 15"/>
          <p:cNvSpPr/>
          <p:nvPr/>
        </p:nvSpPr>
        <p:spPr>
          <a:xfrm>
            <a:off x="3993120" y="2548080"/>
            <a:ext cx="224028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nSpc>
                <a:spcPct val="100000"/>
              </a:lnSpc>
            </a:pPr>
            <a:r>
              <a:rPr lang="en-GB" sz="1800" b="0" strike="noStrike" spc="-1">
                <a:solidFill>
                  <a:srgbClr val="000000"/>
                </a:solidFill>
                <a:latin typeface="Calibri"/>
                <a:ea typeface="DejaVu Sans"/>
              </a:rPr>
              <a:t>Electronics and Communications Engineering</a:t>
            </a:r>
            <a:endParaRPr lang="en-GB" sz="1800" b="0" strike="noStrike" spc="-1">
              <a:latin typeface="Arial"/>
            </a:endParaRPr>
          </a:p>
        </p:txBody>
      </p:sp>
      <p:sp>
        <p:nvSpPr>
          <p:cNvPr id="232" name="CustomShape 16"/>
          <p:cNvSpPr/>
          <p:nvPr/>
        </p:nvSpPr>
        <p:spPr>
          <a:xfrm>
            <a:off x="2179440" y="3525120"/>
            <a:ext cx="1802160" cy="760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457200">
              <a:lnSpc>
                <a:spcPct val="100000"/>
              </a:lnSpc>
            </a:pPr>
            <a:r>
              <a:rPr lang="en-GB" sz="4400" b="0" strike="noStrike" spc="-1">
                <a:solidFill>
                  <a:srgbClr val="000000"/>
                </a:solidFill>
                <a:latin typeface="Calibri"/>
                <a:ea typeface="DejaVu Sans"/>
              </a:rPr>
              <a:t>IIIT-D</a:t>
            </a:r>
            <a:endParaRPr lang="en-GB" sz="4400" b="0" strike="noStrike" spc="-1">
              <a:latin typeface="Arial"/>
            </a:endParaRPr>
          </a:p>
        </p:txBody>
      </p:sp>
      <p:sp>
        <p:nvSpPr>
          <p:cNvPr id="233" name="TextShape 17"/>
          <p:cNvSpPr txBox="1"/>
          <p:nvPr/>
        </p:nvSpPr>
        <p:spPr>
          <a:xfrm>
            <a:off x="5785560" y="3552840"/>
            <a:ext cx="3253320" cy="2043360"/>
          </a:xfrm>
          <a:prstGeom prst="rect">
            <a:avLst/>
          </a:prstGeom>
          <a:noFill/>
          <a:ln>
            <a:noFill/>
          </a:ln>
        </p:spPr>
        <p:txBody>
          <a:bodyPr lIns="90000" tIns="45000" rIns="90000" bIns="45000">
            <a:spAutoFit/>
          </a:bodyPr>
          <a:lstStyle/>
          <a:p>
            <a:pPr algn="r"/>
            <a:r>
              <a:rPr lang="en-GB" sz="2200" b="1" strike="noStrike" spc="-1">
                <a:latin typeface="Candara"/>
              </a:rPr>
              <a:t>3 M.Tech. programs …</a:t>
            </a:r>
            <a:endParaRPr lang="en-GB" sz="2200" b="0" strike="noStrike" spc="-1">
              <a:latin typeface="Candara"/>
            </a:endParaRPr>
          </a:p>
          <a:p>
            <a:pPr algn="r"/>
            <a:r>
              <a:rPr lang="en-GB" sz="2200" b="0" strike="noStrike" spc="-1">
                <a:latin typeface="Candara"/>
              </a:rPr>
              <a:t>CSE, ECE &amp; CB</a:t>
            </a:r>
          </a:p>
          <a:p>
            <a:pPr algn="r"/>
            <a:endParaRPr lang="en-GB" sz="2200" b="0" strike="noStrike" spc="-1">
              <a:latin typeface="Candara"/>
            </a:endParaRPr>
          </a:p>
          <a:p>
            <a:pPr algn="r"/>
            <a:endParaRPr lang="en-GB" sz="2200" b="0" strike="noStrike" spc="-1">
              <a:latin typeface="Candara"/>
            </a:endParaRPr>
          </a:p>
          <a:p>
            <a:pPr algn="r"/>
            <a:r>
              <a:rPr lang="en-GB" sz="2200" b="1" strike="noStrike" spc="-1">
                <a:latin typeface="Candara"/>
              </a:rPr>
              <a:t>4 Ph.D. programs …</a:t>
            </a:r>
            <a:endParaRPr lang="en-GB" sz="2200" b="0" strike="noStrike" spc="-1">
              <a:latin typeface="Candara"/>
            </a:endParaRPr>
          </a:p>
          <a:p>
            <a:pPr algn="r"/>
            <a:r>
              <a:rPr lang="en-GB" sz="2200" b="0" strike="noStrike" spc="-1">
                <a:latin typeface="Candara"/>
              </a:rPr>
              <a:t>CSE, ECE, CB &amp; Maths</a:t>
            </a:r>
          </a:p>
          <a:p>
            <a:pPr algn="r"/>
            <a:endParaRPr lang="en-GB" sz="2200" b="0" strike="noStrike" spc="-1">
              <a:latin typeface="Candara"/>
            </a:endParaRPr>
          </a:p>
        </p:txBody>
      </p:sp>
      <p:sp>
        <p:nvSpPr>
          <p:cNvPr id="234" name="TextShape 18"/>
          <p:cNvSpPr txBox="1"/>
          <p:nvPr/>
        </p:nvSpPr>
        <p:spPr>
          <a:xfrm>
            <a:off x="5785920" y="1069200"/>
            <a:ext cx="3253320" cy="2322360"/>
          </a:xfrm>
          <a:prstGeom prst="rect">
            <a:avLst/>
          </a:prstGeom>
          <a:noFill/>
          <a:ln>
            <a:noFill/>
          </a:ln>
        </p:spPr>
        <p:txBody>
          <a:bodyPr lIns="90000" tIns="45000" rIns="90000" bIns="45000">
            <a:spAutoFit/>
          </a:bodyPr>
          <a:lstStyle/>
          <a:p>
            <a:pPr algn="r"/>
            <a:r>
              <a:rPr lang="en-GB" sz="2200" b="1" strike="noStrike" spc="-1">
                <a:latin typeface="Candara"/>
              </a:rPr>
              <a:t>6 B.Tech. programs …</a:t>
            </a:r>
            <a:endParaRPr lang="en-GB" sz="2200" b="0" strike="noStrike" spc="-1">
              <a:latin typeface="Candara"/>
            </a:endParaRPr>
          </a:p>
          <a:p>
            <a:pPr algn="r"/>
            <a:r>
              <a:rPr lang="en-GB" sz="2200" b="0" strike="noStrike" spc="-1">
                <a:latin typeface="Candara"/>
              </a:rPr>
              <a:t>Computer Sc. &amp; Eng.</a:t>
            </a:r>
          </a:p>
          <a:p>
            <a:pPr algn="r"/>
            <a:r>
              <a:rPr lang="en-GB" sz="2200" b="0" strike="noStrike" spc="-1">
                <a:latin typeface="Candara"/>
              </a:rPr>
              <a:t>Electronics &amp; Comm. Eng.</a:t>
            </a:r>
          </a:p>
          <a:p>
            <a:pPr algn="r"/>
            <a:r>
              <a:rPr lang="en-GB" sz="2200" b="0" strike="noStrike" spc="-1">
                <a:latin typeface="Candara"/>
              </a:rPr>
              <a:t>CS &amp; Applied Maths</a:t>
            </a:r>
          </a:p>
          <a:p>
            <a:pPr algn="r"/>
            <a:r>
              <a:rPr lang="en-GB" sz="2200" b="0" strike="noStrike" spc="-1">
                <a:latin typeface="Candara"/>
              </a:rPr>
              <a:t>CS &amp; Design</a:t>
            </a:r>
          </a:p>
          <a:p>
            <a:pPr algn="r"/>
            <a:r>
              <a:rPr lang="en-GB" sz="2200" b="0" strike="noStrike" spc="-1">
                <a:latin typeface="Candara"/>
              </a:rPr>
              <a:t>CS &amp; Social Sciences</a:t>
            </a:r>
          </a:p>
          <a:p>
            <a:pPr algn="r"/>
            <a:r>
              <a:rPr lang="en-GB" sz="2200" b="0" strike="noStrike" spc="-1">
                <a:latin typeface="Candara"/>
              </a:rPr>
              <a:t>CS &amp; Bio Science</a:t>
            </a:r>
          </a:p>
          <a:p>
            <a:pPr algn="r"/>
            <a:endParaRPr lang="en-GB" sz="2200" b="0" strike="noStrike" spc="-1">
              <a:latin typeface="Canda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685800" y="319320"/>
            <a:ext cx="6846480" cy="6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200" b="1" strike="noStrike" spc="-1">
                <a:solidFill>
                  <a:srgbClr val="3DACA7"/>
                </a:solidFill>
                <a:latin typeface="Segoe UI"/>
                <a:ea typeface="Segoe UI"/>
              </a:rPr>
              <a:t>Co-Academic activities</a:t>
            </a:r>
            <a:endParaRPr lang="en-GB" sz="3200" b="0" strike="noStrike" spc="-1">
              <a:latin typeface="Arial"/>
            </a:endParaRPr>
          </a:p>
        </p:txBody>
      </p:sp>
      <p:sp>
        <p:nvSpPr>
          <p:cNvPr id="236" name="CustomShape 2"/>
          <p:cNvSpPr/>
          <p:nvPr/>
        </p:nvSpPr>
        <p:spPr>
          <a:xfrm>
            <a:off x="6400800" y="6356520"/>
            <a:ext cx="2056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9620890-1B06-485F-BC0B-E452A7185F40}" type="slidenum">
              <a:rPr lang="en-GB" sz="1100" b="0" strike="noStrike" spc="-1">
                <a:solidFill>
                  <a:srgbClr val="8B8B8B"/>
                </a:solidFill>
                <a:latin typeface="Arial"/>
              </a:rPr>
              <a:t>14</a:t>
            </a:fld>
            <a:endParaRPr lang="en-GB" sz="1100" b="0" strike="noStrike" spc="-1">
              <a:latin typeface="Arial"/>
            </a:endParaRPr>
          </a:p>
        </p:txBody>
      </p:sp>
      <p:sp>
        <p:nvSpPr>
          <p:cNvPr id="237" name="CustomShape 3"/>
          <p:cNvSpPr/>
          <p:nvPr/>
        </p:nvSpPr>
        <p:spPr>
          <a:xfrm>
            <a:off x="685800" y="1197000"/>
            <a:ext cx="7771680" cy="4982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IIITD Incubation &amp; Innovation Center: 10+ startups</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FooBar competitive programming club</a:t>
            </a:r>
            <a:endParaRPr lang="en-GB" sz="2800" b="0" strike="noStrike" spc="-1">
              <a:latin typeface="Arial"/>
            </a:endParaRPr>
          </a:p>
          <a:p>
            <a:pPr marL="1080000" lvl="4" indent="-21600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ICPC World Competition finalists in 2019 2020</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Summer, Winter schools on maths, IoT, big data, Social networking, security … </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NIRF ranks 66 in Engineering category</a:t>
            </a:r>
            <a:endParaRPr lang="en-GB" sz="2800" b="0" strike="noStrike" spc="-1">
              <a:latin typeface="Arial"/>
            </a:endParaRPr>
          </a:p>
        </p:txBody>
      </p:sp>
      <p:pic>
        <p:nvPicPr>
          <p:cNvPr id="238" name="Picture 2"/>
          <p:cNvPicPr/>
          <p:nvPr/>
        </p:nvPicPr>
        <p:blipFill>
          <a:blip r:embed="rId2"/>
          <a:srcRect t="25177"/>
          <a:stretch/>
        </p:blipFill>
        <p:spPr>
          <a:xfrm>
            <a:off x="685800" y="4750200"/>
            <a:ext cx="7771680" cy="1970640"/>
          </a:xfrm>
          <a:prstGeom prst="rect">
            <a:avLst/>
          </a:prstGeom>
          <a:ln w="936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685800" y="2466236"/>
            <a:ext cx="6846480" cy="1477328"/>
          </a:xfrm>
          <a:prstGeom prst="rect">
            <a:avLst/>
          </a:prstGeom>
          <a:noFill/>
          <a:ln>
            <a:noFill/>
          </a:ln>
        </p:spPr>
        <p:txBody>
          <a:bodyPr lIns="0" tIns="0" rIns="0" bIns="0" anchor="ctr">
            <a:spAutoFit/>
          </a:bodyPr>
          <a:lstStyle/>
          <a:p>
            <a:pPr algn="ctr"/>
            <a:r>
              <a:rPr lang="en-GB" sz="3200" b="1" strike="noStrike" spc="-1" dirty="0">
                <a:solidFill>
                  <a:schemeClr val="bg1"/>
                </a:solidFill>
                <a:latin typeface="Arial"/>
              </a:rPr>
              <a:t>Who we are? </a:t>
            </a:r>
            <a:br>
              <a:rPr lang="en-GB" sz="3200" b="1" strike="noStrike" spc="-1" dirty="0">
                <a:latin typeface="Arial"/>
              </a:rPr>
            </a:br>
            <a:endParaRPr lang="en-GB" sz="3200" b="1" strike="noStrike" spc="-1" dirty="0">
              <a:latin typeface="Arial"/>
            </a:endParaRPr>
          </a:p>
          <a:p>
            <a:pPr algn="ctr"/>
            <a:r>
              <a:rPr lang="en-GB" sz="3200" b="1" strike="noStrike" spc="-1" dirty="0">
                <a:solidFill>
                  <a:schemeClr val="bg1"/>
                </a:solidFill>
                <a:latin typeface="Arial"/>
              </a:rPr>
              <a:t>Theoretical Computer Science Lab</a:t>
            </a:r>
          </a:p>
        </p:txBody>
      </p:sp>
      <p:pic>
        <p:nvPicPr>
          <p:cNvPr id="3" name="Picture 2">
            <a:extLst>
              <a:ext uri="{FF2B5EF4-FFF2-40B4-BE49-F238E27FC236}">
                <a16:creationId xmlns:a16="http://schemas.microsoft.com/office/drawing/2014/main" id="{47388151-4EE9-43E0-A89F-F2A625017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939" y="1146412"/>
            <a:ext cx="3177604" cy="31776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685800" y="319320"/>
            <a:ext cx="6846480" cy="6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200" b="1" strike="noStrike" spc="-1">
                <a:solidFill>
                  <a:srgbClr val="3DACA7"/>
                </a:solidFill>
                <a:latin typeface="Segoe UI"/>
                <a:ea typeface="Segoe UI"/>
              </a:rPr>
              <a:t>People</a:t>
            </a:r>
            <a:endParaRPr lang="en-GB" sz="3200" b="0" strike="noStrike" spc="-1">
              <a:latin typeface="Arial"/>
            </a:endParaRPr>
          </a:p>
        </p:txBody>
      </p:sp>
      <p:sp>
        <p:nvSpPr>
          <p:cNvPr id="241" name="CustomShape 2"/>
          <p:cNvSpPr/>
          <p:nvPr/>
        </p:nvSpPr>
        <p:spPr>
          <a:xfrm>
            <a:off x="6400800" y="6356520"/>
            <a:ext cx="2056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7C5F42A-57A7-4FC5-AC04-9EC415939A86}" type="slidenum">
              <a:rPr lang="en-GB" sz="1100" b="0" strike="noStrike" spc="-1">
                <a:solidFill>
                  <a:srgbClr val="8B8B8B"/>
                </a:solidFill>
                <a:latin typeface="Arial"/>
              </a:rPr>
              <a:t>16</a:t>
            </a:fld>
            <a:endParaRPr lang="en-GB" sz="1100" b="0" strike="noStrike" spc="-1">
              <a:latin typeface="Arial"/>
            </a:endParaRPr>
          </a:p>
        </p:txBody>
      </p:sp>
      <p:sp>
        <p:nvSpPr>
          <p:cNvPr id="242" name="CustomShape 3"/>
          <p:cNvSpPr/>
          <p:nvPr/>
        </p:nvSpPr>
        <p:spPr>
          <a:xfrm>
            <a:off x="517680" y="1197000"/>
            <a:ext cx="7939800" cy="4982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Debajyoti Bera, PhD (Boston University)</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Research interest: quantum computing + …</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PhD students: Tharrma, Sagnik</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Research interns: Harsh (Univ. of Edin), Nakul (NSIT)</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B.Tech &amp; M.Tech. students: Shanu, Rohit (BITS)</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B.Tech. interns: … &lt;longer list&gt;</a:t>
            </a:r>
            <a:endParaRPr lang="en-GB" sz="2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685800" y="319320"/>
            <a:ext cx="6846480" cy="6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200" b="1" strike="noStrike" spc="-1">
                <a:solidFill>
                  <a:srgbClr val="3DACA7"/>
                </a:solidFill>
                <a:latin typeface="Segoe UI"/>
                <a:ea typeface="Segoe UI"/>
              </a:rPr>
              <a:t>Academic &amp; Research Activities</a:t>
            </a:r>
            <a:endParaRPr lang="en-GB" sz="3200" b="0" strike="noStrike" spc="-1">
              <a:latin typeface="Arial"/>
            </a:endParaRPr>
          </a:p>
        </p:txBody>
      </p:sp>
      <p:sp>
        <p:nvSpPr>
          <p:cNvPr id="244" name="CustomShape 2"/>
          <p:cNvSpPr/>
          <p:nvPr/>
        </p:nvSpPr>
        <p:spPr>
          <a:xfrm>
            <a:off x="6400800" y="6356520"/>
            <a:ext cx="2056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1FE3292-D29F-4323-800B-5C84BA7867DA}" type="slidenum">
              <a:rPr lang="en-GB" sz="1100" b="0" strike="noStrike" spc="-1">
                <a:solidFill>
                  <a:srgbClr val="8B8B8B"/>
                </a:solidFill>
                <a:latin typeface="Arial"/>
              </a:rPr>
              <a:t>17</a:t>
            </a:fld>
            <a:endParaRPr lang="en-GB" sz="1100" b="0" strike="noStrike" spc="-1">
              <a:latin typeface="Arial"/>
            </a:endParaRPr>
          </a:p>
        </p:txBody>
      </p:sp>
      <p:sp>
        <p:nvSpPr>
          <p:cNvPr id="245" name="CustomShape 3"/>
          <p:cNvSpPr/>
          <p:nvPr/>
        </p:nvSpPr>
        <p:spPr>
          <a:xfrm>
            <a:off x="517680" y="1197000"/>
            <a:ext cx="7939800" cy="4982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lnSpcReduction="10000"/>
          </a:bodyPr>
          <a:lstStyle/>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Quantum random number generators</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Fault detection of quatum circuits</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Randomization in quantum algorithms</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Quantum algorithms in cryptography and optimization</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Quantum computing education</a:t>
            </a:r>
            <a:endParaRPr lang="en-GB" sz="2800" b="0" strike="noStrike" spc="-1">
              <a:latin typeface="Arial"/>
            </a:endParaRPr>
          </a:p>
          <a:p>
            <a:pPr marL="864000" lvl="3" indent="-21600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“Introduction to quantum computing” course</a:t>
            </a:r>
            <a:endParaRPr lang="en-GB" sz="2800" b="0" strike="noStrike" spc="-1">
              <a:latin typeface="Arial"/>
            </a:endParaRPr>
          </a:p>
          <a:p>
            <a:pPr marL="864000" lvl="3" indent="-21600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(recent) Team of 4 students won 2</a:t>
            </a:r>
            <a:r>
              <a:rPr lang="en-GB" sz="2800" b="0" strike="noStrike" spc="-1" baseline="101000">
                <a:solidFill>
                  <a:srgbClr val="404040"/>
                </a:solidFill>
                <a:latin typeface="Calibri"/>
              </a:rPr>
              <a:t>nd</a:t>
            </a:r>
            <a:r>
              <a:rPr lang="en-GB" sz="2800" b="0" strike="noStrike" spc="-1">
                <a:solidFill>
                  <a:srgbClr val="404040"/>
                </a:solidFill>
                <a:latin typeface="Calibri"/>
              </a:rPr>
              <a:t> prize in</a:t>
            </a:r>
            <a:endParaRPr lang="en-GB" sz="2800" b="0" strike="noStrike" spc="-1">
              <a:latin typeface="Arial"/>
            </a:endParaRPr>
          </a:p>
          <a:p>
            <a:pPr marL="1080000" lvl="4" indent="-21600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IBM Q Teach Me Quantum Challenge</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endParaRPr lang="en-GB" sz="2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457200" y="273600"/>
            <a:ext cx="8229240" cy="5307840"/>
          </a:xfrm>
          <a:prstGeom prst="rect">
            <a:avLst/>
          </a:prstGeom>
          <a:noFill/>
          <a:ln>
            <a:noFill/>
          </a:ln>
        </p:spPr>
        <p:txBody>
          <a:bodyPr lIns="0" tIns="0" rIns="0" bIns="0" anchor="ctr">
            <a:spAutoFit/>
          </a:bodyPr>
          <a:lstStyle/>
          <a:p>
            <a:pPr algn="ctr"/>
            <a:r>
              <a:rPr lang="en-GB" sz="3200" b="0" strike="noStrike" spc="-1">
                <a:latin typeface="Arial"/>
              </a:rPr>
              <a:t>India Quantum Computing Meetup,</a:t>
            </a:r>
          </a:p>
          <a:p>
            <a:pPr algn="ctr"/>
            <a:r>
              <a:rPr lang="en-GB" sz="3200" b="0" strike="noStrike" spc="-1">
                <a:latin typeface="Arial"/>
              </a:rPr>
              <a:t>New Delhi 2020</a:t>
            </a:r>
          </a:p>
          <a:p>
            <a:pPr algn="ctr"/>
            <a:endParaRPr lang="en-GB" sz="3200" b="0" strike="noStrike" spc="-1">
              <a:latin typeface="Arial"/>
            </a:endParaRPr>
          </a:p>
          <a:p>
            <a:pPr algn="ctr"/>
            <a:r>
              <a:rPr lang="en-GB" sz="2400" b="0" strike="noStrike" spc="-1">
                <a:latin typeface="Arial"/>
              </a:rPr>
              <a:t>Event made possible by ...</a:t>
            </a:r>
          </a:p>
          <a:p>
            <a:pPr algn="ctr"/>
            <a:endParaRPr lang="en-GB" sz="2400" b="0" strike="noStrike" spc="-1">
              <a:latin typeface="Arial"/>
            </a:endParaRPr>
          </a:p>
          <a:p>
            <a:pPr algn="ctr"/>
            <a:r>
              <a:rPr lang="en-GB" sz="3200" b="0" strike="noStrike" spc="-1">
                <a:latin typeface="Arial"/>
              </a:rPr>
              <a:t>Tharrma, Sagnik, Saif, Reshan, Karamjeet,</a:t>
            </a:r>
          </a:p>
          <a:p>
            <a:pPr algn="ctr"/>
            <a:r>
              <a:rPr lang="en-GB" sz="3200" b="0" strike="noStrike" spc="-1">
                <a:latin typeface="Arial"/>
              </a:rPr>
              <a:t>Harsh, Yajur, Praveek</a:t>
            </a:r>
          </a:p>
          <a:p>
            <a:pPr algn="ctr"/>
            <a:endParaRPr lang="en-GB" sz="3200" b="0" strike="noStrike" spc="-1">
              <a:latin typeface="Arial"/>
            </a:endParaRPr>
          </a:p>
        </p:txBody>
      </p:sp>
      <p:pic>
        <p:nvPicPr>
          <p:cNvPr id="247" name="Picture 246"/>
          <p:cNvPicPr/>
          <p:nvPr/>
        </p:nvPicPr>
        <p:blipFill>
          <a:blip r:embed="rId2"/>
          <a:stretch/>
        </p:blipFill>
        <p:spPr>
          <a:xfrm>
            <a:off x="202320" y="4878720"/>
            <a:ext cx="4712760" cy="942120"/>
          </a:xfrm>
          <a:prstGeom prst="rect">
            <a:avLst/>
          </a:prstGeom>
          <a:ln>
            <a:noFill/>
          </a:ln>
        </p:spPr>
      </p:pic>
      <p:sp>
        <p:nvSpPr>
          <p:cNvPr id="248" name="TextShape 2"/>
          <p:cNvSpPr txBox="1"/>
          <p:nvPr/>
        </p:nvSpPr>
        <p:spPr>
          <a:xfrm>
            <a:off x="4915080" y="4640760"/>
            <a:ext cx="3817080" cy="975600"/>
          </a:xfrm>
          <a:prstGeom prst="rect">
            <a:avLst/>
          </a:prstGeom>
          <a:noFill/>
          <a:ln>
            <a:noFill/>
          </a:ln>
        </p:spPr>
        <p:txBody>
          <a:bodyPr lIns="90000" tIns="45000" rIns="90000" bIns="45000" anchor="ctr">
            <a:spAutoFit/>
          </a:bodyPr>
          <a:lstStyle/>
          <a:p>
            <a:endParaRPr lang="en-GB" sz="1600" b="1" strike="noStrike" spc="-1">
              <a:solidFill>
                <a:srgbClr val="669999"/>
              </a:solidFill>
              <a:latin typeface="Candara"/>
            </a:endParaRPr>
          </a:p>
          <a:p>
            <a:pPr algn="r">
              <a:spcBef>
                <a:spcPts val="1191"/>
              </a:spcBef>
              <a:spcAft>
                <a:spcPts val="992"/>
              </a:spcAft>
            </a:pPr>
            <a:r>
              <a:rPr lang="en-GB" sz="1600" b="0" strike="noStrike" spc="-1">
                <a:solidFill>
                  <a:srgbClr val="669999"/>
                </a:solidFill>
                <a:latin typeface="Candara"/>
              </a:rPr>
              <a:t>DEPARTMENT OF 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685800" y="2429125"/>
            <a:ext cx="6846480" cy="615553"/>
          </a:xfrm>
          <a:prstGeom prst="rect">
            <a:avLst/>
          </a:prstGeom>
          <a:noFill/>
          <a:ln>
            <a:noFill/>
          </a:ln>
        </p:spPr>
        <p:txBody>
          <a:bodyPr lIns="0" tIns="0" rIns="0" bIns="0" anchor="ctr">
            <a:spAutoFit/>
          </a:bodyPr>
          <a:lstStyle/>
          <a:p>
            <a:pPr algn="ctr"/>
            <a:r>
              <a:rPr lang="en-GB" sz="4000" b="1" strike="noStrike" spc="-1" dirty="0">
                <a:solidFill>
                  <a:schemeClr val="bg1"/>
                </a:solidFill>
                <a:latin typeface="Arial"/>
              </a:rPr>
              <a:t>Why are we 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172"/>
          <p:cNvPicPr/>
          <p:nvPr/>
        </p:nvPicPr>
        <p:blipFill>
          <a:blip r:embed="rId2"/>
          <a:srcRect t="16087"/>
          <a:stretch/>
        </p:blipFill>
        <p:spPr>
          <a:xfrm>
            <a:off x="1065240" y="1062720"/>
            <a:ext cx="7124400" cy="5753880"/>
          </a:xfrm>
          <a:prstGeom prst="rect">
            <a:avLst/>
          </a:prstGeom>
          <a:ln>
            <a:noFill/>
          </a:ln>
        </p:spPr>
      </p:pic>
      <p:sp>
        <p:nvSpPr>
          <p:cNvPr id="174" name="CustomShape 1"/>
          <p:cNvSpPr/>
          <p:nvPr/>
        </p:nvSpPr>
        <p:spPr>
          <a:xfrm>
            <a:off x="685800" y="319320"/>
            <a:ext cx="6846480" cy="67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GB" sz="3200" b="1" strike="noStrike" spc="-1">
                <a:solidFill>
                  <a:srgbClr val="3DACA7"/>
                </a:solidFill>
                <a:latin typeface="Segoe UI"/>
                <a:ea typeface="Segoe UI"/>
              </a:rPr>
              <a:t>Gartner Hype Cycle</a:t>
            </a:r>
            <a:endParaRPr lang="en-GB" sz="3200" b="0" strike="noStrike" spc="-1">
              <a:latin typeface="Arial"/>
            </a:endParaRPr>
          </a:p>
        </p:txBody>
      </p:sp>
      <p:sp>
        <p:nvSpPr>
          <p:cNvPr id="175" name="CustomShape 2"/>
          <p:cNvSpPr/>
          <p:nvPr/>
        </p:nvSpPr>
        <p:spPr>
          <a:xfrm>
            <a:off x="1902600" y="1662480"/>
            <a:ext cx="633600" cy="325440"/>
          </a:xfrm>
          <a:prstGeom prst="ellipse">
            <a:avLst/>
          </a:prstGeom>
          <a:noFill/>
          <a:ln w="29160">
            <a:solidFill>
              <a:srgbClr val="FF3333"/>
            </a:solidFill>
            <a:round/>
          </a:ln>
        </p:spPr>
        <p:style>
          <a:lnRef idx="0">
            <a:scrgbClr r="0" g="0" b="0"/>
          </a:lnRef>
          <a:fillRef idx="0">
            <a:scrgbClr r="0" g="0" b="0"/>
          </a:fillRef>
          <a:effectRef idx="0">
            <a:scrgbClr r="0" g="0" b="0"/>
          </a:effectRef>
          <a:fontRef idx="minor"/>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685800" y="410400"/>
            <a:ext cx="684648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GB" sz="3200" b="1" strike="noStrike" spc="-1">
                <a:solidFill>
                  <a:srgbClr val="3DACA7"/>
                </a:solidFill>
                <a:latin typeface="Segoe UI"/>
                <a:ea typeface="Segoe UI"/>
              </a:rPr>
              <a:t>Emerging Technologies in AI</a:t>
            </a:r>
            <a:endParaRPr lang="en-GB" sz="3200" b="0" strike="noStrike" spc="-1">
              <a:latin typeface="Arial"/>
            </a:endParaRPr>
          </a:p>
        </p:txBody>
      </p:sp>
      <p:sp>
        <p:nvSpPr>
          <p:cNvPr id="177" name="CustomShape 2"/>
          <p:cNvSpPr/>
          <p:nvPr/>
        </p:nvSpPr>
        <p:spPr>
          <a:xfrm>
            <a:off x="685800" y="1197000"/>
            <a:ext cx="7771680" cy="4982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500" lnSpcReduction="10000"/>
          </a:bodyPr>
          <a:lstStyle/>
          <a:p>
            <a:pPr marL="432000" indent="-323640">
              <a:lnSpc>
                <a:spcPct val="100000"/>
              </a:lnSpc>
              <a:spcBef>
                <a:spcPts val="1417"/>
              </a:spcBef>
              <a:buClr>
                <a:srgbClr val="000000"/>
              </a:buClr>
              <a:buFont typeface="StarSymbol"/>
              <a:buAutoNum type="arabicParenR"/>
            </a:pPr>
            <a:r>
              <a:rPr lang="en-GB" sz="2800" b="0" strike="noStrike" spc="-1">
                <a:solidFill>
                  <a:srgbClr val="404040"/>
                </a:solidFill>
                <a:latin typeface="Calibri"/>
              </a:rPr>
              <a:t>AI cloud services</a:t>
            </a:r>
            <a:endParaRPr lang="en-GB" sz="2800" b="0" strike="noStrike" spc="-1">
              <a:latin typeface="Arial"/>
            </a:endParaRPr>
          </a:p>
          <a:p>
            <a:pPr marL="432000" indent="-323640">
              <a:lnSpc>
                <a:spcPct val="100000"/>
              </a:lnSpc>
              <a:spcBef>
                <a:spcPts val="1417"/>
              </a:spcBef>
              <a:buClr>
                <a:srgbClr val="000000"/>
              </a:buClr>
              <a:buFont typeface="StarSymbol"/>
              <a:buAutoNum type="arabicParenR"/>
            </a:pPr>
            <a:r>
              <a:rPr lang="en-GB" sz="2800" b="0" strike="noStrike" spc="-1">
                <a:solidFill>
                  <a:srgbClr val="404040"/>
                </a:solidFill>
                <a:latin typeface="Calibri"/>
              </a:rPr>
              <a:t>Autotion of ML</a:t>
            </a:r>
            <a:endParaRPr lang="en-GB" sz="2800" b="0" strike="noStrike" spc="-1">
              <a:latin typeface="Arial"/>
            </a:endParaRPr>
          </a:p>
          <a:p>
            <a:pPr marL="432000" indent="-323640">
              <a:lnSpc>
                <a:spcPct val="100000"/>
              </a:lnSpc>
              <a:spcBef>
                <a:spcPts val="1417"/>
              </a:spcBef>
              <a:buClr>
                <a:srgbClr val="000000"/>
              </a:buClr>
              <a:buFont typeface="StarSymbol"/>
              <a:buAutoNum type="arabicParenR"/>
            </a:pPr>
            <a:r>
              <a:rPr lang="en-GB" sz="2800" b="0" strike="noStrike" spc="-1">
                <a:solidFill>
                  <a:srgbClr val="404040"/>
                </a:solidFill>
                <a:latin typeface="Calibri"/>
              </a:rPr>
              <a:t>Augmented intelligence</a:t>
            </a:r>
            <a:endParaRPr lang="en-GB" sz="2800" b="0" strike="noStrike" spc="-1">
              <a:latin typeface="Arial"/>
            </a:endParaRPr>
          </a:p>
          <a:p>
            <a:pPr marL="432000" indent="-323640">
              <a:lnSpc>
                <a:spcPct val="100000"/>
              </a:lnSpc>
              <a:spcBef>
                <a:spcPts val="1417"/>
              </a:spcBef>
              <a:buClr>
                <a:srgbClr val="000000"/>
              </a:buClr>
              <a:buFont typeface="StarSymbol"/>
              <a:buAutoNum type="arabicParenR"/>
            </a:pPr>
            <a:r>
              <a:rPr lang="en-GB" sz="2800" b="0" strike="noStrike" spc="-1">
                <a:solidFill>
                  <a:srgbClr val="404040"/>
                </a:solidFill>
                <a:latin typeface="Calibri"/>
              </a:rPr>
              <a:t>Explainable AI</a:t>
            </a:r>
            <a:endParaRPr lang="en-GB" sz="2800" b="0" strike="noStrike" spc="-1">
              <a:latin typeface="Arial"/>
            </a:endParaRPr>
          </a:p>
          <a:p>
            <a:pPr marL="432000" indent="-323640">
              <a:lnSpc>
                <a:spcPct val="100000"/>
              </a:lnSpc>
              <a:spcBef>
                <a:spcPts val="1417"/>
              </a:spcBef>
              <a:buClr>
                <a:srgbClr val="000000"/>
              </a:buClr>
              <a:buFont typeface="StarSymbol"/>
              <a:buAutoNum type="arabicParenR"/>
            </a:pPr>
            <a:r>
              <a:rPr lang="en-GB" sz="2800" b="0" strike="noStrike" spc="-1">
                <a:solidFill>
                  <a:srgbClr val="404040"/>
                </a:solidFill>
                <a:latin typeface="Calibri"/>
              </a:rPr>
              <a:t>Edge AI</a:t>
            </a:r>
            <a:endParaRPr lang="en-GB" sz="2800" b="0" strike="noStrike" spc="-1">
              <a:latin typeface="Arial"/>
            </a:endParaRPr>
          </a:p>
          <a:p>
            <a:pPr marL="432000" indent="-323640">
              <a:lnSpc>
                <a:spcPct val="100000"/>
              </a:lnSpc>
              <a:spcBef>
                <a:spcPts val="1417"/>
              </a:spcBef>
              <a:buClr>
                <a:srgbClr val="000000"/>
              </a:buClr>
              <a:buFont typeface="StarSymbol"/>
              <a:buAutoNum type="arabicParenR"/>
            </a:pPr>
            <a:r>
              <a:rPr lang="en-GB" sz="2800" b="0" strike="noStrike" spc="-1">
                <a:solidFill>
                  <a:srgbClr val="404040"/>
                </a:solidFill>
                <a:latin typeface="Calibri"/>
              </a:rPr>
              <a:t>Reinforcement learning</a:t>
            </a:r>
            <a:endParaRPr lang="en-GB" sz="2800" b="0" strike="noStrike" spc="-1">
              <a:latin typeface="Arial"/>
            </a:endParaRPr>
          </a:p>
          <a:p>
            <a:pPr marL="432000" indent="-323640" algn="just">
              <a:lnSpc>
                <a:spcPct val="100000"/>
              </a:lnSpc>
              <a:spcBef>
                <a:spcPts val="1417"/>
              </a:spcBef>
              <a:buClr>
                <a:srgbClr val="000000"/>
              </a:buClr>
              <a:buFont typeface="StarSymbol"/>
              <a:buAutoNum type="arabicParenR"/>
            </a:pPr>
            <a:r>
              <a:rPr lang="en-GB" sz="2800" b="1" strike="noStrike" spc="-1">
                <a:solidFill>
                  <a:srgbClr val="404040"/>
                </a:solidFill>
                <a:latin typeface="Calibri"/>
              </a:rPr>
              <a:t>Quantum Computing</a:t>
            </a:r>
            <a:r>
              <a:rPr lang="en-GB" sz="2800" b="0" strike="noStrike" spc="-1">
                <a:solidFill>
                  <a:srgbClr val="404040"/>
                </a:solidFill>
                <a:latin typeface="Calibri"/>
              </a:rPr>
              <a:t> … has the potential to make significant contributions to the areas of systems optimization, machine learning, cryptography, drug discovery, and organic chemistry. Although outside the planning horizon of most enterprises, quantum computing could have strategic impacts in key businesses or operations.</a:t>
            </a:r>
            <a:endParaRPr lang="en-GB" sz="2800" b="0" strike="noStrike" spc="-1">
              <a:latin typeface="Arial"/>
            </a:endParaRPr>
          </a:p>
          <a:p>
            <a:pPr marL="432000" indent="-323640">
              <a:lnSpc>
                <a:spcPct val="100000"/>
              </a:lnSpc>
              <a:spcBef>
                <a:spcPts val="1417"/>
              </a:spcBef>
              <a:buClr>
                <a:srgbClr val="000000"/>
              </a:buClr>
              <a:buFont typeface="StarSymbol"/>
              <a:buAutoNum type="arabicParenR"/>
            </a:pPr>
            <a:r>
              <a:rPr lang="en-GB" sz="2800" b="0" strike="noStrike" spc="-1">
                <a:solidFill>
                  <a:srgbClr val="404040"/>
                </a:solidFill>
                <a:latin typeface="Calibri"/>
              </a:rPr>
              <a:t>AI Marketplaces</a:t>
            </a:r>
            <a:endParaRPr lang="en-GB" sz="2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85800" y="82080"/>
            <a:ext cx="6846480" cy="1145160"/>
          </a:xfrm>
          <a:prstGeom prst="rect">
            <a:avLst/>
          </a:prstGeom>
          <a:noFill/>
          <a:ln>
            <a:noFill/>
          </a:ln>
        </p:spPr>
        <p:txBody>
          <a:bodyPr lIns="0" tIns="0" rIns="0" bIns="0" anchor="ctr">
            <a:spAutoFit/>
          </a:bodyPr>
          <a:lstStyle/>
          <a:p>
            <a:r>
              <a:rPr lang="en-GB" sz="3200" b="1" strike="noStrike" spc="-1">
                <a:solidFill>
                  <a:srgbClr val="3DACA7"/>
                </a:solidFill>
                <a:latin typeface="Segoe UI"/>
                <a:ea typeface="Segoe UI"/>
              </a:rPr>
              <a:t>Rise in technology</a:t>
            </a:r>
            <a:endParaRPr lang="en-GB" sz="3200" b="0" strike="noStrike" spc="-1">
              <a:latin typeface="Arial"/>
            </a:endParaRPr>
          </a:p>
        </p:txBody>
      </p:sp>
      <p:pic>
        <p:nvPicPr>
          <p:cNvPr id="179" name="Picture 178"/>
          <p:cNvPicPr/>
          <p:nvPr/>
        </p:nvPicPr>
        <p:blipFill>
          <a:blip r:embed="rId2"/>
          <a:stretch/>
        </p:blipFill>
        <p:spPr>
          <a:xfrm>
            <a:off x="48960" y="903600"/>
            <a:ext cx="9143640" cy="514296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685800" y="410400"/>
            <a:ext cx="684648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GB" sz="3200" b="1" strike="noStrike" spc="-1">
                <a:solidFill>
                  <a:srgbClr val="3DACA7"/>
                </a:solidFill>
                <a:latin typeface="Segoe UI"/>
                <a:ea typeface="Segoe UI"/>
              </a:rPr>
              <a:t>History</a:t>
            </a:r>
            <a:endParaRPr lang="en-GB" sz="3200" b="0" strike="noStrike" spc="-1">
              <a:latin typeface="Arial"/>
            </a:endParaRPr>
          </a:p>
        </p:txBody>
      </p:sp>
      <p:sp>
        <p:nvSpPr>
          <p:cNvPr id="181" name="CustomShape 2"/>
          <p:cNvSpPr/>
          <p:nvPr/>
        </p:nvSpPr>
        <p:spPr>
          <a:xfrm>
            <a:off x="685800" y="1197000"/>
            <a:ext cx="8112240" cy="4982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7000" lnSpcReduction="10000"/>
          </a:bodyPr>
          <a:lstStyle/>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1900 Plank: quantized nature of radiation</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1905 Einstein: quantum of light – photon</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1924 Louis de Broglie: particle-wave duality</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1926 Schroedinger: wave (quantum) mechanics</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1981 Feynman: concept of quantum computer to simulate quantum mechanical systems</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1985 Deutsch: universal quantum computer</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1994 Shor: prime factorization algorithm</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1996 Grover: unordered search algorithm</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2000 TU Munich: 5-qubit NMR computer</a:t>
            </a:r>
            <a:endParaRPr lang="en-GB" sz="2800" b="0" strike="noStrike" spc="-1">
              <a:latin typeface="Candara"/>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ndara"/>
              </a:rPr>
              <a:t>2001 IBM + Stanford: factorization of 15 using 7 qubits</a:t>
            </a:r>
            <a:endParaRPr lang="en-GB" sz="2800" b="0" strike="noStrike" spc="-1">
              <a:latin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685800" y="410400"/>
            <a:ext cx="684648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GB" sz="3200" b="1" strike="noStrike" spc="-1">
                <a:solidFill>
                  <a:srgbClr val="3DACA7"/>
                </a:solidFill>
                <a:latin typeface="Segoe UI"/>
                <a:ea typeface="Segoe UI"/>
              </a:rPr>
              <a:t>Recent Past</a:t>
            </a:r>
            <a:endParaRPr lang="en-GB" sz="3200" b="0" strike="noStrike" spc="-1">
              <a:latin typeface="Arial"/>
            </a:endParaRPr>
          </a:p>
        </p:txBody>
      </p:sp>
      <p:sp>
        <p:nvSpPr>
          <p:cNvPr id="183" name="CustomShape 2"/>
          <p:cNvSpPr/>
          <p:nvPr/>
        </p:nvSpPr>
        <p:spPr>
          <a:xfrm>
            <a:off x="685800" y="1197000"/>
            <a:ext cx="7771680" cy="4982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2011 D-Wave: commerical launch, 128 qubit</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2016 IBM: 5-qubit cloud QPU</a:t>
            </a:r>
            <a:endParaRPr lang="en-GB" sz="2800" b="0" strike="noStrike" spc="-1">
              <a:latin typeface="Arial"/>
            </a:endParaRPr>
          </a:p>
          <a:p>
            <a:pPr>
              <a:lnSpc>
                <a:spcPct val="100000"/>
              </a:lnSpc>
            </a:pPr>
            <a:r>
              <a:rPr lang="en-GB" sz="3200" b="1" strike="noStrike" spc="-1">
                <a:solidFill>
                  <a:srgbClr val="3DACA7"/>
                </a:solidFill>
                <a:latin typeface="Segoe UI"/>
                <a:ea typeface="Segoe UI"/>
              </a:rPr>
              <a:t>2017</a:t>
            </a:r>
            <a:endParaRPr lang="en-GB" sz="3200" b="0" strike="noStrike" spc="-1">
              <a:latin typeface="Arial"/>
            </a:endParaRPr>
          </a:p>
          <a:p>
            <a:pPr marL="432000" indent="-323640">
              <a:lnSpc>
                <a:spcPct val="90000"/>
              </a:lnSpc>
              <a:spcBef>
                <a:spcPts val="1417"/>
              </a:spcBef>
              <a:buClr>
                <a:srgbClr val="000000"/>
              </a:buClr>
              <a:buSzPct val="45000"/>
              <a:buFont typeface="Wingdings" charset="2"/>
              <a:buChar char=""/>
            </a:pPr>
            <a:r>
              <a:rPr lang="en-GB" sz="2800" b="0" strike="noStrike" spc="-1">
                <a:solidFill>
                  <a:srgbClr val="404040"/>
                </a:solidFill>
                <a:latin typeface="Calibri"/>
                <a:ea typeface="Segoe UI"/>
              </a:rPr>
              <a:t>D-Wave: 2000 qubit quantum annealer</a:t>
            </a:r>
            <a:endParaRPr lang="en-GB" sz="2800" b="0" strike="noStrike" spc="-1">
              <a:latin typeface="Arial"/>
            </a:endParaRPr>
          </a:p>
          <a:p>
            <a:pPr marL="432000" indent="-323640">
              <a:lnSpc>
                <a:spcPct val="90000"/>
              </a:lnSpc>
              <a:spcBef>
                <a:spcPts val="1417"/>
              </a:spcBef>
              <a:buClr>
                <a:srgbClr val="000000"/>
              </a:buClr>
              <a:buSzPct val="45000"/>
              <a:buFont typeface="Wingdings" charset="2"/>
              <a:buChar char=""/>
            </a:pPr>
            <a:r>
              <a:rPr lang="en-GB" sz="2800" b="0" strike="noStrike" spc="-1">
                <a:solidFill>
                  <a:srgbClr val="404040"/>
                </a:solidFill>
                <a:latin typeface="Calibri"/>
                <a:ea typeface="Segoe UI"/>
              </a:rPr>
              <a:t>IBM: 16-qubit, 20-qubit cloud QPU</a:t>
            </a:r>
            <a:endParaRPr lang="en-GB" sz="2800" b="0" strike="noStrike" spc="-1">
              <a:latin typeface="Arial"/>
            </a:endParaRPr>
          </a:p>
          <a:p>
            <a:pPr marL="432000" indent="-323640">
              <a:lnSpc>
                <a:spcPct val="90000"/>
              </a:lnSpc>
              <a:spcBef>
                <a:spcPts val="1417"/>
              </a:spcBef>
              <a:buClr>
                <a:srgbClr val="000000"/>
              </a:buClr>
              <a:buSzPct val="45000"/>
              <a:buFont typeface="Wingdings" charset="2"/>
              <a:buChar char=""/>
            </a:pPr>
            <a:r>
              <a:rPr lang="en-GB" sz="2800" b="0" strike="noStrike" spc="-1">
                <a:solidFill>
                  <a:srgbClr val="404040"/>
                </a:solidFill>
                <a:latin typeface="Calibri"/>
                <a:ea typeface="Segoe UI"/>
              </a:rPr>
              <a:t>Microsoft: 40-qubit cloud-based simulator</a:t>
            </a:r>
            <a:endParaRPr lang="en-GB" sz="2800" b="0" strike="noStrike" spc="-1">
              <a:latin typeface="Arial"/>
            </a:endParaRPr>
          </a:p>
          <a:p>
            <a:pPr marL="432000" indent="-323640">
              <a:lnSpc>
                <a:spcPct val="90000"/>
              </a:lnSpc>
              <a:spcBef>
                <a:spcPts val="1417"/>
              </a:spcBef>
              <a:buClr>
                <a:srgbClr val="000000"/>
              </a:buClr>
              <a:buSzPct val="45000"/>
              <a:buFont typeface="Wingdings" charset="2"/>
              <a:buChar char=""/>
            </a:pPr>
            <a:r>
              <a:rPr lang="en-GB" sz="2800" b="0" strike="noStrike" spc="-1">
                <a:solidFill>
                  <a:srgbClr val="404040"/>
                </a:solidFill>
                <a:latin typeface="Calibri"/>
                <a:ea typeface="Segoe UI"/>
              </a:rPr>
              <a:t>Intel: 17-qubit superconducting chip</a:t>
            </a:r>
            <a:endParaRPr lang="en-GB" sz="2800" b="0" strike="noStrike" spc="-1">
              <a:latin typeface="Arial"/>
            </a:endParaRPr>
          </a:p>
          <a:p>
            <a:pPr marL="432000" indent="-323640">
              <a:lnSpc>
                <a:spcPct val="90000"/>
              </a:lnSpc>
              <a:spcBef>
                <a:spcPts val="1417"/>
              </a:spcBef>
              <a:buClr>
                <a:srgbClr val="000000"/>
              </a:buClr>
              <a:buSzPct val="45000"/>
              <a:buFont typeface="Wingdings" charset="2"/>
              <a:buChar char=""/>
            </a:pPr>
            <a:r>
              <a:rPr lang="en-GB" sz="2800" b="0" strike="noStrike" spc="-1">
                <a:solidFill>
                  <a:srgbClr val="404040"/>
                </a:solidFill>
                <a:latin typeface="Calibri"/>
                <a:ea typeface="Segoe UI"/>
              </a:rPr>
              <a:t>Google: open source lib. for quantum chemistry</a:t>
            </a:r>
            <a:endParaRPr lang="en-GB" sz="2800" b="0" strike="noStrike" spc="-1">
              <a:latin typeface="Arial"/>
            </a:endParaRPr>
          </a:p>
          <a:p>
            <a:pPr marL="432000" indent="-323640">
              <a:lnSpc>
                <a:spcPct val="90000"/>
              </a:lnSpc>
              <a:spcBef>
                <a:spcPts val="1417"/>
              </a:spcBef>
              <a:buClr>
                <a:srgbClr val="000000"/>
              </a:buClr>
              <a:buSzPct val="45000"/>
              <a:buFont typeface="Wingdings" charset="2"/>
              <a:buChar char=""/>
            </a:pPr>
            <a:r>
              <a:rPr lang="en-GB" sz="2800" b="0" strike="noStrike" spc="-1">
                <a:solidFill>
                  <a:srgbClr val="404040"/>
                </a:solidFill>
                <a:latin typeface="Calibri"/>
                <a:ea typeface="Segoe UI"/>
              </a:rPr>
              <a:t>IBM: </a:t>
            </a:r>
            <a:r>
              <a:rPr lang="en-GB" sz="2800" b="1" strike="noStrike" spc="-1">
                <a:solidFill>
                  <a:srgbClr val="C9211E"/>
                </a:solidFill>
                <a:latin typeface="Candara"/>
                <a:ea typeface="Segoe UI"/>
              </a:rPr>
              <a:t>QISKIT</a:t>
            </a:r>
            <a:endParaRPr lang="en-GB" sz="2800" b="0" strike="noStrike" spc="-1">
              <a:latin typeface="Arial"/>
            </a:endParaRPr>
          </a:p>
          <a:p>
            <a:pPr>
              <a:lnSpc>
                <a:spcPct val="100000"/>
              </a:lnSpc>
            </a:pPr>
            <a:endParaRPr lang="en-GB" sz="2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685800" y="410400"/>
            <a:ext cx="684648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GB" sz="3200" b="1" strike="noStrike" spc="-1">
                <a:solidFill>
                  <a:srgbClr val="3DACA7"/>
                </a:solidFill>
                <a:latin typeface="Segoe UI"/>
                <a:ea typeface="Segoe UI"/>
              </a:rPr>
              <a:t>2019</a:t>
            </a:r>
            <a:endParaRPr lang="en-GB" sz="3200" b="0" strike="noStrike" spc="-1">
              <a:latin typeface="Arial"/>
            </a:endParaRPr>
          </a:p>
        </p:txBody>
      </p:sp>
      <p:sp>
        <p:nvSpPr>
          <p:cNvPr id="185" name="CustomShape 2"/>
          <p:cNvSpPr/>
          <p:nvPr/>
        </p:nvSpPr>
        <p:spPr>
          <a:xfrm>
            <a:off x="685800" y="1197000"/>
            <a:ext cx="7771680" cy="4982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4000" lnSpcReduction="10000"/>
          </a:bodyPr>
          <a:lstStyle/>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IBM: 53 qubits and enhanced IBM Q experience through Terra, Aer, Aqua, Ignis frameworks</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Rigetti: 32-qubit cloud QPU</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Microsoft: Azure Quantum announced, devices from IonQ, Microsoft, etc.</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Intel: QPU controlled chip Horse Ridge</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Google: 54 qubit that achieved proof-of-concept quantum supremacy</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Amazon: Quantum computing on AWS Bracket</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Rigetti acquires QxBranch</a:t>
            </a:r>
            <a:endParaRPr lang="en-GB" sz="2800" b="0" strike="noStrike" spc="-1">
              <a:latin typeface="Arial"/>
            </a:endParaRPr>
          </a:p>
          <a:p>
            <a:pPr marL="432000" indent="-323640">
              <a:lnSpc>
                <a:spcPct val="100000"/>
              </a:lnSpc>
              <a:spcBef>
                <a:spcPts val="1417"/>
              </a:spcBef>
              <a:buClr>
                <a:srgbClr val="000000"/>
              </a:buClr>
              <a:buSzPct val="45000"/>
              <a:buFont typeface="Wingdings" charset="2"/>
              <a:buChar char=""/>
            </a:pPr>
            <a:r>
              <a:rPr lang="en-GB" sz="2800" b="0" strike="noStrike" spc="-1">
                <a:solidFill>
                  <a:srgbClr val="404040"/>
                </a:solidFill>
                <a:latin typeface="Calibri"/>
              </a:rPr>
              <a:t>Xanadu AI: Pennylane for machine learning on QPUs</a:t>
            </a:r>
            <a:endParaRPr lang="en-GB"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685800" y="410400"/>
            <a:ext cx="684648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GB" sz="3200" b="1" strike="noStrike" spc="-1">
                <a:solidFill>
                  <a:srgbClr val="3DACA7"/>
                </a:solidFill>
                <a:latin typeface="Segoe UI"/>
                <a:ea typeface="Segoe UI"/>
              </a:rPr>
              <a:t>Startup Financing</a:t>
            </a:r>
            <a:endParaRPr lang="en-GB" sz="3200" b="0" strike="noStrike" spc="-1">
              <a:latin typeface="Arial"/>
            </a:endParaRPr>
          </a:p>
        </p:txBody>
      </p:sp>
      <p:pic>
        <p:nvPicPr>
          <p:cNvPr id="187" name="Picture 186"/>
          <p:cNvPicPr/>
          <p:nvPr/>
        </p:nvPicPr>
        <p:blipFill>
          <a:blip r:embed="rId2"/>
          <a:srcRect r="1641"/>
          <a:stretch/>
        </p:blipFill>
        <p:spPr>
          <a:xfrm>
            <a:off x="72000" y="1449000"/>
            <a:ext cx="8993160" cy="4093920"/>
          </a:xfrm>
          <a:prstGeom prst="rect">
            <a:avLst/>
          </a:prstGeom>
          <a:ln>
            <a:noFill/>
          </a:ln>
        </p:spPr>
      </p:pic>
      <p:sp>
        <p:nvSpPr>
          <p:cNvPr id="188" name="CustomShape 2"/>
          <p:cNvSpPr/>
          <p:nvPr/>
        </p:nvSpPr>
        <p:spPr>
          <a:xfrm rot="18967800">
            <a:off x="194400" y="5691600"/>
            <a:ext cx="576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latin typeface="Arial"/>
              </a:rPr>
              <a:t>2000</a:t>
            </a:r>
          </a:p>
        </p:txBody>
      </p:sp>
      <p:sp>
        <p:nvSpPr>
          <p:cNvPr id="189" name="CustomShape 3"/>
          <p:cNvSpPr/>
          <p:nvPr/>
        </p:nvSpPr>
        <p:spPr>
          <a:xfrm rot="18967800">
            <a:off x="914760" y="5619960"/>
            <a:ext cx="576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latin typeface="Arial"/>
              </a:rPr>
              <a:t>2001</a:t>
            </a:r>
          </a:p>
        </p:txBody>
      </p:sp>
      <p:sp>
        <p:nvSpPr>
          <p:cNvPr id="190" name="CustomShape 4"/>
          <p:cNvSpPr/>
          <p:nvPr/>
        </p:nvSpPr>
        <p:spPr>
          <a:xfrm rot="18967800">
            <a:off x="1383120" y="5620320"/>
            <a:ext cx="576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latin typeface="Arial"/>
              </a:rPr>
              <a:t>2002</a:t>
            </a:r>
          </a:p>
        </p:txBody>
      </p:sp>
      <p:sp>
        <p:nvSpPr>
          <p:cNvPr id="191" name="CustomShape 5"/>
          <p:cNvSpPr/>
          <p:nvPr/>
        </p:nvSpPr>
        <p:spPr>
          <a:xfrm rot="18967800">
            <a:off x="3039120" y="5620320"/>
            <a:ext cx="576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latin typeface="Arial"/>
              </a:rPr>
              <a:t>2005</a:t>
            </a:r>
          </a:p>
        </p:txBody>
      </p:sp>
      <p:sp>
        <p:nvSpPr>
          <p:cNvPr id="192" name="CustomShape 6"/>
          <p:cNvSpPr/>
          <p:nvPr/>
        </p:nvSpPr>
        <p:spPr>
          <a:xfrm rot="18967800">
            <a:off x="5595120" y="5620320"/>
            <a:ext cx="576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latin typeface="Arial"/>
              </a:rPr>
              <a:t>2010</a:t>
            </a:r>
          </a:p>
        </p:txBody>
      </p:sp>
      <p:sp>
        <p:nvSpPr>
          <p:cNvPr id="193" name="CustomShape 7"/>
          <p:cNvSpPr/>
          <p:nvPr/>
        </p:nvSpPr>
        <p:spPr>
          <a:xfrm rot="18967800">
            <a:off x="7683120" y="5620320"/>
            <a:ext cx="576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400" b="0" strike="noStrike" spc="-1">
                <a:latin typeface="Arial"/>
              </a:rPr>
              <a:t>2014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2012OctGC-StragegyForNextThreeYears</Template>
  <TotalTime>74497</TotalTime>
  <Words>697</Words>
  <Application>Microsoft Office PowerPoint</Application>
  <PresentationFormat>On-screen Show (4:3)</PresentationFormat>
  <Paragraphs>134</Paragraphs>
  <Slides>18</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18</vt:i4>
      </vt:variant>
    </vt:vector>
  </HeadingPairs>
  <TitlesOfParts>
    <vt:vector size="30" baseType="lpstr">
      <vt:lpstr>Arial</vt:lpstr>
      <vt:lpstr>Calibri</vt:lpstr>
      <vt:lpstr>Candara</vt:lpstr>
      <vt:lpstr>Segoe UI</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IIIT-D Next Three Years: Consolidation Phase</dc:title>
  <dc:subject/>
  <dc:creator>vinod</dc:creator>
  <dc:description/>
  <cp:lastModifiedBy>Sagnik</cp:lastModifiedBy>
  <cp:revision>602</cp:revision>
  <cp:lastPrinted>2016-10-07T10:04:08Z</cp:lastPrinted>
  <dcterms:created xsi:type="dcterms:W3CDTF">2012-10-11T03:20:28Z</dcterms:created>
  <dcterms:modified xsi:type="dcterms:W3CDTF">2020-02-02T07:11:29Z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