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60" r:id="rId3"/>
    <p:sldId id="259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02-Feb-20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91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02-Feb-20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9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02-Feb-20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02-Feb-20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7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02-Feb-20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4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02-Feb-20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1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02-Feb-20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9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02-Feb-20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4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02-Feb-20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4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02-Feb-20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5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02-Feb-20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02-Feb-20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1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2" r:id="rId5"/>
    <p:sldLayoutId id="2147483756" r:id="rId6"/>
    <p:sldLayoutId id="2147483757" r:id="rId7"/>
    <p:sldLayoutId id="2147483758" r:id="rId8"/>
    <p:sldLayoutId id="2147483761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0678-F363-411B-95F2-250DF5135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6296306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Quantum Optimization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4A275-2A05-488D-BA81-A8BBD4851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Sagnik Chatterjee</a:t>
            </a:r>
            <a:br>
              <a:rPr lang="en-US" sz="2000" dirty="0"/>
            </a:br>
            <a:r>
              <a:rPr lang="en-US" sz="2000" dirty="0"/>
              <a:t>Ph.D. student, IIIT Delhi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0890-927A-4F33-BFF0-69014C7DD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446" y="5215944"/>
            <a:ext cx="2646170" cy="1323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568950-247B-4763-96A2-8DDAF5C17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718" y="-1489091"/>
            <a:ext cx="4761905" cy="4761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FE08AB-ECC8-409C-ACF9-3ED9F4717F1E}"/>
              </a:ext>
            </a:extLst>
          </p:cNvPr>
          <p:cNvSpPr txBox="1"/>
          <p:nvPr/>
        </p:nvSpPr>
        <p:spPr>
          <a:xfrm>
            <a:off x="7044744" y="2163651"/>
            <a:ext cx="2130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sagnikc@iiitd.ac.in</a:t>
            </a:r>
            <a:br>
              <a:rPr lang="en-US" dirty="0"/>
            </a:br>
            <a:endParaRPr lang="en-US" dirty="0"/>
          </a:p>
          <a:p>
            <a:r>
              <a:rPr lang="en-US" i="1" dirty="0">
                <a:latin typeface="Candara Light" panose="020E0502030303020204" pitchFamily="34" charset="0"/>
              </a:rPr>
              <a:t>website</a:t>
            </a:r>
            <a:r>
              <a:rPr lang="en-US" dirty="0"/>
              <a:t>/chatsagnik</a:t>
            </a:r>
          </a:p>
        </p:txBody>
      </p:sp>
      <p:pic>
        <p:nvPicPr>
          <p:cNvPr id="1026" name="Picture 2" descr="Image result for gmail logo">
            <a:extLst>
              <a:ext uri="{FF2B5EF4-FFF2-40B4-BE49-F238E27FC236}">
                <a16:creationId xmlns:a16="http://schemas.microsoft.com/office/drawing/2014/main" id="{0F070323-7623-4E95-A50C-7530A3029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383" y="2163651"/>
            <a:ext cx="343781" cy="34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ithub transparent logo">
            <a:extLst>
              <a:ext uri="{FF2B5EF4-FFF2-40B4-BE49-F238E27FC236}">
                <a16:creationId xmlns:a16="http://schemas.microsoft.com/office/drawing/2014/main" id="{EFDA6948-C0C6-4F80-BF65-0DC8E21FF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712" y="2724430"/>
            <a:ext cx="351329" cy="34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linkedin logo transparent">
            <a:extLst>
              <a:ext uri="{FF2B5EF4-FFF2-40B4-BE49-F238E27FC236}">
                <a16:creationId xmlns:a16="http://schemas.microsoft.com/office/drawing/2014/main" id="{5A1380FD-846B-4A60-B6AD-DF102BF9C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557" y="2724430"/>
            <a:ext cx="425272" cy="42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46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0678-F363-411B-95F2-250DF5135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3977640" cy="3116847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HHL algorithm and </a:t>
            </a:r>
            <a:br>
              <a:rPr lang="en-US" sz="4800" dirty="0"/>
            </a:br>
            <a:r>
              <a:rPr lang="en-US" sz="4800" dirty="0"/>
              <a:t>Quantum Machine Learning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0890-927A-4F33-BFF0-69014C7DD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446" y="5215944"/>
            <a:ext cx="2646170" cy="1323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F73801-6987-4E27-B816-FB3F5248F985}"/>
              </a:ext>
            </a:extLst>
          </p:cNvPr>
          <p:cNvSpPr txBox="1"/>
          <p:nvPr/>
        </p:nvSpPr>
        <p:spPr>
          <a:xfrm flipH="1">
            <a:off x="5977082" y="739549"/>
            <a:ext cx="388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Solve:</a:t>
            </a:r>
            <a:r>
              <a:rPr lang="en-US" dirty="0"/>
              <a:t> A |x&gt; = |b&gt;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D7DC2-1011-4342-BADE-6500A566ED99}"/>
              </a:ext>
            </a:extLst>
          </p:cNvPr>
          <p:cNvSpPr txBox="1"/>
          <p:nvPr/>
        </p:nvSpPr>
        <p:spPr>
          <a:xfrm flipH="1">
            <a:off x="5977082" y="1893194"/>
            <a:ext cx="5961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quantum analogue for solving the classical system of linear equations.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Linear algebra simulation with quantum amplitudes. </a:t>
            </a:r>
            <a:br>
              <a:rPr lang="en-US" dirty="0"/>
            </a:br>
            <a:br>
              <a:rPr lang="en-US" dirty="0"/>
            </a:br>
            <a:r>
              <a:rPr lang="en-IN" dirty="0"/>
              <a:t>Many quantum machine learning algorithms in this category are based on variations of the HHL algorithm.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15F4B-CCEA-4BEB-AF7B-91FAE925B90A}"/>
              </a:ext>
            </a:extLst>
          </p:cNvPr>
          <p:cNvSpPr txBox="1"/>
          <p:nvPr/>
        </p:nvSpPr>
        <p:spPr>
          <a:xfrm>
            <a:off x="477981" y="4865448"/>
            <a:ext cx="3977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Quantum algorithm for linear systems of equations.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Harrow Hassidim Llyod, </a:t>
            </a:r>
            <a:br>
              <a:rPr lang="en-IN" dirty="0"/>
            </a:br>
            <a:r>
              <a:rPr lang="en-US" dirty="0"/>
              <a:t>Phys. Rev. Lett.</a:t>
            </a:r>
            <a:r>
              <a:rPr lang="en-IN" dirty="0"/>
              <a:t> [2009]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4645A-46D0-473F-9968-7D23220161CB}"/>
              </a:ext>
            </a:extLst>
          </p:cNvPr>
          <p:cNvSpPr txBox="1"/>
          <p:nvPr/>
        </p:nvSpPr>
        <p:spPr>
          <a:xfrm flipH="1">
            <a:off x="5977082" y="1184789"/>
            <a:ext cx="3942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Exponential Speedup*</a:t>
            </a:r>
            <a:r>
              <a:rPr lang="en-US" sz="900" dirty="0"/>
              <a:t> </a:t>
            </a:r>
            <a:r>
              <a:rPr lang="en-US" dirty="0"/>
              <a:t>for matrix inversion*.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DF4FD-18E1-4A1B-AAA4-A6E0260A581E}"/>
              </a:ext>
            </a:extLst>
          </p:cNvPr>
          <p:cNvSpPr txBox="1"/>
          <p:nvPr/>
        </p:nvSpPr>
        <p:spPr>
          <a:xfrm>
            <a:off x="5977081" y="4190930"/>
            <a:ext cx="5961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Implementation Challenge: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Implement HHL “reliably” for matrices of size 5*5 and bigger.</a:t>
            </a:r>
          </a:p>
        </p:txBody>
      </p:sp>
    </p:spTree>
    <p:extLst>
      <p:ext uri="{BB962C8B-B14F-4D97-AF65-F5344CB8AC3E}">
        <p14:creationId xmlns:p14="http://schemas.microsoft.com/office/powerpoint/2010/main" val="3020161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0678-F363-411B-95F2-250DF5135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3977640" cy="3116847"/>
          </a:xfrm>
        </p:spPr>
        <p:txBody>
          <a:bodyPr anchor="b">
            <a:normAutofit/>
          </a:bodyPr>
          <a:lstStyle/>
          <a:p>
            <a:r>
              <a:rPr lang="en-US" sz="4800" dirty="0"/>
              <a:t>Quantum Annealing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0890-927A-4F33-BFF0-69014C7DD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446" y="5215944"/>
            <a:ext cx="2646170" cy="1323085"/>
          </a:xfrm>
          <a:prstGeom prst="rect">
            <a:avLst/>
          </a:prstGeom>
        </p:spPr>
      </p:pic>
      <p:pic>
        <p:nvPicPr>
          <p:cNvPr id="2052" name="Picture 4" descr="Image result for quantum annealing">
            <a:extLst>
              <a:ext uri="{FF2B5EF4-FFF2-40B4-BE49-F238E27FC236}">
                <a16:creationId xmlns:a16="http://schemas.microsoft.com/office/drawing/2014/main" id="{EE90A0FC-7A28-4E4B-9C06-E0B5CC13F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622" y="698835"/>
            <a:ext cx="4247730" cy="329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C4E52C-6FE3-4A43-B62C-5E849C45130E}"/>
              </a:ext>
            </a:extLst>
          </p:cNvPr>
          <p:cNvSpPr txBox="1"/>
          <p:nvPr/>
        </p:nvSpPr>
        <p:spPr>
          <a:xfrm>
            <a:off x="477981" y="4855335"/>
            <a:ext cx="4171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 Chakrabarti, </a:t>
            </a:r>
            <a:br>
              <a:rPr lang="en-US" dirty="0"/>
            </a:br>
            <a:r>
              <a:rPr lang="en-US" dirty="0"/>
              <a:t>Reviews of Modern Physics [2008]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117B9-C1BC-4DDE-9CBF-75E74F5CC8AE}"/>
              </a:ext>
            </a:extLst>
          </p:cNvPr>
          <p:cNvSpPr txBox="1"/>
          <p:nvPr/>
        </p:nvSpPr>
        <p:spPr>
          <a:xfrm>
            <a:off x="4556708" y="73177"/>
            <a:ext cx="31429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better version of Simulated Annealing / Steepest Hill Descent algorithm.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Based on Metropolis Monte Carlo Algorithm.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Hybrid Algorithm that employs both Classical and Quantum techniques.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Initially discovered in the area of Molecular Mechanics.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D908D6-EFDD-4EC0-AFA8-9541BA1B94CC}"/>
              </a:ext>
            </a:extLst>
          </p:cNvPr>
          <p:cNvSpPr txBox="1"/>
          <p:nvPr/>
        </p:nvSpPr>
        <p:spPr>
          <a:xfrm>
            <a:off x="4556708" y="4493932"/>
            <a:ext cx="4430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Implementation Challenge: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Implement Quantum Annealing in QISKIT to solve Graph Coloring </a:t>
            </a:r>
            <a:br>
              <a:rPr lang="en-US" dirty="0"/>
            </a:br>
            <a:r>
              <a:rPr lang="en-US" dirty="0"/>
              <a:t>(5 qubits).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Use ideas from Quantum Annealing to develop SoftMax Classifiers in Quantum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842158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0678-F363-411B-95F2-250DF5135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3977640" cy="3116847"/>
          </a:xfrm>
        </p:spPr>
        <p:txBody>
          <a:bodyPr anchor="b">
            <a:normAutofit/>
          </a:bodyPr>
          <a:lstStyle/>
          <a:p>
            <a:r>
              <a:rPr lang="en-US" sz="4800" dirty="0"/>
              <a:t>Quantum Approximate Optimization Algorithms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0890-927A-4F33-BFF0-69014C7DD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446" y="5215944"/>
            <a:ext cx="2646170" cy="1323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EB7D2A-3F96-4A16-8C93-5E00E6102014}"/>
              </a:ext>
            </a:extLst>
          </p:cNvPr>
          <p:cNvSpPr txBox="1"/>
          <p:nvPr/>
        </p:nvSpPr>
        <p:spPr>
          <a:xfrm>
            <a:off x="477980" y="4855335"/>
            <a:ext cx="3977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Farhi Goldstone Gutmann, </a:t>
            </a:r>
            <a:br>
              <a:rPr lang="en-US" dirty="0"/>
            </a:br>
            <a:r>
              <a:rPr lang="en-US" dirty="0"/>
              <a:t>"A quantum approximate optimization algorithm", </a:t>
            </a:r>
            <a:br>
              <a:rPr lang="en-US" dirty="0"/>
            </a:br>
            <a:r>
              <a:rPr lang="en-US" i="1" dirty="0"/>
              <a:t>arXiv preprint</a:t>
            </a:r>
            <a:r>
              <a:rPr lang="en-US" dirty="0"/>
              <a:t> [2014]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C0ECF-307E-4681-ACCA-4CF51A92EBA5}"/>
              </a:ext>
            </a:extLst>
          </p:cNvPr>
          <p:cNvSpPr txBox="1"/>
          <p:nvPr/>
        </p:nvSpPr>
        <p:spPr>
          <a:xfrm flipH="1">
            <a:off x="5164237" y="211676"/>
            <a:ext cx="65467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Hybrid Algorithm to optimize Combinatorial Problems.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First instances of demonstrable Quantum Supremacy. Farhi and Harrow showed that </a:t>
            </a:r>
            <a:r>
              <a:rPr lang="en-IN" b="1" u="sng" dirty="0"/>
              <a:t>based on reasonable complexity theoretic assumptions</a:t>
            </a:r>
            <a:r>
              <a:rPr lang="en-IN" dirty="0"/>
              <a:t>, the output distribution of even the lowest depth version cannot be efficiently simulated on any classical device.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IN" dirty="0"/>
              <a:t>It was shown by Bremner, Josza, and Shephard that if a classical computer could efficiently sample from the output of an IQP circuit then the Polynomial Hierarchy would collapse.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In fact IQP or “Instantaneous Quantum Polytime” is rather similar in structure to the p = 1 QAOA.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F8FC9-8F01-4F57-A768-26359317BD1D}"/>
              </a:ext>
            </a:extLst>
          </p:cNvPr>
          <p:cNvSpPr txBox="1"/>
          <p:nvPr/>
        </p:nvSpPr>
        <p:spPr>
          <a:xfrm>
            <a:off x="3620247" y="5455499"/>
            <a:ext cx="5961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Implementation Challenge: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Implement QAOA at depths p=1 and p=2 for Max-Cut</a:t>
            </a:r>
          </a:p>
        </p:txBody>
      </p:sp>
    </p:spTree>
    <p:extLst>
      <p:ext uri="{BB962C8B-B14F-4D97-AF65-F5344CB8AC3E}">
        <p14:creationId xmlns:p14="http://schemas.microsoft.com/office/powerpoint/2010/main" val="2761424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0678-F363-411B-95F2-250DF5135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3977640" cy="3116847"/>
          </a:xfrm>
        </p:spPr>
        <p:txBody>
          <a:bodyPr anchor="b">
            <a:normAutofit/>
          </a:bodyPr>
          <a:lstStyle/>
          <a:p>
            <a:r>
              <a:rPr lang="en-US" sz="4800" dirty="0"/>
              <a:t>Other algorithms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0890-927A-4F33-BFF0-69014C7DD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446" y="5215944"/>
            <a:ext cx="2646170" cy="1323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32750C-57C1-4953-8D2B-0BBB39F33A95}"/>
              </a:ext>
            </a:extLst>
          </p:cNvPr>
          <p:cNvSpPr txBox="1"/>
          <p:nvPr/>
        </p:nvSpPr>
        <p:spPr>
          <a:xfrm>
            <a:off x="4672654" y="2459504"/>
            <a:ext cx="7041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Apart from the 3 types of Quantum Optimization paradigms we discussed, there are a host of other optimization algorithms like Variational Quantum Eigenestimators on which research is being conducted. </a:t>
            </a:r>
          </a:p>
        </p:txBody>
      </p:sp>
    </p:spTree>
    <p:extLst>
      <p:ext uri="{BB962C8B-B14F-4D97-AF65-F5344CB8AC3E}">
        <p14:creationId xmlns:p14="http://schemas.microsoft.com/office/powerpoint/2010/main" val="2539421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0678-F363-411B-95F2-250DF5135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3977640" cy="3116847"/>
          </a:xfrm>
        </p:spPr>
        <p:txBody>
          <a:bodyPr anchor="b">
            <a:normAutofit/>
          </a:bodyPr>
          <a:lstStyle/>
          <a:p>
            <a:r>
              <a:rPr lang="en-US" sz="4800" dirty="0"/>
              <a:t>Thank You!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0890-927A-4F33-BFF0-69014C7DD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446" y="5215944"/>
            <a:ext cx="2646170" cy="132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52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43541"/>
      </a:dk2>
      <a:lt2>
        <a:srgbClr val="E8E3E2"/>
      </a:lt2>
      <a:accent1>
        <a:srgbClr val="81AA9E"/>
      </a:accent1>
      <a:accent2>
        <a:srgbClr val="79AAB1"/>
      </a:accent2>
      <a:accent3>
        <a:srgbClr val="8BA3C0"/>
      </a:accent3>
      <a:accent4>
        <a:srgbClr val="BA7F95"/>
      </a:accent4>
      <a:accent5>
        <a:srgbClr val="C59694"/>
      </a:accent5>
      <a:accent6>
        <a:srgbClr val="BA9A7F"/>
      </a:accent6>
      <a:hlink>
        <a:srgbClr val="AE726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399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Candara Light</vt:lpstr>
      <vt:lpstr>AccentBoxVTI</vt:lpstr>
      <vt:lpstr>Quantum Optimization Techniques</vt:lpstr>
      <vt:lpstr>HHL algorithm and  Quantum Machine Learning</vt:lpstr>
      <vt:lpstr>Quantum Annealing</vt:lpstr>
      <vt:lpstr>Quantum Approximate Optimization Algorithms</vt:lpstr>
      <vt:lpstr>Other algorithms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Optimization Techniques</dc:title>
  <dc:creator>Sagnik</dc:creator>
  <cp:lastModifiedBy>Sagnik</cp:lastModifiedBy>
  <cp:revision>13</cp:revision>
  <dcterms:created xsi:type="dcterms:W3CDTF">2020-02-01T16:31:36Z</dcterms:created>
  <dcterms:modified xsi:type="dcterms:W3CDTF">2020-02-02T07:05:35Z</dcterms:modified>
</cp:coreProperties>
</file>