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9" r:id="rId5"/>
    <p:sldId id="264" r:id="rId6"/>
    <p:sldId id="284" r:id="rId7"/>
    <p:sldId id="281" r:id="rId8"/>
    <p:sldId id="282" r:id="rId9"/>
    <p:sldId id="270" r:id="rId10"/>
    <p:sldId id="283" r:id="rId11"/>
    <p:sldId id="285" r:id="rId12"/>
    <p:sldId id="263" r:id="rId13"/>
  </p:sldIdLst>
  <p:sldSz cx="12192000" cy="6858000"/>
  <p:notesSz cx="6858000" cy="9144000"/>
  <p:embeddedFontLst>
    <p:embeddedFont>
      <p:font typeface="等线 Light" panose="02020500000000000000" charset="-12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軟正黑體" panose="020B0604030504040204" pitchFamily="34" charset="-120"/>
      <p:regular r:id="rId20"/>
      <p:bold r:id="rId21"/>
    </p:embeddedFont>
    <p:embeddedFont>
      <p:font typeface="等线" panose="02020500000000000000" charset="-122"/>
      <p:regular r:id="rId22"/>
      <p:bold r:id="rId23"/>
    </p:embeddedFont>
    <p:embeddedFont>
      <p:font typeface="Aharoni" panose="02020500000000000000" charset="-79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020202"/>
    <a:srgbClr val="A95852"/>
    <a:srgbClr val="E5B350"/>
    <a:srgbClr val="17324D"/>
    <a:srgbClr val="E2E6C3"/>
    <a:srgbClr val="994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59" autoAdjust="0"/>
  </p:normalViewPr>
  <p:slideViewPr>
    <p:cSldViewPr snapToGrid="0" showGuides="1">
      <p:cViewPr varScale="1">
        <p:scale>
          <a:sx n="82" d="100"/>
          <a:sy n="82" d="100"/>
        </p:scale>
        <p:origin x="69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08120-5185-4628-B1B9-F5EB961B2C9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4B64C-33B9-41C3-AF6B-58BD0764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8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4B64C-33B9-41C3-AF6B-58BD076462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46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3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0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9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6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3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0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6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FE9E-9020-4955-AFB6-56A3F3FD4E5F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9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0545" y="5189191"/>
            <a:ext cx="7577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汽車型號辨識及介紹 </a:t>
            </a:r>
            <a:endParaRPr lang="en-US" altLang="zh-TW" sz="4800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r>
              <a:rPr lang="zh-TW" altLang="en-US" sz="3600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深度學習、影像辨識</a:t>
            </a:r>
            <a:endParaRPr lang="zh-CN" altLang="en-US" sz="3600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49753" y="5346091"/>
            <a:ext cx="517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第二十七組</a:t>
            </a:r>
            <a:endParaRPr lang="en-US" altLang="zh-TW" b="1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指導老師：李嘉紘 老師  組員：</a:t>
            </a:r>
            <a:r>
              <a:rPr lang="en-US" altLang="zh-TW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0524004</a:t>
            </a:r>
            <a:r>
              <a:rPr lang="zh-TW" altLang="en-US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邱淳彥</a:t>
            </a:r>
            <a:endParaRPr lang="en-US" altLang="zh-TW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        </a:t>
            </a:r>
            <a:r>
              <a:rPr lang="en-US" altLang="zh-TW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0524014</a:t>
            </a:r>
            <a:r>
              <a:rPr lang="zh-TW" altLang="en-US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歐冠廷</a:t>
            </a:r>
            <a:endParaRPr lang="zh-CN" altLang="en-US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289560" y="5946256"/>
            <a:ext cx="6441178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6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>
            <a:off x="0" y="659757"/>
            <a:ext cx="3959157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9536" y="38427"/>
            <a:ext cx="401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GifHub</a:t>
            </a:r>
            <a:r>
              <a:rPr lang="zh-TW" altLang="en-US" sz="3600" b="1" dirty="0" smtClean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  <a:endParaRPr lang="zh-CN" altLang="en-US" sz="3600" b="1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流程圖: 換頁接點 5">
            <a:extLst>
              <a:ext uri="{FF2B5EF4-FFF2-40B4-BE49-F238E27FC236}">
                <a16:creationId xmlns:a16="http://schemas.microsoft.com/office/drawing/2014/main" id="{88A95B5B-8608-4E21-9EF4-DB5740C1B1CD}"/>
              </a:ext>
            </a:extLst>
          </p:cNvPr>
          <p:cNvSpPr/>
          <p:nvPr/>
        </p:nvSpPr>
        <p:spPr>
          <a:xfrm rot="16200000">
            <a:off x="875085" y="5912775"/>
            <a:ext cx="465204" cy="1000677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  </a:t>
            </a:r>
            <a:fld id="{4AE6924E-473D-4D58-A160-F7213D01CB63}" type="slidenum">
              <a:rPr lang="zh-TW" altLang="en-US" smtClean="0">
                <a:solidFill>
                  <a:schemeClr val="tx1"/>
                </a:solidFill>
              </a:rPr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96" y="684758"/>
            <a:ext cx="10058400" cy="603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>
            <a:off x="0" y="659757"/>
            <a:ext cx="3959157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9536" y="38427"/>
            <a:ext cx="401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GifHub</a:t>
            </a:r>
            <a:r>
              <a:rPr lang="zh-TW" altLang="en-US" sz="3600" b="1" dirty="0" smtClean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  <a:endParaRPr lang="zh-CN" altLang="en-US" sz="3600" b="1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流程圖: 換頁接點 5">
            <a:extLst>
              <a:ext uri="{FF2B5EF4-FFF2-40B4-BE49-F238E27FC236}">
                <a16:creationId xmlns:a16="http://schemas.microsoft.com/office/drawing/2014/main" id="{88A95B5B-8608-4E21-9EF4-DB5740C1B1CD}"/>
              </a:ext>
            </a:extLst>
          </p:cNvPr>
          <p:cNvSpPr/>
          <p:nvPr/>
        </p:nvSpPr>
        <p:spPr>
          <a:xfrm rot="16200000">
            <a:off x="875085" y="5912775"/>
            <a:ext cx="465204" cy="1000677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  </a:t>
            </a:r>
            <a:fld id="{4AE6924E-473D-4D58-A160-F7213D01CB63}" type="slidenum">
              <a:rPr lang="zh-TW" altLang="en-US" smtClean="0">
                <a:solidFill>
                  <a:schemeClr val="tx1"/>
                </a:solidFill>
              </a:rPr>
              <a:t>11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13" y="684757"/>
            <a:ext cx="9278963" cy="611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-1" y="0"/>
            <a:ext cx="12221059" cy="1237991"/>
            <a:chOff x="-1" y="0"/>
            <a:chExt cx="12221059" cy="1237991"/>
          </a:xfrm>
        </p:grpSpPr>
        <p:sp>
          <p:nvSpPr>
            <p:cNvPr id="50" name="直角三角形 49"/>
            <p:cNvSpPr/>
            <p:nvPr/>
          </p:nvSpPr>
          <p:spPr>
            <a:xfrm rot="5400000">
              <a:off x="5491533" y="-5491533"/>
              <a:ext cx="1237991" cy="12221058"/>
            </a:xfrm>
            <a:prstGeom prst="rtTriangle">
              <a:avLst/>
            </a:prstGeom>
            <a:solidFill>
              <a:srgbClr val="D9742C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rot="5400000">
              <a:off x="5613954" y="-5613954"/>
              <a:ext cx="975282" cy="12203192"/>
            </a:xfrm>
            <a:prstGeom prst="rtTriangle">
              <a:avLst/>
            </a:prstGeom>
            <a:solidFill>
              <a:srgbClr val="D9742C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 rot="5400000">
              <a:off x="5723775" y="-5723775"/>
              <a:ext cx="744449" cy="12192000"/>
            </a:xfrm>
            <a:prstGeom prst="rtTriangle">
              <a:avLst/>
            </a:prstGeom>
            <a:solidFill>
              <a:srgbClr val="D9742C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 rot="10800000">
            <a:off x="-29059" y="5623875"/>
            <a:ext cx="12221059" cy="1237991"/>
            <a:chOff x="-1" y="0"/>
            <a:chExt cx="12221059" cy="1237991"/>
          </a:xfrm>
          <a:solidFill>
            <a:srgbClr val="17324D"/>
          </a:solidFill>
        </p:grpSpPr>
        <p:sp>
          <p:nvSpPr>
            <p:cNvPr id="53" name="直角三角形 52"/>
            <p:cNvSpPr/>
            <p:nvPr/>
          </p:nvSpPr>
          <p:spPr>
            <a:xfrm rot="5400000">
              <a:off x="5491533" y="-5491533"/>
              <a:ext cx="1237991" cy="12221058"/>
            </a:xfrm>
            <a:prstGeom prst="rtTriangle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rot="5400000">
              <a:off x="5613954" y="-5613954"/>
              <a:ext cx="975282" cy="12203192"/>
            </a:xfrm>
            <a:prstGeom prst="rtTriangle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5" name="直角三角形 54"/>
            <p:cNvSpPr/>
            <p:nvPr/>
          </p:nvSpPr>
          <p:spPr>
            <a:xfrm rot="5400000">
              <a:off x="5723775" y="-5723775"/>
              <a:ext cx="744449" cy="12192000"/>
            </a:xfrm>
            <a:prstGeom prst="rtTriangle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665B56-74B1-4C0D-B96D-C870D50AFF22}"/>
              </a:ext>
            </a:extLst>
          </p:cNvPr>
          <p:cNvSpPr txBox="1"/>
          <p:nvPr/>
        </p:nvSpPr>
        <p:spPr>
          <a:xfrm>
            <a:off x="3955915" y="1496215"/>
            <a:ext cx="55058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Thanks</a:t>
            </a:r>
          </a:p>
          <a:p>
            <a:endParaRPr lang="zh-TW" altLang="en-US" sz="70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61E78E0-CF03-487C-8C63-B75CB4CCEFE3}"/>
              </a:ext>
            </a:extLst>
          </p:cNvPr>
          <p:cNvSpPr txBox="1"/>
          <p:nvPr/>
        </p:nvSpPr>
        <p:spPr>
          <a:xfrm>
            <a:off x="3955915" y="2619274"/>
            <a:ext cx="5943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endParaRPr lang="zh-TW" altLang="en-US" sz="70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B8E43A3-510A-4AF1-8AB8-9BE78C0C2601}"/>
              </a:ext>
            </a:extLst>
          </p:cNvPr>
          <p:cNvSpPr txBox="1"/>
          <p:nvPr/>
        </p:nvSpPr>
        <p:spPr>
          <a:xfrm>
            <a:off x="3955915" y="3900051"/>
            <a:ext cx="5943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Listening !</a:t>
            </a:r>
            <a:endParaRPr lang="zh-TW" altLang="en-US" sz="70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001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207884" cy="6858000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9609927" y="-39236"/>
            <a:ext cx="2820996" cy="6897237"/>
            <a:chOff x="9609927" y="-39236"/>
            <a:chExt cx="2820996" cy="6897237"/>
          </a:xfrm>
        </p:grpSpPr>
        <p:grpSp>
          <p:nvGrpSpPr>
            <p:cNvPr id="27" name="组合 26"/>
            <p:cNvGrpSpPr/>
            <p:nvPr/>
          </p:nvGrpSpPr>
          <p:grpSpPr>
            <a:xfrm>
              <a:off x="9848851" y="-39236"/>
              <a:ext cx="2359033" cy="6897237"/>
              <a:chOff x="9848851" y="-39236"/>
              <a:chExt cx="2359033" cy="68972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9848858" y="-39236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848851" y="-2"/>
                <a:ext cx="2343149" cy="3689352"/>
              </a:xfrm>
              <a:prstGeom prst="rect">
                <a:avLst/>
              </a:prstGeom>
              <a:solidFill>
                <a:srgbClr val="E2E6C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848851" y="5289551"/>
                <a:ext cx="2343149" cy="1568450"/>
              </a:xfrm>
              <a:prstGeom prst="rect">
                <a:avLst/>
              </a:prstGeom>
              <a:solidFill>
                <a:srgbClr val="E2E6C3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haroni" panose="02010803020104030203" pitchFamily="2" charset="-79"/>
                  </a:rPr>
                  <a:t>GitHub</a:t>
                </a:r>
                <a:r>
                  <a:rPr lang="zh-TW" altLang="en-US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haroni" panose="02010803020104030203" pitchFamily="2" charset="-79"/>
                  </a:rPr>
                  <a:t>展示</a:t>
                </a:r>
                <a:endParaRPr lang="zh-CN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9609927" y="4321311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17324D"/>
                  </a:solidFill>
                  <a:latin typeface="Aharoni" panose="02010803020104030203" pitchFamily="2" charset="-79"/>
                  <a:ea typeface="华文细黑" panose="02010600040101010101" pitchFamily="2" charset="-122"/>
                  <a:cs typeface="Aharoni" panose="02010803020104030203" pitchFamily="2" charset="-79"/>
                </a:rPr>
                <a:t>FOUR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274714" y="-39236"/>
            <a:ext cx="2820996" cy="6897237"/>
            <a:chOff x="7274714" y="-39236"/>
            <a:chExt cx="2820996" cy="6897237"/>
          </a:xfrm>
        </p:grpSpPr>
        <p:grpSp>
          <p:nvGrpSpPr>
            <p:cNvPr id="26" name="组合 25"/>
            <p:cNvGrpSpPr/>
            <p:nvPr/>
          </p:nvGrpSpPr>
          <p:grpSpPr>
            <a:xfrm>
              <a:off x="7505699" y="-39236"/>
              <a:ext cx="2359026" cy="6897237"/>
              <a:chOff x="7505699" y="-39236"/>
              <a:chExt cx="2359026" cy="6897237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7505699" y="-39236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505703" y="-1"/>
                <a:ext cx="2359022" cy="3429001"/>
              </a:xfrm>
              <a:prstGeom prst="rect">
                <a:avLst/>
              </a:prstGeom>
              <a:solidFill>
                <a:srgbClr val="E5B3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505702" y="5029201"/>
                <a:ext cx="2359023" cy="1828800"/>
              </a:xfrm>
              <a:prstGeom prst="rect">
                <a:avLst/>
              </a:prstGeom>
              <a:solidFill>
                <a:srgbClr val="E5B350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haroni" panose="02010803020104030203" pitchFamily="2" charset="-79"/>
                  </a:rPr>
                  <a:t>測試計畫</a:t>
                </a:r>
                <a:endParaRPr lang="zh-CN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7274714" y="3916503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17324D"/>
                  </a:solidFill>
                  <a:latin typeface="Aharoni" panose="02010803020104030203" pitchFamily="2" charset="-79"/>
                  <a:ea typeface="华文细黑" panose="02010600040101010101" pitchFamily="2" charset="-122"/>
                  <a:cs typeface="Aharoni" panose="02010803020104030203" pitchFamily="2" charset="-79"/>
                </a:rPr>
                <a:t>THREE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915688" y="-39240"/>
            <a:ext cx="2820996" cy="6897240"/>
            <a:chOff x="4915688" y="-39240"/>
            <a:chExt cx="2820996" cy="6897240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6673" y="-39240"/>
              <a:ext cx="2359030" cy="6897240"/>
              <a:chOff x="5146673" y="-39240"/>
              <a:chExt cx="2359030" cy="68972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5146673" y="-39240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162554" y="0"/>
                <a:ext cx="2343149" cy="3024188"/>
              </a:xfrm>
              <a:prstGeom prst="rect">
                <a:avLst/>
              </a:prstGeom>
              <a:solidFill>
                <a:srgbClr val="D9742C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162553" y="4768851"/>
                <a:ext cx="2343149" cy="2089149"/>
              </a:xfrm>
              <a:prstGeom prst="rect">
                <a:avLst/>
              </a:prstGeom>
              <a:solidFill>
                <a:srgbClr val="D9742C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haroni" panose="02010803020104030203" pitchFamily="2" charset="-79"/>
                  </a:rPr>
                  <a:t>類別圖</a:t>
                </a:r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4915688" y="3593445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17324D"/>
                  </a:solidFill>
                  <a:latin typeface="Aharoni" panose="02010803020104030203" pitchFamily="2" charset="-79"/>
                  <a:ea typeface="华文细黑" panose="02010600040101010101" pitchFamily="2" charset="-122"/>
                  <a:cs typeface="Aharoni" panose="02010803020104030203" pitchFamily="2" charset="-79"/>
                </a:rPr>
                <a:t>TWO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40778" y="-39234"/>
            <a:ext cx="2820996" cy="6897235"/>
            <a:chOff x="2540778" y="-39234"/>
            <a:chExt cx="2820996" cy="6897235"/>
          </a:xfrm>
        </p:grpSpPr>
        <p:grpSp>
          <p:nvGrpSpPr>
            <p:cNvPr id="24" name="组合 23"/>
            <p:cNvGrpSpPr/>
            <p:nvPr/>
          </p:nvGrpSpPr>
          <p:grpSpPr>
            <a:xfrm>
              <a:off x="2803525" y="-39234"/>
              <a:ext cx="2359029" cy="6897235"/>
              <a:chOff x="2803525" y="-39234"/>
              <a:chExt cx="2359029" cy="689723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803525" y="-39234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819405" y="0"/>
                <a:ext cx="2343149" cy="2800350"/>
              </a:xfrm>
              <a:prstGeom prst="rect">
                <a:avLst/>
              </a:prstGeom>
              <a:solidFill>
                <a:srgbClr val="994C5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819405" y="4545014"/>
                <a:ext cx="2343149" cy="2312987"/>
              </a:xfrm>
              <a:prstGeom prst="rect">
                <a:avLst/>
              </a:prstGeom>
              <a:solidFill>
                <a:srgbClr val="994C52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haroni" panose="02010803020104030203" pitchFamily="2" charset="-79"/>
                  </a:rPr>
                  <a:t>系統循序圖</a:t>
                </a:r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540778" y="3298963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17324D"/>
                  </a:solidFill>
                  <a:latin typeface="Aharoni" panose="02010803020104030203" pitchFamily="2" charset="-79"/>
                  <a:ea typeface="华文细黑" panose="02010600040101010101" pitchFamily="2" charset="-122"/>
                  <a:cs typeface="Aharoni" panose="02010803020104030203" pitchFamily="2" charset="-79"/>
                </a:rPr>
                <a:t>ONE</a:t>
              </a:r>
              <a:endParaRPr lang="zh-CN" altLang="en-US" sz="4000" dirty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33355" y="0"/>
            <a:ext cx="2852759" cy="6858001"/>
            <a:chOff x="-33355" y="0"/>
            <a:chExt cx="2852759" cy="6858001"/>
          </a:xfrm>
        </p:grpSpPr>
        <p:grpSp>
          <p:nvGrpSpPr>
            <p:cNvPr id="23" name="组合 22"/>
            <p:cNvGrpSpPr/>
            <p:nvPr/>
          </p:nvGrpSpPr>
          <p:grpSpPr>
            <a:xfrm>
              <a:off x="-15879" y="0"/>
              <a:ext cx="2835283" cy="6858001"/>
              <a:chOff x="-15879" y="0"/>
              <a:chExt cx="2835283" cy="685800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-15879" y="0"/>
                <a:ext cx="2819404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0"/>
                <a:ext cx="2819404" cy="2222500"/>
              </a:xfrm>
              <a:prstGeom prst="rect">
                <a:avLst/>
              </a:prstGeom>
              <a:solidFill>
                <a:srgbClr val="17324D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3886201"/>
                <a:ext cx="2819403" cy="2971800"/>
              </a:xfrm>
              <a:prstGeom prst="rect">
                <a:avLst/>
              </a:prstGeom>
              <a:solidFill>
                <a:srgbClr val="17324D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-33355" y="2721113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rgbClr val="17324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haroni" panose="02010803020104030203" pitchFamily="2" charset="-79"/>
                </a:rPr>
                <a:t>目錄</a:t>
              </a:r>
              <a:endParaRPr lang="zh-CN" altLang="en-US" sz="40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74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5511270" y="2649361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4205816" y="2649361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6816725" y="2649361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5381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O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650835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N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56290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11" name="椭圆 10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rgbClr val="984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ln w="19050">
              <a:solidFill>
                <a:srgbClr val="984C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solidFill>
              <a:srgbClr val="984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2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1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59757"/>
            <a:ext cx="11262167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9536" y="38427"/>
            <a:ext cx="401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系統循序圖</a:t>
            </a:r>
            <a:endParaRPr lang="zh-CN" altLang="en-US" sz="3600" b="1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換頁接點 2">
            <a:extLst>
              <a:ext uri="{FF2B5EF4-FFF2-40B4-BE49-F238E27FC236}">
                <a16:creationId xmlns:a16="http://schemas.microsoft.com/office/drawing/2014/main" id="{682F4A16-4ACA-4861-A3AF-439414EE3A18}"/>
              </a:ext>
            </a:extLst>
          </p:cNvPr>
          <p:cNvSpPr/>
          <p:nvPr/>
        </p:nvSpPr>
        <p:spPr>
          <a:xfrm rot="16200000">
            <a:off x="875085" y="5912775"/>
            <a:ext cx="465204" cy="1000677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  </a:t>
            </a:r>
            <a:fld id="{4AE6924E-473D-4D58-A160-F7213D01CB63}" type="slidenum">
              <a:rPr lang="zh-TW" altLang="en-US" smtClean="0">
                <a:solidFill>
                  <a:schemeClr val="tx1"/>
                </a:solidFill>
              </a:rPr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30" y="684758"/>
            <a:ext cx="8953359" cy="61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5511270" y="2649361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4205816" y="2649361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6816725" y="2649361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5381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650835" y="2763661"/>
            <a:ext cx="890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W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56290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O</a:t>
            </a:r>
          </a:p>
        </p:txBody>
      </p:sp>
      <p:sp>
        <p:nvSpPr>
          <p:cNvPr id="11" name="椭圆 10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rgbClr val="D97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  <a:solidFill>
            <a:srgbClr val="D9742C"/>
          </a:solidFill>
        </p:grpSpPr>
        <p:cxnSp>
          <p:nvCxnSpPr>
            <p:cNvPr id="16" name="直接连接符 15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grpFill/>
            <a:ln w="19050">
              <a:solidFill>
                <a:srgbClr val="D974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grpFill/>
            <a:ln>
              <a:solidFill>
                <a:srgbClr val="D974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4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59757"/>
            <a:ext cx="11262167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9536" y="38427"/>
            <a:ext cx="401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類別圖</a:t>
            </a:r>
            <a:endParaRPr lang="zh-CN" altLang="en-US" sz="3600" b="1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換頁接點 2">
            <a:extLst>
              <a:ext uri="{FF2B5EF4-FFF2-40B4-BE49-F238E27FC236}">
                <a16:creationId xmlns:a16="http://schemas.microsoft.com/office/drawing/2014/main" id="{682F4A16-4ACA-4861-A3AF-439414EE3A18}"/>
              </a:ext>
            </a:extLst>
          </p:cNvPr>
          <p:cNvSpPr/>
          <p:nvPr/>
        </p:nvSpPr>
        <p:spPr>
          <a:xfrm rot="16200000">
            <a:off x="875085" y="5912775"/>
            <a:ext cx="465204" cy="1000677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  </a:t>
            </a:r>
            <a:fld id="{4AE6924E-473D-4D58-A160-F7213D01CB63}" type="slidenum">
              <a:rPr lang="zh-TW" altLang="en-US" smtClean="0">
                <a:solidFill>
                  <a:schemeClr val="tx1"/>
                </a:solidFill>
              </a:rPr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76" y="684758"/>
            <a:ext cx="8428731" cy="618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4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0404D8F0-FB64-42D9-93BA-4C9C708BE92A}"/>
              </a:ext>
            </a:extLst>
          </p:cNvPr>
          <p:cNvSpPr>
            <a:spLocks noChangeAspect="1"/>
          </p:cNvSpPr>
          <p:nvPr/>
        </p:nvSpPr>
        <p:spPr>
          <a:xfrm>
            <a:off x="4063612" y="2649361"/>
            <a:ext cx="1169459" cy="1559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9EE407-D096-4C61-8C64-F6FE4D26127A}"/>
              </a:ext>
            </a:extLst>
          </p:cNvPr>
          <p:cNvSpPr>
            <a:spLocks noChangeAspect="1"/>
          </p:cNvSpPr>
          <p:nvPr/>
        </p:nvSpPr>
        <p:spPr>
          <a:xfrm>
            <a:off x="5517478" y="2659743"/>
            <a:ext cx="1169459" cy="1559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3E18871-F280-4956-AC7A-9D5C4A062324}"/>
              </a:ext>
            </a:extLst>
          </p:cNvPr>
          <p:cNvSpPr>
            <a:spLocks noChangeAspect="1"/>
          </p:cNvSpPr>
          <p:nvPr/>
        </p:nvSpPr>
        <p:spPr>
          <a:xfrm>
            <a:off x="6981053" y="2649361"/>
            <a:ext cx="1169459" cy="1559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8A8C7D-F620-4BE3-8B1D-7CF6F813C3C1}"/>
              </a:ext>
            </a:extLst>
          </p:cNvPr>
          <p:cNvSpPr>
            <a:spLocks noChangeAspect="1"/>
          </p:cNvSpPr>
          <p:nvPr/>
        </p:nvSpPr>
        <p:spPr>
          <a:xfrm>
            <a:off x="8419076" y="2649361"/>
            <a:ext cx="1169459" cy="1559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2624800" y="2649361"/>
            <a:ext cx="1169459" cy="1559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64365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FFFF00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97770" y="2716107"/>
            <a:ext cx="890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FFFF00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H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50836" y="2659743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FFFF00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R</a:t>
            </a:r>
          </a:p>
        </p:txBody>
      </p:sp>
      <p:sp>
        <p:nvSpPr>
          <p:cNvPr id="11" name="椭圆 10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  <a:solidFill>
            <a:schemeClr val="accent6">
              <a:lumMod val="75000"/>
            </a:schemeClr>
          </a:solidFill>
        </p:grpSpPr>
        <p:cxnSp>
          <p:nvCxnSpPr>
            <p:cNvPr id="16" name="直接连接符 15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8" name="文本框 13">
            <a:extLst>
              <a:ext uri="{FF2B5EF4-FFF2-40B4-BE49-F238E27FC236}">
                <a16:creationId xmlns:a16="http://schemas.microsoft.com/office/drawing/2014/main" id="{7FF75B7D-6D63-4B1E-B1D3-6844342530A4}"/>
              </a:ext>
            </a:extLst>
          </p:cNvPr>
          <p:cNvSpPr txBox="1"/>
          <p:nvPr/>
        </p:nvSpPr>
        <p:spPr>
          <a:xfrm>
            <a:off x="7120618" y="265455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FFFF00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804ADFF1-99E5-4629-A91D-FDA31D581E6B}"/>
              </a:ext>
            </a:extLst>
          </p:cNvPr>
          <p:cNvSpPr txBox="1"/>
          <p:nvPr/>
        </p:nvSpPr>
        <p:spPr>
          <a:xfrm>
            <a:off x="8558641" y="265455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FFFF00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369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9" grpId="0" animBg="1"/>
      <p:bldP spid="11" grpId="0" animBg="1"/>
      <p:bldP spid="11" grpId="1" animBg="1"/>
      <p:bldP spid="11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>
            <a:off x="0" y="659757"/>
            <a:ext cx="3959157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9536" y="38427"/>
            <a:ext cx="401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測試計畫</a:t>
            </a:r>
            <a:endParaRPr lang="zh-CN" altLang="en-US" sz="3600" b="1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流程圖: 換頁接點 13">
            <a:extLst>
              <a:ext uri="{FF2B5EF4-FFF2-40B4-BE49-F238E27FC236}">
                <a16:creationId xmlns:a16="http://schemas.microsoft.com/office/drawing/2014/main" id="{A5A0C5F2-8AA9-4F5A-8DDA-40CED44A5FE0}"/>
              </a:ext>
            </a:extLst>
          </p:cNvPr>
          <p:cNvSpPr/>
          <p:nvPr/>
        </p:nvSpPr>
        <p:spPr>
          <a:xfrm rot="16200000">
            <a:off x="875085" y="5912775"/>
            <a:ext cx="465204" cy="1000677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  </a:t>
            </a:r>
            <a:fld id="{4AE6924E-473D-4D58-A160-F7213D01CB63}" type="slidenum">
              <a:rPr lang="zh-TW" altLang="en-US" smtClean="0">
                <a:solidFill>
                  <a:schemeClr val="tx1"/>
                </a:solidFill>
              </a:rPr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53128"/>
              </p:ext>
            </p:extLst>
          </p:nvPr>
        </p:nvGraphicFramePr>
        <p:xfrm>
          <a:off x="1792966" y="1072593"/>
          <a:ext cx="8685312" cy="494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104">
                  <a:extLst>
                    <a:ext uri="{9D8B030D-6E8A-4147-A177-3AD203B41FA5}">
                      <a16:colId xmlns:a16="http://schemas.microsoft.com/office/drawing/2014/main" val="1437265003"/>
                    </a:ext>
                  </a:extLst>
                </a:gridCol>
                <a:gridCol w="2895104">
                  <a:extLst>
                    <a:ext uri="{9D8B030D-6E8A-4147-A177-3AD203B41FA5}">
                      <a16:colId xmlns:a16="http://schemas.microsoft.com/office/drawing/2014/main" val="618867023"/>
                    </a:ext>
                  </a:extLst>
                </a:gridCol>
                <a:gridCol w="2895104">
                  <a:extLst>
                    <a:ext uri="{9D8B030D-6E8A-4147-A177-3AD203B41FA5}">
                      <a16:colId xmlns:a16="http://schemas.microsoft.com/office/drawing/2014/main" val="3009048760"/>
                    </a:ext>
                  </a:extLst>
                </a:gridCol>
              </a:tblGrid>
              <a:tr h="9891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單元名稱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測試名稱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測試內容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1193"/>
                  </a:ext>
                </a:extLst>
              </a:tr>
              <a:tr h="9891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影像辨識單元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影像特徵比對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將影像與資料庫訓練集作特徵比對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597408"/>
                  </a:ext>
                </a:extLst>
              </a:tr>
              <a:tr h="9891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影像上傳單元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影像上傳測試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確認影像是否正常上傳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745362"/>
                  </a:ext>
                </a:extLst>
              </a:tr>
              <a:tr h="9891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資訊輸出單元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辨識結果輸出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將辨識結果及汽車資訊輸出給使用者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289403"/>
                  </a:ext>
                </a:extLst>
              </a:tr>
              <a:tr h="9891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資料庫處理單元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資料庫處理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方便廠商、管理人員對資料庫進行資訊變更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24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37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4C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4837660" y="2649361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532206" y="2649361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6143115" y="2649361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71771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77225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82680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U</a:t>
            </a:r>
          </a:p>
        </p:txBody>
      </p:sp>
      <p:sp>
        <p:nvSpPr>
          <p:cNvPr id="10" name="椭圆 9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rgbClr val="E7B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  <a:solidFill>
            <a:srgbClr val="E7B552"/>
          </a:solidFill>
        </p:grpSpPr>
        <p:cxnSp>
          <p:nvCxnSpPr>
            <p:cNvPr id="12" name="直接连接符 11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grpFill/>
            <a:ln w="19050">
              <a:solidFill>
                <a:srgbClr val="E7B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grpFill/>
            <a:ln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ea typeface="+mj-ea"/>
                <a:cs typeface="Aharoni" panose="02010803020104030203" pitchFamily="2" charset="-79"/>
              </a:endParaRPr>
            </a:p>
          </p:txBody>
        </p:sp>
      </p:grpSp>
      <p:sp>
        <p:nvSpPr>
          <p:cNvPr id="14" name="矩形 13"/>
          <p:cNvSpPr>
            <a:spLocks noChangeAspect="1"/>
          </p:cNvSpPr>
          <p:nvPr/>
        </p:nvSpPr>
        <p:spPr>
          <a:xfrm>
            <a:off x="7448570" y="2649361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88135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443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0" grpId="1" animBg="1"/>
      <p:bldP spid="10" grpId="2" animBg="1"/>
      <p:bldP spid="1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148</Words>
  <Application>Microsoft Office PowerPoint</Application>
  <PresentationFormat>寬螢幕</PresentationFormat>
  <Paragraphs>58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等线 Light</vt:lpstr>
      <vt:lpstr>Calibri</vt:lpstr>
      <vt:lpstr>微軟正黑體</vt:lpstr>
      <vt:lpstr>新細明體</vt:lpstr>
      <vt:lpstr>等线</vt:lpstr>
      <vt:lpstr>华文细黑</vt:lpstr>
      <vt:lpstr>Arial</vt:lpstr>
      <vt:lpstr>Aharoni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>http:/www.ypppt.com</cp:keywords>
  <dc:description>http://www.ypppt.com/</dc:description>
  <cp:lastModifiedBy>Crecy</cp:lastModifiedBy>
  <cp:revision>54</cp:revision>
  <dcterms:created xsi:type="dcterms:W3CDTF">2015-10-14T15:29:36Z</dcterms:created>
  <dcterms:modified xsi:type="dcterms:W3CDTF">2019-01-02T13:37:48Z</dcterms:modified>
</cp:coreProperties>
</file>