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9" r:id="rId5"/>
    <p:sldId id="264" r:id="rId6"/>
    <p:sldId id="260" r:id="rId7"/>
    <p:sldId id="266" r:id="rId8"/>
    <p:sldId id="281" r:id="rId9"/>
    <p:sldId id="280" r:id="rId10"/>
    <p:sldId id="282" r:id="rId11"/>
    <p:sldId id="270" r:id="rId12"/>
    <p:sldId id="283" r:id="rId13"/>
    <p:sldId id="263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  <p:embeddedFont>
      <p:font typeface="Aharoni" panose="02010803020104030203" pitchFamily="2" charset="-79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20202"/>
    <a:srgbClr val="A95852"/>
    <a:srgbClr val="E5B350"/>
    <a:srgbClr val="17324D"/>
    <a:srgbClr val="E2E6C3"/>
    <a:srgbClr val="99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9" autoAdjust="0"/>
  </p:normalViewPr>
  <p:slideViewPr>
    <p:cSldViewPr snapToGrid="0" showGuides="1">
      <p:cViewPr varScale="1">
        <p:scale>
          <a:sx n="80" d="100"/>
          <a:sy n="80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4B64C-33B9-41C3-AF6B-58BD076462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8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0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545" y="5189191"/>
            <a:ext cx="7577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汽車型號辨識及介紹 </a:t>
            </a:r>
            <a:endParaRPr lang="en-US" altLang="zh-TW" sz="48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  <a:p>
            <a:r>
              <a:rPr lang="zh-TW" altLang="en-US" sz="36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深度學習、影像辨識</a:t>
            </a:r>
            <a:endParaRPr lang="zh-CN" altLang="en-US" sz="36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9753" y="5346091"/>
            <a:ext cx="51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第二十七組</a:t>
            </a:r>
            <a:endParaRPr lang="en-US" altLang="zh-TW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指導老師：李嘉紘 老師  組員：</a:t>
            </a:r>
            <a:r>
              <a:rPr lang="en-US" altLang="zh-TW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0524004</a:t>
            </a:r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邱淳彥</a:t>
            </a:r>
            <a:endParaRPr lang="en-US" altLang="zh-TW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</a:t>
            </a:r>
            <a:r>
              <a:rPr lang="en-US" altLang="zh-TW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0524014</a:t>
            </a:r>
            <a:r>
              <a:rPr lang="zh-TW" altLang="en-US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歐冠廷</a:t>
            </a:r>
            <a:endParaRPr lang="zh-CN" altLang="en-US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289560" y="5946256"/>
            <a:ext cx="6441178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0" y="659757"/>
            <a:ext cx="395915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使用案例舉例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換頁接點 13">
            <a:extLst>
              <a:ext uri="{FF2B5EF4-FFF2-40B4-BE49-F238E27FC236}">
                <a16:creationId xmlns:a16="http://schemas.microsoft.com/office/drawing/2014/main" id="{A5A0C5F2-8AA9-4F5A-8DDA-40CED44A5FE0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3C91D8-EBF1-422F-A101-C8501A3BC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89" y="0"/>
            <a:ext cx="5824043" cy="68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483766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532206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143115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177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7722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268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</a:t>
            </a:r>
          </a:p>
        </p:txBody>
      </p:sp>
      <p:sp>
        <p:nvSpPr>
          <p:cNvPr id="10" name="椭圆 9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14" name="矩形 13"/>
          <p:cNvSpPr>
            <a:spLocks noChangeAspect="1"/>
          </p:cNvSpPr>
          <p:nvPr/>
        </p:nvSpPr>
        <p:spPr>
          <a:xfrm>
            <a:off x="7448570" y="2649361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813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443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0" grpId="2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0" y="659757"/>
            <a:ext cx="395915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換頁接點 5">
            <a:extLst>
              <a:ext uri="{FF2B5EF4-FFF2-40B4-BE49-F238E27FC236}">
                <a16:creationId xmlns:a16="http://schemas.microsoft.com/office/drawing/2014/main" id="{88A95B5B-8608-4E21-9EF4-DB5740C1B1CD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29B94-1CD5-4D39-A4A1-E7DFC7B45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3"/>
          <a:stretch/>
        </p:blipFill>
        <p:spPr>
          <a:xfrm>
            <a:off x="1700022" y="463633"/>
            <a:ext cx="10262442" cy="61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1" y="0"/>
            <a:ext cx="12221059" cy="1237991"/>
            <a:chOff x="-1" y="0"/>
            <a:chExt cx="12221059" cy="1237991"/>
          </a:xfrm>
        </p:grpSpPr>
        <p:sp>
          <p:nvSpPr>
            <p:cNvPr id="50" name="直角三角形 49"/>
            <p:cNvSpPr/>
            <p:nvPr/>
          </p:nvSpPr>
          <p:spPr>
            <a:xfrm rot="5400000">
              <a:off x="5491533" y="-5491533"/>
              <a:ext cx="1237991" cy="12221058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rot="5400000">
              <a:off x="5613954" y="-5613954"/>
              <a:ext cx="975282" cy="12203192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rot="5400000">
              <a:off x="5723775" y="-5723775"/>
              <a:ext cx="744449" cy="12192000"/>
            </a:xfrm>
            <a:prstGeom prst="rtTriangle">
              <a:avLst/>
            </a:prstGeom>
            <a:solidFill>
              <a:srgbClr val="D9742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10800000">
            <a:off x="-29059" y="5623875"/>
            <a:ext cx="12221059" cy="1237991"/>
            <a:chOff x="-1" y="0"/>
            <a:chExt cx="12221059" cy="1237991"/>
          </a:xfrm>
          <a:solidFill>
            <a:srgbClr val="17324D"/>
          </a:solidFill>
        </p:grpSpPr>
        <p:sp>
          <p:nvSpPr>
            <p:cNvPr id="53" name="直角三角形 52"/>
            <p:cNvSpPr/>
            <p:nvPr/>
          </p:nvSpPr>
          <p:spPr>
            <a:xfrm rot="5400000">
              <a:off x="5491533" y="-5491533"/>
              <a:ext cx="1237991" cy="12221058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rot="5400000">
              <a:off x="5613954" y="-5613954"/>
              <a:ext cx="975282" cy="12203192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5" name="直角三角形 54"/>
            <p:cNvSpPr/>
            <p:nvPr/>
          </p:nvSpPr>
          <p:spPr>
            <a:xfrm rot="5400000">
              <a:off x="5723775" y="-5723775"/>
              <a:ext cx="744449" cy="12192000"/>
            </a:xfrm>
            <a:prstGeom prst="rtTriangle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665B56-74B1-4C0D-B96D-C870D50AFF22}"/>
              </a:ext>
            </a:extLst>
          </p:cNvPr>
          <p:cNvSpPr txBox="1"/>
          <p:nvPr/>
        </p:nvSpPr>
        <p:spPr>
          <a:xfrm>
            <a:off x="3955915" y="1496215"/>
            <a:ext cx="5505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</a:rPr>
              <a:t>Thanks</a:t>
            </a:r>
          </a:p>
          <a:p>
            <a:endParaRPr lang="zh-TW" altLang="en-US" sz="7000" b="1" dirty="0">
              <a:solidFill>
                <a:schemeClr val="accent5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61E78E0-CF03-487C-8C63-B75CB4CCEFE3}"/>
              </a:ext>
            </a:extLst>
          </p:cNvPr>
          <p:cNvSpPr txBox="1"/>
          <p:nvPr/>
        </p:nvSpPr>
        <p:spPr>
          <a:xfrm>
            <a:off x="3955915" y="2619274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</a:rPr>
              <a:t>For</a:t>
            </a:r>
            <a:endParaRPr lang="zh-TW" altLang="en-US" sz="7000" b="1" dirty="0">
              <a:solidFill>
                <a:schemeClr val="accent5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8E43A3-510A-4AF1-8AB8-9BE78C0C2601}"/>
              </a:ext>
            </a:extLst>
          </p:cNvPr>
          <p:cNvSpPr txBox="1"/>
          <p:nvPr/>
        </p:nvSpPr>
        <p:spPr>
          <a:xfrm>
            <a:off x="3955915" y="3900051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solidFill>
                  <a:schemeClr val="accent5"/>
                </a:solidFill>
              </a:rPr>
              <a:t>Listening !</a:t>
            </a:r>
            <a:endParaRPr lang="zh-TW" altLang="en-US" sz="7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609927" y="-39236"/>
            <a:ext cx="2820996" cy="6897237"/>
            <a:chOff x="9609927" y="-39236"/>
            <a:chExt cx="2820996" cy="6897237"/>
          </a:xfrm>
        </p:grpSpPr>
        <p:grpSp>
          <p:nvGrpSpPr>
            <p:cNvPr id="27" name="组合 26"/>
            <p:cNvGrpSpPr/>
            <p:nvPr/>
          </p:nvGrpSpPr>
          <p:grpSpPr>
            <a:xfrm>
              <a:off x="9848851" y="-39236"/>
              <a:ext cx="2359033" cy="6897237"/>
              <a:chOff x="9848851" y="-39236"/>
              <a:chExt cx="2359033" cy="68972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48858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848851" y="-2"/>
                <a:ext cx="2343149" cy="3689352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48851" y="5289551"/>
                <a:ext cx="2343149" cy="1568450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系統活動圖</a:t>
                </a:r>
                <a:endParaRPr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609927" y="4321311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FOUR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74714" y="-39236"/>
            <a:ext cx="2820996" cy="6897237"/>
            <a:chOff x="7274714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使用案例圖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  <a:p>
                <a:pPr algn="ctr"/>
                <a:endParaRPr lang="en-US" altLang="zh-CN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使用案例舉例</a:t>
                </a:r>
                <a:endParaRPr lang="zh-CN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74714" y="391650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THREE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15688" y="-39240"/>
            <a:ext cx="2820996" cy="6897240"/>
            <a:chOff x="491568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6673" y="-39240"/>
              <a:ext cx="2359030" cy="6897240"/>
              <a:chOff x="5146673" y="-39240"/>
              <a:chExt cx="235903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62554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利害關係人目標表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  <a:p>
                <a:pPr algn="ctr"/>
                <a:endParaRPr lang="en-US" altLang="zh-CN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事件表</a:t>
                </a:r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915688" y="3593445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TWO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40778" y="-39234"/>
            <a:ext cx="2820996" cy="6897235"/>
            <a:chOff x="254077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</a:rPr>
                  <a:t>文字描述專題內容</a:t>
                </a:r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40778" y="329896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ONE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33355" y="0"/>
            <a:ext cx="2852759" cy="6858001"/>
            <a:chOff x="-33355" y="0"/>
            <a:chExt cx="2852759" cy="6858001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0"/>
              <a:ext cx="2835283" cy="6858001"/>
              <a:chOff x="-15879" y="0"/>
              <a:chExt cx="2835283" cy="68580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0"/>
                <a:ext cx="2819404" cy="22225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886201"/>
                <a:ext cx="2819403" cy="29718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33355" y="272111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目錄</a:t>
              </a:r>
              <a:endParaRPr lang="zh-CN" altLang="en-US" sz="4000" b="1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7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5511270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4205816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816725" y="2649361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38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5083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629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ln w="19050">
              <a:solidFill>
                <a:srgbClr val="98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solidFill>
              <a:srgbClr val="984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2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26416" y="2753866"/>
            <a:ext cx="10539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利用擴增實境將現實中的汽車，透過影像辨識來瞭解其出廠日期、是否為進口車輛、品牌、車輛介紹等等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，一般民眾可以藉此更加瞭解汽車，以及促銷活動或是購車優惠，廠商可以適時更新資訊來吸引顧客。</a:t>
            </a:r>
            <a:endParaRPr lang="zh-CN" altLang="en-US" sz="2600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文字描述專題內容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圆角矩形 18">
            <a:extLst>
              <a:ext uri="{FF2B5EF4-FFF2-40B4-BE49-F238E27FC236}">
                <a16:creationId xmlns:a16="http://schemas.microsoft.com/office/drawing/2014/main" id="{7A97891F-095D-45D8-B22E-77E62F098A84}"/>
              </a:ext>
            </a:extLst>
          </p:cNvPr>
          <p:cNvSpPr/>
          <p:nvPr/>
        </p:nvSpPr>
        <p:spPr>
          <a:xfrm>
            <a:off x="826416" y="1127474"/>
            <a:ext cx="1208675" cy="1208675"/>
          </a:xfrm>
          <a:prstGeom prst="roundRect">
            <a:avLst/>
          </a:prstGeom>
          <a:noFill/>
          <a:ln w="28575"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Freeform 134">
            <a:extLst>
              <a:ext uri="{FF2B5EF4-FFF2-40B4-BE49-F238E27FC236}">
                <a16:creationId xmlns:a16="http://schemas.microsoft.com/office/drawing/2014/main" id="{B61B78BD-6A30-48A9-A83F-BDD917C1B5D7}"/>
              </a:ext>
            </a:extLst>
          </p:cNvPr>
          <p:cNvSpPr>
            <a:spLocks/>
          </p:cNvSpPr>
          <p:nvPr/>
        </p:nvSpPr>
        <p:spPr bwMode="auto">
          <a:xfrm>
            <a:off x="1107688" y="1333527"/>
            <a:ext cx="646129" cy="900563"/>
          </a:xfrm>
          <a:custGeom>
            <a:avLst/>
            <a:gdLst>
              <a:gd name="T0" fmla="*/ 64 w 193"/>
              <a:gd name="T1" fmla="*/ 3 h 269"/>
              <a:gd name="T2" fmla="*/ 192 w 193"/>
              <a:gd name="T3" fmla="*/ 69 h 269"/>
              <a:gd name="T4" fmla="*/ 193 w 193"/>
              <a:gd name="T5" fmla="*/ 75 h 269"/>
              <a:gd name="T6" fmla="*/ 193 w 193"/>
              <a:gd name="T7" fmla="*/ 235 h 269"/>
              <a:gd name="T8" fmla="*/ 187 w 193"/>
              <a:gd name="T9" fmla="*/ 240 h 269"/>
              <a:gd name="T10" fmla="*/ 181 w 193"/>
              <a:gd name="T11" fmla="*/ 241 h 269"/>
              <a:gd name="T12" fmla="*/ 174 w 193"/>
              <a:gd name="T13" fmla="*/ 239 h 269"/>
              <a:gd name="T14" fmla="*/ 170 w 193"/>
              <a:gd name="T15" fmla="*/ 235 h 269"/>
              <a:gd name="T16" fmla="*/ 170 w 193"/>
              <a:gd name="T17" fmla="*/ 139 h 269"/>
              <a:gd name="T18" fmla="*/ 170 w 193"/>
              <a:gd name="T19" fmla="*/ 103 h 269"/>
              <a:gd name="T20" fmla="*/ 170 w 193"/>
              <a:gd name="T21" fmla="*/ 86 h 269"/>
              <a:gd name="T22" fmla="*/ 169 w 193"/>
              <a:gd name="T23" fmla="*/ 83 h 269"/>
              <a:gd name="T24" fmla="*/ 166 w 193"/>
              <a:gd name="T25" fmla="*/ 81 h 269"/>
              <a:gd name="T26" fmla="*/ 154 w 193"/>
              <a:gd name="T27" fmla="*/ 75 h 269"/>
              <a:gd name="T28" fmla="*/ 125 w 193"/>
              <a:gd name="T29" fmla="*/ 59 h 269"/>
              <a:gd name="T30" fmla="*/ 93 w 193"/>
              <a:gd name="T31" fmla="*/ 42 h 269"/>
              <a:gd name="T32" fmla="*/ 65 w 193"/>
              <a:gd name="T33" fmla="*/ 27 h 269"/>
              <a:gd name="T34" fmla="*/ 55 w 193"/>
              <a:gd name="T35" fmla="*/ 21 h 269"/>
              <a:gd name="T36" fmla="*/ 50 w 193"/>
              <a:gd name="T37" fmla="*/ 21 h 269"/>
              <a:gd name="T38" fmla="*/ 41 w 193"/>
              <a:gd name="T39" fmla="*/ 22 h 269"/>
              <a:gd name="T40" fmla="*/ 29 w 193"/>
              <a:gd name="T41" fmla="*/ 27 h 269"/>
              <a:gd name="T42" fmla="*/ 22 w 193"/>
              <a:gd name="T43" fmla="*/ 33 h 269"/>
              <a:gd name="T44" fmla="*/ 133 w 193"/>
              <a:gd name="T45" fmla="*/ 100 h 269"/>
              <a:gd name="T46" fmla="*/ 138 w 193"/>
              <a:gd name="T47" fmla="*/ 104 h 269"/>
              <a:gd name="T48" fmla="*/ 138 w 193"/>
              <a:gd name="T49" fmla="*/ 260 h 269"/>
              <a:gd name="T50" fmla="*/ 136 w 193"/>
              <a:gd name="T51" fmla="*/ 265 h 269"/>
              <a:gd name="T52" fmla="*/ 131 w 193"/>
              <a:gd name="T53" fmla="*/ 268 h 269"/>
              <a:gd name="T54" fmla="*/ 125 w 193"/>
              <a:gd name="T55" fmla="*/ 268 h 269"/>
              <a:gd name="T56" fmla="*/ 119 w 193"/>
              <a:gd name="T57" fmla="*/ 265 h 269"/>
              <a:gd name="T58" fmla="*/ 98 w 193"/>
              <a:gd name="T59" fmla="*/ 251 h 269"/>
              <a:gd name="T60" fmla="*/ 68 w 193"/>
              <a:gd name="T61" fmla="*/ 232 h 269"/>
              <a:gd name="T62" fmla="*/ 36 w 193"/>
              <a:gd name="T63" fmla="*/ 213 h 269"/>
              <a:gd name="T64" fmla="*/ 14 w 193"/>
              <a:gd name="T65" fmla="*/ 199 h 269"/>
              <a:gd name="T66" fmla="*/ 6 w 193"/>
              <a:gd name="T67" fmla="*/ 194 h 269"/>
              <a:gd name="T68" fmla="*/ 2 w 193"/>
              <a:gd name="T69" fmla="*/ 189 h 269"/>
              <a:gd name="T70" fmla="*/ 0 w 193"/>
              <a:gd name="T71" fmla="*/ 41 h 269"/>
              <a:gd name="T72" fmla="*/ 0 w 193"/>
              <a:gd name="T73" fmla="*/ 36 h 269"/>
              <a:gd name="T74" fmla="*/ 4 w 193"/>
              <a:gd name="T75" fmla="*/ 27 h 269"/>
              <a:gd name="T76" fmla="*/ 20 w 193"/>
              <a:gd name="T77" fmla="*/ 12 h 269"/>
              <a:gd name="T78" fmla="*/ 43 w 193"/>
              <a:gd name="T79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269">
                <a:moveTo>
                  <a:pt x="55" y="0"/>
                </a:moveTo>
                <a:lnTo>
                  <a:pt x="64" y="3"/>
                </a:lnTo>
                <a:lnTo>
                  <a:pt x="190" y="67"/>
                </a:lnTo>
                <a:lnTo>
                  <a:pt x="192" y="69"/>
                </a:lnTo>
                <a:lnTo>
                  <a:pt x="193" y="72"/>
                </a:lnTo>
                <a:lnTo>
                  <a:pt x="193" y="75"/>
                </a:lnTo>
                <a:lnTo>
                  <a:pt x="193" y="231"/>
                </a:lnTo>
                <a:lnTo>
                  <a:pt x="193" y="235"/>
                </a:lnTo>
                <a:lnTo>
                  <a:pt x="191" y="239"/>
                </a:lnTo>
                <a:lnTo>
                  <a:pt x="187" y="240"/>
                </a:lnTo>
                <a:lnTo>
                  <a:pt x="183" y="241"/>
                </a:lnTo>
                <a:lnTo>
                  <a:pt x="181" y="241"/>
                </a:lnTo>
                <a:lnTo>
                  <a:pt x="177" y="240"/>
                </a:lnTo>
                <a:lnTo>
                  <a:pt x="174" y="239"/>
                </a:lnTo>
                <a:lnTo>
                  <a:pt x="172" y="237"/>
                </a:lnTo>
                <a:lnTo>
                  <a:pt x="170" y="235"/>
                </a:lnTo>
                <a:lnTo>
                  <a:pt x="170" y="231"/>
                </a:lnTo>
                <a:lnTo>
                  <a:pt x="170" y="139"/>
                </a:lnTo>
                <a:lnTo>
                  <a:pt x="170" y="119"/>
                </a:lnTo>
                <a:lnTo>
                  <a:pt x="170" y="103"/>
                </a:lnTo>
                <a:lnTo>
                  <a:pt x="170" y="91"/>
                </a:lnTo>
                <a:lnTo>
                  <a:pt x="170" y="86"/>
                </a:lnTo>
                <a:lnTo>
                  <a:pt x="170" y="85"/>
                </a:lnTo>
                <a:lnTo>
                  <a:pt x="169" y="83"/>
                </a:lnTo>
                <a:lnTo>
                  <a:pt x="169" y="82"/>
                </a:lnTo>
                <a:lnTo>
                  <a:pt x="166" y="81"/>
                </a:lnTo>
                <a:lnTo>
                  <a:pt x="163" y="80"/>
                </a:lnTo>
                <a:lnTo>
                  <a:pt x="154" y="75"/>
                </a:lnTo>
                <a:lnTo>
                  <a:pt x="141" y="68"/>
                </a:lnTo>
                <a:lnTo>
                  <a:pt x="125" y="59"/>
                </a:lnTo>
                <a:lnTo>
                  <a:pt x="109" y="50"/>
                </a:lnTo>
                <a:lnTo>
                  <a:pt x="93" y="42"/>
                </a:lnTo>
                <a:lnTo>
                  <a:pt x="78" y="33"/>
                </a:lnTo>
                <a:lnTo>
                  <a:pt x="65" y="27"/>
                </a:lnTo>
                <a:lnTo>
                  <a:pt x="57" y="23"/>
                </a:lnTo>
                <a:lnTo>
                  <a:pt x="55" y="21"/>
                </a:lnTo>
                <a:lnTo>
                  <a:pt x="52" y="21"/>
                </a:lnTo>
                <a:lnTo>
                  <a:pt x="50" y="21"/>
                </a:lnTo>
                <a:lnTo>
                  <a:pt x="46" y="21"/>
                </a:lnTo>
                <a:lnTo>
                  <a:pt x="41" y="22"/>
                </a:lnTo>
                <a:lnTo>
                  <a:pt x="36" y="23"/>
                </a:lnTo>
                <a:lnTo>
                  <a:pt x="29" y="27"/>
                </a:lnTo>
                <a:lnTo>
                  <a:pt x="25" y="31"/>
                </a:lnTo>
                <a:lnTo>
                  <a:pt x="22" y="33"/>
                </a:lnTo>
                <a:lnTo>
                  <a:pt x="20" y="36"/>
                </a:lnTo>
                <a:lnTo>
                  <a:pt x="133" y="100"/>
                </a:lnTo>
                <a:lnTo>
                  <a:pt x="136" y="101"/>
                </a:lnTo>
                <a:lnTo>
                  <a:pt x="138" y="104"/>
                </a:lnTo>
                <a:lnTo>
                  <a:pt x="138" y="108"/>
                </a:lnTo>
                <a:lnTo>
                  <a:pt x="138" y="260"/>
                </a:lnTo>
                <a:lnTo>
                  <a:pt x="138" y="263"/>
                </a:lnTo>
                <a:lnTo>
                  <a:pt x="136" y="265"/>
                </a:lnTo>
                <a:lnTo>
                  <a:pt x="133" y="268"/>
                </a:lnTo>
                <a:lnTo>
                  <a:pt x="131" y="268"/>
                </a:lnTo>
                <a:lnTo>
                  <a:pt x="128" y="269"/>
                </a:lnTo>
                <a:lnTo>
                  <a:pt x="125" y="268"/>
                </a:lnTo>
                <a:lnTo>
                  <a:pt x="123" y="268"/>
                </a:lnTo>
                <a:lnTo>
                  <a:pt x="119" y="265"/>
                </a:lnTo>
                <a:lnTo>
                  <a:pt x="111" y="260"/>
                </a:lnTo>
                <a:lnTo>
                  <a:pt x="98" y="251"/>
                </a:lnTo>
                <a:lnTo>
                  <a:pt x="83" y="242"/>
                </a:lnTo>
                <a:lnTo>
                  <a:pt x="68" y="232"/>
                </a:lnTo>
                <a:lnTo>
                  <a:pt x="51" y="222"/>
                </a:lnTo>
                <a:lnTo>
                  <a:pt x="36" y="213"/>
                </a:lnTo>
                <a:lnTo>
                  <a:pt x="23" y="205"/>
                </a:lnTo>
                <a:lnTo>
                  <a:pt x="14" y="199"/>
                </a:lnTo>
                <a:lnTo>
                  <a:pt x="9" y="196"/>
                </a:lnTo>
                <a:lnTo>
                  <a:pt x="6" y="194"/>
                </a:lnTo>
                <a:lnTo>
                  <a:pt x="4" y="191"/>
                </a:lnTo>
                <a:lnTo>
                  <a:pt x="2" y="189"/>
                </a:lnTo>
                <a:lnTo>
                  <a:pt x="1" y="186"/>
                </a:lnTo>
                <a:lnTo>
                  <a:pt x="0" y="41"/>
                </a:lnTo>
                <a:lnTo>
                  <a:pt x="0" y="39"/>
                </a:lnTo>
                <a:lnTo>
                  <a:pt x="0" y="36"/>
                </a:lnTo>
                <a:lnTo>
                  <a:pt x="1" y="31"/>
                </a:lnTo>
                <a:lnTo>
                  <a:pt x="4" y="27"/>
                </a:lnTo>
                <a:lnTo>
                  <a:pt x="10" y="19"/>
                </a:lnTo>
                <a:lnTo>
                  <a:pt x="20" y="12"/>
                </a:lnTo>
                <a:lnTo>
                  <a:pt x="31" y="5"/>
                </a:lnTo>
                <a:lnTo>
                  <a:pt x="43" y="1"/>
                </a:lnTo>
                <a:lnTo>
                  <a:pt x="5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" name="流程圖: 換頁接點 2">
            <a:extLst>
              <a:ext uri="{FF2B5EF4-FFF2-40B4-BE49-F238E27FC236}">
                <a16:creationId xmlns:a16="http://schemas.microsoft.com/office/drawing/2014/main" id="{682F4A16-4ACA-4861-A3AF-439414EE3A18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5511270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4205816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6816725" y="2649361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38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50835" y="2763661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6290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D9742C"/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D974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4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37304" y="0"/>
            <a:ext cx="4054696" cy="6858000"/>
            <a:chOff x="8137304" y="0"/>
            <a:chExt cx="4054696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22"/>
            <p:cNvSpPr/>
            <p:nvPr/>
          </p:nvSpPr>
          <p:spPr>
            <a:xfrm>
              <a:off x="8137304" y="0"/>
              <a:ext cx="4054696" cy="6858000"/>
            </a:xfrm>
            <a:prstGeom prst="rect">
              <a:avLst/>
            </a:prstGeom>
            <a:solidFill>
              <a:srgbClr val="E2E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376081" y="2379437"/>
              <a:ext cx="3690627" cy="2765882"/>
              <a:chOff x="8052823" y="2379437"/>
              <a:chExt cx="3690627" cy="276588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052823" y="3286704"/>
                <a:ext cx="3690627" cy="1858615"/>
                <a:chOff x="4807364" y="1572538"/>
                <a:chExt cx="2765769" cy="1222067"/>
              </a:xfrm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 b="1" dirty="0">
                      <a:solidFill>
                        <a:srgbClr val="17324D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廠商</a:t>
                  </a:r>
                  <a:endParaRPr lang="zh-CN" altLang="en-US" sz="24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955719" y="2079573"/>
                  <a:ext cx="2617414" cy="715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0"/>
                    </a:spcBef>
                  </a:pPr>
                  <a:r>
                    <a:rPr lang="en-US" altLang="zh-TW" sz="1600" b="1" dirty="0">
                      <a:solidFill>
                        <a:srgbClr val="17324D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1.</a:t>
                  </a:r>
                  <a:r>
                    <a:rPr lang="zh-TW" altLang="en-US" sz="1600" b="1" dirty="0">
                      <a:solidFill>
                        <a:srgbClr val="17324D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更新自家車廠車訊、售價等。</a:t>
                  </a:r>
                </a:p>
                <a:p>
                  <a:pPr>
                    <a:spcBef>
                      <a:spcPts val="2000"/>
                    </a:spcBef>
                  </a:pPr>
                  <a:r>
                    <a:rPr lang="en-US" altLang="zh-TW" sz="1600" b="1" dirty="0">
                      <a:solidFill>
                        <a:srgbClr val="17324D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2.</a:t>
                  </a:r>
                  <a:r>
                    <a:rPr lang="zh-TW" altLang="en-US" sz="1600" b="1" dirty="0">
                      <a:solidFill>
                        <a:srgbClr val="17324D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掌握民眾購車需求，適時推出優惠方案。 </a:t>
                  </a:r>
                </a:p>
              </p:txBody>
            </p:sp>
          </p:grpSp>
          <p:sp>
            <p:nvSpPr>
              <p:cNvPr id="16" name="Freeform 53"/>
              <p:cNvSpPr>
                <a:spLocks noEditPoints="1"/>
              </p:cNvSpPr>
              <p:nvPr/>
            </p:nvSpPr>
            <p:spPr bwMode="auto">
              <a:xfrm>
                <a:off x="9574693" y="2379437"/>
                <a:ext cx="533400" cy="738188"/>
              </a:xfrm>
              <a:custGeom>
                <a:avLst/>
                <a:gdLst>
                  <a:gd name="T0" fmla="*/ 136 w 336"/>
                  <a:gd name="T1" fmla="*/ 425 h 465"/>
                  <a:gd name="T2" fmla="*/ 208 w 336"/>
                  <a:gd name="T3" fmla="*/ 353 h 465"/>
                  <a:gd name="T4" fmla="*/ 40 w 336"/>
                  <a:gd name="T5" fmla="*/ 353 h 465"/>
                  <a:gd name="T6" fmla="*/ 112 w 336"/>
                  <a:gd name="T7" fmla="*/ 425 h 465"/>
                  <a:gd name="T8" fmla="*/ 40 w 336"/>
                  <a:gd name="T9" fmla="*/ 353 h 465"/>
                  <a:gd name="T10" fmla="*/ 232 w 336"/>
                  <a:gd name="T11" fmla="*/ 425 h 465"/>
                  <a:gd name="T12" fmla="*/ 296 w 336"/>
                  <a:gd name="T13" fmla="*/ 256 h 465"/>
                  <a:gd name="T14" fmla="*/ 136 w 336"/>
                  <a:gd name="T15" fmla="*/ 256 h 465"/>
                  <a:gd name="T16" fmla="*/ 208 w 336"/>
                  <a:gd name="T17" fmla="*/ 328 h 465"/>
                  <a:gd name="T18" fmla="*/ 136 w 336"/>
                  <a:gd name="T19" fmla="*/ 256 h 465"/>
                  <a:gd name="T20" fmla="*/ 40 w 336"/>
                  <a:gd name="T21" fmla="*/ 328 h 465"/>
                  <a:gd name="T22" fmla="*/ 112 w 336"/>
                  <a:gd name="T23" fmla="*/ 256 h 465"/>
                  <a:gd name="T24" fmla="*/ 232 w 336"/>
                  <a:gd name="T25" fmla="*/ 160 h 465"/>
                  <a:gd name="T26" fmla="*/ 296 w 336"/>
                  <a:gd name="T27" fmla="*/ 232 h 465"/>
                  <a:gd name="T28" fmla="*/ 232 w 336"/>
                  <a:gd name="T29" fmla="*/ 160 h 465"/>
                  <a:gd name="T30" fmla="*/ 136 w 336"/>
                  <a:gd name="T31" fmla="*/ 232 h 465"/>
                  <a:gd name="T32" fmla="*/ 208 w 336"/>
                  <a:gd name="T33" fmla="*/ 160 h 465"/>
                  <a:gd name="T34" fmla="*/ 40 w 336"/>
                  <a:gd name="T35" fmla="*/ 160 h 465"/>
                  <a:gd name="T36" fmla="*/ 112 w 336"/>
                  <a:gd name="T37" fmla="*/ 232 h 465"/>
                  <a:gd name="T38" fmla="*/ 40 w 336"/>
                  <a:gd name="T39" fmla="*/ 160 h 465"/>
                  <a:gd name="T40" fmla="*/ 40 w 336"/>
                  <a:gd name="T41" fmla="*/ 112 h 465"/>
                  <a:gd name="T42" fmla="*/ 296 w 336"/>
                  <a:gd name="T43" fmla="*/ 56 h 465"/>
                  <a:gd name="T44" fmla="*/ 32 w 336"/>
                  <a:gd name="T45" fmla="*/ 0 h 465"/>
                  <a:gd name="T46" fmla="*/ 314 w 336"/>
                  <a:gd name="T47" fmla="*/ 2 h 465"/>
                  <a:gd name="T48" fmla="*/ 328 w 336"/>
                  <a:gd name="T49" fmla="*/ 10 h 465"/>
                  <a:gd name="T50" fmla="*/ 336 w 336"/>
                  <a:gd name="T51" fmla="*/ 24 h 465"/>
                  <a:gd name="T52" fmla="*/ 336 w 336"/>
                  <a:gd name="T53" fmla="*/ 433 h 465"/>
                  <a:gd name="T54" fmla="*/ 332 w 336"/>
                  <a:gd name="T55" fmla="*/ 449 h 465"/>
                  <a:gd name="T56" fmla="*/ 320 w 336"/>
                  <a:gd name="T57" fmla="*/ 461 h 465"/>
                  <a:gd name="T58" fmla="*/ 304 w 336"/>
                  <a:gd name="T59" fmla="*/ 465 h 465"/>
                  <a:gd name="T60" fmla="*/ 24 w 336"/>
                  <a:gd name="T61" fmla="*/ 463 h 465"/>
                  <a:gd name="T62" fmla="*/ 10 w 336"/>
                  <a:gd name="T63" fmla="*/ 455 h 465"/>
                  <a:gd name="T64" fmla="*/ 2 w 336"/>
                  <a:gd name="T65" fmla="*/ 441 h 465"/>
                  <a:gd name="T66" fmla="*/ 0 w 336"/>
                  <a:gd name="T67" fmla="*/ 32 h 465"/>
                  <a:gd name="T68" fmla="*/ 6 w 336"/>
                  <a:gd name="T69" fmla="*/ 16 h 465"/>
                  <a:gd name="T70" fmla="*/ 16 w 336"/>
                  <a:gd name="T71" fmla="*/ 4 h 465"/>
                  <a:gd name="T72" fmla="*/ 32 w 336"/>
                  <a:gd name="T73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6" h="465">
                    <a:moveTo>
                      <a:pt x="136" y="353"/>
                    </a:moveTo>
                    <a:lnTo>
                      <a:pt x="136" y="425"/>
                    </a:lnTo>
                    <a:lnTo>
                      <a:pt x="208" y="425"/>
                    </a:lnTo>
                    <a:lnTo>
                      <a:pt x="208" y="353"/>
                    </a:lnTo>
                    <a:lnTo>
                      <a:pt x="136" y="353"/>
                    </a:lnTo>
                    <a:close/>
                    <a:moveTo>
                      <a:pt x="40" y="353"/>
                    </a:moveTo>
                    <a:lnTo>
                      <a:pt x="40" y="425"/>
                    </a:lnTo>
                    <a:lnTo>
                      <a:pt x="112" y="425"/>
                    </a:lnTo>
                    <a:lnTo>
                      <a:pt x="112" y="353"/>
                    </a:lnTo>
                    <a:lnTo>
                      <a:pt x="40" y="353"/>
                    </a:lnTo>
                    <a:close/>
                    <a:moveTo>
                      <a:pt x="232" y="256"/>
                    </a:moveTo>
                    <a:lnTo>
                      <a:pt x="232" y="425"/>
                    </a:lnTo>
                    <a:lnTo>
                      <a:pt x="296" y="425"/>
                    </a:lnTo>
                    <a:lnTo>
                      <a:pt x="296" y="256"/>
                    </a:lnTo>
                    <a:lnTo>
                      <a:pt x="232" y="256"/>
                    </a:lnTo>
                    <a:close/>
                    <a:moveTo>
                      <a:pt x="136" y="256"/>
                    </a:moveTo>
                    <a:lnTo>
                      <a:pt x="136" y="328"/>
                    </a:lnTo>
                    <a:lnTo>
                      <a:pt x="208" y="328"/>
                    </a:lnTo>
                    <a:lnTo>
                      <a:pt x="208" y="256"/>
                    </a:lnTo>
                    <a:lnTo>
                      <a:pt x="136" y="256"/>
                    </a:lnTo>
                    <a:close/>
                    <a:moveTo>
                      <a:pt x="40" y="256"/>
                    </a:moveTo>
                    <a:lnTo>
                      <a:pt x="40" y="328"/>
                    </a:lnTo>
                    <a:lnTo>
                      <a:pt x="112" y="328"/>
                    </a:lnTo>
                    <a:lnTo>
                      <a:pt x="112" y="256"/>
                    </a:lnTo>
                    <a:lnTo>
                      <a:pt x="40" y="256"/>
                    </a:lnTo>
                    <a:close/>
                    <a:moveTo>
                      <a:pt x="232" y="160"/>
                    </a:moveTo>
                    <a:lnTo>
                      <a:pt x="232" y="232"/>
                    </a:lnTo>
                    <a:lnTo>
                      <a:pt x="296" y="232"/>
                    </a:lnTo>
                    <a:lnTo>
                      <a:pt x="296" y="160"/>
                    </a:lnTo>
                    <a:lnTo>
                      <a:pt x="232" y="160"/>
                    </a:lnTo>
                    <a:close/>
                    <a:moveTo>
                      <a:pt x="136" y="160"/>
                    </a:moveTo>
                    <a:lnTo>
                      <a:pt x="136" y="232"/>
                    </a:lnTo>
                    <a:lnTo>
                      <a:pt x="208" y="232"/>
                    </a:lnTo>
                    <a:lnTo>
                      <a:pt x="208" y="160"/>
                    </a:lnTo>
                    <a:lnTo>
                      <a:pt x="136" y="160"/>
                    </a:lnTo>
                    <a:close/>
                    <a:moveTo>
                      <a:pt x="40" y="160"/>
                    </a:moveTo>
                    <a:lnTo>
                      <a:pt x="40" y="232"/>
                    </a:lnTo>
                    <a:lnTo>
                      <a:pt x="112" y="232"/>
                    </a:lnTo>
                    <a:lnTo>
                      <a:pt x="112" y="160"/>
                    </a:lnTo>
                    <a:lnTo>
                      <a:pt x="40" y="160"/>
                    </a:lnTo>
                    <a:close/>
                    <a:moveTo>
                      <a:pt x="40" y="56"/>
                    </a:moveTo>
                    <a:lnTo>
                      <a:pt x="40" y="112"/>
                    </a:lnTo>
                    <a:lnTo>
                      <a:pt x="296" y="112"/>
                    </a:lnTo>
                    <a:lnTo>
                      <a:pt x="296" y="56"/>
                    </a:lnTo>
                    <a:lnTo>
                      <a:pt x="40" y="56"/>
                    </a:lnTo>
                    <a:close/>
                    <a:moveTo>
                      <a:pt x="32" y="0"/>
                    </a:moveTo>
                    <a:lnTo>
                      <a:pt x="304" y="0"/>
                    </a:lnTo>
                    <a:lnTo>
                      <a:pt x="314" y="2"/>
                    </a:lnTo>
                    <a:lnTo>
                      <a:pt x="320" y="4"/>
                    </a:lnTo>
                    <a:lnTo>
                      <a:pt x="328" y="10"/>
                    </a:lnTo>
                    <a:lnTo>
                      <a:pt x="332" y="16"/>
                    </a:lnTo>
                    <a:lnTo>
                      <a:pt x="336" y="24"/>
                    </a:lnTo>
                    <a:lnTo>
                      <a:pt x="336" y="32"/>
                    </a:lnTo>
                    <a:lnTo>
                      <a:pt x="336" y="433"/>
                    </a:lnTo>
                    <a:lnTo>
                      <a:pt x="336" y="441"/>
                    </a:lnTo>
                    <a:lnTo>
                      <a:pt x="332" y="449"/>
                    </a:lnTo>
                    <a:lnTo>
                      <a:pt x="328" y="455"/>
                    </a:lnTo>
                    <a:lnTo>
                      <a:pt x="320" y="461"/>
                    </a:lnTo>
                    <a:lnTo>
                      <a:pt x="314" y="463"/>
                    </a:lnTo>
                    <a:lnTo>
                      <a:pt x="304" y="465"/>
                    </a:lnTo>
                    <a:lnTo>
                      <a:pt x="32" y="465"/>
                    </a:lnTo>
                    <a:lnTo>
                      <a:pt x="24" y="463"/>
                    </a:lnTo>
                    <a:lnTo>
                      <a:pt x="16" y="461"/>
                    </a:lnTo>
                    <a:lnTo>
                      <a:pt x="10" y="455"/>
                    </a:lnTo>
                    <a:lnTo>
                      <a:pt x="6" y="449"/>
                    </a:lnTo>
                    <a:lnTo>
                      <a:pt x="2" y="441"/>
                    </a:lnTo>
                    <a:lnTo>
                      <a:pt x="0" y="433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4"/>
                    </a:lnTo>
                    <a:lnTo>
                      <a:pt x="24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1732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994C52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7174" y="0"/>
            <a:ext cx="4070127" cy="6858000"/>
            <a:chOff x="4067174" y="0"/>
            <a:chExt cx="4070127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4067174" y="0"/>
              <a:ext cx="4070127" cy="6858000"/>
            </a:xfrm>
            <a:prstGeom prst="rect">
              <a:avLst/>
            </a:prstGeom>
            <a:solidFill>
              <a:srgbClr val="E5B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07428" y="3295814"/>
              <a:ext cx="3577143" cy="2341946"/>
              <a:chOff x="4807364" y="1572538"/>
              <a:chExt cx="2680724" cy="15398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807364" y="1572538"/>
                <a:ext cx="2680724" cy="303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一般民眾</a:t>
                </a:r>
                <a:r>
                  <a:rPr lang="en-US" altLang="zh-TW" sz="24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顧客</a:t>
                </a:r>
                <a:r>
                  <a:rPr lang="en-US" altLang="zh-TW" sz="24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CN" altLang="en-US" sz="2400" b="1" dirty="0">
                  <a:solidFill>
                    <a:srgbClr val="17324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025825" y="2073582"/>
                <a:ext cx="2409453" cy="103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</a:pPr>
                <a:r>
                  <a:rPr lang="en-US" altLang="zh-TW" sz="16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  <a:sym typeface="Nixie One" charset="-122"/>
                  </a:rPr>
                  <a:t>1.</a:t>
                </a:r>
                <a:r>
                  <a:rPr lang="zh-TW" altLang="en-US" sz="16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  <a:sym typeface="Nixie One" charset="-122"/>
                  </a:rPr>
                  <a:t>讓民眾可以更瞭解汽車，包含即將購車的民眾也可以用來比較車輛。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altLang="zh-TW" sz="16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  <a:sym typeface="Nixie One" charset="-122"/>
                  </a:rPr>
                  <a:t>2.</a:t>
                </a:r>
                <a:r>
                  <a:rPr lang="zh-TW" altLang="en-US" sz="1600" b="1" dirty="0">
                    <a:solidFill>
                      <a:srgbClr val="17324D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  <a:sym typeface="Nixie One" charset="-122"/>
                  </a:rPr>
                  <a:t>能夠線上即時一對一車廠客服諮詢系統。</a:t>
                </a:r>
              </a:p>
            </p:txBody>
          </p:sp>
        </p:grpSp>
        <p:sp>
          <p:nvSpPr>
            <p:cNvPr id="14" name="Freeform 57"/>
            <p:cNvSpPr>
              <a:spLocks noChangeAspect="1" noEditPoints="1"/>
            </p:cNvSpPr>
            <p:nvPr/>
          </p:nvSpPr>
          <p:spPr bwMode="auto">
            <a:xfrm>
              <a:off x="5827735" y="2307570"/>
              <a:ext cx="536529" cy="770400"/>
            </a:xfrm>
            <a:custGeom>
              <a:avLst/>
              <a:gdLst>
                <a:gd name="T0" fmla="*/ 19 w 195"/>
                <a:gd name="T1" fmla="*/ 28 h 280"/>
                <a:gd name="T2" fmla="*/ 36 w 195"/>
                <a:gd name="T3" fmla="*/ 70 h 280"/>
                <a:gd name="T4" fmla="*/ 159 w 195"/>
                <a:gd name="T5" fmla="*/ 70 h 280"/>
                <a:gd name="T6" fmla="*/ 176 w 195"/>
                <a:gd name="T7" fmla="*/ 28 h 280"/>
                <a:gd name="T8" fmla="*/ 181 w 195"/>
                <a:gd name="T9" fmla="*/ 28 h 280"/>
                <a:gd name="T10" fmla="*/ 186 w 195"/>
                <a:gd name="T11" fmla="*/ 31 h 280"/>
                <a:gd name="T12" fmla="*/ 190 w 195"/>
                <a:gd name="T13" fmla="*/ 33 h 280"/>
                <a:gd name="T14" fmla="*/ 192 w 195"/>
                <a:gd name="T15" fmla="*/ 37 h 280"/>
                <a:gd name="T16" fmla="*/ 195 w 195"/>
                <a:gd name="T17" fmla="*/ 42 h 280"/>
                <a:gd name="T18" fmla="*/ 195 w 195"/>
                <a:gd name="T19" fmla="*/ 47 h 280"/>
                <a:gd name="T20" fmla="*/ 195 w 195"/>
                <a:gd name="T21" fmla="*/ 259 h 280"/>
                <a:gd name="T22" fmla="*/ 195 w 195"/>
                <a:gd name="T23" fmla="*/ 264 h 280"/>
                <a:gd name="T24" fmla="*/ 192 w 195"/>
                <a:gd name="T25" fmla="*/ 269 h 280"/>
                <a:gd name="T26" fmla="*/ 190 w 195"/>
                <a:gd name="T27" fmla="*/ 273 h 280"/>
                <a:gd name="T28" fmla="*/ 186 w 195"/>
                <a:gd name="T29" fmla="*/ 277 h 280"/>
                <a:gd name="T30" fmla="*/ 181 w 195"/>
                <a:gd name="T31" fmla="*/ 278 h 280"/>
                <a:gd name="T32" fmla="*/ 176 w 195"/>
                <a:gd name="T33" fmla="*/ 280 h 280"/>
                <a:gd name="T34" fmla="*/ 19 w 195"/>
                <a:gd name="T35" fmla="*/ 280 h 280"/>
                <a:gd name="T36" fmla="*/ 14 w 195"/>
                <a:gd name="T37" fmla="*/ 278 h 280"/>
                <a:gd name="T38" fmla="*/ 9 w 195"/>
                <a:gd name="T39" fmla="*/ 277 h 280"/>
                <a:gd name="T40" fmla="*/ 6 w 195"/>
                <a:gd name="T41" fmla="*/ 273 h 280"/>
                <a:gd name="T42" fmla="*/ 3 w 195"/>
                <a:gd name="T43" fmla="*/ 269 h 280"/>
                <a:gd name="T44" fmla="*/ 0 w 195"/>
                <a:gd name="T45" fmla="*/ 264 h 280"/>
                <a:gd name="T46" fmla="*/ 0 w 195"/>
                <a:gd name="T47" fmla="*/ 259 h 280"/>
                <a:gd name="T48" fmla="*/ 0 w 195"/>
                <a:gd name="T49" fmla="*/ 47 h 280"/>
                <a:gd name="T50" fmla="*/ 0 w 195"/>
                <a:gd name="T51" fmla="*/ 42 h 280"/>
                <a:gd name="T52" fmla="*/ 3 w 195"/>
                <a:gd name="T53" fmla="*/ 37 h 280"/>
                <a:gd name="T54" fmla="*/ 6 w 195"/>
                <a:gd name="T55" fmla="*/ 33 h 280"/>
                <a:gd name="T56" fmla="*/ 9 w 195"/>
                <a:gd name="T57" fmla="*/ 31 h 280"/>
                <a:gd name="T58" fmla="*/ 14 w 195"/>
                <a:gd name="T59" fmla="*/ 28 h 280"/>
                <a:gd name="T60" fmla="*/ 19 w 195"/>
                <a:gd name="T61" fmla="*/ 28 h 280"/>
                <a:gd name="T62" fmla="*/ 75 w 195"/>
                <a:gd name="T63" fmla="*/ 0 h 280"/>
                <a:gd name="T64" fmla="*/ 120 w 195"/>
                <a:gd name="T65" fmla="*/ 0 h 280"/>
                <a:gd name="T66" fmla="*/ 130 w 195"/>
                <a:gd name="T67" fmla="*/ 28 h 280"/>
                <a:gd name="T68" fmla="*/ 160 w 195"/>
                <a:gd name="T69" fmla="*/ 28 h 280"/>
                <a:gd name="T70" fmla="*/ 148 w 195"/>
                <a:gd name="T71" fmla="*/ 56 h 280"/>
                <a:gd name="T72" fmla="*/ 47 w 195"/>
                <a:gd name="T73" fmla="*/ 56 h 280"/>
                <a:gd name="T74" fmla="*/ 35 w 195"/>
                <a:gd name="T75" fmla="*/ 28 h 280"/>
                <a:gd name="T76" fmla="*/ 65 w 195"/>
                <a:gd name="T77" fmla="*/ 28 h 280"/>
                <a:gd name="T78" fmla="*/ 75 w 195"/>
                <a:gd name="T7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80">
                  <a:moveTo>
                    <a:pt x="19" y="28"/>
                  </a:moveTo>
                  <a:lnTo>
                    <a:pt x="36" y="70"/>
                  </a:lnTo>
                  <a:lnTo>
                    <a:pt x="159" y="70"/>
                  </a:lnTo>
                  <a:lnTo>
                    <a:pt x="176" y="28"/>
                  </a:lnTo>
                  <a:lnTo>
                    <a:pt x="181" y="28"/>
                  </a:lnTo>
                  <a:lnTo>
                    <a:pt x="186" y="31"/>
                  </a:lnTo>
                  <a:lnTo>
                    <a:pt x="190" y="33"/>
                  </a:lnTo>
                  <a:lnTo>
                    <a:pt x="192" y="37"/>
                  </a:lnTo>
                  <a:lnTo>
                    <a:pt x="195" y="42"/>
                  </a:lnTo>
                  <a:lnTo>
                    <a:pt x="195" y="47"/>
                  </a:lnTo>
                  <a:lnTo>
                    <a:pt x="195" y="259"/>
                  </a:lnTo>
                  <a:lnTo>
                    <a:pt x="195" y="264"/>
                  </a:lnTo>
                  <a:lnTo>
                    <a:pt x="192" y="269"/>
                  </a:lnTo>
                  <a:lnTo>
                    <a:pt x="190" y="273"/>
                  </a:lnTo>
                  <a:lnTo>
                    <a:pt x="186" y="277"/>
                  </a:lnTo>
                  <a:lnTo>
                    <a:pt x="181" y="278"/>
                  </a:lnTo>
                  <a:lnTo>
                    <a:pt x="176" y="280"/>
                  </a:lnTo>
                  <a:lnTo>
                    <a:pt x="19" y="280"/>
                  </a:lnTo>
                  <a:lnTo>
                    <a:pt x="14" y="278"/>
                  </a:lnTo>
                  <a:lnTo>
                    <a:pt x="9" y="277"/>
                  </a:lnTo>
                  <a:lnTo>
                    <a:pt x="6" y="273"/>
                  </a:lnTo>
                  <a:lnTo>
                    <a:pt x="3" y="269"/>
                  </a:lnTo>
                  <a:lnTo>
                    <a:pt x="0" y="264"/>
                  </a:lnTo>
                  <a:lnTo>
                    <a:pt x="0" y="259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6" y="33"/>
                  </a:lnTo>
                  <a:lnTo>
                    <a:pt x="9" y="31"/>
                  </a:lnTo>
                  <a:lnTo>
                    <a:pt x="14" y="28"/>
                  </a:lnTo>
                  <a:lnTo>
                    <a:pt x="19" y="28"/>
                  </a:lnTo>
                  <a:close/>
                  <a:moveTo>
                    <a:pt x="75" y="0"/>
                  </a:moveTo>
                  <a:lnTo>
                    <a:pt x="120" y="0"/>
                  </a:lnTo>
                  <a:lnTo>
                    <a:pt x="130" y="28"/>
                  </a:lnTo>
                  <a:lnTo>
                    <a:pt x="160" y="28"/>
                  </a:lnTo>
                  <a:lnTo>
                    <a:pt x="148" y="56"/>
                  </a:lnTo>
                  <a:lnTo>
                    <a:pt x="47" y="56"/>
                  </a:lnTo>
                  <a:lnTo>
                    <a:pt x="35" y="28"/>
                  </a:lnTo>
                  <a:lnTo>
                    <a:pt x="65" y="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732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94C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0"/>
            <a:ext cx="4079874" cy="6858000"/>
            <a:chOff x="0" y="0"/>
            <a:chExt cx="4079874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0" y="0"/>
              <a:ext cx="4079874" cy="6858000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46331" y="2379437"/>
              <a:ext cx="3577143" cy="2765881"/>
              <a:chOff x="264119" y="2379437"/>
              <a:chExt cx="3577143" cy="276588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4119" y="3286703"/>
                <a:ext cx="3577143" cy="1858615"/>
                <a:chOff x="4807364" y="1572538"/>
                <a:chExt cx="2680724" cy="1222068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管理人員</a:t>
                  </a:r>
                  <a:endParaRPr lang="zh-CN" altLang="en-US" sz="2400" b="1" dirty="0">
                    <a:solidFill>
                      <a:srgbClr val="E2E6C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5144173" y="2079573"/>
                  <a:ext cx="2273838" cy="715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-457200">
                    <a:spcBef>
                      <a:spcPts val="2000"/>
                    </a:spcBef>
                  </a:pPr>
                  <a:r>
                    <a:rPr lang="en-US" altLang="zh-TW" sz="16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1.</a:t>
                  </a:r>
                  <a:r>
                    <a:rPr lang="zh-TW" altLang="en-US" sz="1600" b="1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負責管理後端資料庫及維護。</a:t>
                  </a:r>
                  <a:endParaRPr lang="zh-TW" altLang="en-US" sz="1600" b="1" dirty="0">
                    <a:solidFill>
                      <a:srgbClr val="E2E6C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haroni" panose="02010803020104030203" pitchFamily="2" charset="-79"/>
                    <a:sym typeface="Nixie One" charset="-122"/>
                  </a:endParaRPr>
                </a:p>
                <a:p>
                  <a:pPr>
                    <a:spcBef>
                      <a:spcPts val="2000"/>
                    </a:spcBef>
                  </a:pPr>
                  <a:r>
                    <a:rPr lang="en-US" altLang="zh-TW" sz="16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2.</a:t>
                  </a:r>
                  <a:r>
                    <a:rPr lang="zh-TW" altLang="en-US" sz="16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蒐集廠商及民眾的意見回饋，進而改善</a:t>
                  </a:r>
                  <a:r>
                    <a:rPr lang="en-US" altLang="zh-TW" sz="16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App</a:t>
                  </a:r>
                  <a:r>
                    <a:rPr lang="zh-TW" altLang="en-US" sz="1600" b="1" dirty="0">
                      <a:solidFill>
                        <a:srgbClr val="E2E6C3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haroni" panose="02010803020104030203" pitchFamily="2" charset="-79"/>
                      <a:sym typeface="Nixie One" charset="-122"/>
                    </a:rPr>
                    <a:t>的功能。</a:t>
                  </a:r>
                </a:p>
              </p:txBody>
            </p:sp>
          </p:grpSp>
          <p:sp>
            <p:nvSpPr>
              <p:cNvPr id="15" name="Freeform 25"/>
              <p:cNvSpPr>
                <a:spLocks noEditPoints="1"/>
              </p:cNvSpPr>
              <p:nvPr/>
            </p:nvSpPr>
            <p:spPr bwMode="auto">
              <a:xfrm>
                <a:off x="1739357" y="2379437"/>
                <a:ext cx="626666" cy="626666"/>
              </a:xfrm>
              <a:custGeom>
                <a:avLst/>
                <a:gdLst>
                  <a:gd name="T0" fmla="*/ 264 w 384"/>
                  <a:gd name="T1" fmla="*/ 264 h 384"/>
                  <a:gd name="T2" fmla="*/ 72 w 384"/>
                  <a:gd name="T3" fmla="*/ 312 h 384"/>
                  <a:gd name="T4" fmla="*/ 169 w 384"/>
                  <a:gd name="T5" fmla="*/ 48 h 384"/>
                  <a:gd name="T6" fmla="*/ 55 w 384"/>
                  <a:gd name="T7" fmla="*/ 295 h 384"/>
                  <a:gd name="T8" fmla="*/ 49 w 384"/>
                  <a:gd name="T9" fmla="*/ 318 h 384"/>
                  <a:gd name="T10" fmla="*/ 59 w 384"/>
                  <a:gd name="T11" fmla="*/ 333 h 384"/>
                  <a:gd name="T12" fmla="*/ 68 w 384"/>
                  <a:gd name="T13" fmla="*/ 336 h 384"/>
                  <a:gd name="T14" fmla="*/ 312 w 384"/>
                  <a:gd name="T15" fmla="*/ 336 h 384"/>
                  <a:gd name="T16" fmla="*/ 319 w 384"/>
                  <a:gd name="T17" fmla="*/ 335 h 384"/>
                  <a:gd name="T18" fmla="*/ 330 w 384"/>
                  <a:gd name="T19" fmla="*/ 329 h 384"/>
                  <a:gd name="T20" fmla="*/ 335 w 384"/>
                  <a:gd name="T21" fmla="*/ 320 h 384"/>
                  <a:gd name="T22" fmla="*/ 336 w 384"/>
                  <a:gd name="T23" fmla="*/ 312 h 384"/>
                  <a:gd name="T24" fmla="*/ 335 w 384"/>
                  <a:gd name="T25" fmla="*/ 304 h 384"/>
                  <a:gd name="T26" fmla="*/ 330 w 384"/>
                  <a:gd name="T27" fmla="*/ 295 h 384"/>
                  <a:gd name="T28" fmla="*/ 216 w 384"/>
                  <a:gd name="T29" fmla="*/ 48 h 384"/>
                  <a:gd name="T30" fmla="*/ 120 w 384"/>
                  <a:gd name="T31" fmla="*/ 0 h 384"/>
                  <a:gd name="T32" fmla="*/ 275 w 384"/>
                  <a:gd name="T33" fmla="*/ 3 h 384"/>
                  <a:gd name="T34" fmla="*/ 288 w 384"/>
                  <a:gd name="T35" fmla="*/ 24 h 384"/>
                  <a:gd name="T36" fmla="*/ 275 w 384"/>
                  <a:gd name="T37" fmla="*/ 46 h 384"/>
                  <a:gd name="T38" fmla="*/ 264 w 384"/>
                  <a:gd name="T39" fmla="*/ 163 h 384"/>
                  <a:gd name="T40" fmla="*/ 375 w 384"/>
                  <a:gd name="T41" fmla="*/ 277 h 384"/>
                  <a:gd name="T42" fmla="*/ 384 w 384"/>
                  <a:gd name="T43" fmla="*/ 312 h 384"/>
                  <a:gd name="T44" fmla="*/ 375 w 384"/>
                  <a:gd name="T45" fmla="*/ 348 h 384"/>
                  <a:gd name="T46" fmla="*/ 348 w 384"/>
                  <a:gd name="T47" fmla="*/ 375 h 384"/>
                  <a:gd name="T48" fmla="*/ 312 w 384"/>
                  <a:gd name="T49" fmla="*/ 384 h 384"/>
                  <a:gd name="T50" fmla="*/ 54 w 384"/>
                  <a:gd name="T51" fmla="*/ 382 h 384"/>
                  <a:gd name="T52" fmla="*/ 20 w 384"/>
                  <a:gd name="T53" fmla="*/ 364 h 384"/>
                  <a:gd name="T54" fmla="*/ 2 w 384"/>
                  <a:gd name="T55" fmla="*/ 330 h 384"/>
                  <a:gd name="T56" fmla="*/ 2 w 384"/>
                  <a:gd name="T57" fmla="*/ 294 h 384"/>
                  <a:gd name="T58" fmla="*/ 20 w 384"/>
                  <a:gd name="T59" fmla="*/ 262 h 384"/>
                  <a:gd name="T60" fmla="*/ 120 w 384"/>
                  <a:gd name="T61" fmla="*/ 48 h 384"/>
                  <a:gd name="T62" fmla="*/ 99 w 384"/>
                  <a:gd name="T63" fmla="*/ 37 h 384"/>
                  <a:gd name="T64" fmla="*/ 99 w 384"/>
                  <a:gd name="T65" fmla="*/ 12 h 384"/>
                  <a:gd name="T66" fmla="*/ 120 w 384"/>
                  <a:gd name="T6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" h="384">
                    <a:moveTo>
                      <a:pt x="120" y="264"/>
                    </a:moveTo>
                    <a:lnTo>
                      <a:pt x="264" y="264"/>
                    </a:lnTo>
                    <a:lnTo>
                      <a:pt x="312" y="312"/>
                    </a:lnTo>
                    <a:lnTo>
                      <a:pt x="72" y="312"/>
                    </a:lnTo>
                    <a:lnTo>
                      <a:pt x="120" y="264"/>
                    </a:lnTo>
                    <a:close/>
                    <a:moveTo>
                      <a:pt x="169" y="48"/>
                    </a:moveTo>
                    <a:lnTo>
                      <a:pt x="169" y="182"/>
                    </a:lnTo>
                    <a:lnTo>
                      <a:pt x="55" y="295"/>
                    </a:lnTo>
                    <a:lnTo>
                      <a:pt x="49" y="306"/>
                    </a:lnTo>
                    <a:lnTo>
                      <a:pt x="49" y="318"/>
                    </a:lnTo>
                    <a:lnTo>
                      <a:pt x="55" y="329"/>
                    </a:lnTo>
                    <a:lnTo>
                      <a:pt x="59" y="333"/>
                    </a:lnTo>
                    <a:lnTo>
                      <a:pt x="64" y="335"/>
                    </a:lnTo>
                    <a:lnTo>
                      <a:pt x="68" y="336"/>
                    </a:lnTo>
                    <a:lnTo>
                      <a:pt x="72" y="336"/>
                    </a:lnTo>
                    <a:lnTo>
                      <a:pt x="312" y="336"/>
                    </a:lnTo>
                    <a:lnTo>
                      <a:pt x="315" y="336"/>
                    </a:lnTo>
                    <a:lnTo>
                      <a:pt x="319" y="335"/>
                    </a:lnTo>
                    <a:lnTo>
                      <a:pt x="324" y="333"/>
                    </a:lnTo>
                    <a:lnTo>
                      <a:pt x="330" y="329"/>
                    </a:lnTo>
                    <a:lnTo>
                      <a:pt x="332" y="325"/>
                    </a:lnTo>
                    <a:lnTo>
                      <a:pt x="335" y="320"/>
                    </a:lnTo>
                    <a:lnTo>
                      <a:pt x="336" y="316"/>
                    </a:lnTo>
                    <a:lnTo>
                      <a:pt x="336" y="312"/>
                    </a:lnTo>
                    <a:lnTo>
                      <a:pt x="336" y="309"/>
                    </a:lnTo>
                    <a:lnTo>
                      <a:pt x="335" y="304"/>
                    </a:lnTo>
                    <a:lnTo>
                      <a:pt x="332" y="300"/>
                    </a:lnTo>
                    <a:lnTo>
                      <a:pt x="330" y="295"/>
                    </a:lnTo>
                    <a:lnTo>
                      <a:pt x="216" y="182"/>
                    </a:lnTo>
                    <a:lnTo>
                      <a:pt x="216" y="48"/>
                    </a:lnTo>
                    <a:lnTo>
                      <a:pt x="169" y="48"/>
                    </a:lnTo>
                    <a:close/>
                    <a:moveTo>
                      <a:pt x="120" y="0"/>
                    </a:moveTo>
                    <a:lnTo>
                      <a:pt x="264" y="0"/>
                    </a:lnTo>
                    <a:lnTo>
                      <a:pt x="275" y="3"/>
                    </a:lnTo>
                    <a:lnTo>
                      <a:pt x="284" y="12"/>
                    </a:lnTo>
                    <a:lnTo>
                      <a:pt x="288" y="24"/>
                    </a:lnTo>
                    <a:lnTo>
                      <a:pt x="284" y="37"/>
                    </a:lnTo>
                    <a:lnTo>
                      <a:pt x="275" y="46"/>
                    </a:lnTo>
                    <a:lnTo>
                      <a:pt x="264" y="48"/>
                    </a:lnTo>
                    <a:lnTo>
                      <a:pt x="264" y="163"/>
                    </a:lnTo>
                    <a:lnTo>
                      <a:pt x="363" y="262"/>
                    </a:lnTo>
                    <a:lnTo>
                      <a:pt x="375" y="277"/>
                    </a:lnTo>
                    <a:lnTo>
                      <a:pt x="381" y="294"/>
                    </a:lnTo>
                    <a:lnTo>
                      <a:pt x="384" y="312"/>
                    </a:lnTo>
                    <a:lnTo>
                      <a:pt x="381" y="330"/>
                    </a:lnTo>
                    <a:lnTo>
                      <a:pt x="375" y="348"/>
                    </a:lnTo>
                    <a:lnTo>
                      <a:pt x="363" y="364"/>
                    </a:lnTo>
                    <a:lnTo>
                      <a:pt x="348" y="375"/>
                    </a:lnTo>
                    <a:lnTo>
                      <a:pt x="331" y="382"/>
                    </a:lnTo>
                    <a:lnTo>
                      <a:pt x="312" y="384"/>
                    </a:lnTo>
                    <a:lnTo>
                      <a:pt x="72" y="384"/>
                    </a:lnTo>
                    <a:lnTo>
                      <a:pt x="54" y="382"/>
                    </a:lnTo>
                    <a:lnTo>
                      <a:pt x="36" y="375"/>
                    </a:lnTo>
                    <a:lnTo>
                      <a:pt x="20" y="364"/>
                    </a:lnTo>
                    <a:lnTo>
                      <a:pt x="9" y="348"/>
                    </a:lnTo>
                    <a:lnTo>
                      <a:pt x="2" y="330"/>
                    </a:lnTo>
                    <a:lnTo>
                      <a:pt x="0" y="312"/>
                    </a:lnTo>
                    <a:lnTo>
                      <a:pt x="2" y="294"/>
                    </a:lnTo>
                    <a:lnTo>
                      <a:pt x="9" y="277"/>
                    </a:lnTo>
                    <a:lnTo>
                      <a:pt x="20" y="262"/>
                    </a:lnTo>
                    <a:lnTo>
                      <a:pt x="120" y="163"/>
                    </a:lnTo>
                    <a:lnTo>
                      <a:pt x="120" y="48"/>
                    </a:lnTo>
                    <a:lnTo>
                      <a:pt x="108" y="46"/>
                    </a:lnTo>
                    <a:lnTo>
                      <a:pt x="99" y="37"/>
                    </a:lnTo>
                    <a:lnTo>
                      <a:pt x="96" y="24"/>
                    </a:lnTo>
                    <a:lnTo>
                      <a:pt x="99" y="12"/>
                    </a:lnTo>
                    <a:lnTo>
                      <a:pt x="108" y="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2E6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0EB569-E18F-468A-B07E-289DE4F2BDF5}"/>
              </a:ext>
            </a:extLst>
          </p:cNvPr>
          <p:cNvSpPr txBox="1"/>
          <p:nvPr/>
        </p:nvSpPr>
        <p:spPr>
          <a:xfrm>
            <a:off x="4510572" y="195293"/>
            <a:ext cx="4854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</a:p>
        </p:txBody>
      </p:sp>
      <p:cxnSp>
        <p:nvCxnSpPr>
          <p:cNvPr id="29" name="直接连接符 23">
            <a:extLst>
              <a:ext uri="{FF2B5EF4-FFF2-40B4-BE49-F238E27FC236}">
                <a16:creationId xmlns:a16="http://schemas.microsoft.com/office/drawing/2014/main" id="{3578E7B8-0543-4534-BD89-01DF891CD134}"/>
              </a:ext>
            </a:extLst>
          </p:cNvPr>
          <p:cNvCxnSpPr>
            <a:cxnSpLocks/>
          </p:cNvCxnSpPr>
          <p:nvPr/>
        </p:nvCxnSpPr>
        <p:spPr>
          <a:xfrm>
            <a:off x="4598941" y="692729"/>
            <a:ext cx="3063711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換頁接點 30">
            <a:extLst>
              <a:ext uri="{FF2B5EF4-FFF2-40B4-BE49-F238E27FC236}">
                <a16:creationId xmlns:a16="http://schemas.microsoft.com/office/drawing/2014/main" id="{15C6F94A-0723-4088-9AF1-0709463909FD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80871" y="2020217"/>
            <a:ext cx="4744131" cy="281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1.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能夠使一般民眾進行會員註冊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2.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讓使用者進行會員登入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3.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利用影像辨識來掃描車型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4.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列出車型資訊及該車廠優惠方案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5.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車廠新增、修改、刪除汽車資訊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6.</a:t>
            </a:r>
            <a:r>
              <a:rPr lang="zh-TW" altLang="en-US" sz="24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民眾使用線上一對一客服系統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74272" y="269601"/>
            <a:ext cx="38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D9742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zh-CN" altLang="en-US" sz="3600" b="1" dirty="0">
              <a:solidFill>
                <a:srgbClr val="D9742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8286122" y="2020217"/>
            <a:ext cx="4744131" cy="281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1.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註冊作業 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2.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登入作業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3.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影像辨識作業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4.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查詢作業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5.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資訊更新作業</a:t>
            </a:r>
          </a:p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6.</a:t>
            </a:r>
            <a:r>
              <a:rPr lang="zh-TW" altLang="en-US" sz="24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  <a:sym typeface="Nixie One" charset="-122"/>
              </a:rPr>
              <a:t>即時客服作業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69841" y="269600"/>
            <a:ext cx="38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換頁接點 19">
            <a:extLst>
              <a:ext uri="{FF2B5EF4-FFF2-40B4-BE49-F238E27FC236}">
                <a16:creationId xmlns:a16="http://schemas.microsoft.com/office/drawing/2014/main" id="{8BAE8AFF-22E4-4F4C-B685-2983B0440B36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404D8F0-FB64-42D9-93BA-4C9C708BE92A}"/>
              </a:ext>
            </a:extLst>
          </p:cNvPr>
          <p:cNvSpPr>
            <a:spLocks noChangeAspect="1"/>
          </p:cNvSpPr>
          <p:nvPr/>
        </p:nvSpPr>
        <p:spPr>
          <a:xfrm>
            <a:off x="4063612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9EE407-D096-4C61-8C64-F6FE4D26127A}"/>
              </a:ext>
            </a:extLst>
          </p:cNvPr>
          <p:cNvSpPr>
            <a:spLocks noChangeAspect="1"/>
          </p:cNvSpPr>
          <p:nvPr/>
        </p:nvSpPr>
        <p:spPr>
          <a:xfrm>
            <a:off x="5517478" y="2659743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E18871-F280-4956-AC7A-9D5C4A062324}"/>
              </a:ext>
            </a:extLst>
          </p:cNvPr>
          <p:cNvSpPr>
            <a:spLocks noChangeAspect="1"/>
          </p:cNvSpPr>
          <p:nvPr/>
        </p:nvSpPr>
        <p:spPr>
          <a:xfrm>
            <a:off x="6981053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8A8C7D-F620-4BE3-8B1D-7CF6F813C3C1}"/>
              </a:ext>
            </a:extLst>
          </p:cNvPr>
          <p:cNvSpPr>
            <a:spLocks noChangeAspect="1"/>
          </p:cNvSpPr>
          <p:nvPr/>
        </p:nvSpPr>
        <p:spPr>
          <a:xfrm>
            <a:off x="8419076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2624800" y="2649361"/>
            <a:ext cx="1169459" cy="1559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4365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97770" y="2716107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H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50836" y="2659743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chemeClr val="accent6">
              <a:lumMod val="75000"/>
            </a:schemeClr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8" name="文本框 13">
            <a:extLst>
              <a:ext uri="{FF2B5EF4-FFF2-40B4-BE49-F238E27FC236}">
                <a16:creationId xmlns:a16="http://schemas.microsoft.com/office/drawing/2014/main" id="{7FF75B7D-6D63-4B1E-B1D3-6844342530A4}"/>
              </a:ext>
            </a:extLst>
          </p:cNvPr>
          <p:cNvSpPr txBox="1"/>
          <p:nvPr/>
        </p:nvSpPr>
        <p:spPr>
          <a:xfrm>
            <a:off x="7120618" y="265455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04ADFF1-99E5-4629-A91D-FDA31D581E6B}"/>
              </a:ext>
            </a:extLst>
          </p:cNvPr>
          <p:cNvSpPr txBox="1"/>
          <p:nvPr/>
        </p:nvSpPr>
        <p:spPr>
          <a:xfrm>
            <a:off x="8558641" y="265455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69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9" grpId="0" animBg="1"/>
      <p:bldP spid="11" grpId="0" animBg="1"/>
      <p:bldP spid="11" grpId="1" animBg="1"/>
      <p:bldP spid="1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9536" y="38427"/>
            <a:ext cx="401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1732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CN" altLang="en-US" sz="3600" b="1" dirty="0">
              <a:solidFill>
                <a:srgbClr val="1732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換頁接點 9">
            <a:extLst>
              <a:ext uri="{FF2B5EF4-FFF2-40B4-BE49-F238E27FC236}">
                <a16:creationId xmlns:a16="http://schemas.microsoft.com/office/drawing/2014/main" id="{99FA807A-B4CD-4426-9673-98A2A55ADB29}"/>
              </a:ext>
            </a:extLst>
          </p:cNvPr>
          <p:cNvSpPr/>
          <p:nvPr/>
        </p:nvSpPr>
        <p:spPr>
          <a:xfrm rot="16200000">
            <a:off x="875085" y="5912775"/>
            <a:ext cx="465204" cy="1000677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</a:t>
            </a:r>
            <a:fld id="{4AE6924E-473D-4D58-A160-F7213D01CB63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3A34F3F-8E2F-44CF-AF6C-9B5C2DD06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61" y="670292"/>
            <a:ext cx="8423301" cy="61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338</Words>
  <Application>Microsoft Office PowerPoint</Application>
  <PresentationFormat>寬螢幕</PresentationFormat>
  <Paragraphs>72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等线</vt:lpstr>
      <vt:lpstr>Aharoni</vt:lpstr>
      <vt:lpstr>Arial</vt:lpstr>
      <vt:lpstr>Calibri</vt:lpstr>
      <vt:lpstr>等线 Light</vt:lpstr>
      <vt:lpstr>微軟正黑體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Crecy</cp:lastModifiedBy>
  <cp:revision>41</cp:revision>
  <dcterms:created xsi:type="dcterms:W3CDTF">2015-10-14T15:29:36Z</dcterms:created>
  <dcterms:modified xsi:type="dcterms:W3CDTF">2018-12-19T14:20:44Z</dcterms:modified>
</cp:coreProperties>
</file>