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1"/>
  </p:notesMasterIdLst>
  <p:sldIdLst>
    <p:sldId id="257" r:id="rId2"/>
    <p:sldId id="275" r:id="rId3"/>
    <p:sldId id="286" r:id="rId4"/>
    <p:sldId id="297" r:id="rId5"/>
    <p:sldId id="300" r:id="rId6"/>
    <p:sldId id="314" r:id="rId7"/>
    <p:sldId id="315" r:id="rId8"/>
    <p:sldId id="316" r:id="rId9"/>
    <p:sldId id="317" r:id="rId10"/>
    <p:sldId id="304" r:id="rId11"/>
    <p:sldId id="312" r:id="rId12"/>
    <p:sldId id="306" r:id="rId13"/>
    <p:sldId id="310" r:id="rId14"/>
    <p:sldId id="311" r:id="rId15"/>
    <p:sldId id="318" r:id="rId16"/>
    <p:sldId id="319" r:id="rId17"/>
    <p:sldId id="308" r:id="rId18"/>
    <p:sldId id="313" r:id="rId19"/>
    <p:sldId id="29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p:scale>
          <a:sx n="70" d="100"/>
          <a:sy n="70" d="100"/>
        </p:scale>
        <p:origin x="-1386"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02-May-20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4</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02-May-20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02-May-20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02-May-20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02-May-20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02-May-20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02-May-20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02-May-20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02-May-20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02-May-20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02-May-20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02-May-20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02-May-20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02-May-20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02-May-20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02-May-20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redit-Risk-Analysis-Using-Boosting-Alg/A3_BATCH_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914400" y="1524000"/>
            <a:ext cx="7623175" cy="2333628"/>
          </a:xfrm>
        </p:spPr>
        <p:txBody>
          <a:bodyPr/>
          <a:lstStyle/>
          <a:p>
            <a:pPr algn="ctr"/>
            <a:r>
              <a:rPr lang="en-US" dirty="0" smtClean="0"/>
              <a:t>Credit Risk Analysis Using Machine Learning Algorithms</a:t>
            </a:r>
            <a:br>
              <a:rPr lang="en-US" dirty="0" smtClean="0"/>
            </a:br>
            <a:r>
              <a:rPr lang="en-US" sz="2000" dirty="0" smtClean="0">
                <a:latin typeface="Times New Roman" pitchFamily="18" charset="0"/>
                <a:cs typeface="Times New Roman" pitchFamily="18" charset="0"/>
              </a:rPr>
              <a:t>Github link : </a:t>
            </a:r>
            <a:r>
              <a:rPr lang="en-US" sz="2000" dirty="0" smtClean="0">
                <a:latin typeface="Times New Roman" pitchFamily="18" charset="0"/>
                <a:cs typeface="Times New Roman" pitchFamily="18" charset="0"/>
                <a:hlinkClick r:id="rId3"/>
              </a:rPr>
              <a:t>https://github.com/Credit-Risk-Analysis-Using-Boosting-Alg/A3_BATCH_2020</a:t>
            </a:r>
            <a:r>
              <a:rPr lang="en-US" dirty="0" smtClean="0"/>
              <a:t/>
            </a:r>
            <a:br>
              <a:rPr lang="en-US" dirty="0" smtClean="0"/>
            </a:br>
            <a:endParaRPr lang="en-IN" dirty="0" smtClean="0"/>
          </a:p>
        </p:txBody>
      </p:sp>
      <p:sp>
        <p:nvSpPr>
          <p:cNvPr id="6147" name="Subtitle 4"/>
          <p:cNvSpPr>
            <a:spLocks noGrp="1"/>
          </p:cNvSpPr>
          <p:nvPr>
            <p:ph type="subTitle" idx="1"/>
          </p:nvPr>
        </p:nvSpPr>
        <p:spPr>
          <a:xfrm>
            <a:off x="428596" y="4071942"/>
            <a:ext cx="8715404" cy="1752600"/>
          </a:xfrm>
        </p:spPr>
        <p:txBody>
          <a:bodyPr/>
          <a:lstStyle/>
          <a:p>
            <a:pPr lvl="0">
              <a:spcBef>
                <a:spcPts val="0"/>
              </a:spcBef>
              <a:spcAft>
                <a:spcPts val="0"/>
              </a:spcAft>
              <a:buSzPts val="1300"/>
            </a:pPr>
            <a:r>
              <a:rPr lang="en-US" sz="2000" b="1" dirty="0" smtClean="0">
                <a:latin typeface="Times New Roman"/>
                <a:ea typeface="Times New Roman"/>
                <a:cs typeface="Times New Roman"/>
                <a:sym typeface="Times New Roman"/>
              </a:rPr>
              <a:t>Batch No: A03			                    Project Guide:</a:t>
            </a:r>
            <a:endParaRPr lang="en-US" sz="1600" dirty="0" smtClean="0"/>
          </a:p>
          <a:p>
            <a:pPr lvl="0">
              <a:spcBef>
                <a:spcPts val="320"/>
              </a:spcBef>
              <a:spcAft>
                <a:spcPts val="0"/>
              </a:spcAft>
              <a:buSzPts val="1040"/>
            </a:pPr>
            <a:r>
              <a:rPr lang="en-US" sz="1600" dirty="0" smtClean="0">
                <a:latin typeface="Times New Roman"/>
                <a:ea typeface="Times New Roman"/>
                <a:cs typeface="Times New Roman"/>
                <a:sym typeface="Times New Roman"/>
              </a:rPr>
              <a:t>P.Nandini	                  164G1A0558                                        Mr. Lingam Suman </a:t>
            </a:r>
            <a:r>
              <a:rPr lang="en-US" sz="1600" baseline="-30000" dirty="0" smtClean="0">
                <a:latin typeface="Times New Roman"/>
                <a:ea typeface="Times New Roman"/>
                <a:cs typeface="Times New Roman"/>
                <a:sym typeface="Times New Roman"/>
              </a:rPr>
              <a:t> </a:t>
            </a:r>
            <a:r>
              <a:rPr lang="en-US" sz="1400" baseline="-30000" dirty="0" smtClean="0">
                <a:latin typeface="Times New Roman"/>
                <a:ea typeface="Times New Roman"/>
                <a:cs typeface="Times New Roman"/>
                <a:sym typeface="Times New Roman"/>
              </a:rPr>
              <a:t>M.Tech</a:t>
            </a:r>
          </a:p>
          <a:p>
            <a:pPr lvl="0">
              <a:spcBef>
                <a:spcPts val="320"/>
              </a:spcBef>
              <a:spcAft>
                <a:spcPts val="0"/>
              </a:spcAft>
              <a:buSzPts val="1040"/>
            </a:pPr>
            <a:r>
              <a:rPr lang="en-US" sz="1600" dirty="0" smtClean="0">
                <a:latin typeface="Times New Roman"/>
                <a:ea typeface="Times New Roman"/>
                <a:cs typeface="Times New Roman"/>
                <a:sym typeface="Times New Roman"/>
              </a:rPr>
              <a:t>M.Jaya sree                 164G1A0532                                                  Assistant Professor</a:t>
            </a:r>
          </a:p>
          <a:p>
            <a:pPr lvl="0">
              <a:spcBef>
                <a:spcPts val="320"/>
              </a:spcBef>
              <a:spcAft>
                <a:spcPts val="0"/>
              </a:spcAft>
              <a:buSzPts val="1040"/>
            </a:pPr>
            <a:r>
              <a:rPr lang="en-US" sz="1600" dirty="0" smtClean="0">
                <a:latin typeface="Times New Roman"/>
                <a:ea typeface="Times New Roman"/>
                <a:cs typeface="Times New Roman"/>
                <a:sym typeface="Times New Roman"/>
              </a:rPr>
              <a:t>P.Mounika                  164G1A0556</a:t>
            </a:r>
          </a:p>
          <a:p>
            <a:pPr lvl="0">
              <a:spcBef>
                <a:spcPts val="320"/>
              </a:spcBef>
              <a:spcAft>
                <a:spcPts val="0"/>
              </a:spcAft>
              <a:buSzPts val="1040"/>
            </a:pPr>
            <a:r>
              <a:rPr lang="en-US" sz="1600" dirty="0" smtClean="0">
                <a:latin typeface="Times New Roman"/>
                <a:ea typeface="Times New Roman"/>
                <a:cs typeface="Times New Roman"/>
                <a:sym typeface="Times New Roman"/>
              </a:rPr>
              <a:t>M.Bhanu Prakash       164G1A0510</a:t>
            </a: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endParaRPr lang="en-US" sz="1600" dirty="0" smtClean="0"/>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4"/>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457200" y="1285861"/>
            <a:ext cx="8229600" cy="4929222"/>
          </a:xfrm>
        </p:spPr>
        <p:txBody>
          <a:bodyPr/>
          <a:lstStyle/>
          <a:p>
            <a:pPr marL="514350" indent="-514350" algn="just">
              <a:buNone/>
            </a:pPr>
            <a:r>
              <a:rPr lang="en-US" sz="2000" dirty="0" smtClean="0">
                <a:latin typeface="Times New Roman" pitchFamily="18" charset="0"/>
                <a:cs typeface="Times New Roman" pitchFamily="18" charset="0"/>
              </a:rPr>
              <a:t>1.	Loading </a:t>
            </a:r>
            <a:r>
              <a:rPr lang="en-US" sz="2000" dirty="0" smtClean="0">
                <a:latin typeface="Times New Roman" pitchFamily="18" charset="0"/>
                <a:cs typeface="Times New Roman" pitchFamily="18" charset="0"/>
              </a:rPr>
              <a:t>the dataset</a:t>
            </a:r>
          </a:p>
          <a:p>
            <a:pPr marL="514350" indent="-514350" algn="just">
              <a:buNone/>
            </a:pPr>
            <a:r>
              <a:rPr lang="en-US" sz="2000" dirty="0" smtClean="0">
                <a:latin typeface="Times New Roman" pitchFamily="18" charset="0"/>
                <a:cs typeface="Times New Roman" pitchFamily="18" charset="0"/>
              </a:rPr>
              <a:t>2.	Exploratory data Analysis</a:t>
            </a:r>
          </a:p>
          <a:p>
            <a:pPr marL="514350" indent="-514350" algn="just">
              <a:buNone/>
            </a:pPr>
            <a:r>
              <a:rPr lang="en-US" sz="2000" dirty="0" smtClean="0">
                <a:solidFill>
                  <a:schemeClr val="accent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 Treating null and missing values</a:t>
            </a:r>
          </a:p>
          <a:p>
            <a:pPr marL="514350" indent="-514350" algn="just">
              <a:buNone/>
            </a:pPr>
            <a:r>
              <a:rPr lang="en-US" sz="2000" dirty="0" smtClean="0">
                <a:latin typeface="Times New Roman" pitchFamily="18" charset="0"/>
                <a:cs typeface="Times New Roman" pitchFamily="18" charset="0"/>
              </a:rPr>
              <a:t>           b) Treating Correlated </a:t>
            </a:r>
            <a:r>
              <a:rPr lang="en-US" sz="2000" dirty="0" smtClean="0">
                <a:latin typeface="Times New Roman" pitchFamily="18" charset="0"/>
                <a:cs typeface="Times New Roman" pitchFamily="18" charset="0"/>
              </a:rPr>
              <a:t>variables</a:t>
            </a:r>
          </a:p>
          <a:p>
            <a:pPr marL="514350" indent="-514350" algn="just">
              <a:buNone/>
            </a:pPr>
            <a:r>
              <a:rPr lang="en-US" sz="2000" dirty="0" smtClean="0">
                <a:latin typeface="Times New Roman" pitchFamily="18" charset="0"/>
                <a:cs typeface="Times New Roman" pitchFamily="18" charset="0"/>
              </a:rPr>
              <a:t>3.     SMOTHE </a:t>
            </a:r>
            <a:r>
              <a:rPr lang="en-US" sz="2000" dirty="0" smtClean="0">
                <a:latin typeface="Times New Roman" pitchFamily="18" charset="0"/>
                <a:cs typeface="Times New Roman" pitchFamily="18" charset="0"/>
              </a:rPr>
              <a:t>algorithm to over come imbalance data</a:t>
            </a:r>
            <a:endParaRPr lang="en-US" sz="2000" dirty="0" smtClean="0">
              <a:latin typeface="Times New Roman" pitchFamily="18" charset="0"/>
              <a:cs typeface="Times New Roman" pitchFamily="18" charset="0"/>
            </a:endParaRPr>
          </a:p>
          <a:p>
            <a:pPr marL="514350" indent="-514350" algn="just">
              <a:buNone/>
            </a:pPr>
            <a:r>
              <a:rPr lang="en-US" sz="2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Feature Importance</a:t>
            </a:r>
          </a:p>
          <a:p>
            <a:pPr marL="514350" indent="-514350" algn="just">
              <a:buNone/>
            </a:pPr>
            <a:r>
              <a:rPr lang="en-US" sz="2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Data </a:t>
            </a:r>
            <a:r>
              <a:rPr lang="en-US" sz="2000" dirty="0" smtClean="0">
                <a:latin typeface="Times New Roman" pitchFamily="18" charset="0"/>
                <a:cs typeface="Times New Roman" pitchFamily="18" charset="0"/>
              </a:rPr>
              <a:t>Splitting in to train and test </a:t>
            </a:r>
            <a:r>
              <a:rPr lang="en-US" sz="2000" dirty="0" smtClean="0">
                <a:latin typeface="Times New Roman" pitchFamily="18" charset="0"/>
                <a:cs typeface="Times New Roman" pitchFamily="18" charset="0"/>
              </a:rPr>
              <a:t>datasets</a:t>
            </a:r>
          </a:p>
          <a:p>
            <a:pPr marL="514350" indent="-514350" algn="just">
              <a:buNone/>
            </a:pPr>
            <a:r>
              <a:rPr lang="en-US" sz="2000" dirty="0" smtClean="0">
                <a:latin typeface="Times New Roman" pitchFamily="18" charset="0"/>
                <a:cs typeface="Times New Roman" pitchFamily="18" charset="0"/>
              </a:rPr>
              <a:t>6.     </a:t>
            </a:r>
            <a:r>
              <a:rPr lang="en-US" sz="2000" dirty="0" smtClean="0">
                <a:latin typeface="Times New Roman" pitchFamily="18" charset="0"/>
                <a:cs typeface="Times New Roman" pitchFamily="18" charset="0"/>
              </a:rPr>
              <a:t>Fitting </a:t>
            </a:r>
            <a:r>
              <a:rPr lang="en-US" sz="2000" dirty="0" smtClean="0">
                <a:latin typeface="Times New Roman" pitchFamily="18" charset="0"/>
                <a:cs typeface="Times New Roman" pitchFamily="18" charset="0"/>
              </a:rPr>
              <a:t>data on different algorithms</a:t>
            </a:r>
          </a:p>
          <a:p>
            <a:pPr marL="514350" indent="-514350" algn="just">
              <a:buNone/>
            </a:pPr>
            <a:r>
              <a:rPr lang="en-US" sz="2000" dirty="0" smtClean="0">
                <a:latin typeface="Times New Roman" pitchFamily="18" charset="0"/>
                <a:cs typeface="Times New Roman" pitchFamily="18" charset="0"/>
              </a:rPr>
              <a:t>7.     </a:t>
            </a:r>
            <a:r>
              <a:rPr lang="en-US" sz="2000" dirty="0" smtClean="0">
                <a:latin typeface="Times New Roman" pitchFamily="18" charset="0"/>
                <a:cs typeface="Times New Roman" pitchFamily="18" charset="0"/>
              </a:rPr>
              <a:t>Cross </a:t>
            </a:r>
            <a:r>
              <a:rPr lang="en-US" sz="2000" dirty="0" smtClean="0">
                <a:latin typeface="Times New Roman" pitchFamily="18" charset="0"/>
                <a:cs typeface="Times New Roman" pitchFamily="18" charset="0"/>
              </a:rPr>
              <a:t>validation </a:t>
            </a:r>
          </a:p>
          <a:p>
            <a:pPr marL="514350" indent="-514350" algn="just">
              <a:buNone/>
            </a:pPr>
            <a:r>
              <a:rPr lang="en-US" sz="2000" dirty="0" smtClean="0">
                <a:latin typeface="Times New Roman" pitchFamily="18" charset="0"/>
                <a:cs typeface="Times New Roman" pitchFamily="18" charset="0"/>
              </a:rPr>
              <a:t>8.     </a:t>
            </a:r>
            <a:r>
              <a:rPr lang="en-US" sz="2000" dirty="0" smtClean="0">
                <a:latin typeface="Times New Roman" pitchFamily="18" charset="0"/>
                <a:cs typeface="Times New Roman" pitchFamily="18" charset="0"/>
              </a:rPr>
              <a:t>Hyper </a:t>
            </a:r>
            <a:r>
              <a:rPr lang="en-US" sz="2000" dirty="0" smtClean="0">
                <a:latin typeface="Times New Roman" pitchFamily="18" charset="0"/>
                <a:cs typeface="Times New Roman" pitchFamily="18" charset="0"/>
              </a:rPr>
              <a:t>parameter tuning</a:t>
            </a:r>
          </a:p>
          <a:p>
            <a:pPr algn="just">
              <a:buNone/>
            </a:pPr>
            <a:r>
              <a:rPr lang="en-US" sz="2000" dirty="0" smtClean="0">
                <a:latin typeface="Times New Roman" pitchFamily="18" charset="0"/>
                <a:cs typeface="Times New Roman" pitchFamily="18" charset="0"/>
              </a:rPr>
              <a:t>9.     </a:t>
            </a:r>
            <a:r>
              <a:rPr lang="en-US" sz="2000" dirty="0" smtClean="0">
                <a:latin typeface="Times New Roman" pitchFamily="18" charset="0"/>
                <a:cs typeface="Times New Roman" pitchFamily="18" charset="0"/>
              </a:rPr>
              <a:t>Feature </a:t>
            </a:r>
            <a:r>
              <a:rPr lang="en-US" sz="2000" dirty="0" smtClean="0">
                <a:latin typeface="Times New Roman" pitchFamily="18" charset="0"/>
                <a:cs typeface="Times New Roman" pitchFamily="18" charset="0"/>
              </a:rPr>
              <a:t>transformation</a:t>
            </a:r>
          </a:p>
          <a:p>
            <a:pPr algn="just">
              <a:buNone/>
            </a:pPr>
            <a:r>
              <a:rPr lang="en-US" sz="2000" dirty="0" smtClean="0">
                <a:latin typeface="Times New Roman" pitchFamily="18" charset="0"/>
                <a:cs typeface="Times New Roman" pitchFamily="18" charset="0"/>
              </a:rPr>
              <a:t>10.   </a:t>
            </a:r>
            <a:r>
              <a:rPr lang="en-US" sz="2000" dirty="0" smtClean="0">
                <a:latin typeface="Times New Roman" pitchFamily="18" charset="0"/>
                <a:cs typeface="Times New Roman" pitchFamily="18" charset="0"/>
              </a:rPr>
              <a:t>Voting </a:t>
            </a:r>
            <a:r>
              <a:rPr lang="en-US" sz="2000" dirty="0" smtClean="0">
                <a:latin typeface="Times New Roman" pitchFamily="18" charset="0"/>
                <a:cs typeface="Times New Roman" pitchFamily="18" charset="0"/>
              </a:rPr>
              <a:t>Ensemble methods</a:t>
            </a:r>
          </a:p>
          <a:p>
            <a:pPr algn="just">
              <a:buNone/>
            </a:pPr>
            <a:r>
              <a:rPr lang="en-US" sz="2000" dirty="0" smtClean="0">
                <a:latin typeface="Times New Roman" pitchFamily="18" charset="0"/>
                <a:cs typeface="Times New Roman" pitchFamily="18" charset="0"/>
              </a:rPr>
              <a:t>11.   </a:t>
            </a:r>
            <a:r>
              <a:rPr lang="en-US" sz="2000" dirty="0" smtClean="0">
                <a:latin typeface="Times New Roman" pitchFamily="18" charset="0"/>
                <a:cs typeface="Times New Roman" pitchFamily="18" charset="0"/>
              </a:rPr>
              <a:t>Out of time validation</a:t>
            </a: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pPr>
              <a:buNone/>
            </a:pPr>
            <a:r>
              <a:rPr lang="en-US" dirty="0" smtClean="0"/>
              <a:t>Level-0</a:t>
            </a:r>
            <a:endParaRPr lang="en-US" dirty="0"/>
          </a:p>
        </p:txBody>
      </p:sp>
      <p:pic>
        <p:nvPicPr>
          <p:cNvPr id="10" name="Picture 9" descr="Screenshot (69).png"/>
          <p:cNvPicPr>
            <a:picLocks noChangeAspect="1"/>
          </p:cNvPicPr>
          <p:nvPr/>
        </p:nvPicPr>
        <p:blipFill>
          <a:blip r:embed="rId2"/>
          <a:stretch>
            <a:fillRect/>
          </a:stretch>
        </p:blipFill>
        <p:spPr>
          <a:xfrm>
            <a:off x="857224" y="2214554"/>
            <a:ext cx="7643866" cy="392909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357290" y="928670"/>
            <a:ext cx="2553904" cy="584775"/>
          </a:xfrm>
          <a:prstGeom prst="rect">
            <a:avLst/>
          </a:prstGeom>
          <a:noFill/>
        </p:spPr>
        <p:txBody>
          <a:bodyPr wrap="none" rtlCol="0">
            <a:spAutoFit/>
          </a:bodyPr>
          <a:lstStyle/>
          <a:p>
            <a:r>
              <a:rPr lang="en-US" sz="3200" dirty="0" smtClean="0">
                <a:latin typeface="Times New Roman" pitchFamily="18" charset="0"/>
                <a:cs typeface="Times New Roman" pitchFamily="18" charset="0"/>
              </a:rPr>
              <a:t>DFD(Level-1)</a:t>
            </a:r>
            <a:endParaRPr lang="en-US" sz="3200" dirty="0">
              <a:latin typeface="Times New Roman" pitchFamily="18" charset="0"/>
              <a:cs typeface="Times New Roman" pitchFamily="18" charset="0"/>
            </a:endParaRPr>
          </a:p>
        </p:txBody>
      </p:sp>
      <p:pic>
        <p:nvPicPr>
          <p:cNvPr id="4" name="Picture 3" descr="Screenshot (80).png"/>
          <p:cNvPicPr>
            <a:picLocks noChangeAspect="1"/>
          </p:cNvPicPr>
          <p:nvPr/>
        </p:nvPicPr>
        <p:blipFill>
          <a:blip r:embed="rId2"/>
          <a:stretch>
            <a:fillRect/>
          </a:stretch>
        </p:blipFill>
        <p:spPr>
          <a:xfrm>
            <a:off x="714348" y="2071678"/>
            <a:ext cx="7830643" cy="442974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Implementation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Code To Perform Hyper Parameter Tuning For Ada Boosting Algorithm</a:t>
            </a:r>
            <a:endParaRPr lang="en-US" sz="2400" dirty="0">
              <a:latin typeface="Times New Roman" pitchFamily="18" charset="0"/>
              <a:cs typeface="Times New Roman" pitchFamily="18" charset="0"/>
            </a:endParaRPr>
          </a:p>
        </p:txBody>
      </p:sp>
      <p:pic>
        <p:nvPicPr>
          <p:cNvPr id="6" name="Content Placeholder 5" descr="Screenshot (77).png"/>
          <p:cNvPicPr>
            <a:picLocks noGrp="1" noChangeAspect="1"/>
          </p:cNvPicPr>
          <p:nvPr>
            <p:ph idx="1"/>
          </p:nvPr>
        </p:nvPicPr>
        <p:blipFill>
          <a:blip r:embed="rId2"/>
          <a:stretch>
            <a:fillRect/>
          </a:stretch>
        </p:blipFill>
        <p:spPr>
          <a:xfrm>
            <a:off x="457200" y="1928802"/>
            <a:ext cx="8229600" cy="4214842"/>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Code To Perform Hyper Parameter Tuning For Gradient Boosting Algorithm</a:t>
            </a:r>
            <a:endParaRPr lang="en-US" sz="2400" dirty="0"/>
          </a:p>
        </p:txBody>
      </p:sp>
      <p:pic>
        <p:nvPicPr>
          <p:cNvPr id="6" name="Content Placeholder 5" descr="Screenshot (78).png"/>
          <p:cNvPicPr>
            <a:picLocks noGrp="1" noChangeAspect="1"/>
          </p:cNvPicPr>
          <p:nvPr>
            <p:ph idx="1"/>
          </p:nvPr>
        </p:nvPicPr>
        <p:blipFill>
          <a:blip r:embed="rId2"/>
          <a:stretch>
            <a:fillRect/>
          </a:stretch>
        </p:blipFill>
        <p:spPr>
          <a:xfrm>
            <a:off x="457200" y="1357298"/>
            <a:ext cx="8229600" cy="4643470"/>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pic>
        <p:nvPicPr>
          <p:cNvPr id="6" name="Content Placeholder 5" descr="Screenshot (82).png"/>
          <p:cNvPicPr>
            <a:picLocks noGrp="1" noChangeAspect="1"/>
          </p:cNvPicPr>
          <p:nvPr>
            <p:ph idx="1"/>
          </p:nvPr>
        </p:nvPicPr>
        <p:blipFill>
          <a:blip r:embed="rId2"/>
          <a:stretch>
            <a:fillRect/>
          </a:stretch>
        </p:blipFill>
        <p:spPr>
          <a:xfrm>
            <a:off x="857224" y="1285861"/>
            <a:ext cx="7215238" cy="4727890"/>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By giving how much  probability of each customer having to repay the money to the bank , it will help the bank and it will reduce their financial lose and the bank can came to know who are the customers can really repay the money.</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Tools used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Hardware Requirements :</a:t>
            </a:r>
          </a:p>
          <a:p>
            <a:pPr>
              <a:buNone/>
            </a:pPr>
            <a:r>
              <a:rPr lang="en-US" sz="2400" dirty="0" smtClean="0">
                <a:latin typeface="Times New Roman" pitchFamily="18" charset="0"/>
                <a:cs typeface="Times New Roman" pitchFamily="18" charset="0"/>
              </a:rPr>
              <a:t>       RAM : 4 or 8 GB</a:t>
            </a:r>
          </a:p>
          <a:p>
            <a:pPr>
              <a:buNone/>
            </a:pPr>
            <a:r>
              <a:rPr lang="en-US" sz="2400" dirty="0" smtClean="0">
                <a:latin typeface="Times New Roman" pitchFamily="18" charset="0"/>
                <a:cs typeface="Times New Roman" pitchFamily="18" charset="0"/>
              </a:rPr>
              <a:t>       Hard disk : 1 Tb</a:t>
            </a:r>
          </a:p>
          <a:p>
            <a:pPr>
              <a:buFont typeface="Wingdings" pitchFamily="2" charset="2"/>
              <a:buChar char="Ø"/>
            </a:pPr>
            <a:r>
              <a:rPr lang="en-US" sz="2400" dirty="0" smtClean="0">
                <a:latin typeface="Times New Roman" pitchFamily="18" charset="0"/>
                <a:cs typeface="Times New Roman" pitchFamily="18" charset="0"/>
              </a:rPr>
              <a:t>Software Required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Programming Languages : Python</a:t>
            </a:r>
          </a:p>
          <a:p>
            <a:pPr>
              <a:buNone/>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Dhaiya, S., Singh, N.P., ‘Impact of Bagging on MLP classifier’, International Conferences On Computing For Sustainable Global Development, pp. 3794-3799. 2016.</a:t>
            </a:r>
          </a:p>
          <a:p>
            <a:pPr algn="just"/>
            <a:r>
              <a:rPr lang="en-US" sz="2000" dirty="0" smtClean="0">
                <a:latin typeface="Times New Roman" pitchFamily="18" charset="0"/>
                <a:cs typeface="Times New Roman" pitchFamily="18" charset="0"/>
              </a:rPr>
              <a:t>Danenas,P., Grasva,G., ‘Selection Of Support Vector Machine Based Classifier For Credit Risk’, Expert System With Application , Vol. 42, pp. 3194-3204, 2015. </a:t>
            </a:r>
          </a:p>
          <a:p>
            <a:pPr algn="just"/>
            <a:r>
              <a:rPr lang="en-US" sz="2000" dirty="0" smtClean="0">
                <a:latin typeface="Times New Roman" pitchFamily="18" charset="0"/>
                <a:cs typeface="Times New Roman" pitchFamily="18" charset="0"/>
              </a:rPr>
              <a:t>Credit Risk Analysis by using Machine Learning Classifier by TN Pandey - ‎International Conference on Energy, Communication, Data Analytics and Soft Computing (ICECDS-2017).</a:t>
            </a:r>
          </a:p>
          <a:p>
            <a:pPr algn="just">
              <a:buNone/>
            </a:pPr>
            <a:endParaRPr lang="en-US" sz="2000" dirty="0" smtClean="0">
              <a:latin typeface="Times New Roman" pitchFamily="18" charset="0"/>
              <a:cs typeface="Times New Roman" pitchFamily="18" charset="0"/>
            </a:endParaRPr>
          </a:p>
          <a:p>
            <a:endParaRPr lang="en-US" sz="20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Banking industry has the major activity of lending money to those who are in need of money. When a financial institute lends money to a customer, they are taking some kind of risk. Because the customer may repay or may not repay the money.</a:t>
            </a:r>
          </a:p>
          <a:p>
            <a:pPr algn="just"/>
            <a:r>
              <a:rPr lang="en-US" sz="2000" dirty="0" smtClean="0">
                <a:latin typeface="Times New Roman" pitchFamily="18" charset="0"/>
                <a:cs typeface="Times New Roman" pitchFamily="18" charset="0"/>
              </a:rPr>
              <a:t>In our project we are using an algorithm which will generate an probability, this probability value will indicate the chances of borrowers defaulting. Defaulting means borrowers cannot repay their loan in a certain amount of time . If the borrower has high probability he can repay the money otherwise he cant repay the money.</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Problem definition </a:t>
            </a:r>
          </a:p>
        </p:txBody>
      </p:sp>
      <p:sp>
        <p:nvSpPr>
          <p:cNvPr id="8195" name="Content Placeholder 2"/>
          <p:cNvSpPr>
            <a:spLocks noGrp="1"/>
          </p:cNvSpPr>
          <p:nvPr>
            <p:ph idx="1"/>
          </p:nvPr>
        </p:nvSpPr>
        <p:spPr>
          <a:xfrm>
            <a:off x="357158" y="1357298"/>
            <a:ext cx="8458200" cy="4757758"/>
          </a:xfrm>
        </p:spPr>
        <p:txBody>
          <a:bodyPr/>
          <a:lstStyle/>
          <a:p>
            <a:pPr algn="just"/>
            <a:r>
              <a:rPr lang="en-US" sz="2000" dirty="0" smtClean="0">
                <a:latin typeface="Times New Roman" pitchFamily="18" charset="0"/>
                <a:cs typeface="Times New Roman" pitchFamily="18" charset="0"/>
              </a:rPr>
              <a:t>The accurate assessment of consumer credit risk  is of uttermost  importance for  lending organizations. Increasing the demand for consumer credit has led to the competition in credit industry. So Banking sectors  have to develop  and  apply  machine  learning  methods  to  handle analyzing credit data in order to save money and reduction of risk.</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In the existing system they are using the normal Classifying Algorithms to predict Credit Repaying nature of a customer.</a:t>
            </a:r>
          </a:p>
          <a:p>
            <a:pPr algn="just"/>
            <a:r>
              <a:rPr lang="en-US" sz="2000" dirty="0" smtClean="0">
                <a:latin typeface="Times New Roman" pitchFamily="18" charset="0"/>
                <a:cs typeface="Times New Roman" pitchFamily="18" charset="0"/>
              </a:rPr>
              <a:t>The robustness of current traditional approaches is based on formalized hypothesis  which are not capturing the fraud behavior of the Customer.</a:t>
            </a:r>
          </a:p>
          <a:p>
            <a:pPr algn="just"/>
            <a:r>
              <a:rPr lang="en-US" sz="2000" dirty="0" smtClean="0">
                <a:latin typeface="Times New Roman" pitchFamily="18" charset="0"/>
                <a:cs typeface="Times New Roman" pitchFamily="18" charset="0"/>
              </a:rPr>
              <a:t>The distortions in the existing model is not easily identifiable.</a:t>
            </a:r>
          </a:p>
          <a:p>
            <a:pPr algn="just"/>
            <a:r>
              <a:rPr lang="en-US" sz="2000" dirty="0" smtClean="0">
                <a:latin typeface="Times New Roman" pitchFamily="18" charset="0"/>
                <a:cs typeface="Times New Roman" pitchFamily="18" charset="0"/>
              </a:rPr>
              <a:t>This model is still far from attaining mature levels both at the methodological and at the credit granting , monitoring and control process.</a:t>
            </a:r>
          </a:p>
          <a:p>
            <a:pPr algn="just">
              <a:buFont typeface="Wingdings" pitchFamily="2" charset="2"/>
              <a:buChar char="Ø"/>
            </a:pPr>
            <a:endParaRPr lang="en-US" sz="2400" b="1" dirty="0" smtClean="0"/>
          </a:p>
          <a:p>
            <a:pPr>
              <a:buNone/>
            </a:pPr>
            <a:endParaRPr lang="en-US" sz="2400" dirty="0" smtClean="0"/>
          </a:p>
          <a:p>
            <a:pPr>
              <a:buFont typeface="Wingdings" pitchFamily="2" charset="2"/>
              <a:buChar char="Ø"/>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In this proposed model we are building the models which will accurately predict the risk factor using the boosting algorithms using machine learning.</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main Advantages of this system is to:</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Lend to right type of customers.</a:t>
            </a:r>
          </a:p>
          <a:p>
            <a:r>
              <a:rPr lang="en-US" sz="2000" dirty="0" smtClean="0">
                <a:latin typeface="Times New Roman" pitchFamily="18" charset="0"/>
                <a:cs typeface="Times New Roman" pitchFamily="18" charset="0"/>
              </a:rPr>
              <a:t>  Monitor collections.</a:t>
            </a:r>
          </a:p>
          <a:p>
            <a:r>
              <a:rPr lang="en-US" sz="2000" dirty="0" smtClean="0">
                <a:latin typeface="Times New Roman" pitchFamily="18" charset="0"/>
                <a:cs typeface="Times New Roman" pitchFamily="18" charset="0"/>
              </a:rPr>
              <a:t>  Predict and reduce delinquencies.</a:t>
            </a:r>
          </a:p>
          <a:p>
            <a:r>
              <a:rPr lang="en-US" sz="2000" dirty="0" smtClean="0">
                <a:latin typeface="Times New Roman" pitchFamily="18" charset="0"/>
                <a:cs typeface="Times New Roman" pitchFamily="18" charset="0"/>
              </a:rPr>
              <a:t>  Reduce NPA and increase profitability.</a:t>
            </a: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Gradient Boost Algorithm :</a:t>
            </a:r>
          </a:p>
          <a:p>
            <a:pPr>
              <a:buNone/>
            </a:pPr>
            <a:r>
              <a:rPr lang="en-US" sz="2400" dirty="0" smtClean="0">
                <a:latin typeface="Times New Roman" pitchFamily="18" charset="0"/>
                <a:cs typeface="Times New Roman" pitchFamily="18" charset="0"/>
              </a:rPr>
              <a:t>Steps :</a:t>
            </a:r>
          </a:p>
          <a:p>
            <a:pPr>
              <a:buAutoNum type="arabicParenR"/>
            </a:pPr>
            <a:r>
              <a:rPr lang="en-US" sz="2000" dirty="0" smtClean="0">
                <a:latin typeface="Times New Roman" pitchFamily="18" charset="0"/>
                <a:cs typeface="Times New Roman" pitchFamily="18" charset="0"/>
              </a:rPr>
              <a:t>Calculate the average of the target label</a:t>
            </a:r>
          </a:p>
          <a:p>
            <a:pPr>
              <a:buAutoNum type="arabicParenR"/>
            </a:pPr>
            <a:r>
              <a:rPr lang="en-US" sz="2000" dirty="0" smtClean="0">
                <a:latin typeface="Times New Roman" pitchFamily="18" charset="0"/>
                <a:cs typeface="Times New Roman" pitchFamily="18" charset="0"/>
              </a:rPr>
              <a:t>Calculate the residuals</a:t>
            </a:r>
          </a:p>
          <a:p>
            <a:pPr>
              <a:buAutoNum type="arabicParenR"/>
            </a:pPr>
            <a:r>
              <a:rPr lang="en-US" sz="2000" dirty="0" smtClean="0">
                <a:latin typeface="Times New Roman" pitchFamily="18" charset="0"/>
                <a:cs typeface="Times New Roman" pitchFamily="18" charset="0"/>
              </a:rPr>
              <a:t>Construct a decision tree</a:t>
            </a:r>
          </a:p>
          <a:p>
            <a:pPr>
              <a:buAutoNum type="arabicParenR"/>
            </a:pPr>
            <a:r>
              <a:rPr lang="en-US" sz="2000" dirty="0" smtClean="0">
                <a:latin typeface="Times New Roman" pitchFamily="18" charset="0"/>
                <a:cs typeface="Times New Roman" pitchFamily="18" charset="0"/>
              </a:rPr>
              <a:t>Predict the target label using all of the trees with in the ensemble</a:t>
            </a:r>
          </a:p>
          <a:p>
            <a:pPr>
              <a:buAutoNum type="arabicParenR"/>
            </a:pPr>
            <a:r>
              <a:rPr lang="en-US" sz="2000" dirty="0" smtClean="0">
                <a:latin typeface="Times New Roman" pitchFamily="18" charset="0"/>
                <a:cs typeface="Times New Roman" pitchFamily="18" charset="0"/>
              </a:rPr>
              <a:t>Compute new residuals</a:t>
            </a:r>
          </a:p>
          <a:p>
            <a:pPr>
              <a:buAutoNum type="arabicParenR"/>
            </a:pPr>
            <a:r>
              <a:rPr lang="en-US" sz="2000" dirty="0" smtClean="0">
                <a:latin typeface="Times New Roman" pitchFamily="18" charset="0"/>
                <a:cs typeface="Times New Roman" pitchFamily="18" charset="0"/>
              </a:rPr>
              <a:t>Repeat step 3 and 5 until the number of iterations matches the number specified by the hyper parameter</a:t>
            </a:r>
          </a:p>
          <a:p>
            <a:pPr>
              <a:buAutoNum type="arabicParenR"/>
            </a:pPr>
            <a:r>
              <a:rPr lang="en-US" sz="2000" dirty="0" smtClean="0">
                <a:latin typeface="Times New Roman" pitchFamily="18" charset="0"/>
                <a:cs typeface="Times New Roman" pitchFamily="18" charset="0"/>
              </a:rPr>
              <a:t>Once trained, use all the trees in the ensemble to make a final prediction as to the value of the target variable.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Overview of Gradient Boost Algorithm</a:t>
            </a:r>
            <a:endParaRPr lang="en-US" sz="3600" dirty="0">
              <a:latin typeface="Times New Roman" pitchFamily="18" charset="0"/>
              <a:cs typeface="Times New Roman" pitchFamily="18" charset="0"/>
            </a:endParaRPr>
          </a:p>
        </p:txBody>
      </p:sp>
      <p:pic>
        <p:nvPicPr>
          <p:cNvPr id="4" name="Content Placeholder 3" descr="image3.png"/>
          <p:cNvPicPr>
            <a:picLocks noGrp="1" noChangeAspect="1"/>
          </p:cNvPicPr>
          <p:nvPr>
            <p:ph idx="1"/>
          </p:nvPr>
        </p:nvPicPr>
        <p:blipFill>
          <a:blip r:embed="rId2"/>
          <a:stretch>
            <a:fillRect/>
          </a:stretch>
        </p:blipFill>
        <p:spPr>
          <a:xfrm>
            <a:off x="214282" y="1428736"/>
            <a:ext cx="8715435" cy="4714907"/>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 Boost Algorithm</a:t>
            </a:r>
            <a:endParaRPr lang="en-US" dirty="0"/>
          </a:p>
        </p:txBody>
      </p:sp>
      <p:sp>
        <p:nvSpPr>
          <p:cNvPr id="3" name="Content Placeholder 2"/>
          <p:cNvSpPr>
            <a:spLocks noGrp="1"/>
          </p:cNvSpPr>
          <p:nvPr>
            <p:ph idx="1"/>
          </p:nvPr>
        </p:nvSpPr>
        <p:spPr/>
        <p:txBody>
          <a:bodyPr/>
          <a:lstStyle/>
          <a:p>
            <a:r>
              <a:rPr lang="en-US" dirty="0" smtClean="0"/>
              <a:t>Steps:</a:t>
            </a:r>
          </a:p>
          <a:p>
            <a:pPr>
              <a:buNone/>
            </a:pPr>
            <a:endParaRPr lang="en-US" dirty="0" smtClean="0"/>
          </a:p>
          <a:p>
            <a:pPr marL="457200" indent="-457200">
              <a:buAutoNum type="arabicParenR"/>
            </a:pPr>
            <a:r>
              <a:rPr lang="en-US" sz="2000" dirty="0" smtClean="0">
                <a:latin typeface="Times New Roman" pitchFamily="18" charset="0"/>
                <a:cs typeface="Times New Roman" pitchFamily="18" charset="0"/>
              </a:rPr>
              <a:t>Initialize the sample weights</a:t>
            </a:r>
          </a:p>
          <a:p>
            <a:pPr marL="457200" indent="-457200">
              <a:buFont typeface="Wingdings" pitchFamily="2" charset="2"/>
              <a:buAutoNum type="arabicParenR"/>
            </a:pPr>
            <a:r>
              <a:rPr lang="en-US" sz="2000" dirty="0" smtClean="0">
                <a:latin typeface="Times New Roman" pitchFamily="18" charset="0"/>
                <a:cs typeface="Times New Roman" pitchFamily="18" charset="0"/>
              </a:rPr>
              <a:t>Build a decision tree with each feature, classify the data and evaluate the result</a:t>
            </a:r>
          </a:p>
          <a:p>
            <a:pPr marL="457200" indent="-457200">
              <a:buFont typeface="Wingdings" pitchFamily="2" charset="2"/>
              <a:buAutoNum type="arabicParenR"/>
            </a:pPr>
            <a:r>
              <a:rPr lang="en-US" sz="2000" dirty="0" smtClean="0">
                <a:latin typeface="Times New Roman" pitchFamily="18" charset="0"/>
                <a:cs typeface="Times New Roman" pitchFamily="18" charset="0"/>
              </a:rPr>
              <a:t>Calculate the significance of the tree in the final classification</a:t>
            </a:r>
          </a:p>
          <a:p>
            <a:pPr marL="457200" indent="-457200">
              <a:buFont typeface="Wingdings" pitchFamily="2" charset="2"/>
              <a:buAutoNum type="arabicParenR"/>
            </a:pPr>
            <a:r>
              <a:rPr lang="en-US" sz="2000" dirty="0" smtClean="0">
                <a:latin typeface="Times New Roman" pitchFamily="18" charset="0"/>
                <a:cs typeface="Times New Roman" pitchFamily="18" charset="0"/>
              </a:rPr>
              <a:t>Update the sample weights so that the next decision tree will take the errors made by the preceding decision tree into account</a:t>
            </a:r>
          </a:p>
          <a:p>
            <a:pPr marL="457200" indent="-457200">
              <a:buNone/>
            </a:pPr>
            <a:endParaRPr lang="en-US" sz="2400" dirty="0" smtClean="0">
              <a:latin typeface="Times New Roman" pitchFamily="18" charset="0"/>
              <a:cs typeface="Times New Roman" pitchFamily="18" charset="0"/>
            </a:endParaRPr>
          </a:p>
          <a:p>
            <a:pPr marL="457200" indent="-457200">
              <a:buFont typeface="Wingdings" pitchFamily="2" charset="2"/>
              <a:buAutoNum type="arabicParenR"/>
            </a:pPr>
            <a:endParaRPr lang="en-US" sz="2400" dirty="0" smtClean="0">
              <a:latin typeface="Times New Roman" pitchFamily="18" charset="0"/>
              <a:cs typeface="Times New Roman" pitchFamily="18" charset="0"/>
            </a:endParaRPr>
          </a:p>
          <a:p>
            <a:pPr marL="457200" indent="-457200">
              <a:buFont typeface="Wingdings" pitchFamily="2" charset="2"/>
              <a:buAutoNum type="arabicParenR"/>
            </a:pPr>
            <a:endParaRPr lang="en-US" sz="2400" dirty="0" smtClean="0">
              <a:latin typeface="Times New Roman" pitchFamily="18" charset="0"/>
              <a:cs typeface="Times New Roman" pitchFamily="18" charset="0"/>
            </a:endParaRPr>
          </a:p>
          <a:p>
            <a:pPr marL="457200" indent="-457200">
              <a:buAutoNum type="arabicParenR"/>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2000" dirty="0" smtClean="0">
                <a:solidFill>
                  <a:srgbClr val="FFC000"/>
                </a:solidFill>
                <a:latin typeface="Times New Roman" pitchFamily="18" charset="0"/>
                <a:cs typeface="Times New Roman" pitchFamily="18" charset="0"/>
              </a:rPr>
              <a:t>5)   </a:t>
            </a:r>
            <a:r>
              <a:rPr lang="en-US" sz="2000" dirty="0" smtClean="0">
                <a:latin typeface="Times New Roman" pitchFamily="18" charset="0"/>
                <a:cs typeface="Times New Roman" pitchFamily="18" charset="0"/>
              </a:rPr>
              <a:t>Form a new dataset</a:t>
            </a:r>
          </a:p>
          <a:p>
            <a:pPr>
              <a:buNone/>
            </a:pPr>
            <a:r>
              <a:rPr lang="en-US" sz="2000" dirty="0" smtClean="0">
                <a:solidFill>
                  <a:srgbClr val="FFC000"/>
                </a:solidFill>
                <a:latin typeface="Times New Roman" pitchFamily="18" charset="0"/>
                <a:cs typeface="Times New Roman" pitchFamily="18" charset="0"/>
              </a:rPr>
              <a:t> 6)  </a:t>
            </a:r>
            <a:r>
              <a:rPr lang="en-US" sz="2000" dirty="0" smtClean="0">
                <a:latin typeface="Times New Roman" pitchFamily="18" charset="0"/>
                <a:cs typeface="Times New Roman" pitchFamily="18" charset="0"/>
              </a:rPr>
              <a:t>Repeat steps 2 through 5 until the number of iterations equals the number specified by the hyper parameter (i.e. number of estimators)</a:t>
            </a:r>
          </a:p>
          <a:p>
            <a:pPr>
              <a:buNone/>
            </a:pPr>
            <a:r>
              <a:rPr lang="en-US" sz="2000" dirty="0" smtClean="0">
                <a:solidFill>
                  <a:srgbClr val="FFC000"/>
                </a:solidFill>
                <a:latin typeface="Times New Roman" pitchFamily="18" charset="0"/>
                <a:cs typeface="Times New Roman" pitchFamily="18" charset="0"/>
              </a:rPr>
              <a:t>7)</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Use the forest of decision trees to make predictions on data outside of the training set</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5596</TotalTime>
  <Words>708</Words>
  <Application>Microsoft Office PowerPoint</Application>
  <PresentationFormat>On-screen Show (4:3)</PresentationFormat>
  <Paragraphs>98</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Theme1</vt:lpstr>
      <vt:lpstr>Credit Risk Analysis Using Machine Learning Algorithms Github link : https://github.com/Credit-Risk-Analysis-Using-Boosting-Alg/A3_BATCH_2020 </vt:lpstr>
      <vt:lpstr>Abstract </vt:lpstr>
      <vt:lpstr>Problem definition </vt:lpstr>
      <vt:lpstr>Existing System</vt:lpstr>
      <vt:lpstr>Proposed System</vt:lpstr>
      <vt:lpstr>Algorithms</vt:lpstr>
      <vt:lpstr>Overview of Gradient Boost Algorithm</vt:lpstr>
      <vt:lpstr>Ada Boost Algorithm</vt:lpstr>
      <vt:lpstr>Contd…</vt:lpstr>
      <vt:lpstr>Project planning</vt:lpstr>
      <vt:lpstr>Data Flow Diagram</vt:lpstr>
      <vt:lpstr>Slide 12</vt:lpstr>
      <vt:lpstr>Implementation  Code To Perform Hyper Parameter Tuning For Ada Boosting Algorithm</vt:lpstr>
      <vt:lpstr>Code To Perform Hyper Parameter Tuning For Gradient Boosting Algorithm</vt:lpstr>
      <vt:lpstr>Project Output</vt:lpstr>
      <vt:lpstr>Conclusion</vt:lpstr>
      <vt:lpstr>Requirements </vt:lpstr>
      <vt:lpstr>Literature Survey</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daddy</cp:lastModifiedBy>
  <cp:revision>544</cp:revision>
  <dcterms:created xsi:type="dcterms:W3CDTF">2006-08-16T00:00:00Z</dcterms:created>
  <dcterms:modified xsi:type="dcterms:W3CDTF">2020-05-02T14:17:22Z</dcterms:modified>
</cp:coreProperties>
</file>