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0"/>
  </p:notesMasterIdLst>
  <p:sldIdLst>
    <p:sldId id="256" r:id="rId2"/>
    <p:sldId id="306" r:id="rId3"/>
    <p:sldId id="328" r:id="rId4"/>
    <p:sldId id="349" r:id="rId5"/>
    <p:sldId id="321" r:id="rId6"/>
    <p:sldId id="317" r:id="rId7"/>
    <p:sldId id="337" r:id="rId8"/>
    <p:sldId id="338" r:id="rId9"/>
    <p:sldId id="329" r:id="rId10"/>
    <p:sldId id="308" r:id="rId11"/>
    <p:sldId id="305" r:id="rId12"/>
    <p:sldId id="334" r:id="rId13"/>
    <p:sldId id="314" r:id="rId14"/>
    <p:sldId id="309" r:id="rId15"/>
    <p:sldId id="312" r:id="rId16"/>
    <p:sldId id="335" r:id="rId17"/>
    <p:sldId id="330" r:id="rId18"/>
    <p:sldId id="322" r:id="rId19"/>
    <p:sldId id="341" r:id="rId20"/>
    <p:sldId id="340" r:id="rId21"/>
    <p:sldId id="342" r:id="rId22"/>
    <p:sldId id="339" r:id="rId23"/>
    <p:sldId id="343" r:id="rId24"/>
    <p:sldId id="331" r:id="rId25"/>
    <p:sldId id="336" r:id="rId26"/>
    <p:sldId id="323" r:id="rId27"/>
    <p:sldId id="356" r:id="rId28"/>
    <p:sldId id="355" r:id="rId29"/>
    <p:sldId id="332" r:id="rId30"/>
    <p:sldId id="358" r:id="rId31"/>
    <p:sldId id="333" r:id="rId32"/>
    <p:sldId id="347" r:id="rId33"/>
    <p:sldId id="348" r:id="rId34"/>
    <p:sldId id="350" r:id="rId35"/>
    <p:sldId id="351" r:id="rId36"/>
    <p:sldId id="352" r:id="rId37"/>
    <p:sldId id="353" r:id="rId38"/>
    <p:sldId id="263"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Didact Gothic" panose="020B0604020202020204" charset="0"/>
      <p:regular r:id="rId45"/>
    </p:embeddedFont>
    <p:embeddedFont>
      <p:font typeface="Montserrat" panose="00000500000000000000" pitchFamily="2" charset="0"/>
      <p:regular r:id="rId46"/>
      <p:bold r:id="rId47"/>
      <p:italic r:id="rId48"/>
      <p:boldItalic r:id="rId49"/>
    </p:embeddedFont>
    <p:embeddedFont>
      <p:font typeface="Perpetua" panose="02020502060401020303" pitchFamily="18" charset="0"/>
      <p:regular r:id="rId50"/>
      <p:bold r:id="rId51"/>
      <p:italic r:id="rId52"/>
      <p:boldItalic r:id="rId53"/>
    </p:embeddedFont>
    <p:embeddedFont>
      <p:font typeface="Prata"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9AA0A6"/>
          </p15:clr>
        </p15:guide>
        <p15:guide id="2" orient="horz" pos="1728">
          <p15:clr>
            <a:srgbClr val="9AA0A6"/>
          </p15:clr>
        </p15:guide>
        <p15:guide id="3" orient="horz" pos="738">
          <p15:clr>
            <a:srgbClr val="9AA0A6"/>
          </p15:clr>
        </p15:guide>
        <p15:guide id="4" orient="horz" pos="1391">
          <p15:clr>
            <a:srgbClr val="9AA0A6"/>
          </p15:clr>
        </p15:guide>
        <p15:guide id="5" orient="horz" pos="2110">
          <p15:clr>
            <a:srgbClr val="9AA0A6"/>
          </p15:clr>
        </p15:guide>
        <p15:guide id="6" pos="438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2802A-263C-9640-8880-E0CA8BCA7DBC}" v="4080" dt="2021-11-05T13:23:45.078"/>
    <p1510:client id="{5FAA50CF-69C8-48E1-9958-5A59595E8F65}" v="3800" dt="2021-11-05T20:23:53.419"/>
    <p1510:client id="{875271C5-7DEA-4689-A938-EE8DB0030DC0}" v="12134" dt="2021-11-05T06:07:04.647"/>
    <p1510:client id="{8A21F6DD-16B1-CDA0-F9BC-2EA59380AB9A}" v="120" dt="2021-11-05T13:25:45.724"/>
    <p1510:client id="{CEEF572F-438B-AD4F-93CF-F5A54C612F91}" v="3413" dt="2021-11-05T05:34:21.783"/>
    <p1510:client id="{F335B2D5-0BD6-A049-A8D2-E7644E533587}" v="1950" dt="2021-11-05T10:48:59.158"/>
  </p1510:revLst>
</p1510:revInfo>
</file>

<file path=ppt/tableStyles.xml><?xml version="1.0" encoding="utf-8"?>
<a:tblStyleLst xmlns:a="http://schemas.openxmlformats.org/drawingml/2006/main" def="{DC7F6B37-8016-4AEA-A660-58626039BDA5}">
  <a:tblStyle styleId="{DC7F6B37-8016-4AEA-A660-58626039BD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7688" autoAdjust="0"/>
  </p:normalViewPr>
  <p:slideViewPr>
    <p:cSldViewPr snapToGrid="0">
      <p:cViewPr varScale="1">
        <p:scale>
          <a:sx n="99" d="100"/>
          <a:sy n="99" d="100"/>
        </p:scale>
        <p:origin x="955" y="82"/>
      </p:cViewPr>
      <p:guideLst>
        <p:guide orient="horz" pos="288"/>
        <p:guide orient="horz" pos="1728"/>
        <p:guide orient="horz" pos="738"/>
        <p:guide orient="horz" pos="1391"/>
        <p:guide orient="horz" pos="2110"/>
        <p:guide pos="43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248F2-7F08-E14E-A56F-32BBAFAF7DA4}" type="doc">
      <dgm:prSet loTypeId="urn:microsoft.com/office/officeart/2005/8/layout/venn1" loCatId="relationship" qsTypeId="urn:microsoft.com/office/officeart/2005/8/quickstyle/simple1" qsCatId="simple" csTypeId="urn:microsoft.com/office/officeart/2005/8/colors/accent1_2" csCatId="accent1" phldr="1"/>
      <dgm:spPr/>
    </dgm:pt>
    <dgm:pt modelId="{AC1085D5-B59B-4849-AE56-1AAF39DBFA75}">
      <dgm:prSet phldrT="[Text]" custT="1"/>
      <dgm:spPr/>
      <dgm:t>
        <a:bodyPr/>
        <a:lstStyle/>
        <a:p>
          <a:r>
            <a:rPr lang="en-SG" sz="1100" b="1" i="0" u="none">
              <a:latin typeface="Perpetua" panose="02020502060401020303" pitchFamily="18" charset="77"/>
            </a:rPr>
            <a:t>Demand forecasting</a:t>
          </a:r>
          <a:endParaRPr lang="en-US" altLang="zh-CN" sz="1100" b="1" i="0" u="none">
            <a:latin typeface="Perpetua" panose="02020502060401020303" pitchFamily="18" charset="77"/>
          </a:endParaRPr>
        </a:p>
      </dgm:t>
    </dgm:pt>
    <dgm:pt modelId="{2E2213AA-CC64-CE4A-9C64-7E583A51E518}" type="parTrans" cxnId="{89914FE2-E485-DA40-AF8C-BC8F46BC2C9C}">
      <dgm:prSet/>
      <dgm:spPr/>
      <dgm:t>
        <a:bodyPr/>
        <a:lstStyle/>
        <a:p>
          <a:endParaRPr lang="en-GB"/>
        </a:p>
      </dgm:t>
    </dgm:pt>
    <dgm:pt modelId="{65281858-0C84-7E41-A895-9DED76C8B50A}" type="sibTrans" cxnId="{89914FE2-E485-DA40-AF8C-BC8F46BC2C9C}">
      <dgm:prSet/>
      <dgm:spPr/>
      <dgm:t>
        <a:bodyPr/>
        <a:lstStyle/>
        <a:p>
          <a:endParaRPr lang="en-GB"/>
        </a:p>
      </dgm:t>
    </dgm:pt>
    <dgm:pt modelId="{1D4ABE0B-8860-2B4F-A63E-AC0D47045BEB}">
      <dgm:prSet phldrT="[Text]" custT="1"/>
      <dgm:spPr/>
      <dgm:t>
        <a:bodyPr/>
        <a:lstStyle/>
        <a:p>
          <a:pPr algn="ctr"/>
          <a:r>
            <a:rPr lang="en-SG" sz="1100" b="1" i="0" u="none">
              <a:latin typeface="Perpetua" panose="02020502060401020303" pitchFamily="18" charset="77"/>
            </a:rPr>
            <a:t>Demand sensing</a:t>
          </a:r>
          <a:r>
            <a:rPr lang="en-US" altLang="zh-CN" sz="1100" b="1" i="0" u="none">
              <a:latin typeface="Perpetua" panose="02020502060401020303" pitchFamily="18" charset="77"/>
            </a:rPr>
            <a:t>s</a:t>
          </a:r>
        </a:p>
      </dgm:t>
    </dgm:pt>
    <dgm:pt modelId="{97EF14C3-0B84-9743-83AC-62A9FDFD6760}" type="parTrans" cxnId="{CDAD0C19-5BF6-5F40-B62C-A6CB0522B174}">
      <dgm:prSet/>
      <dgm:spPr/>
      <dgm:t>
        <a:bodyPr/>
        <a:lstStyle/>
        <a:p>
          <a:endParaRPr lang="en-GB"/>
        </a:p>
      </dgm:t>
    </dgm:pt>
    <dgm:pt modelId="{5AAD5254-46A0-BB4D-9794-467ED34F6C43}" type="sibTrans" cxnId="{CDAD0C19-5BF6-5F40-B62C-A6CB0522B174}">
      <dgm:prSet/>
      <dgm:spPr/>
      <dgm:t>
        <a:bodyPr/>
        <a:lstStyle/>
        <a:p>
          <a:endParaRPr lang="en-GB"/>
        </a:p>
      </dgm:t>
    </dgm:pt>
    <dgm:pt modelId="{4D6330EC-51A2-AE4D-8746-2E1CEC2EBCCC}">
      <dgm:prSet phldrT="[Text]" custT="1"/>
      <dgm:spPr/>
      <dgm:t>
        <a:bodyPr anchor="ctr"/>
        <a:lstStyle/>
        <a:p>
          <a:pPr algn="ctr"/>
          <a:r>
            <a:rPr lang="en-SG" sz="1100" b="1" i="0" u="none">
              <a:latin typeface="Perpetua" panose="02020502060401020303" pitchFamily="18" charset="77"/>
            </a:rPr>
            <a:t>Predictive</a:t>
          </a:r>
          <a:r>
            <a:rPr lang="zh-CN" altLang="en-US" sz="1100" b="1" i="0" u="none">
              <a:latin typeface="Perpetua" panose="02020502060401020303" pitchFamily="18" charset="77"/>
            </a:rPr>
            <a:t> </a:t>
          </a:r>
          <a:r>
            <a:rPr lang="en-SG" sz="1100" b="1" i="0" u="none">
              <a:latin typeface="Perpetua" panose="02020502060401020303" pitchFamily="18" charset="77"/>
            </a:rPr>
            <a:t>analytics</a:t>
          </a:r>
          <a:endParaRPr lang="en-US" altLang="zh-CN" sz="1100" b="1" i="0" u="none">
            <a:latin typeface="Perpetua" panose="02020502060401020303" pitchFamily="18" charset="77"/>
          </a:endParaRPr>
        </a:p>
      </dgm:t>
    </dgm:pt>
    <dgm:pt modelId="{3A771055-4DB6-D94A-B0AE-8225E3908A78}" type="parTrans" cxnId="{15030DEB-6EC9-C442-9A83-2F1E605D59A9}">
      <dgm:prSet/>
      <dgm:spPr/>
      <dgm:t>
        <a:bodyPr/>
        <a:lstStyle/>
        <a:p>
          <a:endParaRPr lang="en-GB"/>
        </a:p>
      </dgm:t>
    </dgm:pt>
    <dgm:pt modelId="{9BD72709-212C-BC4D-913A-45AE70F2811F}" type="sibTrans" cxnId="{15030DEB-6EC9-C442-9A83-2F1E605D59A9}">
      <dgm:prSet/>
      <dgm:spPr/>
      <dgm:t>
        <a:bodyPr/>
        <a:lstStyle/>
        <a:p>
          <a:endParaRPr lang="en-GB"/>
        </a:p>
      </dgm:t>
    </dgm:pt>
    <dgm:pt modelId="{79CAAE4C-19A1-0C4C-A7EF-45DD087AC43E}" type="pres">
      <dgm:prSet presAssocID="{CED248F2-7F08-E14E-A56F-32BBAFAF7DA4}" presName="compositeShape" presStyleCnt="0">
        <dgm:presLayoutVars>
          <dgm:chMax val="7"/>
          <dgm:dir/>
          <dgm:resizeHandles val="exact"/>
        </dgm:presLayoutVars>
      </dgm:prSet>
      <dgm:spPr/>
    </dgm:pt>
    <dgm:pt modelId="{28BE25DA-4B05-D244-8CA5-F9DF32558004}" type="pres">
      <dgm:prSet presAssocID="{AC1085D5-B59B-4849-AE56-1AAF39DBFA75}" presName="circ1" presStyleLbl="vennNode1" presStyleIdx="0" presStyleCnt="3" custScaleX="116334" custScaleY="92896" custLinFactNeighborX="2860" custLinFactNeighborY="-540"/>
      <dgm:spPr/>
    </dgm:pt>
    <dgm:pt modelId="{ED0FF184-CBD9-1C48-A185-8825A3EC5505}" type="pres">
      <dgm:prSet presAssocID="{AC1085D5-B59B-4849-AE56-1AAF39DBFA75}" presName="circ1Tx" presStyleLbl="revTx" presStyleIdx="0" presStyleCnt="0">
        <dgm:presLayoutVars>
          <dgm:chMax val="0"/>
          <dgm:chPref val="0"/>
          <dgm:bulletEnabled val="1"/>
        </dgm:presLayoutVars>
      </dgm:prSet>
      <dgm:spPr/>
    </dgm:pt>
    <dgm:pt modelId="{B55583ED-AF2F-394E-8D45-9829A1630519}" type="pres">
      <dgm:prSet presAssocID="{1D4ABE0B-8860-2B4F-A63E-AC0D47045BEB}" presName="circ2" presStyleLbl="vennNode1" presStyleIdx="1" presStyleCnt="3" custScaleX="127107" custScaleY="96895" custLinFactNeighborX="24865" custLinFactNeighborY="5465"/>
      <dgm:spPr/>
    </dgm:pt>
    <dgm:pt modelId="{762DEAFC-9751-B240-BDEE-BC870DCE84F8}" type="pres">
      <dgm:prSet presAssocID="{1D4ABE0B-8860-2B4F-A63E-AC0D47045BEB}" presName="circ2Tx" presStyleLbl="revTx" presStyleIdx="0" presStyleCnt="0">
        <dgm:presLayoutVars>
          <dgm:chMax val="0"/>
          <dgm:chPref val="0"/>
          <dgm:bulletEnabled val="1"/>
        </dgm:presLayoutVars>
      </dgm:prSet>
      <dgm:spPr/>
    </dgm:pt>
    <dgm:pt modelId="{6470ECEE-A941-A74A-A3CF-39DB5D1D3819}" type="pres">
      <dgm:prSet presAssocID="{4D6330EC-51A2-AE4D-8746-2E1CEC2EBCCC}" presName="circ3" presStyleLbl="vennNode1" presStyleIdx="2" presStyleCnt="3" custScaleX="116937" custScaleY="90257" custLinFactNeighborX="-9373" custLinFactNeighborY="5670"/>
      <dgm:spPr/>
    </dgm:pt>
    <dgm:pt modelId="{D701733C-DC87-244B-B310-349ABDA96429}" type="pres">
      <dgm:prSet presAssocID="{4D6330EC-51A2-AE4D-8746-2E1CEC2EBCCC}" presName="circ3Tx" presStyleLbl="revTx" presStyleIdx="0" presStyleCnt="0">
        <dgm:presLayoutVars>
          <dgm:chMax val="0"/>
          <dgm:chPref val="0"/>
          <dgm:bulletEnabled val="1"/>
        </dgm:presLayoutVars>
      </dgm:prSet>
      <dgm:spPr/>
    </dgm:pt>
  </dgm:ptLst>
  <dgm:cxnLst>
    <dgm:cxn modelId="{F3BE7811-1E8D-B641-8A38-1095B2D90EDB}" type="presOf" srcId="{AC1085D5-B59B-4849-AE56-1AAF39DBFA75}" destId="{ED0FF184-CBD9-1C48-A185-8825A3EC5505}" srcOrd="1" destOrd="0" presId="urn:microsoft.com/office/officeart/2005/8/layout/venn1"/>
    <dgm:cxn modelId="{CDAD0C19-5BF6-5F40-B62C-A6CB0522B174}" srcId="{CED248F2-7F08-E14E-A56F-32BBAFAF7DA4}" destId="{1D4ABE0B-8860-2B4F-A63E-AC0D47045BEB}" srcOrd="1" destOrd="0" parTransId="{97EF14C3-0B84-9743-83AC-62A9FDFD6760}" sibTransId="{5AAD5254-46A0-BB4D-9794-467ED34F6C43}"/>
    <dgm:cxn modelId="{30975453-2F0C-6D47-B867-5AD77D7E32AB}" type="presOf" srcId="{1D4ABE0B-8860-2B4F-A63E-AC0D47045BEB}" destId="{B55583ED-AF2F-394E-8D45-9829A1630519}" srcOrd="0" destOrd="0" presId="urn:microsoft.com/office/officeart/2005/8/layout/venn1"/>
    <dgm:cxn modelId="{72456E93-EF03-4E17-8487-C0C93E094D32}" type="presOf" srcId="{4D6330EC-51A2-AE4D-8746-2E1CEC2EBCCC}" destId="{6470ECEE-A941-A74A-A3CF-39DB5D1D3819}" srcOrd="0" destOrd="0" presId="urn:microsoft.com/office/officeart/2005/8/layout/venn1"/>
    <dgm:cxn modelId="{DADB3EAB-C16A-9B4E-B61A-75613A02A300}" type="presOf" srcId="{CED248F2-7F08-E14E-A56F-32BBAFAF7DA4}" destId="{79CAAE4C-19A1-0C4C-A7EF-45DD087AC43E}" srcOrd="0" destOrd="0" presId="urn:microsoft.com/office/officeart/2005/8/layout/venn1"/>
    <dgm:cxn modelId="{9EDAAABE-702D-4531-87F4-A8D5795F43A5}" type="presOf" srcId="{4D6330EC-51A2-AE4D-8746-2E1CEC2EBCCC}" destId="{D701733C-DC87-244B-B310-349ABDA96429}" srcOrd="1" destOrd="0" presId="urn:microsoft.com/office/officeart/2005/8/layout/venn1"/>
    <dgm:cxn modelId="{5CE8E8BF-2583-434D-A9BE-029263AE5C93}" type="presOf" srcId="{AC1085D5-B59B-4849-AE56-1AAF39DBFA75}" destId="{28BE25DA-4B05-D244-8CA5-F9DF32558004}" srcOrd="0" destOrd="0" presId="urn:microsoft.com/office/officeart/2005/8/layout/venn1"/>
    <dgm:cxn modelId="{89914FE2-E485-DA40-AF8C-BC8F46BC2C9C}" srcId="{CED248F2-7F08-E14E-A56F-32BBAFAF7DA4}" destId="{AC1085D5-B59B-4849-AE56-1AAF39DBFA75}" srcOrd="0" destOrd="0" parTransId="{2E2213AA-CC64-CE4A-9C64-7E583A51E518}" sibTransId="{65281858-0C84-7E41-A895-9DED76C8B50A}"/>
    <dgm:cxn modelId="{15030DEB-6EC9-C442-9A83-2F1E605D59A9}" srcId="{CED248F2-7F08-E14E-A56F-32BBAFAF7DA4}" destId="{4D6330EC-51A2-AE4D-8746-2E1CEC2EBCCC}" srcOrd="2" destOrd="0" parTransId="{3A771055-4DB6-D94A-B0AE-8225E3908A78}" sibTransId="{9BD72709-212C-BC4D-913A-45AE70F2811F}"/>
    <dgm:cxn modelId="{EBC490F4-E96D-2F43-96ED-921DE77DF2C9}" type="presOf" srcId="{1D4ABE0B-8860-2B4F-A63E-AC0D47045BEB}" destId="{762DEAFC-9751-B240-BDEE-BC870DCE84F8}" srcOrd="1" destOrd="0" presId="urn:microsoft.com/office/officeart/2005/8/layout/venn1"/>
    <dgm:cxn modelId="{18EB1FF3-2AF7-BA40-9B97-7C147E288612}" type="presParOf" srcId="{79CAAE4C-19A1-0C4C-A7EF-45DD087AC43E}" destId="{28BE25DA-4B05-D244-8CA5-F9DF32558004}" srcOrd="0" destOrd="0" presId="urn:microsoft.com/office/officeart/2005/8/layout/venn1"/>
    <dgm:cxn modelId="{EE953898-079B-4E41-B9E7-799805070036}" type="presParOf" srcId="{79CAAE4C-19A1-0C4C-A7EF-45DD087AC43E}" destId="{ED0FF184-CBD9-1C48-A185-8825A3EC5505}" srcOrd="1" destOrd="0" presId="urn:microsoft.com/office/officeart/2005/8/layout/venn1"/>
    <dgm:cxn modelId="{1F4AAF55-9111-C245-BC6A-B7AD74518012}" type="presParOf" srcId="{79CAAE4C-19A1-0C4C-A7EF-45DD087AC43E}" destId="{B55583ED-AF2F-394E-8D45-9829A1630519}" srcOrd="2" destOrd="0" presId="urn:microsoft.com/office/officeart/2005/8/layout/venn1"/>
    <dgm:cxn modelId="{E12D1270-3FBB-FF4F-8350-471C86659C4F}" type="presParOf" srcId="{79CAAE4C-19A1-0C4C-A7EF-45DD087AC43E}" destId="{762DEAFC-9751-B240-BDEE-BC870DCE84F8}" srcOrd="3" destOrd="0" presId="urn:microsoft.com/office/officeart/2005/8/layout/venn1"/>
    <dgm:cxn modelId="{FFCF836C-238D-4A9E-93C4-6CE58A8E39CA}" type="presParOf" srcId="{79CAAE4C-19A1-0C4C-A7EF-45DD087AC43E}" destId="{6470ECEE-A941-A74A-A3CF-39DB5D1D3819}" srcOrd="4" destOrd="0" presId="urn:microsoft.com/office/officeart/2005/8/layout/venn1"/>
    <dgm:cxn modelId="{5A348DE2-E80D-4594-B0BD-54DFED7F6303}" type="presParOf" srcId="{79CAAE4C-19A1-0C4C-A7EF-45DD087AC43E}" destId="{D701733C-DC87-244B-B310-349ABDA9642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6DF0F-098C-7148-AA5E-99B8E95BC567}" type="doc">
      <dgm:prSet loTypeId="urn:microsoft.com/office/officeart/2005/8/layout/radial4" loCatId="matrix" qsTypeId="urn:microsoft.com/office/officeart/2005/8/quickstyle/simple1" qsCatId="simple" csTypeId="urn:microsoft.com/office/officeart/2005/8/colors/accent1_2" csCatId="accent1" phldr="1"/>
      <dgm:spPr/>
      <dgm:t>
        <a:bodyPr/>
        <a:lstStyle/>
        <a:p>
          <a:endParaRPr lang="en-GB"/>
        </a:p>
      </dgm:t>
    </dgm:pt>
    <dgm:pt modelId="{5E4BE40D-11E6-3748-914E-C5241870D408}">
      <dgm:prSet/>
      <dgm:spPr/>
      <dgm:t>
        <a:bodyPr/>
        <a:lstStyle/>
        <a:p>
          <a:r>
            <a:rPr lang="en-US" altLang="zh-CN">
              <a:latin typeface="Perpetua" panose="02020502060401020303" pitchFamily="18" charset="77"/>
            </a:rPr>
            <a:t>Oxford</a:t>
          </a:r>
          <a:r>
            <a:rPr lang="zh-CN" altLang="en-US">
              <a:latin typeface="Perpetua" panose="02020502060401020303" pitchFamily="18" charset="77"/>
            </a:rPr>
            <a:t> </a:t>
          </a:r>
          <a:r>
            <a:rPr lang="en-US" altLang="zh-CN">
              <a:latin typeface="Perpetua" panose="02020502060401020303" pitchFamily="18" charset="77"/>
            </a:rPr>
            <a:t>Economics</a:t>
          </a:r>
          <a:endParaRPr lang="en-SG">
            <a:latin typeface="Perpetua" panose="02020502060401020303" pitchFamily="18" charset="77"/>
          </a:endParaRPr>
        </a:p>
      </dgm:t>
    </dgm:pt>
    <dgm:pt modelId="{7757E33E-E205-AE41-A07F-8C84D0A00226}" type="parTrans" cxnId="{D5046132-637F-D84E-9914-1082BD87B9FB}">
      <dgm:prSet/>
      <dgm:spPr/>
      <dgm:t>
        <a:bodyPr/>
        <a:lstStyle/>
        <a:p>
          <a:endParaRPr lang="en-GB"/>
        </a:p>
      </dgm:t>
    </dgm:pt>
    <dgm:pt modelId="{453129DA-62BE-404B-B893-111D43225A12}" type="sibTrans" cxnId="{D5046132-637F-D84E-9914-1082BD87B9FB}">
      <dgm:prSet/>
      <dgm:spPr/>
      <dgm:t>
        <a:bodyPr/>
        <a:lstStyle/>
        <a:p>
          <a:endParaRPr lang="en-GB"/>
        </a:p>
      </dgm:t>
    </dgm:pt>
    <dgm:pt modelId="{E9814F6B-F718-1042-ABB7-6C9BA11DB882}">
      <dgm:prSet/>
      <dgm:spPr/>
      <dgm:t>
        <a:bodyPr/>
        <a:lstStyle/>
        <a:p>
          <a:r>
            <a:rPr lang="en-US" altLang="zh-CN">
              <a:latin typeface="Perpetua" panose="02020502060401020303" pitchFamily="18" charset="77"/>
            </a:rPr>
            <a:t>Databases</a:t>
          </a:r>
          <a:endParaRPr lang="en-GB">
            <a:latin typeface="Perpetua" panose="02020502060401020303" pitchFamily="18" charset="77"/>
          </a:endParaRPr>
        </a:p>
      </dgm:t>
    </dgm:pt>
    <dgm:pt modelId="{F88042CF-6429-5D42-A3CA-D270A5EA2411}" type="parTrans" cxnId="{CF85B2AA-6BDC-5242-BEB1-CD6AE37EA2A7}">
      <dgm:prSet/>
      <dgm:spPr/>
      <dgm:t>
        <a:bodyPr/>
        <a:lstStyle/>
        <a:p>
          <a:endParaRPr lang="en-GB">
            <a:latin typeface="Perpetua" panose="02020502060401020303" pitchFamily="18" charset="77"/>
          </a:endParaRPr>
        </a:p>
      </dgm:t>
    </dgm:pt>
    <dgm:pt modelId="{9B3B2DFB-110F-9E4D-9883-B9150B0FC1D5}" type="sibTrans" cxnId="{CF85B2AA-6BDC-5242-BEB1-CD6AE37EA2A7}">
      <dgm:prSet/>
      <dgm:spPr/>
      <dgm:t>
        <a:bodyPr/>
        <a:lstStyle/>
        <a:p>
          <a:endParaRPr lang="en-GB"/>
        </a:p>
      </dgm:t>
    </dgm:pt>
    <dgm:pt modelId="{868CD5D4-D70E-124A-8EA8-5A7FB33634B2}">
      <dgm:prSet/>
      <dgm:spPr/>
      <dgm:t>
        <a:bodyPr/>
        <a:lstStyle/>
        <a:p>
          <a:r>
            <a:rPr lang="en-US" altLang="zh-CN">
              <a:latin typeface="Perpetua" panose="02020502060401020303" pitchFamily="18" charset="77"/>
            </a:rPr>
            <a:t>Publications</a:t>
          </a:r>
          <a:endParaRPr lang="en-GB">
            <a:latin typeface="Perpetua" panose="02020502060401020303" pitchFamily="18" charset="77"/>
          </a:endParaRPr>
        </a:p>
      </dgm:t>
    </dgm:pt>
    <dgm:pt modelId="{7400BAB1-BEDF-3D4E-A161-D9B5A011A650}" type="parTrans" cxnId="{E73088E4-47E0-9645-8E86-40AE519212DD}">
      <dgm:prSet/>
      <dgm:spPr/>
      <dgm:t>
        <a:bodyPr/>
        <a:lstStyle/>
        <a:p>
          <a:endParaRPr lang="en-GB">
            <a:latin typeface="Perpetua" panose="02020502060401020303" pitchFamily="18" charset="77"/>
          </a:endParaRPr>
        </a:p>
      </dgm:t>
    </dgm:pt>
    <dgm:pt modelId="{5C3A2172-BEC6-F840-AD8D-7BDC20C1CB3F}" type="sibTrans" cxnId="{E73088E4-47E0-9645-8E86-40AE519212DD}">
      <dgm:prSet/>
      <dgm:spPr/>
      <dgm:t>
        <a:bodyPr/>
        <a:lstStyle/>
        <a:p>
          <a:endParaRPr lang="en-GB"/>
        </a:p>
      </dgm:t>
    </dgm:pt>
    <dgm:pt modelId="{3A6F48B5-0E62-E442-BE99-0CAB64B86E4B}">
      <dgm:prSet/>
      <dgm:spPr/>
      <dgm:t>
        <a:bodyPr/>
        <a:lstStyle/>
        <a:p>
          <a:r>
            <a:rPr lang="en-US" altLang="zh-CN">
              <a:latin typeface="Perpetua" panose="02020502060401020303" pitchFamily="18" charset="77"/>
            </a:rPr>
            <a:t>analytical</a:t>
          </a:r>
          <a:r>
            <a:rPr lang="zh-CN" altLang="en-US">
              <a:latin typeface="Perpetua" panose="02020502060401020303" pitchFamily="18" charset="77"/>
            </a:rPr>
            <a:t> </a:t>
          </a:r>
          <a:r>
            <a:rPr lang="en-US" altLang="zh-CN">
              <a:latin typeface="Perpetua" panose="02020502060401020303" pitchFamily="18" charset="77"/>
            </a:rPr>
            <a:t>tools</a:t>
          </a:r>
          <a:endParaRPr lang="en-GB">
            <a:latin typeface="Perpetua" panose="02020502060401020303" pitchFamily="18" charset="77"/>
          </a:endParaRPr>
        </a:p>
      </dgm:t>
    </dgm:pt>
    <dgm:pt modelId="{30B4C7B8-C2A7-B544-9BA8-A6E4E42F7BFA}" type="parTrans" cxnId="{DCEE629B-A1A4-B943-98EF-8A18614E0049}">
      <dgm:prSet/>
      <dgm:spPr/>
      <dgm:t>
        <a:bodyPr/>
        <a:lstStyle/>
        <a:p>
          <a:endParaRPr lang="en-GB">
            <a:latin typeface="Perpetua" panose="02020502060401020303" pitchFamily="18" charset="77"/>
          </a:endParaRPr>
        </a:p>
      </dgm:t>
    </dgm:pt>
    <dgm:pt modelId="{23F0B1AC-4939-BF45-A939-375FACDCA814}" type="sibTrans" cxnId="{DCEE629B-A1A4-B943-98EF-8A18614E0049}">
      <dgm:prSet/>
      <dgm:spPr/>
      <dgm:t>
        <a:bodyPr/>
        <a:lstStyle/>
        <a:p>
          <a:endParaRPr lang="en-GB"/>
        </a:p>
      </dgm:t>
    </dgm:pt>
    <dgm:pt modelId="{F4D29760-C6F3-F84B-8F32-927F54A6198C}" type="pres">
      <dgm:prSet presAssocID="{62C6DF0F-098C-7148-AA5E-99B8E95BC567}" presName="cycle" presStyleCnt="0">
        <dgm:presLayoutVars>
          <dgm:chMax val="1"/>
          <dgm:dir/>
          <dgm:animLvl val="ctr"/>
          <dgm:resizeHandles val="exact"/>
        </dgm:presLayoutVars>
      </dgm:prSet>
      <dgm:spPr/>
    </dgm:pt>
    <dgm:pt modelId="{2D2F5001-7687-5140-8FEB-91D8E9CEEC4B}" type="pres">
      <dgm:prSet presAssocID="{5E4BE40D-11E6-3748-914E-C5241870D408}" presName="centerShape" presStyleLbl="node0" presStyleIdx="0" presStyleCnt="1"/>
      <dgm:spPr/>
    </dgm:pt>
    <dgm:pt modelId="{A9B397E2-7505-BE49-BDC4-2719762F8BDA}" type="pres">
      <dgm:prSet presAssocID="{F88042CF-6429-5D42-A3CA-D270A5EA2411}" presName="parTrans" presStyleLbl="bgSibTrans2D1" presStyleIdx="0" presStyleCnt="3"/>
      <dgm:spPr/>
    </dgm:pt>
    <dgm:pt modelId="{E513D773-94E3-E148-890F-60BF60F84B3D}" type="pres">
      <dgm:prSet presAssocID="{E9814F6B-F718-1042-ABB7-6C9BA11DB882}" presName="node" presStyleLbl="node1" presStyleIdx="0" presStyleCnt="3">
        <dgm:presLayoutVars>
          <dgm:bulletEnabled val="1"/>
        </dgm:presLayoutVars>
      </dgm:prSet>
      <dgm:spPr/>
    </dgm:pt>
    <dgm:pt modelId="{7ED87180-E78E-F048-A23D-521050E046F9}" type="pres">
      <dgm:prSet presAssocID="{7400BAB1-BEDF-3D4E-A161-D9B5A011A650}" presName="parTrans" presStyleLbl="bgSibTrans2D1" presStyleIdx="1" presStyleCnt="3"/>
      <dgm:spPr/>
    </dgm:pt>
    <dgm:pt modelId="{0397FE56-D01B-8445-95DE-1CF9B97AC2FD}" type="pres">
      <dgm:prSet presAssocID="{868CD5D4-D70E-124A-8EA8-5A7FB33634B2}" presName="node" presStyleLbl="node1" presStyleIdx="1" presStyleCnt="3">
        <dgm:presLayoutVars>
          <dgm:bulletEnabled val="1"/>
        </dgm:presLayoutVars>
      </dgm:prSet>
      <dgm:spPr/>
    </dgm:pt>
    <dgm:pt modelId="{3052D3D9-7270-CE45-996E-1D982B9EF90C}" type="pres">
      <dgm:prSet presAssocID="{30B4C7B8-C2A7-B544-9BA8-A6E4E42F7BFA}" presName="parTrans" presStyleLbl="bgSibTrans2D1" presStyleIdx="2" presStyleCnt="3"/>
      <dgm:spPr/>
    </dgm:pt>
    <dgm:pt modelId="{E7EBD25C-4569-DD4E-BFE0-B9938C061CF0}" type="pres">
      <dgm:prSet presAssocID="{3A6F48B5-0E62-E442-BE99-0CAB64B86E4B}" presName="node" presStyleLbl="node1" presStyleIdx="2" presStyleCnt="3" custRadScaleRad="111670" custRadScaleInc="7548">
        <dgm:presLayoutVars>
          <dgm:bulletEnabled val="1"/>
        </dgm:presLayoutVars>
      </dgm:prSet>
      <dgm:spPr/>
    </dgm:pt>
  </dgm:ptLst>
  <dgm:cxnLst>
    <dgm:cxn modelId="{870A290B-3ABB-9743-9D40-2648532E4D68}" type="presOf" srcId="{30B4C7B8-C2A7-B544-9BA8-A6E4E42F7BFA}" destId="{3052D3D9-7270-CE45-996E-1D982B9EF90C}" srcOrd="0" destOrd="0" presId="urn:microsoft.com/office/officeart/2005/8/layout/radial4"/>
    <dgm:cxn modelId="{1F8B3F24-5185-284B-A85F-AEC52D03C56A}" type="presOf" srcId="{3A6F48B5-0E62-E442-BE99-0CAB64B86E4B}" destId="{E7EBD25C-4569-DD4E-BFE0-B9938C061CF0}" srcOrd="0" destOrd="0" presId="urn:microsoft.com/office/officeart/2005/8/layout/radial4"/>
    <dgm:cxn modelId="{D5046132-637F-D84E-9914-1082BD87B9FB}" srcId="{62C6DF0F-098C-7148-AA5E-99B8E95BC567}" destId="{5E4BE40D-11E6-3748-914E-C5241870D408}" srcOrd="0" destOrd="0" parTransId="{7757E33E-E205-AE41-A07F-8C84D0A00226}" sibTransId="{453129DA-62BE-404B-B893-111D43225A12}"/>
    <dgm:cxn modelId="{1DA5013E-58BE-CF40-B58A-761EEDF60617}" type="presOf" srcId="{868CD5D4-D70E-124A-8EA8-5A7FB33634B2}" destId="{0397FE56-D01B-8445-95DE-1CF9B97AC2FD}" srcOrd="0" destOrd="0" presId="urn:microsoft.com/office/officeart/2005/8/layout/radial4"/>
    <dgm:cxn modelId="{A5A8C566-004D-D749-B36B-A1A7693AC7D1}" type="presOf" srcId="{E9814F6B-F718-1042-ABB7-6C9BA11DB882}" destId="{E513D773-94E3-E148-890F-60BF60F84B3D}" srcOrd="0" destOrd="0" presId="urn:microsoft.com/office/officeart/2005/8/layout/radial4"/>
    <dgm:cxn modelId="{303BFB52-5213-F844-B50D-F99FE3A41B66}" type="presOf" srcId="{5E4BE40D-11E6-3748-914E-C5241870D408}" destId="{2D2F5001-7687-5140-8FEB-91D8E9CEEC4B}" srcOrd="0" destOrd="0" presId="urn:microsoft.com/office/officeart/2005/8/layout/radial4"/>
    <dgm:cxn modelId="{DCEE629B-A1A4-B943-98EF-8A18614E0049}" srcId="{5E4BE40D-11E6-3748-914E-C5241870D408}" destId="{3A6F48B5-0E62-E442-BE99-0CAB64B86E4B}" srcOrd="2" destOrd="0" parTransId="{30B4C7B8-C2A7-B544-9BA8-A6E4E42F7BFA}" sibTransId="{23F0B1AC-4939-BF45-A939-375FACDCA814}"/>
    <dgm:cxn modelId="{E53D4FA7-64C1-AA4C-A6AC-32478CF90ABC}" type="presOf" srcId="{62C6DF0F-098C-7148-AA5E-99B8E95BC567}" destId="{F4D29760-C6F3-F84B-8F32-927F54A6198C}" srcOrd="0" destOrd="0" presId="urn:microsoft.com/office/officeart/2005/8/layout/radial4"/>
    <dgm:cxn modelId="{CF85B2AA-6BDC-5242-BEB1-CD6AE37EA2A7}" srcId="{5E4BE40D-11E6-3748-914E-C5241870D408}" destId="{E9814F6B-F718-1042-ABB7-6C9BA11DB882}" srcOrd="0" destOrd="0" parTransId="{F88042CF-6429-5D42-A3CA-D270A5EA2411}" sibTransId="{9B3B2DFB-110F-9E4D-9883-B9150B0FC1D5}"/>
    <dgm:cxn modelId="{E73088E4-47E0-9645-8E86-40AE519212DD}" srcId="{5E4BE40D-11E6-3748-914E-C5241870D408}" destId="{868CD5D4-D70E-124A-8EA8-5A7FB33634B2}" srcOrd="1" destOrd="0" parTransId="{7400BAB1-BEDF-3D4E-A161-D9B5A011A650}" sibTransId="{5C3A2172-BEC6-F840-AD8D-7BDC20C1CB3F}"/>
    <dgm:cxn modelId="{8EDA2EE9-F707-464C-8183-2E2227D83A53}" type="presOf" srcId="{F88042CF-6429-5D42-A3CA-D270A5EA2411}" destId="{A9B397E2-7505-BE49-BDC4-2719762F8BDA}" srcOrd="0" destOrd="0" presId="urn:microsoft.com/office/officeart/2005/8/layout/radial4"/>
    <dgm:cxn modelId="{CFA742EB-9911-F34F-8488-93EC109E89BC}" type="presOf" srcId="{7400BAB1-BEDF-3D4E-A161-D9B5A011A650}" destId="{7ED87180-E78E-F048-A23D-521050E046F9}" srcOrd="0" destOrd="0" presId="urn:microsoft.com/office/officeart/2005/8/layout/radial4"/>
    <dgm:cxn modelId="{B695977B-34FA-7540-886E-EC470E07EAEF}" type="presParOf" srcId="{F4D29760-C6F3-F84B-8F32-927F54A6198C}" destId="{2D2F5001-7687-5140-8FEB-91D8E9CEEC4B}" srcOrd="0" destOrd="0" presId="urn:microsoft.com/office/officeart/2005/8/layout/radial4"/>
    <dgm:cxn modelId="{F7EEBC71-032D-8D49-94DD-E7ECA53B42ED}" type="presParOf" srcId="{F4D29760-C6F3-F84B-8F32-927F54A6198C}" destId="{A9B397E2-7505-BE49-BDC4-2719762F8BDA}" srcOrd="1" destOrd="0" presId="urn:microsoft.com/office/officeart/2005/8/layout/radial4"/>
    <dgm:cxn modelId="{6B3844CB-6CDD-EB44-899C-6170864E2627}" type="presParOf" srcId="{F4D29760-C6F3-F84B-8F32-927F54A6198C}" destId="{E513D773-94E3-E148-890F-60BF60F84B3D}" srcOrd="2" destOrd="0" presId="urn:microsoft.com/office/officeart/2005/8/layout/radial4"/>
    <dgm:cxn modelId="{F3423E0E-CE90-1F49-AD6B-065260CA35BD}" type="presParOf" srcId="{F4D29760-C6F3-F84B-8F32-927F54A6198C}" destId="{7ED87180-E78E-F048-A23D-521050E046F9}" srcOrd="3" destOrd="0" presId="urn:microsoft.com/office/officeart/2005/8/layout/radial4"/>
    <dgm:cxn modelId="{DF35EF6F-5BF2-C34F-B7ED-1C844E361192}" type="presParOf" srcId="{F4D29760-C6F3-F84B-8F32-927F54A6198C}" destId="{0397FE56-D01B-8445-95DE-1CF9B97AC2FD}" srcOrd="4" destOrd="0" presId="urn:microsoft.com/office/officeart/2005/8/layout/radial4"/>
    <dgm:cxn modelId="{5A472733-8DAC-5642-9A20-FB250E116263}" type="presParOf" srcId="{F4D29760-C6F3-F84B-8F32-927F54A6198C}" destId="{3052D3D9-7270-CE45-996E-1D982B9EF90C}" srcOrd="5" destOrd="0" presId="urn:microsoft.com/office/officeart/2005/8/layout/radial4"/>
    <dgm:cxn modelId="{BA8B2C06-D24B-D049-A6EC-13FD58637D96}" type="presParOf" srcId="{F4D29760-C6F3-F84B-8F32-927F54A6198C}" destId="{E7EBD25C-4569-DD4E-BFE0-B9938C061CF0}" srcOrd="6"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3874D2-A8BE-AB4D-9E2A-FDD81863F58C}"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GB"/>
        </a:p>
      </dgm:t>
    </dgm:pt>
    <dgm:pt modelId="{1A75DD9A-1EDD-FB41-A651-9A57075A6B40}">
      <dgm:prSet custT="1"/>
      <dgm:spPr/>
      <dgm:t>
        <a:bodyPr/>
        <a:lstStyle/>
        <a:p>
          <a:r>
            <a:rPr lang="en-US" sz="1100" b="0" i="0">
              <a:latin typeface="Perpetua" panose="02020502060401020303" pitchFamily="18" charset="77"/>
            </a:rPr>
            <a:t>E</a:t>
          </a:r>
          <a:r>
            <a:rPr lang="en-SG" sz="1100" b="0" i="0">
              <a:latin typeface="Perpetua" panose="02020502060401020303" pitchFamily="18" charset="77"/>
            </a:rPr>
            <a:t>conomic risks </a:t>
          </a:r>
          <a:r>
            <a:rPr lang="en-US" sz="1100" b="0" i="0">
              <a:latin typeface="Perpetua" panose="02020502060401020303" pitchFamily="18" charset="77"/>
            </a:rPr>
            <a:t>on</a:t>
          </a:r>
          <a:r>
            <a:rPr lang="zh-CN" sz="1100" b="0" i="0">
              <a:latin typeface="Perpetua" panose="02020502060401020303" pitchFamily="18" charset="77"/>
            </a:rPr>
            <a:t> </a:t>
          </a:r>
          <a:r>
            <a:rPr lang="en-US" sz="1100" b="0" i="0">
              <a:latin typeface="Perpetua" panose="02020502060401020303" pitchFamily="18" charset="77"/>
            </a:rPr>
            <a:t>the</a:t>
          </a:r>
          <a:r>
            <a:rPr lang="zh-CN" sz="1100" b="0" i="0">
              <a:latin typeface="Perpetua" panose="02020502060401020303" pitchFamily="18" charset="77"/>
            </a:rPr>
            <a:t> </a:t>
          </a:r>
          <a:r>
            <a:rPr lang="en-SG" sz="1100" b="0" i="0">
              <a:latin typeface="Perpetua" panose="02020502060401020303" pitchFamily="18" charset="77"/>
            </a:rPr>
            <a:t>investing strategy via scenario planning</a:t>
          </a:r>
          <a:r>
            <a:rPr lang="en-US" sz="1100" b="0" i="0">
              <a:latin typeface="Perpetua" panose="02020502060401020303" pitchFamily="18" charset="77"/>
            </a:rPr>
            <a:t>.</a:t>
          </a:r>
          <a:endParaRPr lang="en-SG" sz="1100">
            <a:latin typeface="Perpetua" panose="02020502060401020303" pitchFamily="18" charset="77"/>
          </a:endParaRPr>
        </a:p>
      </dgm:t>
    </dgm:pt>
    <dgm:pt modelId="{42B9E524-4235-1346-B6BF-168B09AA7825}" type="parTrans" cxnId="{B28BD2CD-D178-1D41-8A86-F22558019ABB}">
      <dgm:prSet/>
      <dgm:spPr/>
      <dgm:t>
        <a:bodyPr/>
        <a:lstStyle/>
        <a:p>
          <a:endParaRPr lang="en-GB" sz="1100">
            <a:latin typeface="Perpetua" panose="02020502060401020303" pitchFamily="18" charset="77"/>
          </a:endParaRPr>
        </a:p>
      </dgm:t>
    </dgm:pt>
    <dgm:pt modelId="{2C548F87-3038-B741-A4F2-61EFABE082D2}" type="sibTrans" cxnId="{B28BD2CD-D178-1D41-8A86-F22558019ABB}">
      <dgm:prSet/>
      <dgm:spPr/>
      <dgm:t>
        <a:bodyPr/>
        <a:lstStyle/>
        <a:p>
          <a:endParaRPr lang="en-GB" sz="1100">
            <a:latin typeface="Perpetua" panose="02020502060401020303" pitchFamily="18" charset="77"/>
          </a:endParaRPr>
        </a:p>
      </dgm:t>
    </dgm:pt>
    <dgm:pt modelId="{B1FDD50A-EA9E-354B-8F5B-51F9AD44A69A}">
      <dgm:prSet custT="1"/>
      <dgm:spPr/>
      <dgm:t>
        <a:bodyPr/>
        <a:lstStyle/>
        <a:p>
          <a:r>
            <a:rPr lang="en-US" sz="1100" b="0" i="0">
              <a:latin typeface="Perpetua" panose="02020502060401020303" pitchFamily="18" charset="77"/>
            </a:rPr>
            <a:t>L</a:t>
          </a:r>
          <a:r>
            <a:rPr lang="en-SG" sz="1100" b="0" i="0">
              <a:latin typeface="Perpetua" panose="02020502060401020303" pitchFamily="18" charset="77"/>
            </a:rPr>
            <a:t>ikely effects on their national, municipal, and regional markets. </a:t>
          </a:r>
          <a:endParaRPr lang="en-SG" sz="1100">
            <a:latin typeface="Perpetua" panose="02020502060401020303" pitchFamily="18" charset="77"/>
          </a:endParaRPr>
        </a:p>
      </dgm:t>
    </dgm:pt>
    <dgm:pt modelId="{F5176453-99EF-7D4D-8179-C6F1977F722C}" type="parTrans" cxnId="{D395FBF3-1CC9-0A42-80D0-37BC054B38E6}">
      <dgm:prSet/>
      <dgm:spPr/>
      <dgm:t>
        <a:bodyPr/>
        <a:lstStyle/>
        <a:p>
          <a:endParaRPr lang="en-GB" sz="1100">
            <a:latin typeface="Perpetua" panose="02020502060401020303" pitchFamily="18" charset="77"/>
          </a:endParaRPr>
        </a:p>
      </dgm:t>
    </dgm:pt>
    <dgm:pt modelId="{565A56AC-1631-864A-B2DD-279A42FF2AC1}" type="sibTrans" cxnId="{D395FBF3-1CC9-0A42-80D0-37BC054B38E6}">
      <dgm:prSet/>
      <dgm:spPr/>
      <dgm:t>
        <a:bodyPr/>
        <a:lstStyle/>
        <a:p>
          <a:endParaRPr lang="en-GB" sz="1100">
            <a:latin typeface="Perpetua" panose="02020502060401020303" pitchFamily="18" charset="77"/>
          </a:endParaRPr>
        </a:p>
      </dgm:t>
    </dgm:pt>
    <dgm:pt modelId="{CF2DD37C-3BD8-BA4F-8F8B-48E6F1C7B9B1}">
      <dgm:prSet custT="1"/>
      <dgm:spPr/>
      <dgm:t>
        <a:bodyPr/>
        <a:lstStyle/>
        <a:p>
          <a:r>
            <a:rPr lang="en-US" sz="1100" b="0" i="0">
              <a:latin typeface="Perpetua" panose="02020502060401020303" pitchFamily="18" charset="77"/>
            </a:rPr>
            <a:t>I</a:t>
          </a:r>
          <a:r>
            <a:rPr lang="en-SG" sz="1100" b="0" i="0">
              <a:latin typeface="Perpetua" panose="02020502060401020303" pitchFamily="18" charset="77"/>
            </a:rPr>
            <a:t>nclude random events such as Brexit, policy changes, evolving consumer habits, or a recession. </a:t>
          </a:r>
          <a:endParaRPr lang="en-SG" sz="1100">
            <a:latin typeface="Perpetua" panose="02020502060401020303" pitchFamily="18" charset="77"/>
          </a:endParaRPr>
        </a:p>
      </dgm:t>
    </dgm:pt>
    <dgm:pt modelId="{DB980070-9FB6-ED4D-9174-240B303555C3}" type="parTrans" cxnId="{48644649-1D23-F547-92C6-F38C5EF035D1}">
      <dgm:prSet/>
      <dgm:spPr/>
      <dgm:t>
        <a:bodyPr/>
        <a:lstStyle/>
        <a:p>
          <a:endParaRPr lang="en-GB" sz="1100">
            <a:latin typeface="Perpetua" panose="02020502060401020303" pitchFamily="18" charset="77"/>
          </a:endParaRPr>
        </a:p>
      </dgm:t>
    </dgm:pt>
    <dgm:pt modelId="{C2B5F574-291F-C841-9211-0B9739F7850C}" type="sibTrans" cxnId="{48644649-1D23-F547-92C6-F38C5EF035D1}">
      <dgm:prSet/>
      <dgm:spPr/>
      <dgm:t>
        <a:bodyPr/>
        <a:lstStyle/>
        <a:p>
          <a:endParaRPr lang="en-GB" sz="1100">
            <a:latin typeface="Perpetua" panose="02020502060401020303" pitchFamily="18" charset="77"/>
          </a:endParaRPr>
        </a:p>
      </dgm:t>
    </dgm:pt>
    <dgm:pt modelId="{58FDE103-B9FF-3E4E-97E0-CF312BCDDA1B}">
      <dgm:prSet custT="1"/>
      <dgm:spPr/>
      <dgm:t>
        <a:bodyPr/>
        <a:lstStyle/>
        <a:p>
          <a:r>
            <a:rPr lang="en-US" sz="1100" b="0" i="0">
              <a:latin typeface="Perpetua" panose="02020502060401020303" pitchFamily="18" charset="77"/>
            </a:rPr>
            <a:t>N</a:t>
          </a:r>
          <a:r>
            <a:rPr lang="en-SG" sz="1100" b="0" i="0">
              <a:latin typeface="Perpetua" panose="02020502060401020303" pitchFamily="18" charset="77"/>
            </a:rPr>
            <a:t>avigate through global cris</a:t>
          </a:r>
          <a:r>
            <a:rPr lang="en-US" sz="1100" b="0" i="0">
              <a:latin typeface="Perpetua" panose="02020502060401020303" pitchFamily="18" charset="77"/>
            </a:rPr>
            <a:t>e</a:t>
          </a:r>
          <a:r>
            <a:rPr lang="en-SG" sz="1100" b="0" i="0">
              <a:latin typeface="Perpetua" panose="02020502060401020303" pitchFamily="18" charset="77"/>
            </a:rPr>
            <a:t>s by discovering challenges and opportunities for their firms.</a:t>
          </a:r>
          <a:endParaRPr lang="en-GB" sz="1100">
            <a:latin typeface="Perpetua" panose="02020502060401020303" pitchFamily="18" charset="77"/>
          </a:endParaRPr>
        </a:p>
      </dgm:t>
    </dgm:pt>
    <dgm:pt modelId="{74E2EB5C-C6CB-EB44-AA19-97C28F325DA1}" type="parTrans" cxnId="{F4B8A0DA-892A-034D-9FA5-591CB0A84A23}">
      <dgm:prSet/>
      <dgm:spPr/>
      <dgm:t>
        <a:bodyPr/>
        <a:lstStyle/>
        <a:p>
          <a:endParaRPr lang="en-GB" sz="1100">
            <a:latin typeface="Perpetua" panose="02020502060401020303" pitchFamily="18" charset="77"/>
          </a:endParaRPr>
        </a:p>
      </dgm:t>
    </dgm:pt>
    <dgm:pt modelId="{1EDD9371-C667-0D4C-B8E8-D1B75262FA91}" type="sibTrans" cxnId="{F4B8A0DA-892A-034D-9FA5-591CB0A84A23}">
      <dgm:prSet/>
      <dgm:spPr/>
      <dgm:t>
        <a:bodyPr/>
        <a:lstStyle/>
        <a:p>
          <a:endParaRPr lang="en-GB" sz="1100">
            <a:latin typeface="Perpetua" panose="02020502060401020303" pitchFamily="18" charset="77"/>
          </a:endParaRPr>
        </a:p>
      </dgm:t>
    </dgm:pt>
    <dgm:pt modelId="{CF81C7D0-A7E5-FB48-9174-EC613998F9AF}" type="pres">
      <dgm:prSet presAssocID="{683874D2-A8BE-AB4D-9E2A-FDD81863F58C}" presName="matrix" presStyleCnt="0">
        <dgm:presLayoutVars>
          <dgm:chMax val="1"/>
          <dgm:dir/>
          <dgm:resizeHandles val="exact"/>
        </dgm:presLayoutVars>
      </dgm:prSet>
      <dgm:spPr/>
    </dgm:pt>
    <dgm:pt modelId="{D577F35D-85DE-A24B-9CBD-2234A8C698E0}" type="pres">
      <dgm:prSet presAssocID="{683874D2-A8BE-AB4D-9E2A-FDD81863F58C}" presName="axisShape" presStyleLbl="bgShp" presStyleIdx="0" presStyleCnt="1"/>
      <dgm:spPr/>
    </dgm:pt>
    <dgm:pt modelId="{BC4316A6-AB49-2E40-A1C5-93C800D0CD5F}" type="pres">
      <dgm:prSet presAssocID="{683874D2-A8BE-AB4D-9E2A-FDD81863F58C}" presName="rect1" presStyleLbl="node1" presStyleIdx="0" presStyleCnt="4" custScaleX="162953" custLinFactNeighborX="-25760" custLinFactNeighborY="2667">
        <dgm:presLayoutVars>
          <dgm:chMax val="0"/>
          <dgm:chPref val="0"/>
          <dgm:bulletEnabled val="1"/>
        </dgm:presLayoutVars>
      </dgm:prSet>
      <dgm:spPr/>
    </dgm:pt>
    <dgm:pt modelId="{DBF5587A-9112-C34A-8A05-74CD158EE356}" type="pres">
      <dgm:prSet presAssocID="{683874D2-A8BE-AB4D-9E2A-FDD81863F58C}" presName="rect2" presStyleLbl="node1" presStyleIdx="1" presStyleCnt="4" custScaleX="166268" custLinFactNeighborX="29930" custLinFactNeighborY="2667">
        <dgm:presLayoutVars>
          <dgm:chMax val="0"/>
          <dgm:chPref val="0"/>
          <dgm:bulletEnabled val="1"/>
        </dgm:presLayoutVars>
      </dgm:prSet>
      <dgm:spPr/>
    </dgm:pt>
    <dgm:pt modelId="{87236BB6-4C08-AB4E-AAD8-092E2D83C9F8}" type="pres">
      <dgm:prSet presAssocID="{683874D2-A8BE-AB4D-9E2A-FDD81863F58C}" presName="rect3" presStyleLbl="node1" presStyleIdx="2" presStyleCnt="4" custScaleX="165797" custLinFactNeighborX="-28682" custLinFactNeighborY="-3867">
        <dgm:presLayoutVars>
          <dgm:chMax val="0"/>
          <dgm:chPref val="0"/>
          <dgm:bulletEnabled val="1"/>
        </dgm:presLayoutVars>
      </dgm:prSet>
      <dgm:spPr/>
    </dgm:pt>
    <dgm:pt modelId="{41FE5FB0-2A84-8C44-B364-5238B1FD80EF}" type="pres">
      <dgm:prSet presAssocID="{683874D2-A8BE-AB4D-9E2A-FDD81863F58C}" presName="rect4" presStyleLbl="node1" presStyleIdx="3" presStyleCnt="4" custScaleX="164867" custLinFactNeighborX="29322" custLinFactNeighborY="-4630">
        <dgm:presLayoutVars>
          <dgm:chMax val="0"/>
          <dgm:chPref val="0"/>
          <dgm:bulletEnabled val="1"/>
        </dgm:presLayoutVars>
      </dgm:prSet>
      <dgm:spPr/>
    </dgm:pt>
  </dgm:ptLst>
  <dgm:cxnLst>
    <dgm:cxn modelId="{48644649-1D23-F547-92C6-F38C5EF035D1}" srcId="{683874D2-A8BE-AB4D-9E2A-FDD81863F58C}" destId="{CF2DD37C-3BD8-BA4F-8F8B-48E6F1C7B9B1}" srcOrd="2" destOrd="0" parTransId="{DB980070-9FB6-ED4D-9174-240B303555C3}" sibTransId="{C2B5F574-291F-C841-9211-0B9739F7850C}"/>
    <dgm:cxn modelId="{3220AF6A-E093-8449-B9EF-E26742AF07A2}" type="presOf" srcId="{58FDE103-B9FF-3E4E-97E0-CF312BCDDA1B}" destId="{41FE5FB0-2A84-8C44-B364-5238B1FD80EF}" srcOrd="0" destOrd="0" presId="urn:microsoft.com/office/officeart/2005/8/layout/matrix2"/>
    <dgm:cxn modelId="{50AC0787-6254-0442-868E-0001A7E3B89B}" type="presOf" srcId="{683874D2-A8BE-AB4D-9E2A-FDD81863F58C}" destId="{CF81C7D0-A7E5-FB48-9174-EC613998F9AF}" srcOrd="0" destOrd="0" presId="urn:microsoft.com/office/officeart/2005/8/layout/matrix2"/>
    <dgm:cxn modelId="{4911E392-F10C-094D-BFF5-3E0BAA9FC46B}" type="presOf" srcId="{1A75DD9A-1EDD-FB41-A651-9A57075A6B40}" destId="{BC4316A6-AB49-2E40-A1C5-93C800D0CD5F}" srcOrd="0" destOrd="0" presId="urn:microsoft.com/office/officeart/2005/8/layout/matrix2"/>
    <dgm:cxn modelId="{F24950B0-51FC-7B4F-9040-15A2758EB511}" type="presOf" srcId="{B1FDD50A-EA9E-354B-8F5B-51F9AD44A69A}" destId="{DBF5587A-9112-C34A-8A05-74CD158EE356}" srcOrd="0" destOrd="0" presId="urn:microsoft.com/office/officeart/2005/8/layout/matrix2"/>
    <dgm:cxn modelId="{B28BD2CD-D178-1D41-8A86-F22558019ABB}" srcId="{683874D2-A8BE-AB4D-9E2A-FDD81863F58C}" destId="{1A75DD9A-1EDD-FB41-A651-9A57075A6B40}" srcOrd="0" destOrd="0" parTransId="{42B9E524-4235-1346-B6BF-168B09AA7825}" sibTransId="{2C548F87-3038-B741-A4F2-61EFABE082D2}"/>
    <dgm:cxn modelId="{F4B8A0DA-892A-034D-9FA5-591CB0A84A23}" srcId="{683874D2-A8BE-AB4D-9E2A-FDD81863F58C}" destId="{58FDE103-B9FF-3E4E-97E0-CF312BCDDA1B}" srcOrd="3" destOrd="0" parTransId="{74E2EB5C-C6CB-EB44-AA19-97C28F325DA1}" sibTransId="{1EDD9371-C667-0D4C-B8E8-D1B75262FA91}"/>
    <dgm:cxn modelId="{FD3941DB-F85B-F248-B9D5-AADC15FE350D}" type="presOf" srcId="{CF2DD37C-3BD8-BA4F-8F8B-48E6F1C7B9B1}" destId="{87236BB6-4C08-AB4E-AAD8-092E2D83C9F8}" srcOrd="0" destOrd="0" presId="urn:microsoft.com/office/officeart/2005/8/layout/matrix2"/>
    <dgm:cxn modelId="{D395FBF3-1CC9-0A42-80D0-37BC054B38E6}" srcId="{683874D2-A8BE-AB4D-9E2A-FDD81863F58C}" destId="{B1FDD50A-EA9E-354B-8F5B-51F9AD44A69A}" srcOrd="1" destOrd="0" parTransId="{F5176453-99EF-7D4D-8179-C6F1977F722C}" sibTransId="{565A56AC-1631-864A-B2DD-279A42FF2AC1}"/>
    <dgm:cxn modelId="{E3114650-4946-FB48-85E8-0535A0EBF154}" type="presParOf" srcId="{CF81C7D0-A7E5-FB48-9174-EC613998F9AF}" destId="{D577F35D-85DE-A24B-9CBD-2234A8C698E0}" srcOrd="0" destOrd="0" presId="urn:microsoft.com/office/officeart/2005/8/layout/matrix2"/>
    <dgm:cxn modelId="{2A1F49B8-3D3E-D24E-A387-5C9D3916D389}" type="presParOf" srcId="{CF81C7D0-A7E5-FB48-9174-EC613998F9AF}" destId="{BC4316A6-AB49-2E40-A1C5-93C800D0CD5F}" srcOrd="1" destOrd="0" presId="urn:microsoft.com/office/officeart/2005/8/layout/matrix2"/>
    <dgm:cxn modelId="{6EE06379-E688-0B4E-BD98-D0F14916AE97}" type="presParOf" srcId="{CF81C7D0-A7E5-FB48-9174-EC613998F9AF}" destId="{DBF5587A-9112-C34A-8A05-74CD158EE356}" srcOrd="2" destOrd="0" presId="urn:microsoft.com/office/officeart/2005/8/layout/matrix2"/>
    <dgm:cxn modelId="{EE8F66A7-BECB-1D44-BF04-5E785F4E1E3A}" type="presParOf" srcId="{CF81C7D0-A7E5-FB48-9174-EC613998F9AF}" destId="{87236BB6-4C08-AB4E-AAD8-092E2D83C9F8}" srcOrd="3" destOrd="0" presId="urn:microsoft.com/office/officeart/2005/8/layout/matrix2"/>
    <dgm:cxn modelId="{10E5FDA4-DEC7-DA40-B3E3-9C4EE825F581}" type="presParOf" srcId="{CF81C7D0-A7E5-FB48-9174-EC613998F9AF}" destId="{41FE5FB0-2A84-8C44-B364-5238B1FD80EF}" srcOrd="4" destOrd="0" presId="urn:microsoft.com/office/officeart/2005/8/layout/matrix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1355B9-AB98-494F-96C8-0BE25C8475C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360A774B-28B4-A94D-ACB3-2E612F05D161}">
      <dgm:prSet custT="1"/>
      <dgm:spPr/>
      <dgm:t>
        <a:bodyPr/>
        <a:lstStyle/>
        <a:p>
          <a:r>
            <a:rPr lang="en-SG" sz="1400" b="0" i="0">
              <a:latin typeface="Perpetua" panose="02020502060401020303" pitchFamily="18" charset="77"/>
            </a:rPr>
            <a:t>Social and environmental factors included</a:t>
          </a:r>
          <a:endParaRPr lang="en-SG" sz="1400">
            <a:latin typeface="Perpetua" panose="02020502060401020303" pitchFamily="18" charset="77"/>
          </a:endParaRPr>
        </a:p>
      </dgm:t>
    </dgm:pt>
    <dgm:pt modelId="{024B8542-E228-2C4E-BA83-2875B47E979A}" type="parTrans" cxnId="{94C0DC9A-3845-BA4F-BCB0-15F263E81AA2}">
      <dgm:prSet/>
      <dgm:spPr/>
      <dgm:t>
        <a:bodyPr/>
        <a:lstStyle/>
        <a:p>
          <a:endParaRPr lang="en-GB"/>
        </a:p>
      </dgm:t>
    </dgm:pt>
    <dgm:pt modelId="{26B16DC6-22DD-FC47-B616-029C88C022AF}" type="sibTrans" cxnId="{94C0DC9A-3845-BA4F-BCB0-15F263E81AA2}">
      <dgm:prSet custT="1"/>
      <dgm:spPr/>
      <dgm:t>
        <a:bodyPr/>
        <a:lstStyle/>
        <a:p>
          <a:endParaRPr lang="en-GB" sz="1400">
            <a:latin typeface="Perpetua" panose="02020502060401020303" pitchFamily="18" charset="77"/>
          </a:endParaRPr>
        </a:p>
      </dgm:t>
    </dgm:pt>
    <dgm:pt modelId="{EC02F4AB-E163-ED4D-B781-F682111CA66C}">
      <dgm:prSet custT="1"/>
      <dgm:spPr/>
      <dgm:t>
        <a:bodyPr/>
        <a:lstStyle/>
        <a:p>
          <a:r>
            <a:rPr lang="en-SG" sz="1400" b="0" i="0">
              <a:latin typeface="Perpetua" panose="02020502060401020303" pitchFamily="18" charset="77"/>
            </a:rPr>
            <a:t>Identifying significant factors of GDP growth</a:t>
          </a:r>
          <a:endParaRPr lang="en-SG" sz="1400">
            <a:latin typeface="Perpetua" panose="02020502060401020303" pitchFamily="18" charset="77"/>
          </a:endParaRPr>
        </a:p>
      </dgm:t>
    </dgm:pt>
    <dgm:pt modelId="{17CA2E75-672C-8149-975B-FEA9C54DAABE}" type="parTrans" cxnId="{0DC440B3-4AC3-524D-9028-8004E2F7EA03}">
      <dgm:prSet/>
      <dgm:spPr/>
      <dgm:t>
        <a:bodyPr/>
        <a:lstStyle/>
        <a:p>
          <a:endParaRPr lang="en-GB"/>
        </a:p>
      </dgm:t>
    </dgm:pt>
    <dgm:pt modelId="{419A1F36-C6E7-9641-A40E-E7080E5C62A4}" type="sibTrans" cxnId="{0DC440B3-4AC3-524D-9028-8004E2F7EA03}">
      <dgm:prSet custT="1"/>
      <dgm:spPr/>
      <dgm:t>
        <a:bodyPr/>
        <a:lstStyle/>
        <a:p>
          <a:endParaRPr lang="en-GB" sz="1400">
            <a:latin typeface="Perpetua" panose="02020502060401020303" pitchFamily="18" charset="77"/>
          </a:endParaRPr>
        </a:p>
      </dgm:t>
    </dgm:pt>
    <dgm:pt modelId="{D8561F2C-B1B7-6543-90B4-A739409C23F1}">
      <dgm:prSet custT="1"/>
      <dgm:spPr/>
      <dgm:t>
        <a:bodyPr/>
        <a:lstStyle/>
        <a:p>
          <a:r>
            <a:rPr lang="en-SG" sz="1400" b="0" i="0">
              <a:latin typeface="Perpetua" panose="02020502060401020303" pitchFamily="18" charset="77"/>
            </a:rPr>
            <a:t>Better understand the strengths and weaknesses of a country or region therefore make better informed decisions</a:t>
          </a:r>
          <a:endParaRPr lang="en-SG" sz="1400">
            <a:latin typeface="Perpetua" panose="02020502060401020303" pitchFamily="18" charset="77"/>
          </a:endParaRPr>
        </a:p>
      </dgm:t>
    </dgm:pt>
    <dgm:pt modelId="{C7FAAE3E-3EF6-F947-8C07-2A96EF6017DA}" type="parTrans" cxnId="{774CFFAB-A28C-A943-9FB0-C9A99DC4C26E}">
      <dgm:prSet/>
      <dgm:spPr/>
      <dgm:t>
        <a:bodyPr/>
        <a:lstStyle/>
        <a:p>
          <a:endParaRPr lang="en-GB"/>
        </a:p>
      </dgm:t>
    </dgm:pt>
    <dgm:pt modelId="{2F573F1E-D1BD-E747-935A-9B663A6584E9}" type="sibTrans" cxnId="{774CFFAB-A28C-A943-9FB0-C9A99DC4C26E}">
      <dgm:prSet/>
      <dgm:spPr/>
      <dgm:t>
        <a:bodyPr/>
        <a:lstStyle/>
        <a:p>
          <a:endParaRPr lang="en-GB"/>
        </a:p>
      </dgm:t>
    </dgm:pt>
    <dgm:pt modelId="{C97682B9-70F1-DD48-BF45-CC96893016D0}" type="pres">
      <dgm:prSet presAssocID="{531355B9-AB98-494F-96C8-0BE25C8475C4}" presName="Name0" presStyleCnt="0">
        <dgm:presLayoutVars>
          <dgm:dir/>
          <dgm:resizeHandles val="exact"/>
        </dgm:presLayoutVars>
      </dgm:prSet>
      <dgm:spPr/>
    </dgm:pt>
    <dgm:pt modelId="{89303BB2-ED23-1943-B6FC-45509E20EAAE}" type="pres">
      <dgm:prSet presAssocID="{360A774B-28B4-A94D-ACB3-2E612F05D161}" presName="node" presStyleLbl="node1" presStyleIdx="0" presStyleCnt="3">
        <dgm:presLayoutVars>
          <dgm:bulletEnabled val="1"/>
        </dgm:presLayoutVars>
      </dgm:prSet>
      <dgm:spPr/>
    </dgm:pt>
    <dgm:pt modelId="{A2BF5D21-93F0-4840-8D9E-11A9365F774F}" type="pres">
      <dgm:prSet presAssocID="{26B16DC6-22DD-FC47-B616-029C88C022AF}" presName="sibTrans" presStyleLbl="sibTrans2D1" presStyleIdx="0" presStyleCnt="2"/>
      <dgm:spPr/>
    </dgm:pt>
    <dgm:pt modelId="{C8486A15-6EEE-554E-B7B5-3688E08ECD53}" type="pres">
      <dgm:prSet presAssocID="{26B16DC6-22DD-FC47-B616-029C88C022AF}" presName="connectorText" presStyleLbl="sibTrans2D1" presStyleIdx="0" presStyleCnt="2"/>
      <dgm:spPr/>
    </dgm:pt>
    <dgm:pt modelId="{53BDBE1D-053D-584F-9355-C2CBEDE6DFFE}" type="pres">
      <dgm:prSet presAssocID="{EC02F4AB-E163-ED4D-B781-F682111CA66C}" presName="node" presStyleLbl="node1" presStyleIdx="1" presStyleCnt="3">
        <dgm:presLayoutVars>
          <dgm:bulletEnabled val="1"/>
        </dgm:presLayoutVars>
      </dgm:prSet>
      <dgm:spPr/>
    </dgm:pt>
    <dgm:pt modelId="{990FAACE-A6BF-5542-A917-EFD7DC5F62F7}" type="pres">
      <dgm:prSet presAssocID="{419A1F36-C6E7-9641-A40E-E7080E5C62A4}" presName="sibTrans" presStyleLbl="sibTrans2D1" presStyleIdx="1" presStyleCnt="2"/>
      <dgm:spPr/>
    </dgm:pt>
    <dgm:pt modelId="{935C5B9D-0D29-EA46-BFAF-5457EBB136E3}" type="pres">
      <dgm:prSet presAssocID="{419A1F36-C6E7-9641-A40E-E7080E5C62A4}" presName="connectorText" presStyleLbl="sibTrans2D1" presStyleIdx="1" presStyleCnt="2"/>
      <dgm:spPr/>
    </dgm:pt>
    <dgm:pt modelId="{CB5850AD-8B73-E145-B74A-437B74B938C5}" type="pres">
      <dgm:prSet presAssocID="{D8561F2C-B1B7-6543-90B4-A739409C23F1}" presName="node" presStyleLbl="node1" presStyleIdx="2" presStyleCnt="3">
        <dgm:presLayoutVars>
          <dgm:bulletEnabled val="1"/>
        </dgm:presLayoutVars>
      </dgm:prSet>
      <dgm:spPr/>
    </dgm:pt>
  </dgm:ptLst>
  <dgm:cxnLst>
    <dgm:cxn modelId="{A540B124-FC66-3C4C-B437-6ED9628F2F69}" type="presOf" srcId="{26B16DC6-22DD-FC47-B616-029C88C022AF}" destId="{C8486A15-6EEE-554E-B7B5-3688E08ECD53}" srcOrd="1" destOrd="0" presId="urn:microsoft.com/office/officeart/2005/8/layout/process1"/>
    <dgm:cxn modelId="{FC111547-AD83-2B49-90C9-27A7DED19464}" type="presOf" srcId="{EC02F4AB-E163-ED4D-B781-F682111CA66C}" destId="{53BDBE1D-053D-584F-9355-C2CBEDE6DFFE}" srcOrd="0" destOrd="0" presId="urn:microsoft.com/office/officeart/2005/8/layout/process1"/>
    <dgm:cxn modelId="{D893406E-6E62-064F-BE38-35D24BBC6886}" type="presOf" srcId="{D8561F2C-B1B7-6543-90B4-A739409C23F1}" destId="{CB5850AD-8B73-E145-B74A-437B74B938C5}" srcOrd="0" destOrd="0" presId="urn:microsoft.com/office/officeart/2005/8/layout/process1"/>
    <dgm:cxn modelId="{58E9B67D-E914-DF43-AA14-8F681C876FC1}" type="presOf" srcId="{419A1F36-C6E7-9641-A40E-E7080E5C62A4}" destId="{990FAACE-A6BF-5542-A917-EFD7DC5F62F7}" srcOrd="0" destOrd="0" presId="urn:microsoft.com/office/officeart/2005/8/layout/process1"/>
    <dgm:cxn modelId="{A426228F-370D-5245-97C2-8CCD8E88E16F}" type="presOf" srcId="{531355B9-AB98-494F-96C8-0BE25C8475C4}" destId="{C97682B9-70F1-DD48-BF45-CC96893016D0}" srcOrd="0" destOrd="0" presId="urn:microsoft.com/office/officeart/2005/8/layout/process1"/>
    <dgm:cxn modelId="{50C3468F-CB1D-C545-8C55-594B573A3F33}" type="presOf" srcId="{26B16DC6-22DD-FC47-B616-029C88C022AF}" destId="{A2BF5D21-93F0-4840-8D9E-11A9365F774F}" srcOrd="0" destOrd="0" presId="urn:microsoft.com/office/officeart/2005/8/layout/process1"/>
    <dgm:cxn modelId="{94C0DC9A-3845-BA4F-BCB0-15F263E81AA2}" srcId="{531355B9-AB98-494F-96C8-0BE25C8475C4}" destId="{360A774B-28B4-A94D-ACB3-2E612F05D161}" srcOrd="0" destOrd="0" parTransId="{024B8542-E228-2C4E-BA83-2875B47E979A}" sibTransId="{26B16DC6-22DD-FC47-B616-029C88C022AF}"/>
    <dgm:cxn modelId="{774CFFAB-A28C-A943-9FB0-C9A99DC4C26E}" srcId="{531355B9-AB98-494F-96C8-0BE25C8475C4}" destId="{D8561F2C-B1B7-6543-90B4-A739409C23F1}" srcOrd="2" destOrd="0" parTransId="{C7FAAE3E-3EF6-F947-8C07-2A96EF6017DA}" sibTransId="{2F573F1E-D1BD-E747-935A-9B663A6584E9}"/>
    <dgm:cxn modelId="{0DC440B3-4AC3-524D-9028-8004E2F7EA03}" srcId="{531355B9-AB98-494F-96C8-0BE25C8475C4}" destId="{EC02F4AB-E163-ED4D-B781-F682111CA66C}" srcOrd="1" destOrd="0" parTransId="{17CA2E75-672C-8149-975B-FEA9C54DAABE}" sibTransId="{419A1F36-C6E7-9641-A40E-E7080E5C62A4}"/>
    <dgm:cxn modelId="{23D0DFD2-CD08-9745-851D-3CC6D174EF53}" type="presOf" srcId="{419A1F36-C6E7-9641-A40E-E7080E5C62A4}" destId="{935C5B9D-0D29-EA46-BFAF-5457EBB136E3}" srcOrd="1" destOrd="0" presId="urn:microsoft.com/office/officeart/2005/8/layout/process1"/>
    <dgm:cxn modelId="{C75E05D4-BCE6-2C42-AFB1-637E00439DAF}" type="presOf" srcId="{360A774B-28B4-A94D-ACB3-2E612F05D161}" destId="{89303BB2-ED23-1943-B6FC-45509E20EAAE}" srcOrd="0" destOrd="0" presId="urn:microsoft.com/office/officeart/2005/8/layout/process1"/>
    <dgm:cxn modelId="{9C2D7751-23E1-4740-B30F-67D164BC0017}" type="presParOf" srcId="{C97682B9-70F1-DD48-BF45-CC96893016D0}" destId="{89303BB2-ED23-1943-B6FC-45509E20EAAE}" srcOrd="0" destOrd="0" presId="urn:microsoft.com/office/officeart/2005/8/layout/process1"/>
    <dgm:cxn modelId="{D8D783B8-9BF3-9440-85F8-E9C5108AC10D}" type="presParOf" srcId="{C97682B9-70F1-DD48-BF45-CC96893016D0}" destId="{A2BF5D21-93F0-4840-8D9E-11A9365F774F}" srcOrd="1" destOrd="0" presId="urn:microsoft.com/office/officeart/2005/8/layout/process1"/>
    <dgm:cxn modelId="{E449ECCD-11E6-8445-ABEC-99912747499A}" type="presParOf" srcId="{A2BF5D21-93F0-4840-8D9E-11A9365F774F}" destId="{C8486A15-6EEE-554E-B7B5-3688E08ECD53}" srcOrd="0" destOrd="0" presId="urn:microsoft.com/office/officeart/2005/8/layout/process1"/>
    <dgm:cxn modelId="{5279CD0B-D2AD-5D4F-85E8-E600A4186437}" type="presParOf" srcId="{C97682B9-70F1-DD48-BF45-CC96893016D0}" destId="{53BDBE1D-053D-584F-9355-C2CBEDE6DFFE}" srcOrd="2" destOrd="0" presId="urn:microsoft.com/office/officeart/2005/8/layout/process1"/>
    <dgm:cxn modelId="{F213BEC2-CA83-3F46-90F5-0DEBF0A2AC70}" type="presParOf" srcId="{C97682B9-70F1-DD48-BF45-CC96893016D0}" destId="{990FAACE-A6BF-5542-A917-EFD7DC5F62F7}" srcOrd="3" destOrd="0" presId="urn:microsoft.com/office/officeart/2005/8/layout/process1"/>
    <dgm:cxn modelId="{4B91C913-3655-BA47-B69E-314848AB2AD5}" type="presParOf" srcId="{990FAACE-A6BF-5542-A917-EFD7DC5F62F7}" destId="{935C5B9D-0D29-EA46-BFAF-5457EBB136E3}" srcOrd="0" destOrd="0" presId="urn:microsoft.com/office/officeart/2005/8/layout/process1"/>
    <dgm:cxn modelId="{D428428B-3DE7-8F4E-BD87-C6B9D74D4341}" type="presParOf" srcId="{C97682B9-70F1-DD48-BF45-CC96893016D0}" destId="{CB5850AD-8B73-E145-B74A-437B74B938C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6B671F-CC33-E04D-8E40-2551B42095F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A99796C9-834E-6842-9AAE-D576F5E905F6}">
      <dgm:prSet custT="1"/>
      <dgm:spPr/>
      <dgm:t>
        <a:bodyPr/>
        <a:lstStyle/>
        <a:p>
          <a:r>
            <a:rPr lang="en-SG" sz="1400" b="0" i="0">
              <a:latin typeface="Perpetua" panose="02020502060401020303" pitchFamily="18" charset="77"/>
            </a:rPr>
            <a:t>Stay ahead of your competitors</a:t>
          </a:r>
          <a:endParaRPr lang="en-SG" sz="1400">
            <a:latin typeface="Perpetua" panose="02020502060401020303" pitchFamily="18" charset="77"/>
          </a:endParaRPr>
        </a:p>
      </dgm:t>
    </dgm:pt>
    <dgm:pt modelId="{42645E5D-0921-A549-BA37-8A4037F0D6F6}" type="parTrans" cxnId="{0968D78F-1E01-BF4D-9A0A-26C2FBBE5F5B}">
      <dgm:prSet/>
      <dgm:spPr/>
      <dgm:t>
        <a:bodyPr/>
        <a:lstStyle/>
        <a:p>
          <a:endParaRPr lang="en-GB"/>
        </a:p>
      </dgm:t>
    </dgm:pt>
    <dgm:pt modelId="{11826511-46C4-D647-A0E3-220DFF2D02CD}" type="sibTrans" cxnId="{0968D78F-1E01-BF4D-9A0A-26C2FBBE5F5B}">
      <dgm:prSet/>
      <dgm:spPr/>
      <dgm:t>
        <a:bodyPr/>
        <a:lstStyle/>
        <a:p>
          <a:endParaRPr lang="en-GB"/>
        </a:p>
      </dgm:t>
    </dgm:pt>
    <dgm:pt modelId="{F526C689-F6E5-4F41-815D-319D30E56B68}">
      <dgm:prSet custT="1"/>
      <dgm:spPr/>
      <dgm:t>
        <a:bodyPr/>
        <a:lstStyle/>
        <a:p>
          <a:r>
            <a:rPr lang="en-SG" sz="1400" b="0" i="0">
              <a:latin typeface="Perpetua" panose="02020502060401020303" pitchFamily="18" charset="77"/>
            </a:rPr>
            <a:t>Improving the value proposition to your customers</a:t>
          </a:r>
          <a:endParaRPr lang="en-GB" sz="1400">
            <a:latin typeface="Perpetua" panose="02020502060401020303" pitchFamily="18" charset="77"/>
          </a:endParaRPr>
        </a:p>
      </dgm:t>
    </dgm:pt>
    <dgm:pt modelId="{8CBA8714-4E1F-294A-B046-5654A010DC9A}" type="parTrans" cxnId="{162F3F47-1AF3-5944-B44C-22889A103365}">
      <dgm:prSet/>
      <dgm:spPr/>
      <dgm:t>
        <a:bodyPr/>
        <a:lstStyle/>
        <a:p>
          <a:endParaRPr lang="en-GB"/>
        </a:p>
      </dgm:t>
    </dgm:pt>
    <dgm:pt modelId="{41079853-35CE-2C40-AF26-115E7A413348}" type="sibTrans" cxnId="{162F3F47-1AF3-5944-B44C-22889A103365}">
      <dgm:prSet/>
      <dgm:spPr/>
      <dgm:t>
        <a:bodyPr/>
        <a:lstStyle/>
        <a:p>
          <a:endParaRPr lang="en-GB"/>
        </a:p>
      </dgm:t>
    </dgm:pt>
    <dgm:pt modelId="{083F527E-9FD7-2C4C-9BF6-988F8B46FF57}">
      <dgm:prSet custT="1"/>
      <dgm:spPr/>
      <dgm:t>
        <a:bodyPr/>
        <a:lstStyle/>
        <a:p>
          <a:r>
            <a:rPr lang="en-SG" sz="1400" b="0" i="0">
              <a:latin typeface="Perpetua" panose="02020502060401020303" pitchFamily="18" charset="77"/>
            </a:rPr>
            <a:t>Remaining as the preferred choice for economic insights.</a:t>
          </a:r>
          <a:endParaRPr lang="en-GB" sz="1400">
            <a:latin typeface="Perpetua" panose="02020502060401020303" pitchFamily="18" charset="77"/>
          </a:endParaRPr>
        </a:p>
      </dgm:t>
    </dgm:pt>
    <dgm:pt modelId="{7132D013-E81C-6B4D-AD32-81B5AF48E600}" type="parTrans" cxnId="{4B42D82E-3C5A-6F42-81BB-CE9C4C497A9C}">
      <dgm:prSet/>
      <dgm:spPr/>
      <dgm:t>
        <a:bodyPr/>
        <a:lstStyle/>
        <a:p>
          <a:endParaRPr lang="en-GB"/>
        </a:p>
      </dgm:t>
    </dgm:pt>
    <dgm:pt modelId="{331CD175-754D-DB41-9ABB-445660CA7EDC}" type="sibTrans" cxnId="{4B42D82E-3C5A-6F42-81BB-CE9C4C497A9C}">
      <dgm:prSet/>
      <dgm:spPr/>
      <dgm:t>
        <a:bodyPr/>
        <a:lstStyle/>
        <a:p>
          <a:endParaRPr lang="en-GB"/>
        </a:p>
      </dgm:t>
    </dgm:pt>
    <dgm:pt modelId="{D612F9FD-6A33-7742-8336-26DCBF2096C0}" type="pres">
      <dgm:prSet presAssocID="{566B671F-CC33-E04D-8E40-2551B42095F1}" presName="CompostProcess" presStyleCnt="0">
        <dgm:presLayoutVars>
          <dgm:dir/>
          <dgm:resizeHandles val="exact"/>
        </dgm:presLayoutVars>
      </dgm:prSet>
      <dgm:spPr/>
    </dgm:pt>
    <dgm:pt modelId="{A20B64C7-55AA-2D47-BC65-F695D150F531}" type="pres">
      <dgm:prSet presAssocID="{566B671F-CC33-E04D-8E40-2551B42095F1}" presName="arrow" presStyleLbl="bgShp" presStyleIdx="0" presStyleCnt="1" custLinFactNeighborX="11371" custLinFactNeighborY="-16322"/>
      <dgm:spPr/>
    </dgm:pt>
    <dgm:pt modelId="{85D96E98-065F-0542-B4BE-14DE7B6901F7}" type="pres">
      <dgm:prSet presAssocID="{566B671F-CC33-E04D-8E40-2551B42095F1}" presName="linearProcess" presStyleCnt="0"/>
      <dgm:spPr/>
    </dgm:pt>
    <dgm:pt modelId="{212B3E4B-2A5F-2A4C-A46C-0982D236E119}" type="pres">
      <dgm:prSet presAssocID="{A99796C9-834E-6842-9AAE-D576F5E905F6}" presName="textNode" presStyleLbl="node1" presStyleIdx="0" presStyleCnt="3">
        <dgm:presLayoutVars>
          <dgm:bulletEnabled val="1"/>
        </dgm:presLayoutVars>
      </dgm:prSet>
      <dgm:spPr/>
    </dgm:pt>
    <dgm:pt modelId="{0041E3FE-6B8E-7D4E-94D7-975AAD17CC90}" type="pres">
      <dgm:prSet presAssocID="{11826511-46C4-D647-A0E3-220DFF2D02CD}" presName="sibTrans" presStyleCnt="0"/>
      <dgm:spPr/>
    </dgm:pt>
    <dgm:pt modelId="{C413AF49-DE72-E74C-8A77-C5F493672572}" type="pres">
      <dgm:prSet presAssocID="{F526C689-F6E5-4F41-815D-319D30E56B68}" presName="textNode" presStyleLbl="node1" presStyleIdx="1" presStyleCnt="3">
        <dgm:presLayoutVars>
          <dgm:bulletEnabled val="1"/>
        </dgm:presLayoutVars>
      </dgm:prSet>
      <dgm:spPr/>
    </dgm:pt>
    <dgm:pt modelId="{E6D5490B-C2BC-C04B-AF2D-667D18F2EE7C}" type="pres">
      <dgm:prSet presAssocID="{41079853-35CE-2C40-AF26-115E7A413348}" presName="sibTrans" presStyleCnt="0"/>
      <dgm:spPr/>
    </dgm:pt>
    <dgm:pt modelId="{7DA1151E-94E5-FA4B-B3E7-F4E21393BB35}" type="pres">
      <dgm:prSet presAssocID="{083F527E-9FD7-2C4C-9BF6-988F8B46FF57}" presName="textNode" presStyleLbl="node1" presStyleIdx="2" presStyleCnt="3">
        <dgm:presLayoutVars>
          <dgm:bulletEnabled val="1"/>
        </dgm:presLayoutVars>
      </dgm:prSet>
      <dgm:spPr/>
    </dgm:pt>
  </dgm:ptLst>
  <dgm:cxnLst>
    <dgm:cxn modelId="{75C58001-B250-5547-8CB9-006CB44969D8}" type="presOf" srcId="{A99796C9-834E-6842-9AAE-D576F5E905F6}" destId="{212B3E4B-2A5F-2A4C-A46C-0982D236E119}" srcOrd="0" destOrd="0" presId="urn:microsoft.com/office/officeart/2005/8/layout/hProcess9"/>
    <dgm:cxn modelId="{4B42D82E-3C5A-6F42-81BB-CE9C4C497A9C}" srcId="{566B671F-CC33-E04D-8E40-2551B42095F1}" destId="{083F527E-9FD7-2C4C-9BF6-988F8B46FF57}" srcOrd="2" destOrd="0" parTransId="{7132D013-E81C-6B4D-AD32-81B5AF48E600}" sibTransId="{331CD175-754D-DB41-9ABB-445660CA7EDC}"/>
    <dgm:cxn modelId="{EB03A945-2EAF-7946-A9F7-FA7D8EE6363C}" type="presOf" srcId="{F526C689-F6E5-4F41-815D-319D30E56B68}" destId="{C413AF49-DE72-E74C-8A77-C5F493672572}" srcOrd="0" destOrd="0" presId="urn:microsoft.com/office/officeart/2005/8/layout/hProcess9"/>
    <dgm:cxn modelId="{162F3F47-1AF3-5944-B44C-22889A103365}" srcId="{566B671F-CC33-E04D-8E40-2551B42095F1}" destId="{F526C689-F6E5-4F41-815D-319D30E56B68}" srcOrd="1" destOrd="0" parTransId="{8CBA8714-4E1F-294A-B046-5654A010DC9A}" sibTransId="{41079853-35CE-2C40-AF26-115E7A413348}"/>
    <dgm:cxn modelId="{0968D78F-1E01-BF4D-9A0A-26C2FBBE5F5B}" srcId="{566B671F-CC33-E04D-8E40-2551B42095F1}" destId="{A99796C9-834E-6842-9AAE-D576F5E905F6}" srcOrd="0" destOrd="0" parTransId="{42645E5D-0921-A549-BA37-8A4037F0D6F6}" sibTransId="{11826511-46C4-D647-A0E3-220DFF2D02CD}"/>
    <dgm:cxn modelId="{D74DF7A0-7D71-BE44-879F-C2DE9D2136B1}" type="presOf" srcId="{083F527E-9FD7-2C4C-9BF6-988F8B46FF57}" destId="{7DA1151E-94E5-FA4B-B3E7-F4E21393BB35}" srcOrd="0" destOrd="0" presId="urn:microsoft.com/office/officeart/2005/8/layout/hProcess9"/>
    <dgm:cxn modelId="{B6CA82D3-12EB-D14D-84AA-CF09236CC0A6}" type="presOf" srcId="{566B671F-CC33-E04D-8E40-2551B42095F1}" destId="{D612F9FD-6A33-7742-8336-26DCBF2096C0}" srcOrd="0" destOrd="0" presId="urn:microsoft.com/office/officeart/2005/8/layout/hProcess9"/>
    <dgm:cxn modelId="{EA9290D6-D52A-9A40-BC80-78F1FE6C7477}" type="presParOf" srcId="{D612F9FD-6A33-7742-8336-26DCBF2096C0}" destId="{A20B64C7-55AA-2D47-BC65-F695D150F531}" srcOrd="0" destOrd="0" presId="urn:microsoft.com/office/officeart/2005/8/layout/hProcess9"/>
    <dgm:cxn modelId="{6F745BB4-B3FB-A347-B8C2-C5D4020DB828}" type="presParOf" srcId="{D612F9FD-6A33-7742-8336-26DCBF2096C0}" destId="{85D96E98-065F-0542-B4BE-14DE7B6901F7}" srcOrd="1" destOrd="0" presId="urn:microsoft.com/office/officeart/2005/8/layout/hProcess9"/>
    <dgm:cxn modelId="{1C262ADD-D7FE-1240-A5A7-228E3B28820F}" type="presParOf" srcId="{85D96E98-065F-0542-B4BE-14DE7B6901F7}" destId="{212B3E4B-2A5F-2A4C-A46C-0982D236E119}" srcOrd="0" destOrd="0" presId="urn:microsoft.com/office/officeart/2005/8/layout/hProcess9"/>
    <dgm:cxn modelId="{1E6CF30C-0830-FF40-8E46-D12C64D7976D}" type="presParOf" srcId="{85D96E98-065F-0542-B4BE-14DE7B6901F7}" destId="{0041E3FE-6B8E-7D4E-94D7-975AAD17CC90}" srcOrd="1" destOrd="0" presId="urn:microsoft.com/office/officeart/2005/8/layout/hProcess9"/>
    <dgm:cxn modelId="{E01A3BDD-D1F1-A849-839B-BC29D7FE43D7}" type="presParOf" srcId="{85D96E98-065F-0542-B4BE-14DE7B6901F7}" destId="{C413AF49-DE72-E74C-8A77-C5F493672572}" srcOrd="2" destOrd="0" presId="urn:microsoft.com/office/officeart/2005/8/layout/hProcess9"/>
    <dgm:cxn modelId="{2CEA4A91-2EF1-B846-B821-086A559F94B4}" type="presParOf" srcId="{85D96E98-065F-0542-B4BE-14DE7B6901F7}" destId="{E6D5490B-C2BC-C04B-AF2D-667D18F2EE7C}" srcOrd="3" destOrd="0" presId="urn:microsoft.com/office/officeart/2005/8/layout/hProcess9"/>
    <dgm:cxn modelId="{9250FE82-3632-DC44-A3AE-A4DBA66FEEED}" type="presParOf" srcId="{85D96E98-065F-0542-B4BE-14DE7B6901F7}" destId="{7DA1151E-94E5-FA4B-B3E7-F4E21393BB35}"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E25DA-4B05-D244-8CA5-F9DF32558004}">
      <dsp:nvSpPr>
        <dsp:cNvPr id="0" name=""/>
        <dsp:cNvSpPr/>
      </dsp:nvSpPr>
      <dsp:spPr>
        <a:xfrm>
          <a:off x="546555" y="60021"/>
          <a:ext cx="1020003" cy="81450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SG" sz="1100" b="1" i="0" u="none" kern="1200">
              <a:latin typeface="Perpetua" panose="02020502060401020303" pitchFamily="18" charset="77"/>
            </a:rPr>
            <a:t>Demand forecasting</a:t>
          </a:r>
          <a:endParaRPr lang="en-US" altLang="zh-CN" sz="1100" b="1" i="0" u="none" kern="1200">
            <a:latin typeface="Perpetua" panose="02020502060401020303" pitchFamily="18" charset="77"/>
          </a:endParaRPr>
        </a:p>
      </dsp:txBody>
      <dsp:txXfrm>
        <a:off x="682556" y="202559"/>
        <a:ext cx="748002" cy="366525"/>
      </dsp:txXfrm>
    </dsp:sp>
    <dsp:sp modelId="{B55583ED-AF2F-394E-8D45-9829A1630519}">
      <dsp:nvSpPr>
        <dsp:cNvPr id="0" name=""/>
        <dsp:cNvSpPr/>
      </dsp:nvSpPr>
      <dsp:spPr>
        <a:xfrm>
          <a:off x="993087" y="643134"/>
          <a:ext cx="1114459" cy="8495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SG" sz="1100" b="1" i="0" u="none" kern="1200">
              <a:latin typeface="Perpetua" panose="02020502060401020303" pitchFamily="18" charset="77"/>
            </a:rPr>
            <a:t>Demand sensing</a:t>
          </a:r>
          <a:r>
            <a:rPr lang="en-US" altLang="zh-CN" sz="1100" b="1" i="0" u="none" kern="1200">
              <a:latin typeface="Perpetua" panose="02020502060401020303" pitchFamily="18" charset="77"/>
            </a:rPr>
            <a:t>s</a:t>
          </a:r>
        </a:p>
      </dsp:txBody>
      <dsp:txXfrm>
        <a:off x="1333926" y="862604"/>
        <a:ext cx="668675" cy="467260"/>
      </dsp:txXfrm>
    </dsp:sp>
    <dsp:sp modelId="{6470ECEE-A941-A74A-A3CF-39DB5D1D3819}">
      <dsp:nvSpPr>
        <dsp:cNvPr id="0" name=""/>
        <dsp:cNvSpPr/>
      </dsp:nvSpPr>
      <dsp:spPr>
        <a:xfrm>
          <a:off x="120279" y="674032"/>
          <a:ext cx="1025290" cy="79136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SG" sz="1100" b="1" i="0" u="none" kern="1200">
              <a:latin typeface="Perpetua" panose="02020502060401020303" pitchFamily="18" charset="77"/>
            </a:rPr>
            <a:t>Predictive</a:t>
          </a:r>
          <a:r>
            <a:rPr lang="zh-CN" altLang="en-US" sz="1100" b="1" i="0" u="none" kern="1200">
              <a:latin typeface="Perpetua" panose="02020502060401020303" pitchFamily="18" charset="77"/>
            </a:rPr>
            <a:t> </a:t>
          </a:r>
          <a:r>
            <a:rPr lang="en-SG" sz="1100" b="1" i="0" u="none" kern="1200">
              <a:latin typeface="Perpetua" panose="02020502060401020303" pitchFamily="18" charset="77"/>
            </a:rPr>
            <a:t>analytics</a:t>
          </a:r>
          <a:endParaRPr lang="en-US" altLang="zh-CN" sz="1100" b="1" i="0" u="none" kern="1200">
            <a:latin typeface="Perpetua" panose="02020502060401020303" pitchFamily="18" charset="77"/>
          </a:endParaRPr>
        </a:p>
      </dsp:txBody>
      <dsp:txXfrm>
        <a:off x="216828" y="878467"/>
        <a:ext cx="615174" cy="435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5001-7687-5140-8FEB-91D8E9CEEC4B}">
      <dsp:nvSpPr>
        <dsp:cNvPr id="0" name=""/>
        <dsp:cNvSpPr/>
      </dsp:nvSpPr>
      <dsp:spPr>
        <a:xfrm>
          <a:off x="918716" y="1012462"/>
          <a:ext cx="847401" cy="8474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Perpetua" panose="02020502060401020303" pitchFamily="18" charset="77"/>
            </a:rPr>
            <a:t>Oxford</a:t>
          </a:r>
          <a:r>
            <a:rPr lang="zh-CN" altLang="en-US" sz="1100" kern="1200">
              <a:latin typeface="Perpetua" panose="02020502060401020303" pitchFamily="18" charset="77"/>
            </a:rPr>
            <a:t> </a:t>
          </a:r>
          <a:r>
            <a:rPr lang="en-US" altLang="zh-CN" sz="1100" kern="1200">
              <a:latin typeface="Perpetua" panose="02020502060401020303" pitchFamily="18" charset="77"/>
            </a:rPr>
            <a:t>Economics</a:t>
          </a:r>
          <a:endParaRPr lang="en-SG" sz="1100" kern="1200">
            <a:latin typeface="Perpetua" panose="02020502060401020303" pitchFamily="18" charset="77"/>
          </a:endParaRPr>
        </a:p>
      </dsp:txBody>
      <dsp:txXfrm>
        <a:off x="1042815" y="1136561"/>
        <a:ext cx="599203" cy="599203"/>
      </dsp:txXfrm>
    </dsp:sp>
    <dsp:sp modelId="{A9B397E2-7505-BE49-BDC4-2719762F8BDA}">
      <dsp:nvSpPr>
        <dsp:cNvPr id="0" name=""/>
        <dsp:cNvSpPr/>
      </dsp:nvSpPr>
      <dsp:spPr>
        <a:xfrm rot="12900000">
          <a:off x="370880" y="863520"/>
          <a:ext cx="652348" cy="24150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13D773-94E3-E148-890F-60BF60F84B3D}">
      <dsp:nvSpPr>
        <dsp:cNvPr id="0" name=""/>
        <dsp:cNvSpPr/>
      </dsp:nvSpPr>
      <dsp:spPr>
        <a:xfrm>
          <a:off x="27352" y="475177"/>
          <a:ext cx="805030" cy="644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Perpetua" panose="02020502060401020303" pitchFamily="18" charset="77"/>
            </a:rPr>
            <a:t>Databases</a:t>
          </a:r>
          <a:endParaRPr lang="en-GB" sz="1200" kern="1200">
            <a:latin typeface="Perpetua" panose="02020502060401020303" pitchFamily="18" charset="77"/>
          </a:endParaRPr>
        </a:p>
      </dsp:txBody>
      <dsp:txXfrm>
        <a:off x="46215" y="494040"/>
        <a:ext cx="767304" cy="606298"/>
      </dsp:txXfrm>
    </dsp:sp>
    <dsp:sp modelId="{7ED87180-E78E-F048-A23D-521050E046F9}">
      <dsp:nvSpPr>
        <dsp:cNvPr id="0" name=""/>
        <dsp:cNvSpPr/>
      </dsp:nvSpPr>
      <dsp:spPr>
        <a:xfrm rot="16200000">
          <a:off x="1016243" y="527566"/>
          <a:ext cx="652348" cy="24150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97FE56-D01B-8445-95DE-1CF9B97AC2FD}">
      <dsp:nvSpPr>
        <dsp:cNvPr id="0" name=""/>
        <dsp:cNvSpPr/>
      </dsp:nvSpPr>
      <dsp:spPr>
        <a:xfrm>
          <a:off x="939902" y="134"/>
          <a:ext cx="805030" cy="644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Perpetua" panose="02020502060401020303" pitchFamily="18" charset="77"/>
            </a:rPr>
            <a:t>Publications</a:t>
          </a:r>
          <a:endParaRPr lang="en-GB" sz="1200" kern="1200">
            <a:latin typeface="Perpetua" panose="02020502060401020303" pitchFamily="18" charset="77"/>
          </a:endParaRPr>
        </a:p>
      </dsp:txBody>
      <dsp:txXfrm>
        <a:off x="958765" y="18997"/>
        <a:ext cx="767304" cy="606298"/>
      </dsp:txXfrm>
    </dsp:sp>
    <dsp:sp modelId="{3052D3D9-7270-CE45-996E-1D982B9EF90C}">
      <dsp:nvSpPr>
        <dsp:cNvPr id="0" name=""/>
        <dsp:cNvSpPr/>
      </dsp:nvSpPr>
      <dsp:spPr>
        <a:xfrm rot="19567859">
          <a:off x="1669779" y="871065"/>
          <a:ext cx="669327" cy="24150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EBD25C-4569-DD4E-BFE0-B9938C061CF0}">
      <dsp:nvSpPr>
        <dsp:cNvPr id="0" name=""/>
        <dsp:cNvSpPr/>
      </dsp:nvSpPr>
      <dsp:spPr>
        <a:xfrm>
          <a:off x="1879804" y="483300"/>
          <a:ext cx="805030" cy="644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Perpetua" panose="02020502060401020303" pitchFamily="18" charset="77"/>
            </a:rPr>
            <a:t>analytical</a:t>
          </a:r>
          <a:r>
            <a:rPr lang="zh-CN" altLang="en-US" sz="1200" kern="1200">
              <a:latin typeface="Perpetua" panose="02020502060401020303" pitchFamily="18" charset="77"/>
            </a:rPr>
            <a:t> </a:t>
          </a:r>
          <a:r>
            <a:rPr lang="en-US" altLang="zh-CN" sz="1200" kern="1200">
              <a:latin typeface="Perpetua" panose="02020502060401020303" pitchFamily="18" charset="77"/>
            </a:rPr>
            <a:t>tools</a:t>
          </a:r>
          <a:endParaRPr lang="en-GB" sz="1200" kern="1200">
            <a:latin typeface="Perpetua" panose="02020502060401020303" pitchFamily="18" charset="77"/>
          </a:endParaRPr>
        </a:p>
      </dsp:txBody>
      <dsp:txXfrm>
        <a:off x="1898667" y="502163"/>
        <a:ext cx="767304" cy="606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7F35D-85DE-A24B-9CBD-2234A8C698E0}">
      <dsp:nvSpPr>
        <dsp:cNvPr id="0" name=""/>
        <dsp:cNvSpPr/>
      </dsp:nvSpPr>
      <dsp:spPr>
        <a:xfrm>
          <a:off x="362717" y="0"/>
          <a:ext cx="2227731" cy="2227731"/>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316A6-AB49-2E40-A1C5-93C800D0CD5F}">
      <dsp:nvSpPr>
        <dsp:cNvPr id="0" name=""/>
        <dsp:cNvSpPr/>
      </dsp:nvSpPr>
      <dsp:spPr>
        <a:xfrm>
          <a:off x="0" y="168567"/>
          <a:ext cx="1452061" cy="8910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latin typeface="Perpetua" panose="02020502060401020303" pitchFamily="18" charset="77"/>
            </a:rPr>
            <a:t>E</a:t>
          </a:r>
          <a:r>
            <a:rPr lang="en-SG" sz="1100" b="0" i="0" kern="1200">
              <a:latin typeface="Perpetua" panose="02020502060401020303" pitchFamily="18" charset="77"/>
            </a:rPr>
            <a:t>conomic risks </a:t>
          </a:r>
          <a:r>
            <a:rPr lang="en-US" sz="1100" b="0" i="0" kern="1200">
              <a:latin typeface="Perpetua" panose="02020502060401020303" pitchFamily="18" charset="77"/>
            </a:rPr>
            <a:t>on</a:t>
          </a:r>
          <a:r>
            <a:rPr lang="zh-CN" sz="1100" b="0" i="0" kern="1200">
              <a:latin typeface="Perpetua" panose="02020502060401020303" pitchFamily="18" charset="77"/>
            </a:rPr>
            <a:t> </a:t>
          </a:r>
          <a:r>
            <a:rPr lang="en-US" sz="1100" b="0" i="0" kern="1200">
              <a:latin typeface="Perpetua" panose="02020502060401020303" pitchFamily="18" charset="77"/>
            </a:rPr>
            <a:t>the</a:t>
          </a:r>
          <a:r>
            <a:rPr lang="zh-CN" sz="1100" b="0" i="0" kern="1200">
              <a:latin typeface="Perpetua" panose="02020502060401020303" pitchFamily="18" charset="77"/>
            </a:rPr>
            <a:t> </a:t>
          </a:r>
          <a:r>
            <a:rPr lang="en-SG" sz="1100" b="0" i="0" kern="1200">
              <a:latin typeface="Perpetua" panose="02020502060401020303" pitchFamily="18" charset="77"/>
            </a:rPr>
            <a:t>investing strategy via scenario planning</a:t>
          </a:r>
          <a:r>
            <a:rPr lang="en-US" sz="1100" b="0" i="0" kern="1200">
              <a:latin typeface="Perpetua" panose="02020502060401020303" pitchFamily="18" charset="77"/>
            </a:rPr>
            <a:t>.</a:t>
          </a:r>
          <a:endParaRPr lang="en-SG" sz="1100" kern="1200">
            <a:latin typeface="Perpetua" panose="02020502060401020303" pitchFamily="18" charset="77"/>
          </a:endParaRPr>
        </a:p>
      </dsp:txBody>
      <dsp:txXfrm>
        <a:off x="43500" y="212067"/>
        <a:ext cx="1365061" cy="804092"/>
      </dsp:txXfrm>
    </dsp:sp>
    <dsp:sp modelId="{DBF5587A-9112-C34A-8A05-74CD158EE356}">
      <dsp:nvSpPr>
        <dsp:cNvPr id="0" name=""/>
        <dsp:cNvSpPr/>
      </dsp:nvSpPr>
      <dsp:spPr>
        <a:xfrm>
          <a:off x="1473662" y="168567"/>
          <a:ext cx="1481601" cy="8910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latin typeface="Perpetua" panose="02020502060401020303" pitchFamily="18" charset="77"/>
            </a:rPr>
            <a:t>L</a:t>
          </a:r>
          <a:r>
            <a:rPr lang="en-SG" sz="1100" b="0" i="0" kern="1200">
              <a:latin typeface="Perpetua" panose="02020502060401020303" pitchFamily="18" charset="77"/>
            </a:rPr>
            <a:t>ikely effects on their national, municipal, and regional markets. </a:t>
          </a:r>
          <a:endParaRPr lang="en-SG" sz="1100" kern="1200">
            <a:latin typeface="Perpetua" panose="02020502060401020303" pitchFamily="18" charset="77"/>
          </a:endParaRPr>
        </a:p>
      </dsp:txBody>
      <dsp:txXfrm>
        <a:off x="1517162" y="212067"/>
        <a:ext cx="1394601" cy="804092"/>
      </dsp:txXfrm>
    </dsp:sp>
    <dsp:sp modelId="{87236BB6-4C08-AB4E-AAD8-092E2D83C9F8}">
      <dsp:nvSpPr>
        <dsp:cNvPr id="0" name=""/>
        <dsp:cNvSpPr/>
      </dsp:nvSpPr>
      <dsp:spPr>
        <a:xfrm>
          <a:off x="0" y="1157377"/>
          <a:ext cx="1477404" cy="8910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latin typeface="Perpetua" panose="02020502060401020303" pitchFamily="18" charset="77"/>
            </a:rPr>
            <a:t>I</a:t>
          </a:r>
          <a:r>
            <a:rPr lang="en-SG" sz="1100" b="0" i="0" kern="1200">
              <a:latin typeface="Perpetua" panose="02020502060401020303" pitchFamily="18" charset="77"/>
            </a:rPr>
            <a:t>nclude random events such as Brexit, policy changes, evolving consumer habits, or a recession. </a:t>
          </a:r>
          <a:endParaRPr lang="en-SG" sz="1100" kern="1200">
            <a:latin typeface="Perpetua" panose="02020502060401020303" pitchFamily="18" charset="77"/>
          </a:endParaRPr>
        </a:p>
      </dsp:txBody>
      <dsp:txXfrm>
        <a:off x="43500" y="1200877"/>
        <a:ext cx="1390404" cy="804092"/>
      </dsp:txXfrm>
    </dsp:sp>
    <dsp:sp modelId="{41FE5FB0-2A84-8C44-B364-5238B1FD80EF}">
      <dsp:nvSpPr>
        <dsp:cNvPr id="0" name=""/>
        <dsp:cNvSpPr/>
      </dsp:nvSpPr>
      <dsp:spPr>
        <a:xfrm>
          <a:off x="1486146" y="1150578"/>
          <a:ext cx="1469117" cy="8910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latin typeface="Perpetua" panose="02020502060401020303" pitchFamily="18" charset="77"/>
            </a:rPr>
            <a:t>N</a:t>
          </a:r>
          <a:r>
            <a:rPr lang="en-SG" sz="1100" b="0" i="0" kern="1200">
              <a:latin typeface="Perpetua" panose="02020502060401020303" pitchFamily="18" charset="77"/>
            </a:rPr>
            <a:t>avigate through global cris</a:t>
          </a:r>
          <a:r>
            <a:rPr lang="en-US" sz="1100" b="0" i="0" kern="1200">
              <a:latin typeface="Perpetua" panose="02020502060401020303" pitchFamily="18" charset="77"/>
            </a:rPr>
            <a:t>e</a:t>
          </a:r>
          <a:r>
            <a:rPr lang="en-SG" sz="1100" b="0" i="0" kern="1200">
              <a:latin typeface="Perpetua" panose="02020502060401020303" pitchFamily="18" charset="77"/>
            </a:rPr>
            <a:t>s by discovering challenges and opportunities for their firms.</a:t>
          </a:r>
          <a:endParaRPr lang="en-GB" sz="1100" kern="1200">
            <a:latin typeface="Perpetua" panose="02020502060401020303" pitchFamily="18" charset="77"/>
          </a:endParaRPr>
        </a:p>
      </dsp:txBody>
      <dsp:txXfrm>
        <a:off x="1529646" y="1194078"/>
        <a:ext cx="1382117" cy="804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03BB2-ED23-1943-B6FC-45509E20EAAE}">
      <dsp:nvSpPr>
        <dsp:cNvPr id="0" name=""/>
        <dsp:cNvSpPr/>
      </dsp:nvSpPr>
      <dsp:spPr>
        <a:xfrm>
          <a:off x="5129" y="253830"/>
          <a:ext cx="1533246" cy="15236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Social and environmental factors included</a:t>
          </a:r>
          <a:endParaRPr lang="en-SG" sz="1400" kern="1200">
            <a:latin typeface="Perpetua" panose="02020502060401020303" pitchFamily="18" charset="77"/>
          </a:endParaRPr>
        </a:p>
      </dsp:txBody>
      <dsp:txXfrm>
        <a:off x="49756" y="298457"/>
        <a:ext cx="1443992" cy="1434409"/>
      </dsp:txXfrm>
    </dsp:sp>
    <dsp:sp modelId="{A2BF5D21-93F0-4840-8D9E-11A9365F774F}">
      <dsp:nvSpPr>
        <dsp:cNvPr id="0" name=""/>
        <dsp:cNvSpPr/>
      </dsp:nvSpPr>
      <dsp:spPr>
        <a:xfrm>
          <a:off x="1691700" y="825539"/>
          <a:ext cx="325048" cy="38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latin typeface="Perpetua" panose="02020502060401020303" pitchFamily="18" charset="77"/>
          </a:endParaRPr>
        </a:p>
      </dsp:txBody>
      <dsp:txXfrm>
        <a:off x="1691700" y="901588"/>
        <a:ext cx="227534" cy="228147"/>
      </dsp:txXfrm>
    </dsp:sp>
    <dsp:sp modelId="{53BDBE1D-053D-584F-9355-C2CBEDE6DFFE}">
      <dsp:nvSpPr>
        <dsp:cNvPr id="0" name=""/>
        <dsp:cNvSpPr/>
      </dsp:nvSpPr>
      <dsp:spPr>
        <a:xfrm>
          <a:off x="2151674" y="253830"/>
          <a:ext cx="1533246" cy="15236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Identifying significant factors of GDP growth</a:t>
          </a:r>
          <a:endParaRPr lang="en-SG" sz="1400" kern="1200">
            <a:latin typeface="Perpetua" panose="02020502060401020303" pitchFamily="18" charset="77"/>
          </a:endParaRPr>
        </a:p>
      </dsp:txBody>
      <dsp:txXfrm>
        <a:off x="2196301" y="298457"/>
        <a:ext cx="1443992" cy="1434409"/>
      </dsp:txXfrm>
    </dsp:sp>
    <dsp:sp modelId="{990FAACE-A6BF-5542-A917-EFD7DC5F62F7}">
      <dsp:nvSpPr>
        <dsp:cNvPr id="0" name=""/>
        <dsp:cNvSpPr/>
      </dsp:nvSpPr>
      <dsp:spPr>
        <a:xfrm>
          <a:off x="3838245" y="825539"/>
          <a:ext cx="325048" cy="38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latin typeface="Perpetua" panose="02020502060401020303" pitchFamily="18" charset="77"/>
          </a:endParaRPr>
        </a:p>
      </dsp:txBody>
      <dsp:txXfrm>
        <a:off x="3838245" y="901588"/>
        <a:ext cx="227534" cy="228147"/>
      </dsp:txXfrm>
    </dsp:sp>
    <dsp:sp modelId="{CB5850AD-8B73-E145-B74A-437B74B938C5}">
      <dsp:nvSpPr>
        <dsp:cNvPr id="0" name=""/>
        <dsp:cNvSpPr/>
      </dsp:nvSpPr>
      <dsp:spPr>
        <a:xfrm>
          <a:off x="4298219" y="253830"/>
          <a:ext cx="1533246" cy="15236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Better understand the strengths and weaknesses of a country or region therefore make better informed decisions</a:t>
          </a:r>
          <a:endParaRPr lang="en-SG" sz="1400" kern="1200">
            <a:latin typeface="Perpetua" panose="02020502060401020303" pitchFamily="18" charset="77"/>
          </a:endParaRPr>
        </a:p>
      </dsp:txBody>
      <dsp:txXfrm>
        <a:off x="4342846" y="298457"/>
        <a:ext cx="1443992" cy="14344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64C7-55AA-2D47-BC65-F695D150F531}">
      <dsp:nvSpPr>
        <dsp:cNvPr id="0" name=""/>
        <dsp:cNvSpPr/>
      </dsp:nvSpPr>
      <dsp:spPr>
        <a:xfrm>
          <a:off x="779185" y="0"/>
          <a:ext cx="4415384" cy="23019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B3E4B-2A5F-2A4C-A46C-0982D236E119}">
      <dsp:nvSpPr>
        <dsp:cNvPr id="0" name=""/>
        <dsp:cNvSpPr/>
      </dsp:nvSpPr>
      <dsp:spPr>
        <a:xfrm>
          <a:off x="0" y="690577"/>
          <a:ext cx="1558371" cy="9207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Stay ahead of your competitors</a:t>
          </a:r>
          <a:endParaRPr lang="en-SG" sz="1400" kern="1200">
            <a:latin typeface="Perpetua" panose="02020502060401020303" pitchFamily="18" charset="77"/>
          </a:endParaRPr>
        </a:p>
      </dsp:txBody>
      <dsp:txXfrm>
        <a:off x="44948" y="735525"/>
        <a:ext cx="1468475" cy="830874"/>
      </dsp:txXfrm>
    </dsp:sp>
    <dsp:sp modelId="{C413AF49-DE72-E74C-8A77-C5F493672572}">
      <dsp:nvSpPr>
        <dsp:cNvPr id="0" name=""/>
        <dsp:cNvSpPr/>
      </dsp:nvSpPr>
      <dsp:spPr>
        <a:xfrm>
          <a:off x="1818099" y="690577"/>
          <a:ext cx="1558371" cy="9207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Improving the value proposition to your customers</a:t>
          </a:r>
          <a:endParaRPr lang="en-GB" sz="1400" kern="1200">
            <a:latin typeface="Perpetua" panose="02020502060401020303" pitchFamily="18" charset="77"/>
          </a:endParaRPr>
        </a:p>
      </dsp:txBody>
      <dsp:txXfrm>
        <a:off x="1863047" y="735525"/>
        <a:ext cx="1468475" cy="830874"/>
      </dsp:txXfrm>
    </dsp:sp>
    <dsp:sp modelId="{7DA1151E-94E5-FA4B-B3E7-F4E21393BB35}">
      <dsp:nvSpPr>
        <dsp:cNvPr id="0" name=""/>
        <dsp:cNvSpPr/>
      </dsp:nvSpPr>
      <dsp:spPr>
        <a:xfrm>
          <a:off x="3636199" y="690577"/>
          <a:ext cx="1558371" cy="9207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i="0" kern="1200">
              <a:latin typeface="Perpetua" panose="02020502060401020303" pitchFamily="18" charset="77"/>
            </a:rPr>
            <a:t>Remaining as the preferred choice for economic insights.</a:t>
          </a:r>
          <a:endParaRPr lang="en-GB" sz="1400" kern="1200">
            <a:latin typeface="Perpetua" panose="02020502060401020303" pitchFamily="18" charset="77"/>
          </a:endParaRPr>
        </a:p>
      </dsp:txBody>
      <dsp:txXfrm>
        <a:off x="3681147" y="735525"/>
        <a:ext cx="1468475" cy="8308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To start, our chosen variables include both EIU’s current variables and new independent variables. As EIU’s variables are widely used indicators that are appropriate in predicting real GDP growth, it serves as a baseline for comparison. For these variables, we have chosen best replacements for those that we were unable to attain the original dataset. Such as replacing healthy life expectancy in EIU’s model with life expectancy. Apart from that, numerous new variables have been chosen as they have certain relation &amp; influence on a country’s economy, hence we hope to explore their importance in predicting real </a:t>
            </a:r>
            <a:r>
              <a:rPr lang="en-US" sz="1800" b="0" i="0" u="none" strike="noStrike" err="1">
                <a:solidFill>
                  <a:srgbClr val="000000"/>
                </a:solidFill>
                <a:effectLst/>
                <a:latin typeface="Arial" panose="020B0604020202020204" pitchFamily="34" charset="0"/>
              </a:rPr>
              <a:t>gdp</a:t>
            </a:r>
            <a:r>
              <a:rPr lang="en-US" sz="1800" b="0" i="0" u="none" strike="noStrike">
                <a:solidFill>
                  <a:srgbClr val="000000"/>
                </a:solidFill>
                <a:effectLst/>
                <a:latin typeface="Arial" panose="020B0604020202020204" pitchFamily="34" charset="0"/>
              </a:rPr>
              <a:t> growth. We decided to go with a large number of choices as the process of training our models will filter out the statistically significant and important variables</a:t>
            </a:r>
            <a:endParaRPr lang="en-US" b="0">
              <a:effectLst/>
            </a:endParaRPr>
          </a:p>
          <a:p>
            <a:br>
              <a:rPr lang="en-US" b="0">
                <a:effectLst/>
              </a:rPr>
            </a:br>
            <a:endParaRPr lang="en-US" b="0">
              <a:effectLst/>
            </a:endParaRPr>
          </a:p>
        </p:txBody>
      </p:sp>
    </p:spTree>
    <p:extLst>
      <p:ext uri="{BB962C8B-B14F-4D97-AF65-F5344CB8AC3E}">
        <p14:creationId xmlns:p14="http://schemas.microsoft.com/office/powerpoint/2010/main" val="304816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After the identification we’ll look at the factors namely countries and years to include. Our initial approach took 60 randomly chosen countries from all around the world in EIU’s list to obtain a balanced and large dataset. We also took it across 10 years to reduce the impact of random, unexpected events on training our model. This is also the reason we did not include 2020’s data due to the impact of COVID-19 on every country’s </a:t>
            </a:r>
            <a:r>
              <a:rPr lang="en-US" sz="1800" b="0" i="0" u="none" strike="noStrike" err="1">
                <a:solidFill>
                  <a:srgbClr val="000000"/>
                </a:solidFill>
                <a:effectLst/>
                <a:latin typeface="Arial" panose="020B0604020202020204" pitchFamily="34" charset="0"/>
              </a:rPr>
              <a:t>gdp</a:t>
            </a:r>
            <a:r>
              <a:rPr lang="en-US" sz="1800" b="0" i="0" u="none" strike="noStrike">
                <a:solidFill>
                  <a:srgbClr val="000000"/>
                </a:solidFill>
                <a:effectLst/>
                <a:latin typeface="Arial" panose="020B0604020202020204" pitchFamily="34" charset="0"/>
              </a:rPr>
              <a:t>.</a:t>
            </a:r>
          </a:p>
          <a:p>
            <a:pPr marL="158750" indent="0" rtl="0">
              <a:spcBef>
                <a:spcPts val="0"/>
              </a:spcBef>
              <a:spcAft>
                <a:spcPts val="0"/>
              </a:spcAft>
              <a:buNone/>
            </a:pPr>
            <a:br>
              <a:rPr lang="en-US" b="0">
                <a:effectLst/>
              </a:rPr>
            </a:br>
            <a:r>
              <a:rPr lang="en-US" sz="1800" b="0" i="0" u="none" strike="noStrike">
                <a:solidFill>
                  <a:srgbClr val="000000"/>
                </a:solidFill>
                <a:effectLst/>
                <a:latin typeface="Arial" panose="020B0604020202020204" pitchFamily="34" charset="0"/>
              </a:rPr>
              <a:t>However, after further data exploration, we </a:t>
            </a:r>
            <a:r>
              <a:rPr lang="en-US" sz="1800" b="0" i="0" u="none" strike="noStrike" err="1">
                <a:solidFill>
                  <a:srgbClr val="000000"/>
                </a:solidFill>
                <a:effectLst/>
                <a:latin typeface="Arial" panose="020B0604020202020204" pitchFamily="34" charset="0"/>
              </a:rPr>
              <a:t>realise</a:t>
            </a:r>
            <a:r>
              <a:rPr lang="en-US" sz="1800" b="0" i="0" u="none" strike="noStrike">
                <a:solidFill>
                  <a:srgbClr val="000000"/>
                </a:solidFill>
                <a:effectLst/>
                <a:latin typeface="Arial" panose="020B0604020202020204" pitchFamily="34" charset="0"/>
              </a:rPr>
              <a:t> that countries across the world achieve their GDP differently. Hence the importance of variables differs from country to country in their </a:t>
            </a:r>
            <a:r>
              <a:rPr lang="en-US" sz="1800" b="0" i="0" u="none" strike="noStrike" err="1">
                <a:solidFill>
                  <a:srgbClr val="000000"/>
                </a:solidFill>
                <a:effectLst/>
                <a:latin typeface="Arial" panose="020B0604020202020204" pitchFamily="34" charset="0"/>
              </a:rPr>
              <a:t>gdp</a:t>
            </a:r>
            <a:r>
              <a:rPr lang="en-US" sz="1800" b="0" i="0" u="none" strike="noStrike">
                <a:solidFill>
                  <a:srgbClr val="000000"/>
                </a:solidFill>
                <a:effectLst/>
                <a:latin typeface="Arial" panose="020B0604020202020204" pitchFamily="34" charset="0"/>
              </a:rPr>
              <a:t> growth. With that, it would cause our trained model to be inaccurate and not useful. Thus, we pivoted to choosing a specific region, namely the </a:t>
            </a:r>
            <a:r>
              <a:rPr lang="en-US" sz="1800" b="0" i="0" u="none" strike="noStrike" err="1">
                <a:solidFill>
                  <a:srgbClr val="000000"/>
                </a:solidFill>
                <a:effectLst/>
                <a:latin typeface="Arial" panose="020B0604020202020204" pitchFamily="34" charset="0"/>
              </a:rPr>
              <a:t>asia</a:t>
            </a:r>
            <a:r>
              <a:rPr lang="en-US" sz="1800" b="0" i="0" u="none" strike="noStrike">
                <a:solidFill>
                  <a:srgbClr val="000000"/>
                </a:solidFill>
                <a:effectLst/>
                <a:latin typeface="Arial" panose="020B0604020202020204" pitchFamily="34" charset="0"/>
              </a:rPr>
              <a:t> continent where we randomly selected 20 countries within the region as these countries could have more similarities in their variable importance and contribution to </a:t>
            </a:r>
            <a:r>
              <a:rPr lang="en-US" sz="1800" b="0" i="0" u="none" strike="noStrike" err="1">
                <a:solidFill>
                  <a:srgbClr val="000000"/>
                </a:solidFill>
                <a:effectLst/>
                <a:latin typeface="Arial" panose="020B0604020202020204" pitchFamily="34" charset="0"/>
              </a:rPr>
              <a:t>gdp</a:t>
            </a:r>
            <a:r>
              <a:rPr lang="en-US" sz="1800" b="0" i="0" u="none" strike="noStrike">
                <a:solidFill>
                  <a:srgbClr val="000000"/>
                </a:solidFill>
                <a:effectLst/>
                <a:latin typeface="Arial" panose="020B0604020202020204" pitchFamily="34" charset="0"/>
              </a:rPr>
              <a:t> growth. We continue to take data from across 10 years to ensure a reliable dataset. </a:t>
            </a:r>
            <a:endParaRPr lang="en-US" b="0">
              <a:effectLst/>
            </a:endParaRPr>
          </a:p>
          <a:p>
            <a:br>
              <a:rPr lang="en-US"/>
            </a:br>
            <a:endParaRPr lang="en-US"/>
          </a:p>
        </p:txBody>
      </p:sp>
    </p:spTree>
    <p:extLst>
      <p:ext uri="{BB962C8B-B14F-4D97-AF65-F5344CB8AC3E}">
        <p14:creationId xmlns:p14="http://schemas.microsoft.com/office/powerpoint/2010/main" val="402516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1249ffcf0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1249ffcf0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After the selection of variables and factors, data extraction and cleaning was conducted. Data was extracted from reliable online sources such as World Bank and International Monetary fund, whereas our data cleaning involved removing </a:t>
            </a:r>
            <a:r>
              <a:rPr lang="en-US" sz="1800" b="0" i="0" u="none" strike="noStrike" err="1">
                <a:solidFill>
                  <a:srgbClr val="000000"/>
                </a:solidFill>
                <a:effectLst/>
                <a:latin typeface="Arial" panose="020B0604020202020204" pitchFamily="34" charset="0"/>
              </a:rPr>
              <a:t>Nas</a:t>
            </a:r>
            <a:r>
              <a:rPr lang="en-US" sz="1800" b="0" i="0" u="none" strike="noStrike">
                <a:solidFill>
                  <a:srgbClr val="000000"/>
                </a:solidFill>
                <a:effectLst/>
                <a:latin typeface="Arial" panose="020B0604020202020204" pitchFamily="34" charset="0"/>
              </a:rPr>
              <a:t>, converting into proper datatypes and feature scaling. I’ll now dive deeper into the codes to explain our process. </a:t>
            </a:r>
            <a:endParaRPr lang="en-US" b="0">
              <a:effectLst/>
            </a:endParaRPr>
          </a:p>
          <a:p>
            <a:pPr marL="158750" indent="0">
              <a:buNone/>
            </a:pPr>
            <a:br>
              <a:rPr lang="en-US"/>
            </a:br>
            <a:endParaRPr lang="en-US"/>
          </a:p>
        </p:txBody>
      </p:sp>
    </p:spTree>
    <p:extLst>
      <p:ext uri="{BB962C8B-B14F-4D97-AF65-F5344CB8AC3E}">
        <p14:creationId xmlns:p14="http://schemas.microsoft.com/office/powerpoint/2010/main" val="26369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Firstly, for data extraction, we </a:t>
            </a:r>
            <a:r>
              <a:rPr lang="en-US" sz="1800" b="0" i="0" u="none" strike="noStrike" err="1">
                <a:solidFill>
                  <a:srgbClr val="000000"/>
                </a:solidFill>
                <a:effectLst/>
                <a:latin typeface="Arial" panose="020B0604020202020204" pitchFamily="34" charset="0"/>
              </a:rPr>
              <a:t>utilise</a:t>
            </a:r>
            <a:r>
              <a:rPr lang="en-US" sz="1800" b="0" i="0" u="none" strike="noStrike">
                <a:solidFill>
                  <a:srgbClr val="000000"/>
                </a:solidFill>
                <a:effectLst/>
                <a:latin typeface="Arial" panose="020B0604020202020204" pitchFamily="34" charset="0"/>
              </a:rPr>
              <a:t> pandas library to read the various CSV data files into </a:t>
            </a:r>
            <a:r>
              <a:rPr lang="en-US" sz="1800" b="0" i="0" u="none" strike="noStrike" err="1">
                <a:solidFill>
                  <a:srgbClr val="000000"/>
                </a:solidFill>
                <a:effectLst/>
                <a:latin typeface="Arial" panose="020B0604020202020204" pitchFamily="34" charset="0"/>
              </a:rPr>
              <a:t>dataframe</a:t>
            </a:r>
            <a:r>
              <a:rPr lang="en-US" sz="1800" b="0" i="0" u="none" strike="noStrike">
                <a:solidFill>
                  <a:srgbClr val="000000"/>
                </a:solidFill>
                <a:effectLst/>
                <a:latin typeface="Arial" panose="020B0604020202020204" pitchFamily="34" charset="0"/>
              </a:rPr>
              <a:t> for easy manipulation and cleaning. After downloading the CSV files from online sources, the </a:t>
            </a:r>
            <a:r>
              <a:rPr lang="en-US" sz="1800" b="0" i="0" u="none" strike="noStrike" err="1">
                <a:solidFill>
                  <a:srgbClr val="000000"/>
                </a:solidFill>
                <a:effectLst/>
                <a:latin typeface="Arial" panose="020B0604020202020204" pitchFamily="34" charset="0"/>
              </a:rPr>
              <a:t>read_csv</a:t>
            </a:r>
            <a:r>
              <a:rPr lang="en-US" sz="1800" b="0" i="0" u="none" strike="noStrike">
                <a:solidFill>
                  <a:srgbClr val="000000"/>
                </a:solidFill>
                <a:effectLst/>
                <a:latin typeface="Arial" panose="020B0604020202020204" pitchFamily="34" charset="0"/>
              </a:rPr>
              <a:t> function was </a:t>
            </a:r>
            <a:r>
              <a:rPr lang="en-US" sz="1800" b="0" i="0" u="none" strike="noStrike" err="1">
                <a:solidFill>
                  <a:srgbClr val="000000"/>
                </a:solidFill>
                <a:effectLst/>
                <a:latin typeface="Arial" panose="020B0604020202020204" pitchFamily="34" charset="0"/>
              </a:rPr>
              <a:t>utilise</a:t>
            </a:r>
            <a:r>
              <a:rPr lang="en-US" sz="1800" b="0" i="0" u="none" strike="noStrike">
                <a:solidFill>
                  <a:srgbClr val="000000"/>
                </a:solidFill>
                <a:effectLst/>
                <a:latin typeface="Arial" panose="020B0604020202020204" pitchFamily="34" charset="0"/>
              </a:rPr>
              <a:t> to read them into </a:t>
            </a:r>
            <a:r>
              <a:rPr lang="en-US" sz="1800" b="0" i="0" u="none" strike="noStrike" err="1">
                <a:solidFill>
                  <a:srgbClr val="000000"/>
                </a:solidFill>
                <a:effectLst/>
                <a:latin typeface="Arial" panose="020B0604020202020204" pitchFamily="34" charset="0"/>
              </a:rPr>
              <a:t>dataframe</a:t>
            </a:r>
            <a:r>
              <a:rPr lang="en-US" sz="1800" b="0" i="0" u="none" strike="noStrike">
                <a:solidFill>
                  <a:srgbClr val="000000"/>
                </a:solidFill>
                <a:effectLst/>
                <a:latin typeface="Arial" panose="020B0604020202020204" pitchFamily="34" charset="0"/>
              </a:rPr>
              <a:t> for further extractions. To extract specific data for countries and years for a certain variable, index location and label location were </a:t>
            </a:r>
            <a:r>
              <a:rPr lang="en-US" sz="1800" b="0" i="0" u="none" strike="noStrike" err="1">
                <a:solidFill>
                  <a:srgbClr val="000000"/>
                </a:solidFill>
                <a:effectLst/>
                <a:latin typeface="Arial" panose="020B0604020202020204" pitchFamily="34" charset="0"/>
              </a:rPr>
              <a:t>utilise</a:t>
            </a:r>
            <a:r>
              <a:rPr lang="en-US" sz="1800" b="0" i="0" u="none" strike="noStrike">
                <a:solidFill>
                  <a:srgbClr val="000000"/>
                </a:solidFill>
                <a:effectLst/>
                <a:latin typeface="Arial" panose="020B0604020202020204" pitchFamily="34" charset="0"/>
              </a:rPr>
              <a:t> to allow us to fill in and combine data into our final spreadsheet. This step was repeated for all the variables with minor changes to the codes to adapt to the format of the downloaded CSV files.</a:t>
            </a:r>
            <a:endParaRPr lang="en-US" b="0">
              <a:effectLst/>
            </a:endParaRPr>
          </a:p>
          <a:p>
            <a:pPr marL="158750" indent="0">
              <a:buNone/>
            </a:pPr>
            <a:br>
              <a:rPr lang="en-US"/>
            </a:br>
            <a:endParaRPr lang="en-US"/>
          </a:p>
        </p:txBody>
      </p:sp>
    </p:spTree>
    <p:extLst>
      <p:ext uri="{BB962C8B-B14F-4D97-AF65-F5344CB8AC3E}">
        <p14:creationId xmlns:p14="http://schemas.microsoft.com/office/powerpoint/2010/main" val="416890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a:t>
            </a:r>
            <a:r>
              <a:rPr lang="en-US" sz="1800" b="0" i="0" u="none" strike="noStrike" err="1">
                <a:solidFill>
                  <a:srgbClr val="000000"/>
                </a:solidFill>
                <a:effectLst/>
                <a:latin typeface="Arial" panose="020B0604020202020204" pitchFamily="34" charset="0"/>
              </a:rPr>
              <a:t>Afterwhich</a:t>
            </a:r>
            <a:r>
              <a:rPr lang="en-US" sz="1800" b="0" i="0" u="none" strike="noStrike">
                <a:solidFill>
                  <a:srgbClr val="000000"/>
                </a:solidFill>
                <a:effectLst/>
                <a:latin typeface="Arial" panose="020B0604020202020204" pitchFamily="34" charset="0"/>
              </a:rPr>
              <a:t>, the final spreadsheet had to undergo data cleaning to handle inconsistencies in data to develop a reliable machine learning model. We removed variables with more than 80% missing data such as </a:t>
            </a:r>
            <a:r>
              <a:rPr lang="en-US" sz="1800" b="0" i="0" u="none" strike="noStrike" err="1">
                <a:solidFill>
                  <a:srgbClr val="000000"/>
                </a:solidFill>
                <a:effectLst/>
                <a:latin typeface="Arial" panose="020B0604020202020204" pitchFamily="34" charset="0"/>
              </a:rPr>
              <a:t>r&amp;d</a:t>
            </a:r>
            <a:r>
              <a:rPr lang="en-US" sz="1800" b="0" i="0" u="none" strike="noStrike">
                <a:solidFill>
                  <a:srgbClr val="000000"/>
                </a:solidFill>
                <a:effectLst/>
                <a:latin typeface="Arial" panose="020B0604020202020204" pitchFamily="34" charset="0"/>
              </a:rPr>
              <a:t> expenditure and drop countries with more than 2 variables with all years missing data such as Brunei. Conversion of data types to appropriate types are crucial to ensure consistency, hence we converted all datatypes to numeric since they were numeric variables.</a:t>
            </a:r>
            <a:endParaRPr lang="en-US" b="0">
              <a:effectLst/>
            </a:endParaRPr>
          </a:p>
          <a:p>
            <a:pPr marL="158750" indent="0" rtl="0">
              <a:spcBef>
                <a:spcPts val="0"/>
              </a:spcBef>
              <a:spcAft>
                <a:spcPts val="0"/>
              </a:spcAft>
              <a:buNone/>
            </a:pPr>
            <a:br>
              <a:rPr lang="en-US" b="0">
                <a:effectLst/>
              </a:rPr>
            </a:br>
            <a:r>
              <a:rPr lang="en-US" sz="1800" b="0" i="0" u="none" strike="noStrike">
                <a:solidFill>
                  <a:srgbClr val="000000"/>
                </a:solidFill>
                <a:effectLst/>
                <a:latin typeface="Arial" panose="020B0604020202020204" pitchFamily="34" charset="0"/>
              </a:rPr>
              <a:t>Lastly, Our dataset deals with several different indicators, all of which have varying degrees of magnitude, range and units. In order for our machine learning models to interpret these features on the same scale, we perform feature scaling, namely Normalization and Standardization. Where we will fit our models to raw, normalized and standardized data and compare the performance for best results. The CART model uses decision rules and split thus it does not require feature scaling.</a:t>
            </a:r>
            <a:endParaRPr lang="en-US" b="0">
              <a:effectLst/>
            </a:endParaRPr>
          </a:p>
          <a:p>
            <a:pPr marL="158750" indent="0">
              <a:buNone/>
            </a:pPr>
            <a:endParaRPr lang="en-SG"/>
          </a:p>
        </p:txBody>
      </p:sp>
    </p:spTree>
    <p:extLst>
      <p:ext uri="{BB962C8B-B14F-4D97-AF65-F5344CB8AC3E}">
        <p14:creationId xmlns:p14="http://schemas.microsoft.com/office/powerpoint/2010/main" val="1110708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u="none" strike="noStrike">
                <a:solidFill>
                  <a:srgbClr val="000000"/>
                </a:solidFill>
                <a:effectLst/>
                <a:latin typeface="Arial" panose="020B0604020202020204" pitchFamily="34" charset="0"/>
              </a:rPr>
              <a:t>[Slide] From the datasets obtained, we will conduct linear regression and CART to identify the best model. As we were unable to obtain the exact datasets for certain variables used in EIU’s regressive model, we chose good replacements, thus directly comparing to EIU’s current model would not be a fair comparison. As such, for both methods, we created an EIU baseline model with only the variables that EIU is currently using for a fair analysis of results. After comparing to the baseline model, we will also be comparing both models and </a:t>
            </a:r>
            <a:r>
              <a:rPr lang="en-US" sz="1800" b="0" i="0" u="none" strike="noStrike" err="1">
                <a:solidFill>
                  <a:srgbClr val="000000"/>
                </a:solidFill>
                <a:effectLst/>
                <a:latin typeface="Arial" panose="020B0604020202020204" pitchFamily="34" charset="0"/>
              </a:rPr>
              <a:t>analysing</a:t>
            </a:r>
            <a:r>
              <a:rPr lang="en-US" sz="1800" b="0" i="0" u="none" strike="noStrike">
                <a:solidFill>
                  <a:srgbClr val="000000"/>
                </a:solidFill>
                <a:effectLst/>
                <a:latin typeface="Arial" panose="020B0604020202020204" pitchFamily="34" charset="0"/>
              </a:rPr>
              <a:t> the results. These will be further elaborated by Jenny and </a:t>
            </a:r>
            <a:r>
              <a:rPr lang="en-US" sz="1800" b="0" i="0" u="none" strike="noStrike" err="1">
                <a:solidFill>
                  <a:srgbClr val="000000"/>
                </a:solidFill>
                <a:effectLst/>
                <a:latin typeface="Arial" panose="020B0604020202020204" pitchFamily="34" charset="0"/>
              </a:rPr>
              <a:t>Yixuan</a:t>
            </a:r>
            <a:r>
              <a:rPr lang="en-US" sz="1800" b="0" i="0" u="none" strike="noStrike">
                <a:solidFill>
                  <a:srgbClr val="000000"/>
                </a:solidFill>
                <a:effectLst/>
                <a:latin typeface="Arial" panose="020B0604020202020204" pitchFamily="34" charset="0"/>
              </a:rPr>
              <a:t>. I’ll now pass on my time to Jenny.</a:t>
            </a:r>
            <a:endParaRPr lang="en-SG" b="0"/>
          </a:p>
        </p:txBody>
      </p:sp>
    </p:spTree>
    <p:extLst>
      <p:ext uri="{BB962C8B-B14F-4D97-AF65-F5344CB8AC3E}">
        <p14:creationId xmlns:p14="http://schemas.microsoft.com/office/powerpoint/2010/main" val="411430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SG" sz="1100" b="0" i="0" u="none" strike="noStrike" cap="none">
                <a:solidFill>
                  <a:srgbClr val="000000"/>
                </a:solidFill>
                <a:effectLst/>
                <a:latin typeface="Arial"/>
                <a:ea typeface="Arial"/>
                <a:cs typeface="Arial"/>
                <a:sym typeface="Arial"/>
              </a:rPr>
              <a:t>Thank you </a:t>
            </a:r>
            <a:r>
              <a:rPr lang="en-SG" sz="1100" b="0" i="0" u="none" strike="noStrike" cap="none" err="1">
                <a:solidFill>
                  <a:srgbClr val="000000"/>
                </a:solidFill>
                <a:effectLst/>
                <a:latin typeface="Arial"/>
                <a:ea typeface="Arial"/>
                <a:cs typeface="Arial"/>
                <a:sym typeface="Arial"/>
              </a:rPr>
              <a:t>Averina</a:t>
            </a:r>
            <a:r>
              <a:rPr lang="en-SG" sz="1100" b="0" i="0" u="none" strike="noStrike" cap="none">
                <a:solidFill>
                  <a:srgbClr val="000000"/>
                </a:solidFill>
                <a:effectLst/>
                <a:latin typeface="Arial"/>
                <a:ea typeface="Arial"/>
                <a:cs typeface="Arial"/>
                <a:sym typeface="Arial"/>
              </a:rPr>
              <a:t>, I am Jenny and I will be sharing on how we created our Linear Regression model and demonstrating it on the datasets that we have. </a:t>
            </a:r>
          </a:p>
          <a:p>
            <a:pPr marL="0" lvl="0" indent="0" algn="l" rtl="0">
              <a:spcBef>
                <a:spcPts val="0"/>
              </a:spcBef>
              <a:spcAft>
                <a:spcPts val="0"/>
              </a:spcAft>
              <a:buNone/>
            </a:pPr>
            <a:endParaRPr/>
          </a:p>
        </p:txBody>
      </p:sp>
    </p:spTree>
    <p:extLst>
      <p:ext uri="{BB962C8B-B14F-4D97-AF65-F5344CB8AC3E}">
        <p14:creationId xmlns:p14="http://schemas.microsoft.com/office/powerpoint/2010/main" val="1999115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A brief introduction to Linear Regression, it’s a linear approach for modelling the relationship between a continuous dependent variable and one or more independent variables. This relationship can then help us predict the continuous dependent variables given a dataset of the  independent variables.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400" b="0" i="0" u="none" strike="noStrike" cap="none">
              <a:solidFill>
                <a:srgbClr val="000000"/>
              </a:solidFill>
              <a:effectLst/>
              <a:latin typeface="Calibri" panose="020F0502020204030204" pitchFamily="34" charset="0"/>
              <a:ea typeface="Arial"/>
              <a:cs typeface="Calibri" panose="020F0502020204030204" pitchFamily="34" charset="0"/>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400" b="0" i="0" u="none" strike="noStrike" cap="none">
                <a:solidFill>
                  <a:srgbClr val="000000"/>
                </a:solidFill>
                <a:effectLst/>
                <a:latin typeface="Calibri" panose="020F0502020204030204" pitchFamily="34" charset="0"/>
                <a:ea typeface="Arial"/>
                <a:cs typeface="Calibri" panose="020F0502020204030204" pitchFamily="34" charset="0"/>
                <a:sym typeface="Arial"/>
              </a:rPr>
              <a:t>And for our continuous Y, model evaluation criteria used to judge predictive performance is RMSE, which is not limited to application in Linear Regression.</a:t>
            </a:r>
          </a:p>
        </p:txBody>
      </p:sp>
    </p:spTree>
    <p:extLst>
      <p:ext uri="{BB962C8B-B14F-4D97-AF65-F5344CB8AC3E}">
        <p14:creationId xmlns:p14="http://schemas.microsoft.com/office/powerpoint/2010/main" val="119125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b="0" i="0" u="none" strike="noStrike" cap="none">
                <a:solidFill>
                  <a:srgbClr val="000000"/>
                </a:solidFill>
                <a:effectLst/>
                <a:latin typeface="Arial"/>
                <a:ea typeface="Arial"/>
                <a:cs typeface="Arial"/>
                <a:sym typeface="Arial"/>
              </a:rPr>
              <a:t>As explained by </a:t>
            </a:r>
            <a:r>
              <a:rPr lang="en-SG" sz="1100" b="0" i="0" u="none" strike="noStrike" cap="none" err="1">
                <a:solidFill>
                  <a:srgbClr val="000000"/>
                </a:solidFill>
                <a:effectLst/>
                <a:latin typeface="Arial"/>
                <a:ea typeface="Arial"/>
                <a:cs typeface="Arial"/>
                <a:sym typeface="Arial"/>
              </a:rPr>
              <a:t>Averina</a:t>
            </a:r>
            <a:r>
              <a:rPr lang="en-SG" sz="1100" b="0" i="0" u="none" strike="noStrike" cap="none">
                <a:solidFill>
                  <a:srgbClr val="000000"/>
                </a:solidFill>
                <a:effectLst/>
                <a:latin typeface="Arial"/>
                <a:ea typeface="Arial"/>
                <a:cs typeface="Arial"/>
                <a:sym typeface="Arial"/>
              </a:rPr>
              <a:t>, for a more fair baseline of comparison, we will perform Linear Regression on our own iteration of EIU’s model and again on our full dataset.</a:t>
            </a:r>
          </a:p>
          <a:p>
            <a:pPr marL="158750" indent="0">
              <a:buNone/>
            </a:pPr>
            <a:r>
              <a:rPr lang="en-SG" sz="1100" b="0" i="0" u="none" strike="noStrike" cap="none">
                <a:solidFill>
                  <a:srgbClr val="000000"/>
                </a:solidFill>
                <a:effectLst/>
                <a:latin typeface="Arial"/>
                <a:ea typeface="Arial"/>
                <a:cs typeface="Arial"/>
                <a:sym typeface="Arial"/>
              </a:rPr>
              <a:t>One thing to note is that for linear regression, for our feature scaled data, we went with standardized data. This was important for machine learning as we wanted to avoid biases that might come with using our raw data. </a:t>
            </a:r>
          </a:p>
        </p:txBody>
      </p:sp>
    </p:spTree>
    <p:extLst>
      <p:ext uri="{BB962C8B-B14F-4D97-AF65-F5344CB8AC3E}">
        <p14:creationId xmlns:p14="http://schemas.microsoft.com/office/powerpoint/2010/main" val="76104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a:solidFill>
                  <a:srgbClr val="000000"/>
                </a:solidFill>
                <a:effectLst/>
                <a:latin typeface="Arial"/>
                <a:ea typeface="Arial"/>
                <a:cs typeface="Arial"/>
                <a:sym typeface="Arial"/>
              </a:rPr>
              <a:t>Now that the explanations are out of the way, I will be going through our process of creating the model by giving a live demonstration. </a:t>
            </a:r>
          </a:p>
        </p:txBody>
      </p:sp>
    </p:spTree>
    <p:extLst>
      <p:ext uri="{BB962C8B-B14F-4D97-AF65-F5344CB8AC3E}">
        <p14:creationId xmlns:p14="http://schemas.microsoft.com/office/powerpoint/2010/main" val="276984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796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b="0" i="0" u="none" strike="noStrike" cap="none">
                <a:solidFill>
                  <a:srgbClr val="000000"/>
                </a:solidFill>
                <a:effectLst/>
                <a:latin typeface="Arial"/>
                <a:ea typeface="Arial"/>
                <a:cs typeface="Arial"/>
                <a:sym typeface="Arial"/>
              </a:rPr>
              <a:t>Before comparing the RMSEs we retrieved from both models, we need to see whether the model complexity and predictive error are well-balanced.  This we determine from the similarity in RMSE of train and test set. Since the RMSE of train and test sets can vary with different splits or seeds, we accept the model as long as they are similar and aren’t too over or under-fitted. </a:t>
            </a:r>
          </a:p>
        </p:txBody>
      </p:sp>
    </p:spTree>
    <p:extLst>
      <p:ext uri="{BB962C8B-B14F-4D97-AF65-F5344CB8AC3E}">
        <p14:creationId xmlns:p14="http://schemas.microsoft.com/office/powerpoint/2010/main" val="624617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a:solidFill>
                  <a:srgbClr val="000000"/>
                </a:solidFill>
                <a:effectLst/>
                <a:latin typeface="Arial"/>
                <a:ea typeface="Arial"/>
                <a:cs typeface="Arial"/>
                <a:sym typeface="Arial"/>
              </a:rPr>
              <a:t>Both models had similar RMSE’s between the train and test sets and since our RMSE value for the test set is smaller than that of the EIU baseline model, showing improvement in accuracy, we concluded that that our RMSE value was acceptable. </a:t>
            </a:r>
          </a:p>
          <a:p>
            <a:pPr marL="158750" indent="0">
              <a:buNone/>
            </a:pPr>
            <a:endParaRPr lang="en-US"/>
          </a:p>
        </p:txBody>
      </p:sp>
    </p:spTree>
    <p:extLst>
      <p:ext uri="{BB962C8B-B14F-4D97-AF65-F5344CB8AC3E}">
        <p14:creationId xmlns:p14="http://schemas.microsoft.com/office/powerpoint/2010/main" val="111695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a:solidFill>
                  <a:srgbClr val="000000"/>
                </a:solidFill>
                <a:effectLst/>
                <a:latin typeface="Arial"/>
                <a:ea typeface="Arial"/>
                <a:cs typeface="Arial"/>
                <a:sym typeface="Arial"/>
              </a:rPr>
              <a:t>This improvement in model shows us there are added variables that can theoretically be adopted by EIU to improve GDP Growth Prediction. Namely, from the remaining variables in our model, Inflation, Child Mortality and so on can be considered.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SG" sz="1100" b="0" i="0" u="none" strike="noStrike" cap="none">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a:solidFill>
                  <a:srgbClr val="000000"/>
                </a:solidFill>
                <a:effectLst/>
                <a:latin typeface="Arial"/>
                <a:ea typeface="Arial"/>
                <a:cs typeface="Arial"/>
                <a:sym typeface="Arial"/>
              </a:rPr>
              <a:t>But more importantly, this improvement shows Machine Learning can indeed contribute to EIU as a business.</a:t>
            </a:r>
            <a:endParaRPr lang="en-US"/>
          </a:p>
        </p:txBody>
      </p:sp>
    </p:spTree>
    <p:extLst>
      <p:ext uri="{BB962C8B-B14F-4D97-AF65-F5344CB8AC3E}">
        <p14:creationId xmlns:p14="http://schemas.microsoft.com/office/powerpoint/2010/main" val="4034550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8068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spcBef>
                <a:spcPts val="0"/>
              </a:spcBef>
              <a:spcAft>
                <a:spcPts val="0"/>
              </a:spcAft>
              <a:buNone/>
            </a:pPr>
            <a:br>
              <a:rPr lang="en-US" dirty="0"/>
            </a:br>
            <a:endParaRPr lang="en-SG" dirty="0"/>
          </a:p>
        </p:txBody>
      </p:sp>
    </p:spTree>
    <p:extLst>
      <p:ext uri="{BB962C8B-B14F-4D97-AF65-F5344CB8AC3E}">
        <p14:creationId xmlns:p14="http://schemas.microsoft.com/office/powerpoint/2010/main" val="3367598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949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165718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96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spcBef>
                <a:spcPts val="0"/>
              </a:spcBef>
              <a:spcAft>
                <a:spcPts val="0"/>
              </a:spcAft>
              <a:buNone/>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a:solidFill>
                  <a:srgbClr val="000000"/>
                </a:solidFill>
                <a:effectLst/>
                <a:latin typeface="Arial" panose="020B0604020202020204" pitchFamily="34" charset="0"/>
              </a:rPr>
              <a:t>First and foremost, let me quickly explain what is Classification and Regression Tree? As the name suggests, it uses a decision tree to go from observations about an item, for example, a country’s means years of schooling (represented in the branches) and unemployment rate, to conclusions and predictions about the country’s real GDP growth as represented in the leaf node. In a decision tree, leaf nodes represent the prediction while the branches represent conjunctions of features that lead to your prediction. </a:t>
            </a:r>
            <a:endParaRPr lang="en-US" b="0">
              <a:effectLst/>
            </a:endParaRPr>
          </a:p>
          <a:p>
            <a:pPr marL="158750" indent="0" rtl="0">
              <a:spcBef>
                <a:spcPts val="0"/>
              </a:spcBef>
              <a:spcAft>
                <a:spcPts val="0"/>
              </a:spcAft>
              <a:buNone/>
            </a:pPr>
            <a:br>
              <a:rPr lang="en-US"/>
            </a:br>
            <a:endParaRPr lang="en-SG"/>
          </a:p>
        </p:txBody>
      </p:sp>
    </p:spTree>
    <p:extLst>
      <p:ext uri="{BB962C8B-B14F-4D97-AF65-F5344CB8AC3E}">
        <p14:creationId xmlns:p14="http://schemas.microsoft.com/office/powerpoint/2010/main" val="355590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a:t>The</a:t>
            </a:r>
            <a:r>
              <a:rPr lang="zh-CN" altLang="en-US"/>
              <a:t> </a:t>
            </a:r>
            <a:r>
              <a:rPr lang="en-US" altLang="zh-CN"/>
              <a:t>null</a:t>
            </a:r>
            <a:r>
              <a:rPr lang="zh-CN" altLang="en-US"/>
              <a:t> </a:t>
            </a:r>
            <a:r>
              <a:rPr lang="en-US" altLang="zh-CN"/>
              <a:t>hypothesis:</a:t>
            </a:r>
            <a:r>
              <a:rPr lang="zh-CN" altLang="en-US"/>
              <a:t> </a:t>
            </a:r>
            <a:r>
              <a:rPr lang="en-US" altLang="zh-CN"/>
              <a:t>Whether</a:t>
            </a:r>
            <a:r>
              <a:rPr lang="zh-CN" altLang="en-US"/>
              <a:t> </a:t>
            </a:r>
            <a:r>
              <a:rPr lang="en-US" altLang="zh-CN"/>
              <a:t>the</a:t>
            </a:r>
            <a:r>
              <a:rPr lang="zh-CN" altLang="en-US"/>
              <a:t> </a:t>
            </a:r>
            <a:endParaRPr lang="en-US"/>
          </a:p>
        </p:txBody>
      </p:sp>
    </p:spTree>
    <p:extLst>
      <p:ext uri="{BB962C8B-B14F-4D97-AF65-F5344CB8AC3E}">
        <p14:creationId xmlns:p14="http://schemas.microsoft.com/office/powerpoint/2010/main" val="283444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a:t>Oxford</a:t>
            </a:r>
            <a:r>
              <a:rPr lang="zh-CN" altLang="en-US"/>
              <a:t> </a:t>
            </a:r>
            <a:r>
              <a:rPr lang="en-US" altLang="zh-CN"/>
              <a:t>example</a:t>
            </a:r>
            <a:endParaRPr lang="en-US"/>
          </a:p>
        </p:txBody>
      </p:sp>
    </p:spTree>
    <p:extLst>
      <p:ext uri="{BB962C8B-B14F-4D97-AF65-F5344CB8AC3E}">
        <p14:creationId xmlns:p14="http://schemas.microsoft.com/office/powerpoint/2010/main" val="76355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Thanks Chang Sun. With the great opportunity highlighted previously, you must be wondering how exactly can EIU </a:t>
            </a:r>
            <a:r>
              <a:rPr lang="en-US" sz="1800" b="0" i="0" u="none" strike="noStrike" err="1">
                <a:solidFill>
                  <a:srgbClr val="000000"/>
                </a:solidFill>
                <a:effectLst/>
                <a:latin typeface="Arial" panose="020B0604020202020204" pitchFamily="34" charset="0"/>
              </a:rPr>
              <a:t>utilise</a:t>
            </a:r>
            <a:r>
              <a:rPr lang="en-US" sz="1800" b="0" i="0" u="none" strike="noStrike">
                <a:solidFill>
                  <a:srgbClr val="000000"/>
                </a:solidFill>
                <a:effectLst/>
                <a:latin typeface="Arial" panose="020B0604020202020204" pitchFamily="34" charset="0"/>
              </a:rPr>
              <a:t> ML? Well, my group has gone through the journey to help you identify suitable techniques and variables to use to improve EIU’s forecasting methods. I’ll now be walking you through the group’s approach. </a:t>
            </a:r>
            <a:br>
              <a:rPr lang="en-US"/>
            </a:br>
            <a:endParaRPr lang="en-US"/>
          </a:p>
        </p:txBody>
      </p:sp>
    </p:spTree>
    <p:extLst>
      <p:ext uri="{BB962C8B-B14F-4D97-AF65-F5344CB8AC3E}">
        <p14:creationId xmlns:p14="http://schemas.microsoft.com/office/powerpoint/2010/main" val="87762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a1249ffcf0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a1249ffcf0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a:solidFill>
                  <a:srgbClr val="000000"/>
                </a:solidFill>
                <a:effectLst/>
                <a:latin typeface="Arial" panose="020B0604020202020204" pitchFamily="34" charset="0"/>
              </a:rPr>
              <a:t>[Slide] We first identified variables &amp; factors that will be included in our models. After which, we will extract these data and clean them before moving to our chosen Machine Learning Models. Which are Linear Regression and CART. At the end of it, we will compare and evaluate the outcomes of both models and provide suggestions and learning points.</a:t>
            </a:r>
            <a:endParaRPr lang="en-US" b="0">
              <a:effectLst/>
            </a:endParaRPr>
          </a:p>
          <a:p>
            <a:pPr marL="158750" indent="0">
              <a:buNone/>
            </a:pPr>
            <a:br>
              <a:rPr lang="en-US"/>
            </a:br>
            <a:r>
              <a:rPr lang="en-SG"/>
              <a:t>.</a:t>
            </a:r>
          </a:p>
        </p:txBody>
      </p:sp>
    </p:spTree>
    <p:extLst>
      <p:ext uri="{BB962C8B-B14F-4D97-AF65-F5344CB8AC3E}">
        <p14:creationId xmlns:p14="http://schemas.microsoft.com/office/powerpoint/2010/main" val="324174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reserve="1" userDrawn="1">
  <p:cSld name="1_Main 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bg1"/>
                    </a:solidFill>
                    <a:latin typeface="Didact Gothic" panose="020B0604020202020204" charset="0"/>
                    <a:cs typeface="Arial" panose="020B0604020202020204" pitchFamily="34" charset="0"/>
                  </a:rPr>
                  <a:t>Business Opportunity</a:t>
                </a:r>
                <a:endParaRPr lang="en-SG" sz="1000">
                  <a:solidFill>
                    <a:schemeClr val="bg1"/>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CART Model</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1">
                      <a:lumMod val="75000"/>
                    </a:schemeClr>
                  </a:solidFill>
                  <a:latin typeface="Didact Gothic" panose="020B0604020202020204" charset="0"/>
                  <a:ea typeface="+mn-ea"/>
                  <a:cs typeface="Arial" panose="020B0604020202020204" pitchFamily="34" charset="0"/>
                  <a:sym typeface="Arial"/>
                </a:rPr>
                <a:t>Proposed Approach</a:t>
              </a:r>
            </a:p>
          </p:txBody>
        </p:sp>
      </p:grpSp>
    </p:spTree>
    <p:extLst>
      <p:ext uri="{BB962C8B-B14F-4D97-AF65-F5344CB8AC3E}">
        <p14:creationId xmlns:p14="http://schemas.microsoft.com/office/powerpoint/2010/main" val="51443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lt1"/>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grpSp>
        <p:nvGrpSpPr>
          <p:cNvPr id="10" name="Group 9">
            <a:extLst>
              <a:ext uri="{FF2B5EF4-FFF2-40B4-BE49-F238E27FC236}">
                <a16:creationId xmlns:a16="http://schemas.microsoft.com/office/drawing/2014/main" id="{733DA553-7264-4509-87F9-B7009359C6E9}"/>
              </a:ext>
            </a:extLst>
          </p:cNvPr>
          <p:cNvGrpSpPr/>
          <p:nvPr userDrawn="1"/>
        </p:nvGrpSpPr>
        <p:grpSpPr>
          <a:xfrm>
            <a:off x="0" y="4751025"/>
            <a:ext cx="8609308" cy="324348"/>
            <a:chOff x="28330" y="4840322"/>
            <a:chExt cx="9902987" cy="360000"/>
          </a:xfrm>
          <a:solidFill>
            <a:schemeClr val="bg1"/>
          </a:solidFill>
        </p:grpSpPr>
        <p:sp>
          <p:nvSpPr>
            <p:cNvPr id="11" name="Arrow: Pentagon 10">
              <a:extLst>
                <a:ext uri="{FF2B5EF4-FFF2-40B4-BE49-F238E27FC236}">
                  <a16:creationId xmlns:a16="http://schemas.microsoft.com/office/drawing/2014/main" id="{F1AEF97B-657F-4EF3-8EB6-EED0E19DB8B2}"/>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7EF20D1F-0DF0-4D3E-A2CC-EA3DB74AAA2A}"/>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615B69C4-B14C-42CC-ACAA-449867FC3410}"/>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4E691776-C5F1-48BF-9B27-437E49B2DF1D}"/>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F493720B-99BA-472E-8CDE-33E8C6AC62E5}"/>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24D100E6-316B-4F92-8FA7-66A932D450B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body" idx="1"/>
          </p:nvPr>
        </p:nvSpPr>
        <p:spPr>
          <a:xfrm>
            <a:off x="1077100" y="2251100"/>
            <a:ext cx="3850200" cy="20709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35" name="Google Shape;35;p7"/>
          <p:cNvSpPr txBox="1">
            <a:spLocks noGrp="1"/>
          </p:cNvSpPr>
          <p:nvPr>
            <p:ph type="title"/>
          </p:nvPr>
        </p:nvSpPr>
        <p:spPr>
          <a:xfrm>
            <a:off x="1077100" y="1121275"/>
            <a:ext cx="43908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11" name="Group 10">
            <a:extLst>
              <a:ext uri="{FF2B5EF4-FFF2-40B4-BE49-F238E27FC236}">
                <a16:creationId xmlns:a16="http://schemas.microsoft.com/office/drawing/2014/main" id="{CDCDAE09-D4E3-43F2-88EE-E84B1C941A6F}"/>
              </a:ext>
            </a:extLst>
          </p:cNvPr>
          <p:cNvGrpSpPr/>
          <p:nvPr userDrawn="1"/>
        </p:nvGrpSpPr>
        <p:grpSpPr>
          <a:xfrm>
            <a:off x="0" y="4751025"/>
            <a:ext cx="8609308" cy="324348"/>
            <a:chOff x="28330" y="4840322"/>
            <a:chExt cx="9902987" cy="360000"/>
          </a:xfrm>
          <a:solidFill>
            <a:schemeClr val="bg1"/>
          </a:solidFill>
        </p:grpSpPr>
        <p:sp>
          <p:nvSpPr>
            <p:cNvPr id="12" name="Arrow: Pentagon 11">
              <a:extLst>
                <a:ext uri="{FF2B5EF4-FFF2-40B4-BE49-F238E27FC236}">
                  <a16:creationId xmlns:a16="http://schemas.microsoft.com/office/drawing/2014/main" id="{47991F96-BC1B-4745-82FB-66570A48655D}"/>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12">
              <a:extLst>
                <a:ext uri="{FF2B5EF4-FFF2-40B4-BE49-F238E27FC236}">
                  <a16:creationId xmlns:a16="http://schemas.microsoft.com/office/drawing/2014/main" id="{F0BB5064-9A92-4F4A-82CE-59B81AEB5BDB}"/>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6">
              <a:extLst>
                <a:ext uri="{FF2B5EF4-FFF2-40B4-BE49-F238E27FC236}">
                  <a16:creationId xmlns:a16="http://schemas.microsoft.com/office/drawing/2014/main" id="{B92CFB96-23A4-46D3-817A-BE4303E627F9}"/>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5" name="Arrow: Chevron 27">
              <a:extLst>
                <a:ext uri="{FF2B5EF4-FFF2-40B4-BE49-F238E27FC236}">
                  <a16:creationId xmlns:a16="http://schemas.microsoft.com/office/drawing/2014/main" id="{4B79266E-3BEB-41EF-8A4C-53962DE6084C}"/>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AF98E279-64F1-4EA9-B20C-691E3F98B0FC}"/>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7" name="Arrow: Chevron 28">
              <a:extLst>
                <a:ext uri="{FF2B5EF4-FFF2-40B4-BE49-F238E27FC236}">
                  <a16:creationId xmlns:a16="http://schemas.microsoft.com/office/drawing/2014/main" id="{6AEA99AC-BBAA-4A76-A4FB-5601DA7AC084}"/>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564200" y="-191700"/>
            <a:ext cx="8332800" cy="293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7200"/>
              <a:buNone/>
              <a:defRPr sz="72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8"/>
            <a:chOff x="28330" y="4840322"/>
            <a:chExt cx="9902987" cy="360000"/>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p:nvPr/>
        </p:nvSpPr>
        <p:spPr>
          <a:xfrm>
            <a:off x="0" y="1028700"/>
            <a:ext cx="9144000" cy="308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0" name="Google Shape;40;p9"/>
          <p:cNvSpPr/>
          <p:nvPr/>
        </p:nvSpPr>
        <p:spPr>
          <a:xfrm>
            <a:off x="545550" y="467600"/>
            <a:ext cx="8052900" cy="4146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9"/>
          <p:cNvSpPr txBox="1">
            <a:spLocks noGrp="1"/>
          </p:cNvSpPr>
          <p:nvPr>
            <p:ph type="ctrTitle"/>
          </p:nvPr>
        </p:nvSpPr>
        <p:spPr>
          <a:xfrm>
            <a:off x="1690800" y="1412200"/>
            <a:ext cx="57624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8000">
                <a:solidFill>
                  <a:schemeClr val="dk1"/>
                </a:solidFill>
              </a:defRPr>
            </a:lvl1pPr>
            <a:lvl2pPr lvl="1" algn="ctr" rtl="0">
              <a:spcBef>
                <a:spcPts val="0"/>
              </a:spcBef>
              <a:spcAft>
                <a:spcPts val="0"/>
              </a:spcAft>
              <a:buClr>
                <a:schemeClr val="dk1"/>
              </a:buClr>
              <a:buSzPts val="8000"/>
              <a:buNone/>
              <a:defRPr sz="8000">
                <a:solidFill>
                  <a:schemeClr val="dk1"/>
                </a:solidFill>
              </a:defRPr>
            </a:lvl2pPr>
            <a:lvl3pPr lvl="2" algn="ctr" rtl="0">
              <a:spcBef>
                <a:spcPts val="0"/>
              </a:spcBef>
              <a:spcAft>
                <a:spcPts val="0"/>
              </a:spcAft>
              <a:buClr>
                <a:schemeClr val="dk1"/>
              </a:buClr>
              <a:buSzPts val="8000"/>
              <a:buNone/>
              <a:defRPr sz="8000">
                <a:solidFill>
                  <a:schemeClr val="dk1"/>
                </a:solidFill>
              </a:defRPr>
            </a:lvl3pPr>
            <a:lvl4pPr lvl="3" algn="ctr" rtl="0">
              <a:spcBef>
                <a:spcPts val="0"/>
              </a:spcBef>
              <a:spcAft>
                <a:spcPts val="0"/>
              </a:spcAft>
              <a:buClr>
                <a:schemeClr val="dk1"/>
              </a:buClr>
              <a:buSzPts val="8000"/>
              <a:buNone/>
              <a:defRPr sz="8000">
                <a:solidFill>
                  <a:schemeClr val="dk1"/>
                </a:solidFill>
              </a:defRPr>
            </a:lvl4pPr>
            <a:lvl5pPr lvl="4" algn="ctr" rtl="0">
              <a:spcBef>
                <a:spcPts val="0"/>
              </a:spcBef>
              <a:spcAft>
                <a:spcPts val="0"/>
              </a:spcAft>
              <a:buClr>
                <a:schemeClr val="dk1"/>
              </a:buClr>
              <a:buSzPts val="8000"/>
              <a:buNone/>
              <a:defRPr sz="8000">
                <a:solidFill>
                  <a:schemeClr val="dk1"/>
                </a:solidFill>
              </a:defRPr>
            </a:lvl5pPr>
            <a:lvl6pPr lvl="5" algn="ctr" rtl="0">
              <a:spcBef>
                <a:spcPts val="0"/>
              </a:spcBef>
              <a:spcAft>
                <a:spcPts val="0"/>
              </a:spcAft>
              <a:buClr>
                <a:schemeClr val="dk1"/>
              </a:buClr>
              <a:buSzPts val="8000"/>
              <a:buNone/>
              <a:defRPr sz="8000">
                <a:solidFill>
                  <a:schemeClr val="dk1"/>
                </a:solidFill>
              </a:defRPr>
            </a:lvl6pPr>
            <a:lvl7pPr lvl="6" algn="ctr" rtl="0">
              <a:spcBef>
                <a:spcPts val="0"/>
              </a:spcBef>
              <a:spcAft>
                <a:spcPts val="0"/>
              </a:spcAft>
              <a:buClr>
                <a:schemeClr val="dk1"/>
              </a:buClr>
              <a:buSzPts val="8000"/>
              <a:buNone/>
              <a:defRPr sz="8000">
                <a:solidFill>
                  <a:schemeClr val="dk1"/>
                </a:solidFill>
              </a:defRPr>
            </a:lvl7pPr>
            <a:lvl8pPr lvl="7" algn="ctr" rtl="0">
              <a:spcBef>
                <a:spcPts val="0"/>
              </a:spcBef>
              <a:spcAft>
                <a:spcPts val="0"/>
              </a:spcAft>
              <a:buClr>
                <a:schemeClr val="dk1"/>
              </a:buClr>
              <a:buSzPts val="8000"/>
              <a:buNone/>
              <a:defRPr sz="8000">
                <a:solidFill>
                  <a:schemeClr val="dk1"/>
                </a:solidFill>
              </a:defRPr>
            </a:lvl8pPr>
            <a:lvl9pPr lvl="8" algn="ctr" rtl="0">
              <a:spcBef>
                <a:spcPts val="0"/>
              </a:spcBef>
              <a:spcAft>
                <a:spcPts val="0"/>
              </a:spcAft>
              <a:buClr>
                <a:schemeClr val="dk1"/>
              </a:buClr>
              <a:buSzPts val="8000"/>
              <a:buNone/>
              <a:defRPr sz="8000">
                <a:solidFill>
                  <a:schemeClr val="dk1"/>
                </a:solidFill>
              </a:defRPr>
            </a:lvl9pPr>
          </a:lstStyle>
          <a:p>
            <a:endParaRPr/>
          </a:p>
        </p:txBody>
      </p:sp>
      <p:sp>
        <p:nvSpPr>
          <p:cNvPr id="42" name="Google Shape;42;p9"/>
          <p:cNvSpPr txBox="1">
            <a:spLocks noGrp="1"/>
          </p:cNvSpPr>
          <p:nvPr>
            <p:ph type="subTitle" idx="1"/>
          </p:nvPr>
        </p:nvSpPr>
        <p:spPr>
          <a:xfrm>
            <a:off x="2105100" y="2523638"/>
            <a:ext cx="49338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886250" y="1919025"/>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10" name="Group 9">
            <a:extLst>
              <a:ext uri="{FF2B5EF4-FFF2-40B4-BE49-F238E27FC236}">
                <a16:creationId xmlns:a16="http://schemas.microsoft.com/office/drawing/2014/main" id="{6A6B97E9-8581-4E5B-8F91-317A5DA0D189}"/>
              </a:ext>
            </a:extLst>
          </p:cNvPr>
          <p:cNvGrpSpPr/>
          <p:nvPr userDrawn="1"/>
        </p:nvGrpSpPr>
        <p:grpSpPr>
          <a:xfrm>
            <a:off x="0" y="4751025"/>
            <a:ext cx="8609308" cy="324348"/>
            <a:chOff x="28330" y="4840322"/>
            <a:chExt cx="9902987" cy="360000"/>
          </a:xfrm>
          <a:solidFill>
            <a:schemeClr val="bg1"/>
          </a:solidFill>
        </p:grpSpPr>
        <p:sp>
          <p:nvSpPr>
            <p:cNvPr id="11" name="Arrow: Pentagon 10">
              <a:extLst>
                <a:ext uri="{FF2B5EF4-FFF2-40B4-BE49-F238E27FC236}">
                  <a16:creationId xmlns:a16="http://schemas.microsoft.com/office/drawing/2014/main" id="{9214D453-FF03-41AE-A1A9-F3857F5A39BD}"/>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A209B82C-17B0-4804-984A-9A690306E671}"/>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16F5F92D-F977-4DA0-B8F6-3DEF1A332AC6}"/>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91BAC87D-7253-4285-9836-BE6AC9B251D1}"/>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A278F99D-C6A6-4566-90A6-3C2B381094E1}"/>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3F479BCA-E9F2-40A0-B1C9-09091B686A7D}"/>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50" y="7912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9000"/>
              <a:buNone/>
              <a:defRPr sz="9000">
                <a:solidFill>
                  <a:schemeClr val="dk1"/>
                </a:solidFill>
              </a:defRPr>
            </a:lvl1pPr>
            <a:lvl2pPr lvl="1" algn="ctr" rtl="0">
              <a:spcBef>
                <a:spcPts val="0"/>
              </a:spcBef>
              <a:spcAft>
                <a:spcPts val="0"/>
              </a:spcAft>
              <a:buClr>
                <a:schemeClr val="dk1"/>
              </a:buClr>
              <a:buSzPts val="9000"/>
              <a:buNone/>
              <a:defRPr sz="9000">
                <a:solidFill>
                  <a:schemeClr val="dk1"/>
                </a:solidFill>
              </a:defRPr>
            </a:lvl2pPr>
            <a:lvl3pPr lvl="2" algn="ctr" rtl="0">
              <a:spcBef>
                <a:spcPts val="0"/>
              </a:spcBef>
              <a:spcAft>
                <a:spcPts val="0"/>
              </a:spcAft>
              <a:buClr>
                <a:schemeClr val="dk1"/>
              </a:buClr>
              <a:buSzPts val="9000"/>
              <a:buNone/>
              <a:defRPr sz="9000">
                <a:solidFill>
                  <a:schemeClr val="dk1"/>
                </a:solidFill>
              </a:defRPr>
            </a:lvl3pPr>
            <a:lvl4pPr lvl="3" algn="ctr" rtl="0">
              <a:spcBef>
                <a:spcPts val="0"/>
              </a:spcBef>
              <a:spcAft>
                <a:spcPts val="0"/>
              </a:spcAft>
              <a:buClr>
                <a:schemeClr val="dk1"/>
              </a:buClr>
              <a:buSzPts val="9000"/>
              <a:buNone/>
              <a:defRPr sz="9000">
                <a:solidFill>
                  <a:schemeClr val="dk1"/>
                </a:solidFill>
              </a:defRPr>
            </a:lvl4pPr>
            <a:lvl5pPr lvl="4" algn="ctr" rtl="0">
              <a:spcBef>
                <a:spcPts val="0"/>
              </a:spcBef>
              <a:spcAft>
                <a:spcPts val="0"/>
              </a:spcAft>
              <a:buClr>
                <a:schemeClr val="dk1"/>
              </a:buClr>
              <a:buSzPts val="9000"/>
              <a:buNone/>
              <a:defRPr sz="9000">
                <a:solidFill>
                  <a:schemeClr val="dk1"/>
                </a:solidFill>
              </a:defRPr>
            </a:lvl5pPr>
            <a:lvl6pPr lvl="5" algn="ctr" rtl="0">
              <a:spcBef>
                <a:spcPts val="0"/>
              </a:spcBef>
              <a:spcAft>
                <a:spcPts val="0"/>
              </a:spcAft>
              <a:buClr>
                <a:schemeClr val="dk1"/>
              </a:buClr>
              <a:buSzPts val="9000"/>
              <a:buNone/>
              <a:defRPr sz="9000">
                <a:solidFill>
                  <a:schemeClr val="dk1"/>
                </a:solidFill>
              </a:defRPr>
            </a:lvl6pPr>
            <a:lvl7pPr lvl="6" algn="ctr" rtl="0">
              <a:spcBef>
                <a:spcPts val="0"/>
              </a:spcBef>
              <a:spcAft>
                <a:spcPts val="0"/>
              </a:spcAft>
              <a:buClr>
                <a:schemeClr val="dk1"/>
              </a:buClr>
              <a:buSzPts val="9000"/>
              <a:buNone/>
              <a:defRPr sz="9000">
                <a:solidFill>
                  <a:schemeClr val="dk1"/>
                </a:solidFill>
              </a:defRPr>
            </a:lvl7pPr>
            <a:lvl8pPr lvl="7" algn="ctr" rtl="0">
              <a:spcBef>
                <a:spcPts val="0"/>
              </a:spcBef>
              <a:spcAft>
                <a:spcPts val="0"/>
              </a:spcAft>
              <a:buClr>
                <a:schemeClr val="dk1"/>
              </a:buClr>
              <a:buSzPts val="9000"/>
              <a:buNone/>
              <a:defRPr sz="9000">
                <a:solidFill>
                  <a:schemeClr val="dk1"/>
                </a:solidFill>
              </a:defRPr>
            </a:lvl8pPr>
            <a:lvl9pPr lvl="8" algn="ctr" rtl="0">
              <a:spcBef>
                <a:spcPts val="0"/>
              </a:spcBef>
              <a:spcAft>
                <a:spcPts val="0"/>
              </a:spcAft>
              <a:buClr>
                <a:schemeClr val="dk1"/>
              </a:buClr>
              <a:buSzPts val="9000"/>
              <a:buNone/>
              <a:defRPr sz="9000">
                <a:solidFill>
                  <a:schemeClr val="dk1"/>
                </a:solidFill>
              </a:defRPr>
            </a:lvl9pPr>
          </a:lstStyle>
          <a:p>
            <a:r>
              <a:t>xx%</a:t>
            </a:r>
          </a:p>
        </p:txBody>
      </p:sp>
      <p:sp>
        <p:nvSpPr>
          <p:cNvPr id="47" name="Google Shape;47;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dk1"/>
              </a:buClr>
              <a:buSzPts val="1400"/>
              <a:buChar char="●"/>
              <a:defRPr>
                <a:solidFill>
                  <a:schemeClr val="dk1"/>
                </a:solidFill>
              </a:defRPr>
            </a:lvl1pPr>
            <a:lvl2pPr marL="914400" lvl="1" indent="-317500" algn="ctr">
              <a:spcBef>
                <a:spcPts val="1600"/>
              </a:spcBef>
              <a:spcAft>
                <a:spcPts val="0"/>
              </a:spcAft>
              <a:buClr>
                <a:schemeClr val="dk1"/>
              </a:buClr>
              <a:buSzPts val="1400"/>
              <a:buChar char="○"/>
              <a:defRPr>
                <a:solidFill>
                  <a:schemeClr val="dk1"/>
                </a:solidFill>
              </a:defRPr>
            </a:lvl2pPr>
            <a:lvl3pPr marL="1371600" lvl="2" indent="-317500" algn="ctr">
              <a:spcBef>
                <a:spcPts val="1600"/>
              </a:spcBef>
              <a:spcAft>
                <a:spcPts val="0"/>
              </a:spcAft>
              <a:buClr>
                <a:schemeClr val="dk1"/>
              </a:buClr>
              <a:buSzPts val="1400"/>
              <a:buChar char="■"/>
              <a:defRPr>
                <a:solidFill>
                  <a:schemeClr val="dk1"/>
                </a:solidFill>
              </a:defRPr>
            </a:lvl3pPr>
            <a:lvl4pPr marL="1828800" lvl="3" indent="-317500" algn="ctr">
              <a:spcBef>
                <a:spcPts val="1600"/>
              </a:spcBef>
              <a:spcAft>
                <a:spcPts val="0"/>
              </a:spcAft>
              <a:buClr>
                <a:schemeClr val="dk1"/>
              </a:buClr>
              <a:buSzPts val="1400"/>
              <a:buChar char="●"/>
              <a:defRPr>
                <a:solidFill>
                  <a:schemeClr val="dk1"/>
                </a:solidFill>
              </a:defRPr>
            </a:lvl4pPr>
            <a:lvl5pPr marL="2286000" lvl="4" indent="-317500" algn="ctr">
              <a:spcBef>
                <a:spcPts val="1600"/>
              </a:spcBef>
              <a:spcAft>
                <a:spcPts val="0"/>
              </a:spcAft>
              <a:buClr>
                <a:schemeClr val="dk1"/>
              </a:buClr>
              <a:buSzPts val="1400"/>
              <a:buChar char="○"/>
              <a:defRPr>
                <a:solidFill>
                  <a:schemeClr val="dk1"/>
                </a:solidFill>
              </a:defRPr>
            </a:lvl5pPr>
            <a:lvl6pPr marL="2743200" lvl="5" indent="-317500" algn="ctr">
              <a:spcBef>
                <a:spcPts val="1600"/>
              </a:spcBef>
              <a:spcAft>
                <a:spcPts val="0"/>
              </a:spcAft>
              <a:buClr>
                <a:schemeClr val="dk1"/>
              </a:buClr>
              <a:buSzPts val="1400"/>
              <a:buChar char="■"/>
              <a:defRPr>
                <a:solidFill>
                  <a:schemeClr val="dk1"/>
                </a:solidFill>
              </a:defRPr>
            </a:lvl6pPr>
            <a:lvl7pPr marL="3200400" lvl="6" indent="-317500" algn="ctr">
              <a:spcBef>
                <a:spcPts val="1600"/>
              </a:spcBef>
              <a:spcAft>
                <a:spcPts val="0"/>
              </a:spcAft>
              <a:buClr>
                <a:schemeClr val="dk1"/>
              </a:buClr>
              <a:buSzPts val="1400"/>
              <a:buChar char="●"/>
              <a:defRPr>
                <a:solidFill>
                  <a:schemeClr val="dk1"/>
                </a:solidFill>
              </a:defRPr>
            </a:lvl7pPr>
            <a:lvl8pPr marL="3657600" lvl="7" indent="-317500" algn="ctr">
              <a:spcBef>
                <a:spcPts val="1600"/>
              </a:spcBef>
              <a:spcAft>
                <a:spcPts val="0"/>
              </a:spcAft>
              <a:buClr>
                <a:schemeClr val="dk1"/>
              </a:buClr>
              <a:buSzPts val="1400"/>
              <a:buChar char="○"/>
              <a:defRPr>
                <a:solidFill>
                  <a:schemeClr val="dk1"/>
                </a:solidFill>
              </a:defRPr>
            </a:lvl8pPr>
            <a:lvl9pPr marL="4114800" lvl="8" indent="-317500" algn="ctr">
              <a:spcBef>
                <a:spcPts val="1600"/>
              </a:spcBef>
              <a:spcAft>
                <a:spcPts val="1600"/>
              </a:spcAft>
              <a:buClr>
                <a:schemeClr val="dk1"/>
              </a:buClr>
              <a:buSzPts val="1400"/>
              <a:buChar char="■"/>
              <a:defRPr>
                <a:solidFill>
                  <a:schemeClr val="dk1"/>
                </a:solidFill>
              </a:defRPr>
            </a:lvl9pPr>
          </a:lstStyle>
          <a:p>
            <a:endParaRPr/>
          </a:p>
        </p:txBody>
      </p:sp>
      <p:grpSp>
        <p:nvGrpSpPr>
          <p:cNvPr id="11" name="Group 10">
            <a:extLst>
              <a:ext uri="{FF2B5EF4-FFF2-40B4-BE49-F238E27FC236}">
                <a16:creationId xmlns:a16="http://schemas.microsoft.com/office/drawing/2014/main" id="{52696DA2-48AA-4605-AF83-CDF4EDE13153}"/>
              </a:ext>
            </a:extLst>
          </p:cNvPr>
          <p:cNvGrpSpPr/>
          <p:nvPr userDrawn="1"/>
        </p:nvGrpSpPr>
        <p:grpSpPr>
          <a:xfrm>
            <a:off x="0" y="4751025"/>
            <a:ext cx="8609308" cy="324348"/>
            <a:chOff x="28330" y="4840322"/>
            <a:chExt cx="9902987" cy="360000"/>
          </a:xfrm>
          <a:solidFill>
            <a:schemeClr val="bg1"/>
          </a:solidFill>
        </p:grpSpPr>
        <p:sp>
          <p:nvSpPr>
            <p:cNvPr id="12" name="Arrow: Pentagon 11">
              <a:extLst>
                <a:ext uri="{FF2B5EF4-FFF2-40B4-BE49-F238E27FC236}">
                  <a16:creationId xmlns:a16="http://schemas.microsoft.com/office/drawing/2014/main" id="{FFDBDABB-FD04-45A7-BA30-AA35F951EFCF}"/>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12">
              <a:extLst>
                <a:ext uri="{FF2B5EF4-FFF2-40B4-BE49-F238E27FC236}">
                  <a16:creationId xmlns:a16="http://schemas.microsoft.com/office/drawing/2014/main" id="{F2D2707E-99C0-4907-84E6-70C1F0849C91}"/>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6">
              <a:extLst>
                <a:ext uri="{FF2B5EF4-FFF2-40B4-BE49-F238E27FC236}">
                  <a16:creationId xmlns:a16="http://schemas.microsoft.com/office/drawing/2014/main" id="{B248496A-95A5-463B-B922-D9C9C77DE6F7}"/>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5" name="Arrow: Chevron 27">
              <a:extLst>
                <a:ext uri="{FF2B5EF4-FFF2-40B4-BE49-F238E27FC236}">
                  <a16:creationId xmlns:a16="http://schemas.microsoft.com/office/drawing/2014/main" id="{6B29EF5C-4ACB-4711-8ED1-A8D895C60477}"/>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8D1A94AA-8B4F-4797-BA5E-52C02CB02170}"/>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7" name="Arrow: Chevron 28">
              <a:extLst>
                <a:ext uri="{FF2B5EF4-FFF2-40B4-BE49-F238E27FC236}">
                  <a16:creationId xmlns:a16="http://schemas.microsoft.com/office/drawing/2014/main" id="{749AED62-1A69-4FE7-8BF3-D6F70D96CA80}"/>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8"/>
        <p:cNvGrpSpPr/>
        <p:nvPr/>
      </p:nvGrpSpPr>
      <p:grpSpPr>
        <a:xfrm>
          <a:off x="0" y="0"/>
          <a:ext cx="0" cy="0"/>
          <a:chOff x="0" y="0"/>
          <a:chExt cx="0" cy="0"/>
        </a:xfrm>
      </p:grpSpPr>
      <p:grpSp>
        <p:nvGrpSpPr>
          <p:cNvPr id="9" name="Group 8">
            <a:extLst>
              <a:ext uri="{FF2B5EF4-FFF2-40B4-BE49-F238E27FC236}">
                <a16:creationId xmlns:a16="http://schemas.microsoft.com/office/drawing/2014/main" id="{DD0A5B15-B6BC-455D-A3DD-FDECE8871481}"/>
              </a:ext>
            </a:extLst>
          </p:cNvPr>
          <p:cNvGrpSpPr/>
          <p:nvPr userDrawn="1"/>
        </p:nvGrpSpPr>
        <p:grpSpPr>
          <a:xfrm>
            <a:off x="0" y="4751025"/>
            <a:ext cx="8609308" cy="324348"/>
            <a:chOff x="28330" y="4840322"/>
            <a:chExt cx="9902987" cy="360000"/>
          </a:xfrm>
          <a:solidFill>
            <a:schemeClr val="bg1"/>
          </a:solidFill>
        </p:grpSpPr>
        <p:sp>
          <p:nvSpPr>
            <p:cNvPr id="10" name="Arrow: Pentagon 9">
              <a:extLst>
                <a:ext uri="{FF2B5EF4-FFF2-40B4-BE49-F238E27FC236}">
                  <a16:creationId xmlns:a16="http://schemas.microsoft.com/office/drawing/2014/main" id="{018591DC-6E32-43A7-852B-BAF6193317D7}"/>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1" name="Arrow: Chevron 10">
              <a:extLst>
                <a:ext uri="{FF2B5EF4-FFF2-40B4-BE49-F238E27FC236}">
                  <a16:creationId xmlns:a16="http://schemas.microsoft.com/office/drawing/2014/main" id="{6E11B35D-7F1B-445D-8762-B6B82C317596}"/>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2" name="Arrow: Chevron 26">
              <a:extLst>
                <a:ext uri="{FF2B5EF4-FFF2-40B4-BE49-F238E27FC236}">
                  <a16:creationId xmlns:a16="http://schemas.microsoft.com/office/drawing/2014/main" id="{38292FA1-E0A2-43C3-A6E0-D1D23E86386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7">
              <a:extLst>
                <a:ext uri="{FF2B5EF4-FFF2-40B4-BE49-F238E27FC236}">
                  <a16:creationId xmlns:a16="http://schemas.microsoft.com/office/drawing/2014/main" id="{DDBBF5E7-D045-4BE1-AEB9-F0EED5C27C83}"/>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4" name="Arrow: Chevron 28">
              <a:extLst>
                <a:ext uri="{FF2B5EF4-FFF2-40B4-BE49-F238E27FC236}">
                  <a16:creationId xmlns:a16="http://schemas.microsoft.com/office/drawing/2014/main" id="{3527F517-69CA-483A-9977-0BEA8E0D81B0}"/>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98F399B-8666-412C-8523-A02B7B6F3001}"/>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p:nvPr/>
        </p:nvSpPr>
        <p:spPr>
          <a:xfrm>
            <a:off x="457200" y="311725"/>
            <a:ext cx="8880300" cy="4894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1613950" y="2188025"/>
            <a:ext cx="28071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2" name="Google Shape;52;p13"/>
          <p:cNvSpPr txBox="1">
            <a:spLocks noGrp="1"/>
          </p:cNvSpPr>
          <p:nvPr>
            <p:ph type="title" idx="2" hasCustomPrompt="1"/>
          </p:nvPr>
        </p:nvSpPr>
        <p:spPr>
          <a:xfrm>
            <a:off x="1005546" y="146886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3" name="Google Shape;53;p13"/>
          <p:cNvSpPr txBox="1">
            <a:spLocks noGrp="1"/>
          </p:cNvSpPr>
          <p:nvPr>
            <p:ph type="title" idx="3" hasCustomPrompt="1"/>
          </p:nvPr>
        </p:nvSpPr>
        <p:spPr>
          <a:xfrm>
            <a:off x="1005546" y="233679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4" name="Google Shape;54;p13"/>
          <p:cNvSpPr txBox="1">
            <a:spLocks noGrp="1"/>
          </p:cNvSpPr>
          <p:nvPr>
            <p:ph type="title" idx="4"/>
          </p:nvPr>
        </p:nvSpPr>
        <p:spPr>
          <a:xfrm>
            <a:off x="1613950" y="3933075"/>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5" name="Google Shape;55;p13"/>
          <p:cNvSpPr txBox="1">
            <a:spLocks noGrp="1"/>
          </p:cNvSpPr>
          <p:nvPr>
            <p:ph type="title" idx="5"/>
          </p:nvPr>
        </p:nvSpPr>
        <p:spPr>
          <a:xfrm>
            <a:off x="1613950" y="1348800"/>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6" name="Google Shape;56;p13"/>
          <p:cNvSpPr txBox="1">
            <a:spLocks noGrp="1"/>
          </p:cNvSpPr>
          <p:nvPr>
            <p:ph type="title" idx="6"/>
          </p:nvPr>
        </p:nvSpPr>
        <p:spPr>
          <a:xfrm>
            <a:off x="1613950" y="3065150"/>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7" name="Google Shape;57;p13"/>
          <p:cNvSpPr txBox="1">
            <a:spLocks noGrp="1"/>
          </p:cNvSpPr>
          <p:nvPr>
            <p:ph type="title" idx="7" hasCustomPrompt="1"/>
          </p:nvPr>
        </p:nvSpPr>
        <p:spPr>
          <a:xfrm>
            <a:off x="1005546" y="318521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8" name="Google Shape;58;p13"/>
          <p:cNvSpPr txBox="1">
            <a:spLocks noGrp="1"/>
          </p:cNvSpPr>
          <p:nvPr>
            <p:ph type="title" idx="8" hasCustomPrompt="1"/>
          </p:nvPr>
        </p:nvSpPr>
        <p:spPr>
          <a:xfrm>
            <a:off x="1005546" y="405314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9" name="Google Shape;59;p13"/>
          <p:cNvSpPr txBox="1">
            <a:spLocks noGrp="1"/>
          </p:cNvSpPr>
          <p:nvPr>
            <p:ph type="subTitle" idx="1"/>
          </p:nvPr>
        </p:nvSpPr>
        <p:spPr>
          <a:xfrm>
            <a:off x="1613950" y="16243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0" name="Google Shape;60;p13"/>
          <p:cNvSpPr txBox="1">
            <a:spLocks noGrp="1"/>
          </p:cNvSpPr>
          <p:nvPr>
            <p:ph type="subTitle" idx="9"/>
          </p:nvPr>
        </p:nvSpPr>
        <p:spPr>
          <a:xfrm>
            <a:off x="1613950" y="33502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1" name="Google Shape;61;p13"/>
          <p:cNvSpPr txBox="1">
            <a:spLocks noGrp="1"/>
          </p:cNvSpPr>
          <p:nvPr>
            <p:ph type="subTitle" idx="13"/>
          </p:nvPr>
        </p:nvSpPr>
        <p:spPr>
          <a:xfrm>
            <a:off x="1613950" y="24674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2" name="Google Shape;62;p13"/>
          <p:cNvSpPr txBox="1">
            <a:spLocks noGrp="1"/>
          </p:cNvSpPr>
          <p:nvPr>
            <p:ph type="subTitle" idx="14"/>
          </p:nvPr>
        </p:nvSpPr>
        <p:spPr>
          <a:xfrm>
            <a:off x="1613950" y="42125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13"/>
          <p:cNvSpPr txBox="1">
            <a:spLocks noGrp="1"/>
          </p:cNvSpPr>
          <p:nvPr>
            <p:ph type="title" idx="15"/>
          </p:nvPr>
        </p:nvSpPr>
        <p:spPr>
          <a:xfrm>
            <a:off x="713225" y="597435"/>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p:nvPr/>
        </p:nvSpPr>
        <p:spPr>
          <a:xfrm>
            <a:off x="2452250" y="846900"/>
            <a:ext cx="6802500" cy="3449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title"/>
          </p:nvPr>
        </p:nvSpPr>
        <p:spPr>
          <a:xfrm>
            <a:off x="3629800" y="1592600"/>
            <a:ext cx="4745400" cy="528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000"/>
              <a:buNone/>
              <a:defRPr sz="3000">
                <a:solidFill>
                  <a:schemeClr val="dk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 name="Google Shape;68;p14"/>
          <p:cNvSpPr txBox="1">
            <a:spLocks noGrp="1"/>
          </p:cNvSpPr>
          <p:nvPr>
            <p:ph type="subTitle" idx="1"/>
          </p:nvPr>
        </p:nvSpPr>
        <p:spPr>
          <a:xfrm>
            <a:off x="4013325" y="2263300"/>
            <a:ext cx="4362000" cy="1317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algn="r" rtl="0">
              <a:spcBef>
                <a:spcPts val="1600"/>
              </a:spcBef>
              <a:spcAft>
                <a:spcPts val="0"/>
              </a:spcAft>
              <a:buClr>
                <a:schemeClr val="dk1"/>
              </a:buClr>
              <a:buSzPts val="1400"/>
              <a:buNone/>
              <a:defRPr>
                <a:solidFill>
                  <a:schemeClr val="dk1"/>
                </a:solidFill>
              </a:defRPr>
            </a:lvl2pPr>
            <a:lvl3pPr lvl="2" algn="r" rtl="0">
              <a:spcBef>
                <a:spcPts val="1600"/>
              </a:spcBef>
              <a:spcAft>
                <a:spcPts val="0"/>
              </a:spcAft>
              <a:buClr>
                <a:schemeClr val="dk1"/>
              </a:buClr>
              <a:buSzPts val="1400"/>
              <a:buNone/>
              <a:defRPr>
                <a:solidFill>
                  <a:schemeClr val="dk1"/>
                </a:solidFill>
              </a:defRPr>
            </a:lvl3pPr>
            <a:lvl4pPr lvl="3" algn="r" rtl="0">
              <a:spcBef>
                <a:spcPts val="1600"/>
              </a:spcBef>
              <a:spcAft>
                <a:spcPts val="0"/>
              </a:spcAft>
              <a:buClr>
                <a:schemeClr val="dk1"/>
              </a:buClr>
              <a:buSzPts val="1400"/>
              <a:buNone/>
              <a:defRPr>
                <a:solidFill>
                  <a:schemeClr val="dk1"/>
                </a:solidFill>
              </a:defRPr>
            </a:lvl4pPr>
            <a:lvl5pPr lvl="4" algn="r" rtl="0">
              <a:spcBef>
                <a:spcPts val="1600"/>
              </a:spcBef>
              <a:spcAft>
                <a:spcPts val="0"/>
              </a:spcAft>
              <a:buClr>
                <a:schemeClr val="dk1"/>
              </a:buClr>
              <a:buSzPts val="1400"/>
              <a:buNone/>
              <a:defRPr>
                <a:solidFill>
                  <a:schemeClr val="dk1"/>
                </a:solidFill>
              </a:defRPr>
            </a:lvl5pPr>
            <a:lvl6pPr lvl="5" algn="r" rtl="0">
              <a:spcBef>
                <a:spcPts val="1600"/>
              </a:spcBef>
              <a:spcAft>
                <a:spcPts val="0"/>
              </a:spcAft>
              <a:buClr>
                <a:schemeClr val="dk1"/>
              </a:buClr>
              <a:buSzPts val="1400"/>
              <a:buNone/>
              <a:defRPr>
                <a:solidFill>
                  <a:schemeClr val="dk1"/>
                </a:solidFill>
              </a:defRPr>
            </a:lvl6pPr>
            <a:lvl7pPr lvl="6" algn="r" rtl="0">
              <a:spcBef>
                <a:spcPts val="1600"/>
              </a:spcBef>
              <a:spcAft>
                <a:spcPts val="0"/>
              </a:spcAft>
              <a:buClr>
                <a:schemeClr val="dk1"/>
              </a:buClr>
              <a:buSzPts val="1400"/>
              <a:buNone/>
              <a:defRPr>
                <a:solidFill>
                  <a:schemeClr val="dk1"/>
                </a:solidFill>
              </a:defRPr>
            </a:lvl7pPr>
            <a:lvl8pPr lvl="7" algn="r" rtl="0">
              <a:spcBef>
                <a:spcPts val="1600"/>
              </a:spcBef>
              <a:spcAft>
                <a:spcPts val="0"/>
              </a:spcAft>
              <a:buClr>
                <a:schemeClr val="dk1"/>
              </a:buClr>
              <a:buSzPts val="1400"/>
              <a:buNone/>
              <a:defRPr>
                <a:solidFill>
                  <a:schemeClr val="dk1"/>
                </a:solidFill>
              </a:defRPr>
            </a:lvl8pPr>
            <a:lvl9pPr lvl="8" algn="r"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reserve="1" userDrawn="1">
  <p:cSld name="1_Main 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Business Opportunity</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SG" sz="1000">
                  <a:solidFill>
                    <a:schemeClr val="bg1"/>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CART Model</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6"/>
                  </a:solidFill>
                  <a:latin typeface="Didact Gothic" panose="020B0604020202020204" charset="0"/>
                  <a:ea typeface="+mn-ea"/>
                  <a:cs typeface="Arial" panose="020B0604020202020204" pitchFamily="34" charset="0"/>
                  <a:sym typeface="Arial"/>
                </a:rPr>
                <a:t>Proposed Approach</a:t>
              </a:r>
            </a:p>
          </p:txBody>
        </p:sp>
      </p:grpSp>
    </p:spTree>
    <p:extLst>
      <p:ext uri="{BB962C8B-B14F-4D97-AF65-F5344CB8AC3E}">
        <p14:creationId xmlns:p14="http://schemas.microsoft.com/office/powerpoint/2010/main" val="2603275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862450" y="34768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5" name="Google Shape;75;p16"/>
          <p:cNvSpPr txBox="1">
            <a:spLocks noGrp="1"/>
          </p:cNvSpPr>
          <p:nvPr>
            <p:ph type="subTitle" idx="1"/>
          </p:nvPr>
        </p:nvSpPr>
        <p:spPr>
          <a:xfrm>
            <a:off x="424450" y="37355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6"/>
          <p:cNvSpPr txBox="1">
            <a:spLocks noGrp="1"/>
          </p:cNvSpPr>
          <p:nvPr>
            <p:ph type="title" idx="2"/>
          </p:nvPr>
        </p:nvSpPr>
        <p:spPr>
          <a:xfrm>
            <a:off x="6525755" y="34768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7" name="Google Shape;77;p16"/>
          <p:cNvSpPr txBox="1">
            <a:spLocks noGrp="1"/>
          </p:cNvSpPr>
          <p:nvPr>
            <p:ph type="subTitle" idx="3"/>
          </p:nvPr>
        </p:nvSpPr>
        <p:spPr>
          <a:xfrm>
            <a:off x="6087755" y="37355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8" name="Google Shape;78;p16"/>
          <p:cNvSpPr txBox="1">
            <a:spLocks noGrp="1"/>
          </p:cNvSpPr>
          <p:nvPr>
            <p:ph type="title" idx="4"/>
          </p:nvPr>
        </p:nvSpPr>
        <p:spPr>
          <a:xfrm>
            <a:off x="3690150" y="30196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9" name="Google Shape;79;p16"/>
          <p:cNvSpPr txBox="1">
            <a:spLocks noGrp="1"/>
          </p:cNvSpPr>
          <p:nvPr>
            <p:ph type="subTitle" idx="5"/>
          </p:nvPr>
        </p:nvSpPr>
        <p:spPr>
          <a:xfrm>
            <a:off x="3252150" y="32783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grpSp>
        <p:nvGrpSpPr>
          <p:cNvPr id="16" name="Group 15">
            <a:extLst>
              <a:ext uri="{FF2B5EF4-FFF2-40B4-BE49-F238E27FC236}">
                <a16:creationId xmlns:a16="http://schemas.microsoft.com/office/drawing/2014/main" id="{98B1F6C4-9AC2-4900-8B63-BBCCDC6D8892}"/>
              </a:ext>
            </a:extLst>
          </p:cNvPr>
          <p:cNvGrpSpPr/>
          <p:nvPr userDrawn="1"/>
        </p:nvGrpSpPr>
        <p:grpSpPr>
          <a:xfrm>
            <a:off x="0" y="4751025"/>
            <a:ext cx="8609308" cy="324348"/>
            <a:chOff x="28330" y="4840322"/>
            <a:chExt cx="9902987" cy="360000"/>
          </a:xfrm>
          <a:solidFill>
            <a:schemeClr val="bg1"/>
          </a:solidFill>
        </p:grpSpPr>
        <p:sp>
          <p:nvSpPr>
            <p:cNvPr id="17" name="Arrow: Pentagon 16">
              <a:extLst>
                <a:ext uri="{FF2B5EF4-FFF2-40B4-BE49-F238E27FC236}">
                  <a16:creationId xmlns:a16="http://schemas.microsoft.com/office/drawing/2014/main" id="{EABFB22C-FAF8-47C2-B651-C1153EED2550}"/>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8" name="Arrow: Chevron 17">
              <a:extLst>
                <a:ext uri="{FF2B5EF4-FFF2-40B4-BE49-F238E27FC236}">
                  <a16:creationId xmlns:a16="http://schemas.microsoft.com/office/drawing/2014/main" id="{216383CE-2F69-4102-BFD8-6C41CA34EE75}"/>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9" name="Arrow: Chevron 26">
              <a:extLst>
                <a:ext uri="{FF2B5EF4-FFF2-40B4-BE49-F238E27FC236}">
                  <a16:creationId xmlns:a16="http://schemas.microsoft.com/office/drawing/2014/main" id="{C1568E85-45D1-4AFA-85B7-064B736E23F5}"/>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0" name="Arrow: Chevron 27">
              <a:extLst>
                <a:ext uri="{FF2B5EF4-FFF2-40B4-BE49-F238E27FC236}">
                  <a16:creationId xmlns:a16="http://schemas.microsoft.com/office/drawing/2014/main" id="{535D071E-F2A3-4505-B511-41F90EA581A0}"/>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21" name="Arrow: Chevron 28">
              <a:extLst>
                <a:ext uri="{FF2B5EF4-FFF2-40B4-BE49-F238E27FC236}">
                  <a16:creationId xmlns:a16="http://schemas.microsoft.com/office/drawing/2014/main" id="{F91A4DCD-9BBD-4CE5-8721-37D9D77224D7}"/>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2" name="Arrow: Chevron 28">
              <a:extLst>
                <a:ext uri="{FF2B5EF4-FFF2-40B4-BE49-F238E27FC236}">
                  <a16:creationId xmlns:a16="http://schemas.microsoft.com/office/drawing/2014/main" id="{CAF6C6A1-817F-43A7-8F2F-F0DB45855AAA}"/>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3">
  <p:cSld name="CUSTOM_31">
    <p:bg>
      <p:bgPr>
        <a:solidFill>
          <a:schemeClr val="lt1"/>
        </a:solid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122332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2"/>
          <p:cNvSpPr txBox="1">
            <a:spLocks noGrp="1"/>
          </p:cNvSpPr>
          <p:nvPr>
            <p:ph type="subTitle" idx="1"/>
          </p:nvPr>
        </p:nvSpPr>
        <p:spPr>
          <a:xfrm>
            <a:off x="85687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3" name="Google Shape;123;p22"/>
          <p:cNvSpPr txBox="1">
            <a:spLocks noGrp="1"/>
          </p:cNvSpPr>
          <p:nvPr>
            <p:ph type="title" idx="2"/>
          </p:nvPr>
        </p:nvSpPr>
        <p:spPr>
          <a:xfrm>
            <a:off x="626197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4" name="Google Shape;124;p22"/>
          <p:cNvSpPr txBox="1">
            <a:spLocks noGrp="1"/>
          </p:cNvSpPr>
          <p:nvPr>
            <p:ph type="subTitle" idx="3"/>
          </p:nvPr>
        </p:nvSpPr>
        <p:spPr>
          <a:xfrm>
            <a:off x="589552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5" name="Google Shape;125;p22"/>
          <p:cNvSpPr txBox="1">
            <a:spLocks noGrp="1"/>
          </p:cNvSpPr>
          <p:nvPr>
            <p:ph type="title" idx="4"/>
          </p:nvPr>
        </p:nvSpPr>
        <p:spPr>
          <a:xfrm>
            <a:off x="3752400"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6" name="Google Shape;126;p22"/>
          <p:cNvSpPr txBox="1">
            <a:spLocks noGrp="1"/>
          </p:cNvSpPr>
          <p:nvPr>
            <p:ph type="subTitle" idx="5"/>
          </p:nvPr>
        </p:nvSpPr>
        <p:spPr>
          <a:xfrm>
            <a:off x="3385950"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7" name="Google Shape;127;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
        <p:nvSpPr>
          <p:cNvPr id="128" name="Google Shape;128;p22"/>
          <p:cNvSpPr/>
          <p:nvPr/>
        </p:nvSpPr>
        <p:spPr>
          <a:xfrm>
            <a:off x="-435375" y="4086550"/>
            <a:ext cx="2205300" cy="4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836811"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3361200"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85589"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roup 19">
            <a:extLst>
              <a:ext uri="{FF2B5EF4-FFF2-40B4-BE49-F238E27FC236}">
                <a16:creationId xmlns:a16="http://schemas.microsoft.com/office/drawing/2014/main" id="{FE8CE02B-11FF-481E-8911-E385F92EDC0E}"/>
              </a:ext>
            </a:extLst>
          </p:cNvPr>
          <p:cNvGrpSpPr/>
          <p:nvPr userDrawn="1"/>
        </p:nvGrpSpPr>
        <p:grpSpPr>
          <a:xfrm>
            <a:off x="0" y="4751025"/>
            <a:ext cx="8609308" cy="324348"/>
            <a:chOff x="28330" y="4840322"/>
            <a:chExt cx="9902987" cy="360000"/>
          </a:xfrm>
          <a:solidFill>
            <a:schemeClr val="bg1"/>
          </a:solidFill>
        </p:grpSpPr>
        <p:sp>
          <p:nvSpPr>
            <p:cNvPr id="21" name="Arrow: Pentagon 20">
              <a:extLst>
                <a:ext uri="{FF2B5EF4-FFF2-40B4-BE49-F238E27FC236}">
                  <a16:creationId xmlns:a16="http://schemas.microsoft.com/office/drawing/2014/main" id="{C54FBC59-AF46-4724-B343-D6842B2C7404}"/>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2" name="Arrow: Chevron 21">
              <a:extLst>
                <a:ext uri="{FF2B5EF4-FFF2-40B4-BE49-F238E27FC236}">
                  <a16:creationId xmlns:a16="http://schemas.microsoft.com/office/drawing/2014/main" id="{A6F3F3D0-A817-4349-B40B-2C2A1F611CF9}"/>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3" name="Arrow: Chevron 26">
              <a:extLst>
                <a:ext uri="{FF2B5EF4-FFF2-40B4-BE49-F238E27FC236}">
                  <a16:creationId xmlns:a16="http://schemas.microsoft.com/office/drawing/2014/main" id="{663E31D8-65FA-492B-9FE0-DE612B1859ED}"/>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4" name="Arrow: Chevron 27">
              <a:extLst>
                <a:ext uri="{FF2B5EF4-FFF2-40B4-BE49-F238E27FC236}">
                  <a16:creationId xmlns:a16="http://schemas.microsoft.com/office/drawing/2014/main" id="{74EF8D08-9C97-4F61-A4E8-792A72D98724}"/>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25" name="Arrow: Chevron 28">
              <a:extLst>
                <a:ext uri="{FF2B5EF4-FFF2-40B4-BE49-F238E27FC236}">
                  <a16:creationId xmlns:a16="http://schemas.microsoft.com/office/drawing/2014/main" id="{0785649B-90A7-4CE1-957C-1EA3E52BE729}"/>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6" name="Arrow: Chevron 28">
              <a:extLst>
                <a:ext uri="{FF2B5EF4-FFF2-40B4-BE49-F238E27FC236}">
                  <a16:creationId xmlns:a16="http://schemas.microsoft.com/office/drawing/2014/main" id="{E372AF7F-0D67-4DE6-AA5F-8171AD23157F}"/>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lt1"/>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043779" y="17543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3"/>
          <p:cNvSpPr txBox="1">
            <a:spLocks noGrp="1"/>
          </p:cNvSpPr>
          <p:nvPr>
            <p:ph type="subTitle" idx="1"/>
          </p:nvPr>
        </p:nvSpPr>
        <p:spPr>
          <a:xfrm>
            <a:off x="1059229" y="20640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5" name="Google Shape;135;p23"/>
          <p:cNvSpPr txBox="1">
            <a:spLocks noGrp="1"/>
          </p:cNvSpPr>
          <p:nvPr>
            <p:ph type="title" idx="2"/>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3"/>
          <p:cNvSpPr txBox="1">
            <a:spLocks noGrp="1"/>
          </p:cNvSpPr>
          <p:nvPr>
            <p:ph type="subTitle" idx="3"/>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7" name="Google Shape;137;p23"/>
          <p:cNvSpPr txBox="1">
            <a:spLocks noGrp="1"/>
          </p:cNvSpPr>
          <p:nvPr>
            <p:ph type="title" idx="4"/>
          </p:nvPr>
        </p:nvSpPr>
        <p:spPr>
          <a:xfrm>
            <a:off x="3631360"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3"/>
          <p:cNvSpPr txBox="1">
            <a:spLocks noGrp="1"/>
          </p:cNvSpPr>
          <p:nvPr>
            <p:ph type="subTitle" idx="5"/>
          </p:nvPr>
        </p:nvSpPr>
        <p:spPr>
          <a:xfrm>
            <a:off x="3639010"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9" name="Google Shape;139;p23"/>
          <p:cNvSpPr txBox="1">
            <a:spLocks noGrp="1"/>
          </p:cNvSpPr>
          <p:nvPr>
            <p:ph type="title" idx="6"/>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0" name="Google Shape;140;p23"/>
          <p:cNvSpPr txBox="1">
            <a:spLocks noGrp="1"/>
          </p:cNvSpPr>
          <p:nvPr>
            <p:ph type="subTitle" idx="7"/>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1" name="Google Shape;141;p23"/>
          <p:cNvSpPr txBox="1">
            <a:spLocks noGrp="1"/>
          </p:cNvSpPr>
          <p:nvPr>
            <p:ph type="title" idx="8"/>
          </p:nvPr>
        </p:nvSpPr>
        <p:spPr>
          <a:xfrm>
            <a:off x="6215127"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2" name="Google Shape;142;p23"/>
          <p:cNvSpPr txBox="1">
            <a:spLocks noGrp="1"/>
          </p:cNvSpPr>
          <p:nvPr>
            <p:ph type="subTitle" idx="9"/>
          </p:nvPr>
        </p:nvSpPr>
        <p:spPr>
          <a:xfrm>
            <a:off x="621962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3" name="Google Shape;143;p23"/>
          <p:cNvSpPr txBox="1">
            <a:spLocks noGrp="1"/>
          </p:cNvSpPr>
          <p:nvPr>
            <p:ph type="title" idx="13"/>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4" name="Google Shape;144;p23"/>
          <p:cNvSpPr txBox="1">
            <a:spLocks noGrp="1"/>
          </p:cNvSpPr>
          <p:nvPr>
            <p:ph type="subTitle" idx="14"/>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5" name="Google Shape;145;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22" name="Group 21">
            <a:extLst>
              <a:ext uri="{FF2B5EF4-FFF2-40B4-BE49-F238E27FC236}">
                <a16:creationId xmlns:a16="http://schemas.microsoft.com/office/drawing/2014/main" id="{244B7EB9-F679-4EF2-ADFD-C6E46D907E1B}"/>
              </a:ext>
            </a:extLst>
          </p:cNvPr>
          <p:cNvGrpSpPr/>
          <p:nvPr userDrawn="1"/>
        </p:nvGrpSpPr>
        <p:grpSpPr>
          <a:xfrm>
            <a:off x="0" y="4751025"/>
            <a:ext cx="8609308" cy="324348"/>
            <a:chOff x="28330" y="4840322"/>
            <a:chExt cx="9902987" cy="360000"/>
          </a:xfrm>
          <a:solidFill>
            <a:schemeClr val="bg1"/>
          </a:solidFill>
        </p:grpSpPr>
        <p:sp>
          <p:nvSpPr>
            <p:cNvPr id="23" name="Arrow: Pentagon 22">
              <a:extLst>
                <a:ext uri="{FF2B5EF4-FFF2-40B4-BE49-F238E27FC236}">
                  <a16:creationId xmlns:a16="http://schemas.microsoft.com/office/drawing/2014/main" id="{A0323ED0-07CB-4FA1-8D14-AA3641F809FC}"/>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4" name="Arrow: Chevron 23">
              <a:extLst>
                <a:ext uri="{FF2B5EF4-FFF2-40B4-BE49-F238E27FC236}">
                  <a16:creationId xmlns:a16="http://schemas.microsoft.com/office/drawing/2014/main" id="{99466551-6890-4AB2-A3A3-2EE3D4856680}"/>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5" name="Arrow: Chevron 26">
              <a:extLst>
                <a:ext uri="{FF2B5EF4-FFF2-40B4-BE49-F238E27FC236}">
                  <a16:creationId xmlns:a16="http://schemas.microsoft.com/office/drawing/2014/main" id="{944FE8E8-6070-4EED-83CE-115AAD64CD01}"/>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6" name="Arrow: Chevron 27">
              <a:extLst>
                <a:ext uri="{FF2B5EF4-FFF2-40B4-BE49-F238E27FC236}">
                  <a16:creationId xmlns:a16="http://schemas.microsoft.com/office/drawing/2014/main" id="{43C1AEE2-14DA-46D5-A329-4D372FAC8091}"/>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27" name="Arrow: Chevron 28">
              <a:extLst>
                <a:ext uri="{FF2B5EF4-FFF2-40B4-BE49-F238E27FC236}">
                  <a16:creationId xmlns:a16="http://schemas.microsoft.com/office/drawing/2014/main" id="{D122F120-3DFA-44F3-9141-CE979E2A00CA}"/>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8" name="Arrow: Chevron 28">
              <a:extLst>
                <a:ext uri="{FF2B5EF4-FFF2-40B4-BE49-F238E27FC236}">
                  <a16:creationId xmlns:a16="http://schemas.microsoft.com/office/drawing/2014/main" id="{ABBAF54E-CF6D-4FF4-BFB8-370A0E93C479}"/>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lt1"/>
        </a:solid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8624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8" name="Google Shape;148;p24"/>
          <p:cNvSpPr txBox="1">
            <a:spLocks noGrp="1"/>
          </p:cNvSpPr>
          <p:nvPr>
            <p:ph type="subTitle" idx="1"/>
          </p:nvPr>
        </p:nvSpPr>
        <p:spPr>
          <a:xfrm>
            <a:off x="4244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9" name="Google Shape;149;p24"/>
          <p:cNvSpPr txBox="1">
            <a:spLocks noGrp="1"/>
          </p:cNvSpPr>
          <p:nvPr>
            <p:ph type="title" idx="2"/>
          </p:nvPr>
        </p:nvSpPr>
        <p:spPr>
          <a:xfrm>
            <a:off x="6525755"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0" name="Google Shape;150;p24"/>
          <p:cNvSpPr txBox="1">
            <a:spLocks noGrp="1"/>
          </p:cNvSpPr>
          <p:nvPr>
            <p:ph type="subTitle" idx="3"/>
          </p:nvPr>
        </p:nvSpPr>
        <p:spPr>
          <a:xfrm>
            <a:off x="6087755"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1" name="Google Shape;151;p24"/>
          <p:cNvSpPr txBox="1">
            <a:spLocks noGrp="1"/>
          </p:cNvSpPr>
          <p:nvPr>
            <p:ph type="title" idx="4"/>
          </p:nvPr>
        </p:nvSpPr>
        <p:spPr>
          <a:xfrm>
            <a:off x="36901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2" name="Google Shape;152;p24"/>
          <p:cNvSpPr txBox="1">
            <a:spLocks noGrp="1"/>
          </p:cNvSpPr>
          <p:nvPr>
            <p:ph type="subTitle" idx="5"/>
          </p:nvPr>
        </p:nvSpPr>
        <p:spPr>
          <a:xfrm>
            <a:off x="32521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3" name="Google Shape;153;p24"/>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grpSp>
        <p:nvGrpSpPr>
          <p:cNvPr id="16" name="Group 15">
            <a:extLst>
              <a:ext uri="{FF2B5EF4-FFF2-40B4-BE49-F238E27FC236}">
                <a16:creationId xmlns:a16="http://schemas.microsoft.com/office/drawing/2014/main" id="{D13B4C13-1B02-46C3-8D82-7309D69FC098}"/>
              </a:ext>
            </a:extLst>
          </p:cNvPr>
          <p:cNvGrpSpPr/>
          <p:nvPr userDrawn="1"/>
        </p:nvGrpSpPr>
        <p:grpSpPr>
          <a:xfrm>
            <a:off x="0" y="4751025"/>
            <a:ext cx="8609308" cy="324348"/>
            <a:chOff x="28330" y="4840322"/>
            <a:chExt cx="9902987" cy="360000"/>
          </a:xfrm>
          <a:solidFill>
            <a:schemeClr val="bg1"/>
          </a:solidFill>
        </p:grpSpPr>
        <p:sp>
          <p:nvSpPr>
            <p:cNvPr id="17" name="Arrow: Pentagon 16">
              <a:extLst>
                <a:ext uri="{FF2B5EF4-FFF2-40B4-BE49-F238E27FC236}">
                  <a16:creationId xmlns:a16="http://schemas.microsoft.com/office/drawing/2014/main" id="{0635C7D5-49B6-4781-8A85-89D7D9B0EF17}"/>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8" name="Arrow: Chevron 17">
              <a:extLst>
                <a:ext uri="{FF2B5EF4-FFF2-40B4-BE49-F238E27FC236}">
                  <a16:creationId xmlns:a16="http://schemas.microsoft.com/office/drawing/2014/main" id="{7C5C6712-B9A6-404F-8BB9-23E049A5C4D9}"/>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9" name="Arrow: Chevron 26">
              <a:extLst>
                <a:ext uri="{FF2B5EF4-FFF2-40B4-BE49-F238E27FC236}">
                  <a16:creationId xmlns:a16="http://schemas.microsoft.com/office/drawing/2014/main" id="{7724B83E-30AF-46D9-8C1A-15F6ED660EAE}"/>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0" name="Arrow: Chevron 27">
              <a:extLst>
                <a:ext uri="{FF2B5EF4-FFF2-40B4-BE49-F238E27FC236}">
                  <a16:creationId xmlns:a16="http://schemas.microsoft.com/office/drawing/2014/main" id="{4AB767C4-B947-46FF-8FB5-70DF07D35E77}"/>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21" name="Arrow: Chevron 28">
              <a:extLst>
                <a:ext uri="{FF2B5EF4-FFF2-40B4-BE49-F238E27FC236}">
                  <a16:creationId xmlns:a16="http://schemas.microsoft.com/office/drawing/2014/main" id="{E144967A-85C1-440A-B65D-36410056B36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2" name="Arrow: Chevron 28">
              <a:extLst>
                <a:ext uri="{FF2B5EF4-FFF2-40B4-BE49-F238E27FC236}">
                  <a16:creationId xmlns:a16="http://schemas.microsoft.com/office/drawing/2014/main" id="{738C19F2-9E06-45C5-91AB-82BD905CEF76}"/>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lt1"/>
        </a:solidFill>
        <a:effectLst/>
      </p:bgPr>
    </p:bg>
    <p:spTree>
      <p:nvGrpSpPr>
        <p:cNvPr id="1" name="Shape 168"/>
        <p:cNvGrpSpPr/>
        <p:nvPr/>
      </p:nvGrpSpPr>
      <p:grpSpPr>
        <a:xfrm>
          <a:off x="0" y="0"/>
          <a:ext cx="0" cy="0"/>
          <a:chOff x="0" y="0"/>
          <a:chExt cx="0" cy="0"/>
        </a:xfrm>
      </p:grpSpPr>
      <p:sp>
        <p:nvSpPr>
          <p:cNvPr id="169" name="Google Shape;169;p27"/>
          <p:cNvSpPr txBox="1">
            <a:spLocks noGrp="1"/>
          </p:cNvSpPr>
          <p:nvPr>
            <p:ph type="subTitle" idx="1"/>
          </p:nvPr>
        </p:nvSpPr>
        <p:spPr>
          <a:xfrm>
            <a:off x="653699"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0" name="Google Shape;170;p27"/>
          <p:cNvSpPr txBox="1">
            <a:spLocks noGrp="1"/>
          </p:cNvSpPr>
          <p:nvPr>
            <p:ph type="subTitle" idx="2"/>
          </p:nvPr>
        </p:nvSpPr>
        <p:spPr>
          <a:xfrm>
            <a:off x="3439674"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1" name="Google Shape;171;p27"/>
          <p:cNvSpPr txBox="1">
            <a:spLocks noGrp="1"/>
          </p:cNvSpPr>
          <p:nvPr>
            <p:ph type="subTitle" idx="3"/>
          </p:nvPr>
        </p:nvSpPr>
        <p:spPr>
          <a:xfrm>
            <a:off x="6203701"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2" name="Google Shape;172;p27"/>
          <p:cNvSpPr txBox="1">
            <a:spLocks noGrp="1"/>
          </p:cNvSpPr>
          <p:nvPr>
            <p:ph type="title" hasCustomPrompt="1"/>
          </p:nvPr>
        </p:nvSpPr>
        <p:spPr>
          <a:xfrm>
            <a:off x="588299"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3" name="Google Shape;173;p27"/>
          <p:cNvSpPr txBox="1">
            <a:spLocks noGrp="1"/>
          </p:cNvSpPr>
          <p:nvPr>
            <p:ph type="title" idx="4" hasCustomPrompt="1"/>
          </p:nvPr>
        </p:nvSpPr>
        <p:spPr>
          <a:xfrm>
            <a:off x="3363300"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4" name="Google Shape;174;p27"/>
          <p:cNvSpPr txBox="1">
            <a:spLocks noGrp="1"/>
          </p:cNvSpPr>
          <p:nvPr>
            <p:ph type="title" idx="5" hasCustomPrompt="1"/>
          </p:nvPr>
        </p:nvSpPr>
        <p:spPr>
          <a:xfrm>
            <a:off x="6138301"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5" name="Google Shape;175;p27"/>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16" name="Group 15">
            <a:extLst>
              <a:ext uri="{FF2B5EF4-FFF2-40B4-BE49-F238E27FC236}">
                <a16:creationId xmlns:a16="http://schemas.microsoft.com/office/drawing/2014/main" id="{295F88AF-696C-4529-B8C3-EF6F4EDCE96F}"/>
              </a:ext>
            </a:extLst>
          </p:cNvPr>
          <p:cNvGrpSpPr/>
          <p:nvPr userDrawn="1"/>
        </p:nvGrpSpPr>
        <p:grpSpPr>
          <a:xfrm>
            <a:off x="0" y="4751025"/>
            <a:ext cx="8609308" cy="324348"/>
            <a:chOff x="28330" y="4840322"/>
            <a:chExt cx="9902987" cy="360000"/>
          </a:xfrm>
          <a:solidFill>
            <a:schemeClr val="bg1"/>
          </a:solidFill>
        </p:grpSpPr>
        <p:sp>
          <p:nvSpPr>
            <p:cNvPr id="17" name="Arrow: Pentagon 16">
              <a:extLst>
                <a:ext uri="{FF2B5EF4-FFF2-40B4-BE49-F238E27FC236}">
                  <a16:creationId xmlns:a16="http://schemas.microsoft.com/office/drawing/2014/main" id="{BBA97CF0-6C4B-4189-BE48-EB96ADBF1954}"/>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8" name="Arrow: Chevron 17">
              <a:extLst>
                <a:ext uri="{FF2B5EF4-FFF2-40B4-BE49-F238E27FC236}">
                  <a16:creationId xmlns:a16="http://schemas.microsoft.com/office/drawing/2014/main" id="{65CAA806-3D79-45D9-9DBC-1A5C4A80B349}"/>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9" name="Arrow: Chevron 26">
              <a:extLst>
                <a:ext uri="{FF2B5EF4-FFF2-40B4-BE49-F238E27FC236}">
                  <a16:creationId xmlns:a16="http://schemas.microsoft.com/office/drawing/2014/main" id="{0DA3DF9C-9508-4656-8ABB-C11CE3240F8E}"/>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0" name="Arrow: Chevron 27">
              <a:extLst>
                <a:ext uri="{FF2B5EF4-FFF2-40B4-BE49-F238E27FC236}">
                  <a16:creationId xmlns:a16="http://schemas.microsoft.com/office/drawing/2014/main" id="{57B3907F-66E1-4277-BFD2-3383A9F4CF8A}"/>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21" name="Arrow: Chevron 28">
              <a:extLst>
                <a:ext uri="{FF2B5EF4-FFF2-40B4-BE49-F238E27FC236}">
                  <a16:creationId xmlns:a16="http://schemas.microsoft.com/office/drawing/2014/main" id="{4B620685-9414-45A9-93D5-6E6668DEA0B7}"/>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22" name="Arrow: Chevron 28">
              <a:extLst>
                <a:ext uri="{FF2B5EF4-FFF2-40B4-BE49-F238E27FC236}">
                  <a16:creationId xmlns:a16="http://schemas.microsoft.com/office/drawing/2014/main" id="{C5272264-482B-4B96-8291-6B063DB86295}"/>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reserve="1" userDrawn="1">
  <p:cSld name="1_Main 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Business Opportunity</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bg1"/>
                    </a:solidFill>
                    <a:latin typeface="Didact Gothic" panose="020B0604020202020204" charset="0"/>
                    <a:cs typeface="Arial" panose="020B0604020202020204" pitchFamily="34" charset="0"/>
                  </a:rPr>
                  <a:t>Linear Regression</a:t>
                </a:r>
                <a:endParaRPr lang="en-SG" sz="1000">
                  <a:solidFill>
                    <a:schemeClr val="bg1"/>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CART Model</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1">
                      <a:lumMod val="75000"/>
                    </a:schemeClr>
                  </a:solidFill>
                  <a:latin typeface="Didact Gothic" panose="020B0604020202020204" charset="0"/>
                  <a:ea typeface="+mn-ea"/>
                  <a:cs typeface="Arial" panose="020B0604020202020204" pitchFamily="34" charset="0"/>
                  <a:sym typeface="Arial"/>
                </a:rPr>
                <a:t>Proposed Approach</a:t>
              </a:r>
            </a:p>
          </p:txBody>
        </p:sp>
      </p:grpSp>
    </p:spTree>
    <p:extLst>
      <p:ext uri="{BB962C8B-B14F-4D97-AF65-F5344CB8AC3E}">
        <p14:creationId xmlns:p14="http://schemas.microsoft.com/office/powerpoint/2010/main" val="426316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userDrawn="1">
  <p:cSld name="MAIN_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1">
                      <a:lumMod val="75000"/>
                    </a:schemeClr>
                  </a:solidFill>
                  <a:latin typeface="Didact Gothic" panose="020B0604020202020204" charset="0"/>
                  <a:ea typeface="+mn-ea"/>
                  <a:cs typeface="Arial" panose="020B0604020202020204" pitchFamily="34" charset="0"/>
                  <a:sym typeface="Arial"/>
                </a:rPr>
                <a:t>Proposed Approach</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reserve="1" userDrawn="1">
  <p:cSld name="1_Main 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Business Opportunity</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Linear Regression</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CART Model</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bg1"/>
                    </a:solidFill>
                    <a:latin typeface="Didact Gothic" panose="020B0604020202020204" charset="0"/>
                    <a:cs typeface="Arial" panose="020B0604020202020204" pitchFamily="34" charset="0"/>
                  </a:rPr>
                  <a:t>Analysis of Results</a:t>
                </a:r>
                <a:endParaRPr lang="en-SG" sz="1000">
                  <a:solidFill>
                    <a:schemeClr val="bg1"/>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1">
                      <a:lumMod val="75000"/>
                    </a:schemeClr>
                  </a:solidFill>
                  <a:latin typeface="Didact Gothic" panose="020B0604020202020204" charset="0"/>
                  <a:ea typeface="+mn-ea"/>
                  <a:cs typeface="Arial" panose="020B0604020202020204" pitchFamily="34" charset="0"/>
                  <a:sym typeface="Arial"/>
                </a:rPr>
                <a:t>Proposed Approach</a:t>
              </a:r>
            </a:p>
          </p:txBody>
        </p:sp>
      </p:grpSp>
    </p:spTree>
    <p:extLst>
      <p:ext uri="{BB962C8B-B14F-4D97-AF65-F5344CB8AC3E}">
        <p14:creationId xmlns:p14="http://schemas.microsoft.com/office/powerpoint/2010/main" val="7821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reserve="1" userDrawn="1">
  <p:cSld name="1_Main point">
    <p:bg>
      <p:bgPr>
        <a:solidFill>
          <a:schemeClr val="lt1"/>
        </a:solidFill>
        <a:effectLst/>
      </p:bgPr>
    </p:bg>
    <p:spTree>
      <p:nvGrpSpPr>
        <p:cNvPr id="1" name="Shape 36"/>
        <p:cNvGrpSpPr/>
        <p:nvPr/>
      </p:nvGrpSpPr>
      <p:grpSpPr>
        <a:xfrm>
          <a:off x="0" y="0"/>
          <a:ext cx="0" cy="0"/>
          <a:chOff x="0" y="0"/>
          <a:chExt cx="0" cy="0"/>
        </a:xfrm>
      </p:grpSpPr>
      <p:grpSp>
        <p:nvGrpSpPr>
          <p:cNvPr id="3" name="Group 2">
            <a:extLst>
              <a:ext uri="{FF2B5EF4-FFF2-40B4-BE49-F238E27FC236}">
                <a16:creationId xmlns:a16="http://schemas.microsoft.com/office/drawing/2014/main" id="{30C4D6DC-E67E-464B-82F7-48CA2ECCF057}"/>
              </a:ext>
            </a:extLst>
          </p:cNvPr>
          <p:cNvGrpSpPr/>
          <p:nvPr userDrawn="1"/>
        </p:nvGrpSpPr>
        <p:grpSpPr>
          <a:xfrm>
            <a:off x="0" y="4751025"/>
            <a:ext cx="8609308" cy="324349"/>
            <a:chOff x="0" y="4751025"/>
            <a:chExt cx="8609308" cy="324349"/>
          </a:xfrm>
        </p:grpSpPr>
        <p:grpSp>
          <p:nvGrpSpPr>
            <p:cNvPr id="10" name="Group 9">
              <a:extLst>
                <a:ext uri="{FF2B5EF4-FFF2-40B4-BE49-F238E27FC236}">
                  <a16:creationId xmlns:a16="http://schemas.microsoft.com/office/drawing/2014/main" id="{A2C49C8B-BC1F-4353-BA2C-5B4A48AEB803}"/>
                </a:ext>
              </a:extLst>
            </p:cNvPr>
            <p:cNvGrpSpPr/>
            <p:nvPr userDrawn="1"/>
          </p:nvGrpSpPr>
          <p:grpSpPr>
            <a:xfrm>
              <a:off x="0" y="4751025"/>
              <a:ext cx="8609308" cy="324349"/>
              <a:chOff x="28330" y="4840321"/>
              <a:chExt cx="9902987" cy="360001"/>
            </a:xfrm>
            <a:solidFill>
              <a:schemeClr val="bg1"/>
            </a:solidFill>
          </p:grpSpPr>
          <p:sp>
            <p:nvSpPr>
              <p:cNvPr id="11" name="Arrow: Pentagon 10">
                <a:extLst>
                  <a:ext uri="{FF2B5EF4-FFF2-40B4-BE49-F238E27FC236}">
                    <a16:creationId xmlns:a16="http://schemas.microsoft.com/office/drawing/2014/main" id="{7E379548-07BE-4319-B177-CAB556B6685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Business Opportunity</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2" name="Arrow: Chevron 11">
                <a:extLst>
                  <a:ext uri="{FF2B5EF4-FFF2-40B4-BE49-F238E27FC236}">
                    <a16:creationId xmlns:a16="http://schemas.microsoft.com/office/drawing/2014/main" id="{19AD9E54-1CDE-4AA6-AA63-4C1C810F58EF}"/>
                  </a:ext>
                </a:extLst>
              </p:cNvPr>
              <p:cNvSpPr/>
              <p:nvPr userDrawn="1"/>
            </p:nvSpPr>
            <p:spPr>
              <a:xfrm>
                <a:off x="1656100" y="4840321"/>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3" name="Arrow: Chevron 26">
                <a:extLst>
                  <a:ext uri="{FF2B5EF4-FFF2-40B4-BE49-F238E27FC236}">
                    <a16:creationId xmlns:a16="http://schemas.microsoft.com/office/drawing/2014/main" id="{5F366880-E968-446A-9640-A320E514AA43}"/>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Linear Regression</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4" name="Arrow: Chevron 27">
                <a:extLst>
                  <a:ext uri="{FF2B5EF4-FFF2-40B4-BE49-F238E27FC236}">
                    <a16:creationId xmlns:a16="http://schemas.microsoft.com/office/drawing/2014/main" id="{DED6F4FA-DC6A-4D18-8E9B-61EA1ADCA03A}"/>
                  </a:ext>
                </a:extLst>
              </p:cNvPr>
              <p:cNvSpPr/>
              <p:nvPr userDrawn="1"/>
            </p:nvSpPr>
            <p:spPr>
              <a:xfrm>
                <a:off x="4920240"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CART Model</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5" name="Arrow: Chevron 28">
                <a:extLst>
                  <a:ext uri="{FF2B5EF4-FFF2-40B4-BE49-F238E27FC236}">
                    <a16:creationId xmlns:a16="http://schemas.microsoft.com/office/drawing/2014/main" id="{EEC36830-DB4C-415A-84EF-56A0DEE47502}"/>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accent1">
                        <a:lumMod val="75000"/>
                      </a:schemeClr>
                    </a:solidFill>
                    <a:latin typeface="Didact Gothic" panose="020B0604020202020204" charset="0"/>
                    <a:cs typeface="Arial" panose="020B0604020202020204" pitchFamily="34" charset="0"/>
                  </a:rPr>
                  <a:t>Analysis of Results</a:t>
                </a:r>
                <a:endParaRPr lang="en-SG" sz="1000">
                  <a:solidFill>
                    <a:schemeClr val="accent1">
                      <a:lumMod val="75000"/>
                    </a:schemeClr>
                  </a:solidFill>
                  <a:latin typeface="Didact Gothic" panose="020B0604020202020204" charset="0"/>
                  <a:cs typeface="Arial" panose="020B0604020202020204" pitchFamily="34" charset="0"/>
                </a:endParaRPr>
              </a:p>
            </p:txBody>
          </p:sp>
          <p:sp>
            <p:nvSpPr>
              <p:cNvPr id="16" name="Arrow: Chevron 28">
                <a:extLst>
                  <a:ext uri="{FF2B5EF4-FFF2-40B4-BE49-F238E27FC236}">
                    <a16:creationId xmlns:a16="http://schemas.microsoft.com/office/drawing/2014/main" id="{E0426C0A-25A2-4575-B149-5325CD6FF838}"/>
                  </a:ext>
                </a:extLst>
              </p:cNvPr>
              <p:cNvSpPr/>
              <p:nvPr userDrawn="1"/>
            </p:nvSpPr>
            <p:spPr>
              <a:xfrm>
                <a:off x="8167317"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a:solidFill>
                      <a:schemeClr val="bg1"/>
                    </a:solidFill>
                    <a:latin typeface="Didact Gothic" panose="020B0604020202020204" charset="0"/>
                    <a:cs typeface="Arial" panose="020B0604020202020204" pitchFamily="34" charset="0"/>
                  </a:rPr>
                  <a:t>Future Works</a:t>
                </a:r>
                <a:endParaRPr lang="en-SG" sz="1000">
                  <a:solidFill>
                    <a:schemeClr val="bg1"/>
                  </a:solidFill>
                  <a:latin typeface="Didact Gothic" panose="020B0604020202020204" charset="0"/>
                  <a:cs typeface="Arial" panose="020B0604020202020204" pitchFamily="34" charset="0"/>
                </a:endParaRPr>
              </a:p>
            </p:txBody>
          </p:sp>
        </p:grpSp>
        <p:sp>
          <p:nvSpPr>
            <p:cNvPr id="2" name="TextBox 1">
              <a:extLst>
                <a:ext uri="{FF2B5EF4-FFF2-40B4-BE49-F238E27FC236}">
                  <a16:creationId xmlns:a16="http://schemas.microsoft.com/office/drawing/2014/main" id="{DB967927-6848-4FA5-8C5E-660225AB1D08}"/>
                </a:ext>
              </a:extLst>
            </p:cNvPr>
            <p:cNvSpPr txBox="1"/>
            <p:nvPr userDrawn="1"/>
          </p:nvSpPr>
          <p:spPr>
            <a:xfrm>
              <a:off x="1533051" y="4790088"/>
              <a:ext cx="1263487" cy="246221"/>
            </a:xfrm>
            <a:prstGeom prst="rect">
              <a:avLst/>
            </a:prstGeom>
            <a:noFill/>
          </p:spPr>
          <p:txBody>
            <a:bodyPr wrap="none" rtlCol="0">
              <a:spAutoFit/>
            </a:bodyPr>
            <a:lstStyle/>
            <a:p>
              <a:pPr marR="0" algn="ctr" rtl="0">
                <a:lnSpc>
                  <a:spcPct val="100000"/>
                </a:lnSpc>
                <a:spcBef>
                  <a:spcPts val="0"/>
                </a:spcBef>
                <a:spcAft>
                  <a:spcPts val="0"/>
                </a:spcAft>
                <a:buClr>
                  <a:srgbClr val="000000"/>
                </a:buClr>
                <a:buFont typeface="Arial"/>
              </a:pPr>
              <a:r>
                <a:rPr lang="en-SG" sz="1000" b="0" i="0" u="none" strike="noStrike" cap="none">
                  <a:solidFill>
                    <a:schemeClr val="accent1">
                      <a:lumMod val="75000"/>
                    </a:schemeClr>
                  </a:solidFill>
                  <a:latin typeface="Didact Gothic" panose="020B0604020202020204" charset="0"/>
                  <a:ea typeface="+mn-ea"/>
                  <a:cs typeface="Arial" panose="020B0604020202020204" pitchFamily="34" charset="0"/>
                  <a:sym typeface="Arial"/>
                </a:rPr>
                <a:t>Proposed Approach</a:t>
              </a:r>
            </a:p>
          </p:txBody>
        </p:sp>
      </p:grpSp>
    </p:spTree>
    <p:extLst>
      <p:ext uri="{BB962C8B-B14F-4D97-AF65-F5344CB8AC3E}">
        <p14:creationId xmlns:p14="http://schemas.microsoft.com/office/powerpoint/2010/main" val="83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93275" y="1589075"/>
            <a:ext cx="4460100" cy="1508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a:endParaRPr/>
          </a:p>
        </p:txBody>
      </p:sp>
      <p:sp>
        <p:nvSpPr>
          <p:cNvPr id="10" name="Google Shape;10;p2"/>
          <p:cNvSpPr txBox="1">
            <a:spLocks noGrp="1"/>
          </p:cNvSpPr>
          <p:nvPr>
            <p:ph type="subTitle" idx="1"/>
          </p:nvPr>
        </p:nvSpPr>
        <p:spPr>
          <a:xfrm>
            <a:off x="3893275" y="3544775"/>
            <a:ext cx="3829200" cy="24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400">
                <a:solidFill>
                  <a:schemeClr val="dk1"/>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0" y="3293925"/>
            <a:ext cx="9144000" cy="187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a:off x="-185925" y="-195075"/>
            <a:ext cx="4584300" cy="551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632475" y="2260992"/>
            <a:ext cx="3423600" cy="629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600">
                <a:solidFill>
                  <a:schemeClr val="dk1"/>
                </a:solidFill>
              </a:defRPr>
            </a:lvl1pPr>
            <a:lvl2pPr lvl="1" algn="r" rtl="0">
              <a:spcBef>
                <a:spcPts val="0"/>
              </a:spcBef>
              <a:spcAft>
                <a:spcPts val="0"/>
              </a:spcAft>
              <a:buClr>
                <a:schemeClr val="dk1"/>
              </a:buClr>
              <a:buSzPts val="3600"/>
              <a:buNone/>
              <a:defRPr sz="3600">
                <a:solidFill>
                  <a:schemeClr val="dk1"/>
                </a:solidFill>
              </a:defRPr>
            </a:lvl2pPr>
            <a:lvl3pPr lvl="2" algn="r" rtl="0">
              <a:spcBef>
                <a:spcPts val="0"/>
              </a:spcBef>
              <a:spcAft>
                <a:spcPts val="0"/>
              </a:spcAft>
              <a:buClr>
                <a:schemeClr val="dk1"/>
              </a:buClr>
              <a:buSzPts val="3600"/>
              <a:buNone/>
              <a:defRPr sz="3600">
                <a:solidFill>
                  <a:schemeClr val="dk1"/>
                </a:solidFill>
              </a:defRPr>
            </a:lvl3pPr>
            <a:lvl4pPr lvl="3" algn="r" rtl="0">
              <a:spcBef>
                <a:spcPts val="0"/>
              </a:spcBef>
              <a:spcAft>
                <a:spcPts val="0"/>
              </a:spcAft>
              <a:buClr>
                <a:schemeClr val="dk1"/>
              </a:buClr>
              <a:buSzPts val="3600"/>
              <a:buNone/>
              <a:defRPr sz="3600">
                <a:solidFill>
                  <a:schemeClr val="dk1"/>
                </a:solidFill>
              </a:defRPr>
            </a:lvl4pPr>
            <a:lvl5pPr lvl="4" algn="r" rtl="0">
              <a:spcBef>
                <a:spcPts val="0"/>
              </a:spcBef>
              <a:spcAft>
                <a:spcPts val="0"/>
              </a:spcAft>
              <a:buClr>
                <a:schemeClr val="dk1"/>
              </a:buClr>
              <a:buSzPts val="3600"/>
              <a:buNone/>
              <a:defRPr sz="3600">
                <a:solidFill>
                  <a:schemeClr val="dk1"/>
                </a:solidFill>
              </a:defRPr>
            </a:lvl5pPr>
            <a:lvl6pPr lvl="5" algn="r" rtl="0">
              <a:spcBef>
                <a:spcPts val="0"/>
              </a:spcBef>
              <a:spcAft>
                <a:spcPts val="0"/>
              </a:spcAft>
              <a:buClr>
                <a:schemeClr val="dk1"/>
              </a:buClr>
              <a:buSzPts val="3600"/>
              <a:buNone/>
              <a:defRPr sz="3600">
                <a:solidFill>
                  <a:schemeClr val="dk1"/>
                </a:solidFill>
              </a:defRPr>
            </a:lvl6pPr>
            <a:lvl7pPr lvl="6" algn="r" rtl="0">
              <a:spcBef>
                <a:spcPts val="0"/>
              </a:spcBef>
              <a:spcAft>
                <a:spcPts val="0"/>
              </a:spcAft>
              <a:buClr>
                <a:schemeClr val="dk1"/>
              </a:buClr>
              <a:buSzPts val="3600"/>
              <a:buNone/>
              <a:defRPr sz="3600">
                <a:solidFill>
                  <a:schemeClr val="dk1"/>
                </a:solidFill>
              </a:defRPr>
            </a:lvl7pPr>
            <a:lvl8pPr lvl="7" algn="r" rtl="0">
              <a:spcBef>
                <a:spcPts val="0"/>
              </a:spcBef>
              <a:spcAft>
                <a:spcPts val="0"/>
              </a:spcAft>
              <a:buClr>
                <a:schemeClr val="dk1"/>
              </a:buClr>
              <a:buSzPts val="3600"/>
              <a:buNone/>
              <a:defRPr sz="3600">
                <a:solidFill>
                  <a:schemeClr val="dk1"/>
                </a:solidFill>
              </a:defRPr>
            </a:lvl8pPr>
            <a:lvl9pPr lvl="8" algn="r" rtl="0">
              <a:spcBef>
                <a:spcPts val="0"/>
              </a:spcBef>
              <a:spcAft>
                <a:spcPts val="0"/>
              </a:spcAft>
              <a:buClr>
                <a:schemeClr val="dk1"/>
              </a:buClr>
              <a:buSzPts val="3600"/>
              <a:buNone/>
              <a:defRPr sz="3600">
                <a:solidFill>
                  <a:schemeClr val="dk1"/>
                </a:solidFill>
              </a:defRPr>
            </a:lvl9pPr>
          </a:lstStyle>
          <a:p>
            <a:endParaRPr/>
          </a:p>
        </p:txBody>
      </p:sp>
      <p:sp>
        <p:nvSpPr>
          <p:cNvPr id="15" name="Google Shape;15;p3"/>
          <p:cNvSpPr txBox="1">
            <a:spLocks noGrp="1"/>
          </p:cNvSpPr>
          <p:nvPr>
            <p:ph type="title" idx="2" hasCustomPrompt="1"/>
          </p:nvPr>
        </p:nvSpPr>
        <p:spPr>
          <a:xfrm>
            <a:off x="998750" y="1886475"/>
            <a:ext cx="3057300" cy="138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300"/>
              <a:buNone/>
              <a:defRPr sz="20300">
                <a:solidFill>
                  <a:schemeClr val="dk1"/>
                </a:solidFill>
              </a:defRPr>
            </a:lvl1pPr>
            <a:lvl2pPr lvl="1" rtl="0">
              <a:spcBef>
                <a:spcPts val="0"/>
              </a:spcBef>
              <a:spcAft>
                <a:spcPts val="0"/>
              </a:spcAft>
              <a:buClr>
                <a:schemeClr val="dk1"/>
              </a:buClr>
              <a:buSzPts val="12300"/>
              <a:buNone/>
              <a:defRPr sz="12300">
                <a:solidFill>
                  <a:schemeClr val="dk1"/>
                </a:solidFill>
              </a:defRPr>
            </a:lvl2pPr>
            <a:lvl3pPr lvl="2" rtl="0">
              <a:spcBef>
                <a:spcPts val="0"/>
              </a:spcBef>
              <a:spcAft>
                <a:spcPts val="0"/>
              </a:spcAft>
              <a:buClr>
                <a:schemeClr val="dk1"/>
              </a:buClr>
              <a:buSzPts val="12300"/>
              <a:buNone/>
              <a:defRPr sz="12300">
                <a:solidFill>
                  <a:schemeClr val="dk1"/>
                </a:solidFill>
              </a:defRPr>
            </a:lvl3pPr>
            <a:lvl4pPr lvl="3" rtl="0">
              <a:spcBef>
                <a:spcPts val="0"/>
              </a:spcBef>
              <a:spcAft>
                <a:spcPts val="0"/>
              </a:spcAft>
              <a:buClr>
                <a:schemeClr val="dk1"/>
              </a:buClr>
              <a:buSzPts val="12300"/>
              <a:buNone/>
              <a:defRPr sz="12300">
                <a:solidFill>
                  <a:schemeClr val="dk1"/>
                </a:solidFill>
              </a:defRPr>
            </a:lvl4pPr>
            <a:lvl5pPr lvl="4" rtl="0">
              <a:spcBef>
                <a:spcPts val="0"/>
              </a:spcBef>
              <a:spcAft>
                <a:spcPts val="0"/>
              </a:spcAft>
              <a:buClr>
                <a:schemeClr val="dk1"/>
              </a:buClr>
              <a:buSzPts val="12300"/>
              <a:buNone/>
              <a:defRPr sz="12300">
                <a:solidFill>
                  <a:schemeClr val="dk1"/>
                </a:solidFill>
              </a:defRPr>
            </a:lvl5pPr>
            <a:lvl6pPr lvl="5" rtl="0">
              <a:spcBef>
                <a:spcPts val="0"/>
              </a:spcBef>
              <a:spcAft>
                <a:spcPts val="0"/>
              </a:spcAft>
              <a:buClr>
                <a:schemeClr val="dk1"/>
              </a:buClr>
              <a:buSzPts val="12300"/>
              <a:buNone/>
              <a:defRPr sz="12300">
                <a:solidFill>
                  <a:schemeClr val="dk1"/>
                </a:solidFill>
              </a:defRPr>
            </a:lvl6pPr>
            <a:lvl7pPr lvl="6" rtl="0">
              <a:spcBef>
                <a:spcPts val="0"/>
              </a:spcBef>
              <a:spcAft>
                <a:spcPts val="0"/>
              </a:spcAft>
              <a:buClr>
                <a:schemeClr val="dk1"/>
              </a:buClr>
              <a:buSzPts val="12300"/>
              <a:buNone/>
              <a:defRPr sz="12300">
                <a:solidFill>
                  <a:schemeClr val="dk1"/>
                </a:solidFill>
              </a:defRPr>
            </a:lvl7pPr>
            <a:lvl8pPr lvl="7" rtl="0">
              <a:spcBef>
                <a:spcPts val="0"/>
              </a:spcBef>
              <a:spcAft>
                <a:spcPts val="0"/>
              </a:spcAft>
              <a:buClr>
                <a:schemeClr val="dk1"/>
              </a:buClr>
              <a:buSzPts val="12300"/>
              <a:buNone/>
              <a:defRPr sz="12300">
                <a:solidFill>
                  <a:schemeClr val="dk1"/>
                </a:solidFill>
              </a:defRPr>
            </a:lvl8pPr>
            <a:lvl9pPr lvl="8" rtl="0">
              <a:spcBef>
                <a:spcPts val="0"/>
              </a:spcBef>
              <a:spcAft>
                <a:spcPts val="0"/>
              </a:spcAft>
              <a:buClr>
                <a:schemeClr val="dk1"/>
              </a:buClr>
              <a:buSzPts val="12300"/>
              <a:buNone/>
              <a:defRPr sz="12300">
                <a:solidFill>
                  <a:schemeClr val="dk1"/>
                </a:solidFill>
              </a:defRPr>
            </a:lvl9pPr>
          </a:lstStyle>
          <a:p>
            <a:r>
              <a:t>xx%</a:t>
            </a:r>
          </a:p>
        </p:txBody>
      </p:sp>
      <p:sp>
        <p:nvSpPr>
          <p:cNvPr id="16" name="Google Shape;16;p3"/>
          <p:cNvSpPr txBox="1">
            <a:spLocks noGrp="1"/>
          </p:cNvSpPr>
          <p:nvPr>
            <p:ph type="subTitle" idx="1"/>
          </p:nvPr>
        </p:nvSpPr>
        <p:spPr>
          <a:xfrm>
            <a:off x="4809175" y="3062708"/>
            <a:ext cx="3246900" cy="40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a:endParaRPr/>
          </a:p>
        </p:txBody>
      </p:sp>
      <p:sp>
        <p:nvSpPr>
          <p:cNvPr id="17" name="Google Shape;17;p3"/>
          <p:cNvSpPr/>
          <p:nvPr/>
        </p:nvSpPr>
        <p:spPr>
          <a:xfrm>
            <a:off x="-166250" y="748875"/>
            <a:ext cx="9005100" cy="365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0" y="1218075"/>
            <a:ext cx="9163200" cy="3939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713225" y="1243700"/>
            <a:ext cx="7545000" cy="3255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AutoNum type="arabicPeriod"/>
              <a:defRPr>
                <a:solidFill>
                  <a:schemeClr val="dk1"/>
                </a:solidFill>
              </a:defRPr>
            </a:lvl1pPr>
            <a:lvl2pPr marL="914400" lvl="1" indent="-317500">
              <a:lnSpc>
                <a:spcPct val="100000"/>
              </a:lnSpc>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21" name="Google Shape;21;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grpSp>
        <p:nvGrpSpPr>
          <p:cNvPr id="5" name="Group 4">
            <a:extLst>
              <a:ext uri="{FF2B5EF4-FFF2-40B4-BE49-F238E27FC236}">
                <a16:creationId xmlns:a16="http://schemas.microsoft.com/office/drawing/2014/main" id="{CA101F5C-15CE-4DD1-858D-7C2DA7CFBBD1}"/>
              </a:ext>
            </a:extLst>
          </p:cNvPr>
          <p:cNvGrpSpPr/>
          <p:nvPr userDrawn="1"/>
        </p:nvGrpSpPr>
        <p:grpSpPr>
          <a:xfrm>
            <a:off x="0" y="4751025"/>
            <a:ext cx="8609308" cy="324348"/>
            <a:chOff x="28330" y="4840322"/>
            <a:chExt cx="9902987" cy="360000"/>
          </a:xfrm>
          <a:solidFill>
            <a:schemeClr val="bg1"/>
          </a:solidFill>
        </p:grpSpPr>
        <p:sp>
          <p:nvSpPr>
            <p:cNvPr id="6" name="Arrow: Pentagon 5">
              <a:extLst>
                <a:ext uri="{FF2B5EF4-FFF2-40B4-BE49-F238E27FC236}">
                  <a16:creationId xmlns:a16="http://schemas.microsoft.com/office/drawing/2014/main" id="{84980B35-8390-4804-9DEE-954297C5E866}"/>
                </a:ext>
              </a:extLst>
            </p:cNvPr>
            <p:cNvSpPr/>
            <p:nvPr userDrawn="1"/>
          </p:nvSpPr>
          <p:spPr>
            <a:xfrm>
              <a:off x="28330" y="4840323"/>
              <a:ext cx="1763999" cy="35999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Business Opportunity</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7" name="Arrow: Chevron 6">
              <a:extLst>
                <a:ext uri="{FF2B5EF4-FFF2-40B4-BE49-F238E27FC236}">
                  <a16:creationId xmlns:a16="http://schemas.microsoft.com/office/drawing/2014/main" id="{DA820C38-9BBD-44ED-8B9F-9A651A002833}"/>
                </a:ext>
              </a:extLst>
            </p:cNvPr>
            <p:cNvSpPr/>
            <p:nvPr userDrawn="1"/>
          </p:nvSpPr>
          <p:spPr>
            <a:xfrm>
              <a:off x="1656100" y="4840322"/>
              <a:ext cx="1763999"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Data Processing</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8" name="Arrow: Chevron 26">
              <a:extLst>
                <a:ext uri="{FF2B5EF4-FFF2-40B4-BE49-F238E27FC236}">
                  <a16:creationId xmlns:a16="http://schemas.microsoft.com/office/drawing/2014/main" id="{BF9B0DDA-9D4A-4DC7-9AF3-2B8C2A6BDFB5}"/>
                </a:ext>
              </a:extLst>
            </p:cNvPr>
            <p:cNvSpPr/>
            <p:nvPr userDrawn="1"/>
          </p:nvSpPr>
          <p:spPr>
            <a:xfrm>
              <a:off x="3291885"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Linear Regression</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9" name="Arrow: Chevron 27">
              <a:extLst>
                <a:ext uri="{FF2B5EF4-FFF2-40B4-BE49-F238E27FC236}">
                  <a16:creationId xmlns:a16="http://schemas.microsoft.com/office/drawing/2014/main" id="{AB81D7A2-F7D8-41B5-A7ED-EC926671C6D4}"/>
                </a:ext>
              </a:extLst>
            </p:cNvPr>
            <p:cNvSpPr/>
            <p:nvPr userDrawn="1"/>
          </p:nvSpPr>
          <p:spPr>
            <a:xfrm>
              <a:off x="4920240" y="4840322"/>
              <a:ext cx="1764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bg1"/>
                  </a:solidFill>
                  <a:latin typeface="Didact Gothic" panose="020B0604020202020204" charset="0"/>
                  <a:cs typeface="Arial" panose="020B0604020202020204" pitchFamily="34" charset="0"/>
                </a:rPr>
                <a:t>CART Model</a:t>
              </a:r>
              <a:endParaRPr lang="en-SG" sz="1000" b="0">
                <a:solidFill>
                  <a:schemeClr val="bg1"/>
                </a:solidFill>
                <a:latin typeface="Didact Gothic" panose="020B0604020202020204" charset="0"/>
                <a:cs typeface="Arial" panose="020B0604020202020204" pitchFamily="34" charset="0"/>
              </a:endParaRPr>
            </a:p>
          </p:txBody>
        </p:sp>
        <p:sp>
          <p:nvSpPr>
            <p:cNvPr id="10" name="Arrow: Chevron 28">
              <a:extLst>
                <a:ext uri="{FF2B5EF4-FFF2-40B4-BE49-F238E27FC236}">
                  <a16:creationId xmlns:a16="http://schemas.microsoft.com/office/drawing/2014/main" id="{A26993C1-6077-45E6-8B97-E2084F63B69A}"/>
                </a:ext>
              </a:extLst>
            </p:cNvPr>
            <p:cNvSpPr/>
            <p:nvPr userDrawn="1"/>
          </p:nvSpPr>
          <p:spPr>
            <a:xfrm>
              <a:off x="6540709"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Analysis of Results</a:t>
              </a:r>
              <a:endParaRPr lang="en-SG" sz="1000" b="0">
                <a:solidFill>
                  <a:schemeClr val="accent1">
                    <a:lumMod val="75000"/>
                  </a:schemeClr>
                </a:solidFill>
                <a:latin typeface="Didact Gothic" panose="020B0604020202020204" charset="0"/>
                <a:cs typeface="Arial" panose="020B0604020202020204" pitchFamily="34" charset="0"/>
              </a:endParaRPr>
            </a:p>
          </p:txBody>
        </p:sp>
        <p:sp>
          <p:nvSpPr>
            <p:cNvPr id="11" name="Arrow: Chevron 28">
              <a:extLst>
                <a:ext uri="{FF2B5EF4-FFF2-40B4-BE49-F238E27FC236}">
                  <a16:creationId xmlns:a16="http://schemas.microsoft.com/office/drawing/2014/main" id="{03F16E4F-9359-4DE4-854E-63E0C82D87B1}"/>
                </a:ext>
              </a:extLst>
            </p:cNvPr>
            <p:cNvSpPr/>
            <p:nvPr userDrawn="1"/>
          </p:nvSpPr>
          <p:spPr>
            <a:xfrm>
              <a:off x="8167317" y="4840322"/>
              <a:ext cx="1764000" cy="36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solidFill>
                    <a:schemeClr val="accent1">
                      <a:lumMod val="75000"/>
                    </a:schemeClr>
                  </a:solidFill>
                  <a:latin typeface="Didact Gothic" panose="020B0604020202020204" charset="0"/>
                  <a:cs typeface="Arial" panose="020B0604020202020204" pitchFamily="34" charset="0"/>
                </a:rPr>
                <a:t>Future Works</a:t>
              </a:r>
              <a:endParaRPr lang="en-SG" sz="1000" b="0">
                <a:solidFill>
                  <a:schemeClr val="accent1">
                    <a:lumMod val="75000"/>
                  </a:schemeClr>
                </a:solidFill>
                <a:latin typeface="Didact Gothic" panose="020B0604020202020204" charset="0"/>
                <a:cs typeface="Arial" panose="020B0604020202020204" pitchFamily="34" charset="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Prata"/>
              <a:buNone/>
              <a:defRPr sz="2700">
                <a:solidFill>
                  <a:schemeClr val="hlink"/>
                </a:solidFill>
                <a:latin typeface="Prata"/>
                <a:ea typeface="Prata"/>
                <a:cs typeface="Prata"/>
                <a:sym typeface="Prata"/>
              </a:defRPr>
            </a:lvl1pPr>
            <a:lvl2pPr lvl="1">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2pPr>
            <a:lvl3pPr lvl="2">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3pPr>
            <a:lvl4pPr lvl="3">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4pPr>
            <a:lvl5pPr lvl="4">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5pPr>
            <a:lvl6pPr lvl="5">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6pPr>
            <a:lvl7pPr lvl="6">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7pPr>
            <a:lvl8pPr lvl="7">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8pPr>
            <a:lvl9pPr lvl="8">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hlink"/>
              </a:buClr>
              <a:buSzPts val="1400"/>
              <a:buFont typeface="Didact Gothic"/>
              <a:buChar char="■"/>
              <a:defRPr>
                <a:solidFill>
                  <a:schemeClr val="hlink"/>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85" r:id="rId2"/>
    <p:sldLayoutId id="2147483687" r:id="rId3"/>
    <p:sldLayoutId id="2147483654" r:id="rId4"/>
    <p:sldLayoutId id="2147483689" r:id="rId5"/>
    <p:sldLayoutId id="2147483690" r:id="rId6"/>
    <p:sldLayoutId id="2147483648" r:id="rId7"/>
    <p:sldLayoutId id="2147483649" r:id="rId8"/>
    <p:sldLayoutId id="2147483691" r:id="rId9"/>
    <p:sldLayoutId id="2147483693" r:id="rId10"/>
    <p:sldLayoutId id="2147483694" r:id="rId11"/>
    <p:sldLayoutId id="2147483695" r:id="rId12"/>
    <p:sldLayoutId id="2147483655" r:id="rId13"/>
    <p:sldLayoutId id="2147483696" r:id="rId14"/>
    <p:sldLayoutId id="2147483697" r:id="rId15"/>
    <p:sldLayoutId id="2147483698" r:id="rId16"/>
    <p:sldLayoutId id="2147483658" r:id="rId17"/>
    <p:sldLayoutId id="2147483659" r:id="rId18"/>
    <p:sldLayoutId id="2147483660" r:id="rId19"/>
    <p:sldLayoutId id="2147483699" r:id="rId20"/>
    <p:sldLayoutId id="2147483702" r:id="rId21"/>
    <p:sldLayoutId id="2147483703" r:id="rId22"/>
    <p:sldLayoutId id="2147483704" r:id="rId23"/>
    <p:sldLayoutId id="2147483706"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1"/>
        </a:solidFill>
        <a:effectLst/>
      </p:bgPr>
    </p:bg>
    <p:spTree>
      <p:nvGrpSpPr>
        <p:cNvPr id="1" name="Shape 192"/>
        <p:cNvGrpSpPr/>
        <p:nvPr/>
      </p:nvGrpSpPr>
      <p:grpSpPr>
        <a:xfrm>
          <a:off x="0" y="0"/>
          <a:ext cx="0" cy="0"/>
          <a:chOff x="0" y="0"/>
          <a:chExt cx="0" cy="0"/>
        </a:xfrm>
      </p:grpSpPr>
      <p:sp>
        <p:nvSpPr>
          <p:cNvPr id="194" name="Google Shape;194;p33"/>
          <p:cNvSpPr txBox="1">
            <a:spLocks noGrp="1"/>
          </p:cNvSpPr>
          <p:nvPr>
            <p:ph type="ctrTitle"/>
          </p:nvPr>
        </p:nvSpPr>
        <p:spPr>
          <a:xfrm>
            <a:off x="933438" y="1454447"/>
            <a:ext cx="7425274" cy="1508400"/>
          </a:xfrm>
          <a:prstGeom prst="rect">
            <a:avLst/>
          </a:prstGeom>
        </p:spPr>
        <p:txBody>
          <a:bodyPr spcFirstLastPara="1" wrap="square" lIns="91425" tIns="91425" rIns="91425" bIns="91425" anchor="ctr" anchorCtr="0">
            <a:noAutofit/>
          </a:bodyPr>
          <a:lstStyle/>
          <a:p>
            <a:pPr algn="ctr" rtl="0">
              <a:spcBef>
                <a:spcPts val="0"/>
              </a:spcBef>
              <a:spcAft>
                <a:spcPts val="0"/>
              </a:spcAft>
            </a:pPr>
            <a:r>
              <a:rPr lang="en-US" sz="2800" b="1" i="0" u="none" strike="noStrike">
                <a:solidFill>
                  <a:srgbClr val="000000"/>
                </a:solidFill>
                <a:effectLst/>
                <a:latin typeface="Times New Roman" panose="02020603050405020304" pitchFamily="18" charset="0"/>
              </a:rPr>
              <a:t>Forecasting GDP Growth</a:t>
            </a:r>
            <a:br>
              <a:rPr lang="en-US" sz="2800" b="1" i="0" u="none" strike="noStrike">
                <a:solidFill>
                  <a:srgbClr val="000000"/>
                </a:solidFill>
                <a:effectLst/>
                <a:latin typeface="Times New Roman" panose="02020603050405020304" pitchFamily="18" charset="0"/>
              </a:rPr>
            </a:br>
            <a:r>
              <a:rPr lang="en-US" sz="2400" i="0" u="none" strike="noStrike">
                <a:solidFill>
                  <a:srgbClr val="000000"/>
                </a:solidFill>
                <a:effectLst/>
                <a:latin typeface="Times New Roman" panose="02020603050405020304" pitchFamily="18" charset="0"/>
              </a:rPr>
              <a:t>How Can Machine Learning Improve Predictions in Economics? </a:t>
            </a:r>
            <a:endParaRPr lang="en-US" sz="5400">
              <a:effectLst/>
            </a:endParaRPr>
          </a:p>
        </p:txBody>
      </p:sp>
      <p:sp>
        <p:nvSpPr>
          <p:cNvPr id="195" name="Google Shape;195;p33"/>
          <p:cNvSpPr txBox="1">
            <a:spLocks noGrp="1"/>
          </p:cNvSpPr>
          <p:nvPr>
            <p:ph type="subTitle" idx="1"/>
          </p:nvPr>
        </p:nvSpPr>
        <p:spPr>
          <a:xfrm>
            <a:off x="2657400" y="3350566"/>
            <a:ext cx="3829200" cy="1508397"/>
          </a:xfrm>
          <a:prstGeom prst="rect">
            <a:avLst/>
          </a:prstGeom>
        </p:spPr>
        <p:txBody>
          <a:bodyPr spcFirstLastPara="1" wrap="square" lIns="91425" tIns="91425" rIns="91425" bIns="91425" anchor="ctr" anchorCtr="0">
            <a:noAutofit/>
          </a:bodyPr>
          <a:lstStyle/>
          <a:p>
            <a:pPr marL="0" indent="0" algn="ctr"/>
            <a:r>
              <a:rPr lang="en" sz="1600" b="1"/>
              <a:t>Group 6 </a:t>
            </a:r>
          </a:p>
          <a:p>
            <a:pPr marL="0" lvl="0" indent="0" algn="ctr">
              <a:spcBef>
                <a:spcPts val="0"/>
              </a:spcBef>
              <a:spcAft>
                <a:spcPts val="0"/>
              </a:spcAft>
              <a:buNone/>
            </a:pPr>
            <a:r>
              <a:rPr lang="en" sz="1600" err="1"/>
              <a:t>Averina</a:t>
            </a:r>
            <a:r>
              <a:rPr lang="en" sz="1600"/>
              <a:t> Quak Xue Min</a:t>
            </a:r>
            <a:endParaRPr lang="en" sz="1600" b="1"/>
          </a:p>
          <a:p>
            <a:pPr marL="0" lvl="0" indent="0" algn="ctr" rtl="0">
              <a:spcBef>
                <a:spcPts val="0"/>
              </a:spcBef>
              <a:spcAft>
                <a:spcPts val="0"/>
              </a:spcAft>
              <a:buNone/>
            </a:pPr>
            <a:r>
              <a:rPr lang="en" sz="1600">
                <a:solidFill>
                  <a:schemeClr val="dk1"/>
                </a:solidFill>
              </a:rPr>
              <a:t>Chang Sun</a:t>
            </a:r>
          </a:p>
          <a:p>
            <a:pPr marL="0" lvl="0" indent="0" algn="ctr" rtl="0">
              <a:spcBef>
                <a:spcPts val="0"/>
              </a:spcBef>
              <a:spcAft>
                <a:spcPts val="0"/>
              </a:spcAft>
              <a:buNone/>
            </a:pPr>
            <a:r>
              <a:rPr lang="en" sz="1600">
                <a:solidFill>
                  <a:schemeClr val="dk1"/>
                </a:solidFill>
              </a:rPr>
              <a:t>Hou Chen Ying @ Hou Jenny</a:t>
            </a:r>
          </a:p>
          <a:p>
            <a:pPr marL="0" lvl="0" indent="0" algn="ctr" rtl="0">
              <a:spcBef>
                <a:spcPts val="0"/>
              </a:spcBef>
              <a:spcAft>
                <a:spcPts val="0"/>
              </a:spcAft>
              <a:buNone/>
            </a:pPr>
            <a:r>
              <a:rPr lang="en" sz="1600"/>
              <a:t>Natalie Christyfera Yu</a:t>
            </a:r>
            <a:endParaRPr lang="en" sz="1600">
              <a:solidFill>
                <a:schemeClr val="dk1"/>
              </a:solidFill>
            </a:endParaRPr>
          </a:p>
          <a:p>
            <a:pPr marL="0" lvl="0" indent="0" algn="ctr" rtl="0">
              <a:spcBef>
                <a:spcPts val="0"/>
              </a:spcBef>
              <a:spcAft>
                <a:spcPts val="0"/>
              </a:spcAft>
              <a:buNone/>
            </a:pPr>
            <a:r>
              <a:rPr lang="en" sz="1600"/>
              <a:t>Sng Yi Xuan</a:t>
            </a:r>
          </a:p>
        </p:txBody>
      </p:sp>
      <p:cxnSp>
        <p:nvCxnSpPr>
          <p:cNvPr id="196" name="Google Shape;196;p33"/>
          <p:cNvCxnSpPr/>
          <p:nvPr/>
        </p:nvCxnSpPr>
        <p:spPr>
          <a:xfrm>
            <a:off x="4248450" y="3032745"/>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8" name="Group 7">
            <a:extLst>
              <a:ext uri="{FF2B5EF4-FFF2-40B4-BE49-F238E27FC236}">
                <a16:creationId xmlns:a16="http://schemas.microsoft.com/office/drawing/2014/main" id="{F9C6F78F-712C-457F-9CAF-47034743D2B1}"/>
              </a:ext>
            </a:extLst>
          </p:cNvPr>
          <p:cNvGrpSpPr/>
          <p:nvPr/>
        </p:nvGrpSpPr>
        <p:grpSpPr>
          <a:xfrm>
            <a:off x="6459272" y="2070564"/>
            <a:ext cx="1498548" cy="1424335"/>
            <a:chOff x="6459272" y="2070564"/>
            <a:chExt cx="1498548" cy="1424335"/>
          </a:xfrm>
        </p:grpSpPr>
        <p:grpSp>
          <p:nvGrpSpPr>
            <p:cNvPr id="26" name="Google Shape;254;p20">
              <a:extLst>
                <a:ext uri="{FF2B5EF4-FFF2-40B4-BE49-F238E27FC236}">
                  <a16:creationId xmlns:a16="http://schemas.microsoft.com/office/drawing/2014/main" id="{43CC3238-286B-4EC2-854C-87FF8DE47DF0}"/>
                </a:ext>
              </a:extLst>
            </p:cNvPr>
            <p:cNvGrpSpPr/>
            <p:nvPr/>
          </p:nvGrpSpPr>
          <p:grpSpPr>
            <a:xfrm>
              <a:off x="6955069" y="2543104"/>
              <a:ext cx="433078" cy="467150"/>
              <a:chOff x="6955069" y="2543104"/>
              <a:chExt cx="433078" cy="467150"/>
            </a:xfrm>
          </p:grpSpPr>
          <p:sp>
            <p:nvSpPr>
              <p:cNvPr id="33" name="Google Shape;255;p20">
                <a:extLst>
                  <a:ext uri="{FF2B5EF4-FFF2-40B4-BE49-F238E27FC236}">
                    <a16:creationId xmlns:a16="http://schemas.microsoft.com/office/drawing/2014/main" id="{B915AAED-1298-4800-9A3C-0F8AE4924A4A}"/>
                  </a:ext>
                </a:extLst>
              </p:cNvPr>
              <p:cNvSpPr/>
              <p:nvPr/>
            </p:nvSpPr>
            <p:spPr>
              <a:xfrm>
                <a:off x="7024558" y="2612565"/>
                <a:ext cx="293105" cy="397690"/>
              </a:xfrm>
              <a:custGeom>
                <a:avLst/>
                <a:gdLst/>
                <a:ahLst/>
                <a:cxnLst/>
                <a:rect l="l" t="t" r="r" b="b"/>
                <a:pathLst>
                  <a:path w="10347" h="14039" extrusionOk="0">
                    <a:moveTo>
                      <a:pt x="5191" y="608"/>
                    </a:moveTo>
                    <a:cubicBezTo>
                      <a:pt x="7715" y="608"/>
                      <a:pt x="9763" y="2668"/>
                      <a:pt x="9763" y="5192"/>
                    </a:cubicBezTo>
                    <a:cubicBezTo>
                      <a:pt x="9763" y="7180"/>
                      <a:pt x="8477" y="8931"/>
                      <a:pt x="6596" y="9550"/>
                    </a:cubicBezTo>
                    <a:cubicBezTo>
                      <a:pt x="6465" y="9597"/>
                      <a:pt x="6358" y="9705"/>
                      <a:pt x="6358" y="9835"/>
                    </a:cubicBezTo>
                    <a:lnTo>
                      <a:pt x="6358" y="10455"/>
                    </a:lnTo>
                    <a:lnTo>
                      <a:pt x="3977" y="10455"/>
                    </a:lnTo>
                    <a:lnTo>
                      <a:pt x="3977" y="9835"/>
                    </a:lnTo>
                    <a:cubicBezTo>
                      <a:pt x="3977" y="9705"/>
                      <a:pt x="3881" y="9597"/>
                      <a:pt x="3762" y="9550"/>
                    </a:cubicBezTo>
                    <a:cubicBezTo>
                      <a:pt x="1869" y="8931"/>
                      <a:pt x="607" y="7180"/>
                      <a:pt x="607" y="5192"/>
                    </a:cubicBezTo>
                    <a:cubicBezTo>
                      <a:pt x="607" y="2668"/>
                      <a:pt x="2655" y="608"/>
                      <a:pt x="5191" y="608"/>
                    </a:cubicBezTo>
                    <a:close/>
                    <a:moveTo>
                      <a:pt x="6358" y="11050"/>
                    </a:moveTo>
                    <a:lnTo>
                      <a:pt x="6358" y="12538"/>
                    </a:lnTo>
                    <a:lnTo>
                      <a:pt x="6108" y="12538"/>
                    </a:lnTo>
                    <a:cubicBezTo>
                      <a:pt x="5929" y="12538"/>
                      <a:pt x="5763" y="12669"/>
                      <a:pt x="5763" y="12836"/>
                    </a:cubicBezTo>
                    <a:lnTo>
                      <a:pt x="5763" y="13431"/>
                    </a:lnTo>
                    <a:lnTo>
                      <a:pt x="4572" y="13431"/>
                    </a:lnTo>
                    <a:lnTo>
                      <a:pt x="4572" y="12836"/>
                    </a:lnTo>
                    <a:cubicBezTo>
                      <a:pt x="4572" y="12669"/>
                      <a:pt x="4441" y="12538"/>
                      <a:pt x="4274" y="12538"/>
                    </a:cubicBezTo>
                    <a:lnTo>
                      <a:pt x="3977" y="12538"/>
                    </a:lnTo>
                    <a:lnTo>
                      <a:pt x="3977" y="11050"/>
                    </a:lnTo>
                    <a:close/>
                    <a:moveTo>
                      <a:pt x="5191" y="1"/>
                    </a:moveTo>
                    <a:cubicBezTo>
                      <a:pt x="2322" y="1"/>
                      <a:pt x="0" y="2335"/>
                      <a:pt x="0" y="5192"/>
                    </a:cubicBezTo>
                    <a:cubicBezTo>
                      <a:pt x="0" y="7371"/>
                      <a:pt x="1298" y="9300"/>
                      <a:pt x="3381" y="10062"/>
                    </a:cubicBezTo>
                    <a:lnTo>
                      <a:pt x="3381" y="12836"/>
                    </a:lnTo>
                    <a:cubicBezTo>
                      <a:pt x="3381" y="13014"/>
                      <a:pt x="3489" y="13145"/>
                      <a:pt x="3655" y="13145"/>
                    </a:cubicBezTo>
                    <a:lnTo>
                      <a:pt x="3977" y="13145"/>
                    </a:lnTo>
                    <a:lnTo>
                      <a:pt x="3977" y="13753"/>
                    </a:lnTo>
                    <a:cubicBezTo>
                      <a:pt x="3977" y="13931"/>
                      <a:pt x="4096" y="14038"/>
                      <a:pt x="4274" y="14038"/>
                    </a:cubicBezTo>
                    <a:lnTo>
                      <a:pt x="6108" y="14038"/>
                    </a:lnTo>
                    <a:cubicBezTo>
                      <a:pt x="6275" y="14038"/>
                      <a:pt x="6358" y="13931"/>
                      <a:pt x="6358" y="13753"/>
                    </a:cubicBezTo>
                    <a:lnTo>
                      <a:pt x="6358" y="13134"/>
                    </a:lnTo>
                    <a:lnTo>
                      <a:pt x="6715" y="13134"/>
                    </a:lnTo>
                    <a:cubicBezTo>
                      <a:pt x="6882" y="13134"/>
                      <a:pt x="6953" y="13014"/>
                      <a:pt x="6953" y="12836"/>
                    </a:cubicBezTo>
                    <a:lnTo>
                      <a:pt x="6953" y="10062"/>
                    </a:lnTo>
                    <a:cubicBezTo>
                      <a:pt x="9037" y="9300"/>
                      <a:pt x="10347" y="7371"/>
                      <a:pt x="10347" y="5192"/>
                    </a:cubicBezTo>
                    <a:cubicBezTo>
                      <a:pt x="10347" y="2335"/>
                      <a:pt x="8049" y="1"/>
                      <a:pt x="5191" y="1"/>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p20">
                <a:extLst>
                  <a:ext uri="{FF2B5EF4-FFF2-40B4-BE49-F238E27FC236}">
                    <a16:creationId xmlns:a16="http://schemas.microsoft.com/office/drawing/2014/main" id="{BF723E75-357F-442A-A362-7EA01D759789}"/>
                  </a:ext>
                </a:extLst>
              </p:cNvPr>
              <p:cNvSpPr/>
              <p:nvPr/>
            </p:nvSpPr>
            <p:spPr>
              <a:xfrm>
                <a:off x="7162487" y="2543104"/>
                <a:ext cx="16883" cy="51953"/>
              </a:xfrm>
              <a:custGeom>
                <a:avLst/>
                <a:gdLst/>
                <a:ahLst/>
                <a:cxnLst/>
                <a:rect l="l" t="t" r="r" b="b"/>
                <a:pathLst>
                  <a:path w="596" h="1834" extrusionOk="0">
                    <a:moveTo>
                      <a:pt x="298" y="0"/>
                    </a:moveTo>
                    <a:cubicBezTo>
                      <a:pt x="132" y="0"/>
                      <a:pt x="1" y="143"/>
                      <a:pt x="1" y="310"/>
                    </a:cubicBezTo>
                    <a:lnTo>
                      <a:pt x="1" y="1536"/>
                    </a:lnTo>
                    <a:cubicBezTo>
                      <a:pt x="1" y="1703"/>
                      <a:pt x="132" y="1834"/>
                      <a:pt x="298" y="1834"/>
                    </a:cubicBezTo>
                    <a:cubicBezTo>
                      <a:pt x="465" y="1834"/>
                      <a:pt x="596" y="1703"/>
                      <a:pt x="596" y="1536"/>
                    </a:cubicBezTo>
                    <a:lnTo>
                      <a:pt x="596" y="310"/>
                    </a:lnTo>
                    <a:cubicBezTo>
                      <a:pt x="596" y="143"/>
                      <a:pt x="465" y="0"/>
                      <a:pt x="298" y="0"/>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7;p20">
                <a:extLst>
                  <a:ext uri="{FF2B5EF4-FFF2-40B4-BE49-F238E27FC236}">
                    <a16:creationId xmlns:a16="http://schemas.microsoft.com/office/drawing/2014/main" id="{BCD6C210-65DC-4A0D-8E8A-AA3F7E1603C0}"/>
                  </a:ext>
                </a:extLst>
              </p:cNvPr>
              <p:cNvSpPr/>
              <p:nvPr/>
            </p:nvSpPr>
            <p:spPr>
              <a:xfrm>
                <a:off x="7336195" y="2752873"/>
                <a:ext cx="51953" cy="16912"/>
              </a:xfrm>
              <a:custGeom>
                <a:avLst/>
                <a:gdLst/>
                <a:ahLst/>
                <a:cxnLst/>
                <a:rect l="l" t="t" r="r" b="b"/>
                <a:pathLst>
                  <a:path w="1834" h="597" extrusionOk="0">
                    <a:moveTo>
                      <a:pt x="298" y="1"/>
                    </a:moveTo>
                    <a:cubicBezTo>
                      <a:pt x="131" y="1"/>
                      <a:pt x="0" y="132"/>
                      <a:pt x="0" y="299"/>
                    </a:cubicBezTo>
                    <a:cubicBezTo>
                      <a:pt x="0" y="465"/>
                      <a:pt x="131" y="596"/>
                      <a:pt x="298" y="596"/>
                    </a:cubicBezTo>
                    <a:lnTo>
                      <a:pt x="1524" y="596"/>
                    </a:lnTo>
                    <a:cubicBezTo>
                      <a:pt x="1691" y="596"/>
                      <a:pt x="1834" y="465"/>
                      <a:pt x="1834" y="299"/>
                    </a:cubicBezTo>
                    <a:cubicBezTo>
                      <a:pt x="1834" y="132"/>
                      <a:pt x="1691" y="1"/>
                      <a:pt x="1524" y="1"/>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8;p20">
                <a:extLst>
                  <a:ext uri="{FF2B5EF4-FFF2-40B4-BE49-F238E27FC236}">
                    <a16:creationId xmlns:a16="http://schemas.microsoft.com/office/drawing/2014/main" id="{B4402CA9-304B-43E4-A13C-39143E357487}"/>
                  </a:ext>
                </a:extLst>
              </p:cNvPr>
              <p:cNvSpPr/>
              <p:nvPr/>
            </p:nvSpPr>
            <p:spPr>
              <a:xfrm>
                <a:off x="6955069" y="2752873"/>
                <a:ext cx="51953" cy="16912"/>
              </a:xfrm>
              <a:custGeom>
                <a:avLst/>
                <a:gdLst/>
                <a:ahLst/>
                <a:cxnLst/>
                <a:rect l="l" t="t" r="r" b="b"/>
                <a:pathLst>
                  <a:path w="1834" h="597" extrusionOk="0">
                    <a:moveTo>
                      <a:pt x="298" y="1"/>
                    </a:moveTo>
                    <a:cubicBezTo>
                      <a:pt x="131" y="1"/>
                      <a:pt x="0" y="132"/>
                      <a:pt x="0" y="299"/>
                    </a:cubicBezTo>
                    <a:cubicBezTo>
                      <a:pt x="0" y="465"/>
                      <a:pt x="131" y="596"/>
                      <a:pt x="298" y="596"/>
                    </a:cubicBezTo>
                    <a:lnTo>
                      <a:pt x="1524" y="596"/>
                    </a:lnTo>
                    <a:cubicBezTo>
                      <a:pt x="1691" y="596"/>
                      <a:pt x="1834" y="465"/>
                      <a:pt x="1834" y="299"/>
                    </a:cubicBezTo>
                    <a:cubicBezTo>
                      <a:pt x="1834" y="132"/>
                      <a:pt x="1691" y="1"/>
                      <a:pt x="1524" y="1"/>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9;p20">
                <a:extLst>
                  <a:ext uri="{FF2B5EF4-FFF2-40B4-BE49-F238E27FC236}">
                    <a16:creationId xmlns:a16="http://schemas.microsoft.com/office/drawing/2014/main" id="{E9010B28-61C8-40E1-A694-36D5B702A71E}"/>
                  </a:ext>
                </a:extLst>
              </p:cNvPr>
              <p:cNvSpPr/>
              <p:nvPr/>
            </p:nvSpPr>
            <p:spPr>
              <a:xfrm>
                <a:off x="7284581" y="2603981"/>
                <a:ext cx="43539" cy="42010"/>
              </a:xfrm>
              <a:custGeom>
                <a:avLst/>
                <a:gdLst/>
                <a:ahLst/>
                <a:cxnLst/>
                <a:rect l="l" t="t" r="r" b="b"/>
                <a:pathLst>
                  <a:path w="1537" h="1483" extrusionOk="0">
                    <a:moveTo>
                      <a:pt x="1197" y="0"/>
                    </a:moveTo>
                    <a:cubicBezTo>
                      <a:pt x="1117" y="0"/>
                      <a:pt x="1037" y="30"/>
                      <a:pt x="977" y="90"/>
                    </a:cubicBezTo>
                    <a:lnTo>
                      <a:pt x="120" y="959"/>
                    </a:lnTo>
                    <a:cubicBezTo>
                      <a:pt x="1" y="1078"/>
                      <a:pt x="1" y="1268"/>
                      <a:pt x="120" y="1387"/>
                    </a:cubicBezTo>
                    <a:cubicBezTo>
                      <a:pt x="179" y="1447"/>
                      <a:pt x="251" y="1483"/>
                      <a:pt x="334" y="1483"/>
                    </a:cubicBezTo>
                    <a:cubicBezTo>
                      <a:pt x="406" y="1483"/>
                      <a:pt x="489" y="1447"/>
                      <a:pt x="548" y="1387"/>
                    </a:cubicBezTo>
                    <a:lnTo>
                      <a:pt x="1418" y="530"/>
                    </a:lnTo>
                    <a:cubicBezTo>
                      <a:pt x="1537" y="411"/>
                      <a:pt x="1537" y="209"/>
                      <a:pt x="1418" y="90"/>
                    </a:cubicBezTo>
                    <a:cubicBezTo>
                      <a:pt x="1358" y="30"/>
                      <a:pt x="1278" y="0"/>
                      <a:pt x="1197" y="0"/>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0;p20">
                <a:extLst>
                  <a:ext uri="{FF2B5EF4-FFF2-40B4-BE49-F238E27FC236}">
                    <a16:creationId xmlns:a16="http://schemas.microsoft.com/office/drawing/2014/main" id="{678D14F8-BAE3-44FF-9D76-57EE52E4E47F}"/>
                  </a:ext>
                </a:extLst>
              </p:cNvPr>
              <p:cNvSpPr/>
              <p:nvPr/>
            </p:nvSpPr>
            <p:spPr>
              <a:xfrm>
                <a:off x="7015096" y="2873466"/>
                <a:ext cx="43539" cy="42010"/>
              </a:xfrm>
              <a:custGeom>
                <a:avLst/>
                <a:gdLst/>
                <a:ahLst/>
                <a:cxnLst/>
                <a:rect l="l" t="t" r="r" b="b"/>
                <a:pathLst>
                  <a:path w="1537" h="1483" extrusionOk="0">
                    <a:moveTo>
                      <a:pt x="1193" y="0"/>
                    </a:moveTo>
                    <a:cubicBezTo>
                      <a:pt x="1114" y="0"/>
                      <a:pt x="1036" y="30"/>
                      <a:pt x="977" y="90"/>
                    </a:cubicBezTo>
                    <a:lnTo>
                      <a:pt x="120" y="959"/>
                    </a:lnTo>
                    <a:cubicBezTo>
                      <a:pt x="1" y="1078"/>
                      <a:pt x="1" y="1268"/>
                      <a:pt x="120" y="1387"/>
                    </a:cubicBezTo>
                    <a:cubicBezTo>
                      <a:pt x="179" y="1447"/>
                      <a:pt x="251" y="1483"/>
                      <a:pt x="334" y="1483"/>
                    </a:cubicBezTo>
                    <a:cubicBezTo>
                      <a:pt x="405" y="1483"/>
                      <a:pt x="489" y="1447"/>
                      <a:pt x="548" y="1387"/>
                    </a:cubicBezTo>
                    <a:lnTo>
                      <a:pt x="1417" y="530"/>
                    </a:lnTo>
                    <a:cubicBezTo>
                      <a:pt x="1537" y="411"/>
                      <a:pt x="1537" y="221"/>
                      <a:pt x="1417" y="90"/>
                    </a:cubicBezTo>
                    <a:cubicBezTo>
                      <a:pt x="1352" y="30"/>
                      <a:pt x="1272" y="0"/>
                      <a:pt x="1193" y="0"/>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p20">
                <a:extLst>
                  <a:ext uri="{FF2B5EF4-FFF2-40B4-BE49-F238E27FC236}">
                    <a16:creationId xmlns:a16="http://schemas.microsoft.com/office/drawing/2014/main" id="{D26D6431-7B2E-4340-B7CE-3A3F0E05FDCA}"/>
                  </a:ext>
                </a:extLst>
              </p:cNvPr>
              <p:cNvSpPr/>
              <p:nvPr/>
            </p:nvSpPr>
            <p:spPr>
              <a:xfrm>
                <a:off x="7284581" y="2873466"/>
                <a:ext cx="43539" cy="42010"/>
              </a:xfrm>
              <a:custGeom>
                <a:avLst/>
                <a:gdLst/>
                <a:ahLst/>
                <a:cxnLst/>
                <a:rect l="l" t="t" r="r" b="b"/>
                <a:pathLst>
                  <a:path w="1537" h="1483" extrusionOk="0">
                    <a:moveTo>
                      <a:pt x="334" y="0"/>
                    </a:moveTo>
                    <a:cubicBezTo>
                      <a:pt x="257" y="0"/>
                      <a:pt x="179" y="30"/>
                      <a:pt x="120" y="90"/>
                    </a:cubicBezTo>
                    <a:cubicBezTo>
                      <a:pt x="1" y="221"/>
                      <a:pt x="1" y="411"/>
                      <a:pt x="120" y="530"/>
                    </a:cubicBezTo>
                    <a:lnTo>
                      <a:pt x="977" y="1387"/>
                    </a:lnTo>
                    <a:cubicBezTo>
                      <a:pt x="1037" y="1447"/>
                      <a:pt x="1120" y="1483"/>
                      <a:pt x="1191" y="1483"/>
                    </a:cubicBezTo>
                    <a:cubicBezTo>
                      <a:pt x="1275" y="1483"/>
                      <a:pt x="1358" y="1447"/>
                      <a:pt x="1418" y="1387"/>
                    </a:cubicBezTo>
                    <a:cubicBezTo>
                      <a:pt x="1537" y="1268"/>
                      <a:pt x="1537" y="1078"/>
                      <a:pt x="1418" y="959"/>
                    </a:cubicBezTo>
                    <a:lnTo>
                      <a:pt x="548" y="90"/>
                    </a:lnTo>
                    <a:cubicBezTo>
                      <a:pt x="489" y="30"/>
                      <a:pt x="411" y="0"/>
                      <a:pt x="334" y="0"/>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p20">
                <a:extLst>
                  <a:ext uri="{FF2B5EF4-FFF2-40B4-BE49-F238E27FC236}">
                    <a16:creationId xmlns:a16="http://schemas.microsoft.com/office/drawing/2014/main" id="{FD23C27A-C28D-4C53-B6E4-33EA1B6FAAD3}"/>
                  </a:ext>
                </a:extLst>
              </p:cNvPr>
              <p:cNvSpPr/>
              <p:nvPr/>
            </p:nvSpPr>
            <p:spPr>
              <a:xfrm>
                <a:off x="7015096" y="2603981"/>
                <a:ext cx="43539" cy="42010"/>
              </a:xfrm>
              <a:custGeom>
                <a:avLst/>
                <a:gdLst/>
                <a:ahLst/>
                <a:cxnLst/>
                <a:rect l="l" t="t" r="r" b="b"/>
                <a:pathLst>
                  <a:path w="1537" h="1483" extrusionOk="0">
                    <a:moveTo>
                      <a:pt x="334" y="0"/>
                    </a:moveTo>
                    <a:cubicBezTo>
                      <a:pt x="257" y="0"/>
                      <a:pt x="179" y="30"/>
                      <a:pt x="120" y="90"/>
                    </a:cubicBezTo>
                    <a:cubicBezTo>
                      <a:pt x="1" y="209"/>
                      <a:pt x="1" y="411"/>
                      <a:pt x="120" y="530"/>
                    </a:cubicBezTo>
                    <a:lnTo>
                      <a:pt x="977" y="1387"/>
                    </a:lnTo>
                    <a:cubicBezTo>
                      <a:pt x="1036" y="1447"/>
                      <a:pt x="1120" y="1483"/>
                      <a:pt x="1191" y="1483"/>
                    </a:cubicBezTo>
                    <a:cubicBezTo>
                      <a:pt x="1275" y="1483"/>
                      <a:pt x="1358" y="1447"/>
                      <a:pt x="1417" y="1387"/>
                    </a:cubicBezTo>
                    <a:cubicBezTo>
                      <a:pt x="1537" y="1268"/>
                      <a:pt x="1537" y="1078"/>
                      <a:pt x="1417" y="959"/>
                    </a:cubicBezTo>
                    <a:lnTo>
                      <a:pt x="548" y="90"/>
                    </a:lnTo>
                    <a:cubicBezTo>
                      <a:pt x="489" y="30"/>
                      <a:pt x="411" y="0"/>
                      <a:pt x="334" y="0"/>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63;p20">
              <a:extLst>
                <a:ext uri="{FF2B5EF4-FFF2-40B4-BE49-F238E27FC236}">
                  <a16:creationId xmlns:a16="http://schemas.microsoft.com/office/drawing/2014/main" id="{32933564-331C-486E-8B41-606DFA7EC275}"/>
                </a:ext>
              </a:extLst>
            </p:cNvPr>
            <p:cNvSpPr/>
            <p:nvPr/>
          </p:nvSpPr>
          <p:spPr>
            <a:xfrm>
              <a:off x="6459282" y="2070564"/>
              <a:ext cx="1424335" cy="1424335"/>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p20">
              <a:extLst>
                <a:ext uri="{FF2B5EF4-FFF2-40B4-BE49-F238E27FC236}">
                  <a16:creationId xmlns:a16="http://schemas.microsoft.com/office/drawing/2014/main" id="{6780A541-F78D-4CE4-ABC2-79E8140ED26B}"/>
                </a:ext>
              </a:extLst>
            </p:cNvPr>
            <p:cNvSpPr/>
            <p:nvPr/>
          </p:nvSpPr>
          <p:spPr>
            <a:xfrm>
              <a:off x="6459272" y="2070564"/>
              <a:ext cx="1424335" cy="724164"/>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5;p20">
              <a:extLst>
                <a:ext uri="{FF2B5EF4-FFF2-40B4-BE49-F238E27FC236}">
                  <a16:creationId xmlns:a16="http://schemas.microsoft.com/office/drawing/2014/main" id="{39674186-530D-4AE1-A645-3329839F403F}"/>
                </a:ext>
              </a:extLst>
            </p:cNvPr>
            <p:cNvSpPr/>
            <p:nvPr/>
          </p:nvSpPr>
          <p:spPr>
            <a:xfrm>
              <a:off x="7694034" y="2662819"/>
              <a:ext cx="263786" cy="263786"/>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accent3">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6;p20">
              <a:extLst>
                <a:ext uri="{FF2B5EF4-FFF2-40B4-BE49-F238E27FC236}">
                  <a16:creationId xmlns:a16="http://schemas.microsoft.com/office/drawing/2014/main" id="{3AFE6C75-D05C-4F8B-B004-D12E28933C61}"/>
                </a:ext>
              </a:extLst>
            </p:cNvPr>
            <p:cNvSpPr/>
            <p:nvPr/>
          </p:nvSpPr>
          <p:spPr>
            <a:xfrm>
              <a:off x="7750039" y="2718823"/>
              <a:ext cx="151467" cy="151467"/>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A7AC8127-0E8E-4B78-B0A7-30ECA16755DF}"/>
              </a:ext>
            </a:extLst>
          </p:cNvPr>
          <p:cNvGrpSpPr/>
          <p:nvPr/>
        </p:nvGrpSpPr>
        <p:grpSpPr>
          <a:xfrm>
            <a:off x="5160743" y="2070564"/>
            <a:ext cx="1495857" cy="1424349"/>
            <a:chOff x="5160743" y="2070564"/>
            <a:chExt cx="1495857" cy="1424349"/>
          </a:xfrm>
        </p:grpSpPr>
        <p:sp>
          <p:nvSpPr>
            <p:cNvPr id="43" name="Google Shape;271;p20">
              <a:extLst>
                <a:ext uri="{FF2B5EF4-FFF2-40B4-BE49-F238E27FC236}">
                  <a16:creationId xmlns:a16="http://schemas.microsoft.com/office/drawing/2014/main" id="{029FCCA9-F32F-4A3A-A623-9A7F108D9A6B}"/>
                </a:ext>
              </a:extLst>
            </p:cNvPr>
            <p:cNvSpPr/>
            <p:nvPr/>
          </p:nvSpPr>
          <p:spPr>
            <a:xfrm>
              <a:off x="5160743" y="2070564"/>
              <a:ext cx="1424335" cy="1424335"/>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2;p20">
              <a:extLst>
                <a:ext uri="{FF2B5EF4-FFF2-40B4-BE49-F238E27FC236}">
                  <a16:creationId xmlns:a16="http://schemas.microsoft.com/office/drawing/2014/main" id="{99F68B11-FB27-4C01-9419-6B19EC34E8FE}"/>
                </a:ext>
              </a:extLst>
            </p:cNvPr>
            <p:cNvSpPr/>
            <p:nvPr/>
          </p:nvSpPr>
          <p:spPr>
            <a:xfrm>
              <a:off x="5161054" y="2794714"/>
              <a:ext cx="1423683" cy="700199"/>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5;p20">
              <a:extLst>
                <a:ext uri="{FF2B5EF4-FFF2-40B4-BE49-F238E27FC236}">
                  <a16:creationId xmlns:a16="http://schemas.microsoft.com/office/drawing/2014/main" id="{F7B35307-4B63-4BD3-A7FD-3A05CC9B54A8}"/>
                </a:ext>
              </a:extLst>
            </p:cNvPr>
            <p:cNvSpPr/>
            <p:nvPr/>
          </p:nvSpPr>
          <p:spPr>
            <a:xfrm>
              <a:off x="6392814" y="2662819"/>
              <a:ext cx="263786" cy="263786"/>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6;p20">
              <a:extLst>
                <a:ext uri="{FF2B5EF4-FFF2-40B4-BE49-F238E27FC236}">
                  <a16:creationId xmlns:a16="http://schemas.microsoft.com/office/drawing/2014/main" id="{905E4F03-86C2-4F9F-9AAD-A9D437EEDAB9}"/>
                </a:ext>
              </a:extLst>
            </p:cNvPr>
            <p:cNvSpPr/>
            <p:nvPr/>
          </p:nvSpPr>
          <p:spPr>
            <a:xfrm>
              <a:off x="6449130" y="2718823"/>
              <a:ext cx="151467" cy="151467"/>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7722;p71">
              <a:extLst>
                <a:ext uri="{FF2B5EF4-FFF2-40B4-BE49-F238E27FC236}">
                  <a16:creationId xmlns:a16="http://schemas.microsoft.com/office/drawing/2014/main" id="{A034FFED-D9B3-4919-98C7-12BE1F46FC13}"/>
                </a:ext>
              </a:extLst>
            </p:cNvPr>
            <p:cNvGrpSpPr/>
            <p:nvPr/>
          </p:nvGrpSpPr>
          <p:grpSpPr>
            <a:xfrm>
              <a:off x="5624195" y="2563329"/>
              <a:ext cx="492390" cy="396000"/>
              <a:chOff x="803162" y="2667727"/>
              <a:chExt cx="1411906" cy="633611"/>
            </a:xfrm>
          </p:grpSpPr>
          <p:cxnSp>
            <p:nvCxnSpPr>
              <p:cNvPr id="113" name="Google Shape;7723;p71">
                <a:extLst>
                  <a:ext uri="{FF2B5EF4-FFF2-40B4-BE49-F238E27FC236}">
                    <a16:creationId xmlns:a16="http://schemas.microsoft.com/office/drawing/2014/main" id="{11CFA626-CF19-4890-9983-50CFE55FC0E6}"/>
                  </a:ext>
                </a:extLst>
              </p:cNvPr>
              <p:cNvCxnSpPr>
                <a:stCxn id="125" idx="2"/>
                <a:endCxn id="123" idx="0"/>
              </p:cNvCxnSpPr>
              <p:nvPr/>
            </p:nvCxnSpPr>
            <p:spPr>
              <a:xfrm rot="-5400000" flipH="1">
                <a:off x="1629114" y="2672827"/>
                <a:ext cx="129300" cy="3693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cxnSp>
            <p:nvCxnSpPr>
              <p:cNvPr id="114" name="Google Shape;7726;p71">
                <a:extLst>
                  <a:ext uri="{FF2B5EF4-FFF2-40B4-BE49-F238E27FC236}">
                    <a16:creationId xmlns:a16="http://schemas.microsoft.com/office/drawing/2014/main" id="{DEA82949-D2B7-4BC6-A670-34608A450CF1}"/>
                  </a:ext>
                </a:extLst>
              </p:cNvPr>
              <p:cNvCxnSpPr>
                <a:stCxn id="124" idx="0"/>
                <a:endCxn id="125" idx="2"/>
              </p:cNvCxnSpPr>
              <p:nvPr/>
            </p:nvCxnSpPr>
            <p:spPr>
              <a:xfrm rot="-5400000">
                <a:off x="1259830" y="2672682"/>
                <a:ext cx="129300" cy="3693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cxnSp>
            <p:nvCxnSpPr>
              <p:cNvPr id="115" name="Google Shape;7728;p71">
                <a:extLst>
                  <a:ext uri="{FF2B5EF4-FFF2-40B4-BE49-F238E27FC236}">
                    <a16:creationId xmlns:a16="http://schemas.microsoft.com/office/drawing/2014/main" id="{CEDBB5A2-ADDB-4106-95D0-E6A3BA91C88B}"/>
                  </a:ext>
                </a:extLst>
              </p:cNvPr>
              <p:cNvCxnSpPr>
                <a:stCxn id="124" idx="2"/>
                <a:endCxn id="120" idx="0"/>
              </p:cNvCxnSpPr>
              <p:nvPr/>
            </p:nvCxnSpPr>
            <p:spPr>
              <a:xfrm rot="-5400000" flipH="1">
                <a:off x="1163380" y="3023532"/>
                <a:ext cx="129300" cy="1764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cxnSp>
            <p:nvCxnSpPr>
              <p:cNvPr id="116" name="Google Shape;7730;p71">
                <a:extLst>
                  <a:ext uri="{FF2B5EF4-FFF2-40B4-BE49-F238E27FC236}">
                    <a16:creationId xmlns:a16="http://schemas.microsoft.com/office/drawing/2014/main" id="{5986B163-0A47-4211-8983-7B34712AE9C1}"/>
                  </a:ext>
                </a:extLst>
              </p:cNvPr>
              <p:cNvCxnSpPr>
                <a:stCxn id="119" idx="0"/>
                <a:endCxn id="124" idx="2"/>
              </p:cNvCxnSpPr>
              <p:nvPr/>
            </p:nvCxnSpPr>
            <p:spPr>
              <a:xfrm rot="-5400000">
                <a:off x="987062" y="3023388"/>
                <a:ext cx="129300" cy="1764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cxnSp>
            <p:nvCxnSpPr>
              <p:cNvPr id="117" name="Google Shape;7732;p71">
                <a:extLst>
                  <a:ext uri="{FF2B5EF4-FFF2-40B4-BE49-F238E27FC236}">
                    <a16:creationId xmlns:a16="http://schemas.microsoft.com/office/drawing/2014/main" id="{9986BF17-C5D9-42D6-BC1A-9C7B21A9ED78}"/>
                  </a:ext>
                </a:extLst>
              </p:cNvPr>
              <p:cNvCxnSpPr>
                <a:stCxn id="123" idx="2"/>
                <a:endCxn id="122" idx="0"/>
              </p:cNvCxnSpPr>
              <p:nvPr/>
            </p:nvCxnSpPr>
            <p:spPr>
              <a:xfrm rot="-5400000" flipH="1">
                <a:off x="1901948" y="3023532"/>
                <a:ext cx="129300" cy="1764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cxnSp>
            <p:nvCxnSpPr>
              <p:cNvPr id="118" name="Google Shape;7734;p71">
                <a:extLst>
                  <a:ext uri="{FF2B5EF4-FFF2-40B4-BE49-F238E27FC236}">
                    <a16:creationId xmlns:a16="http://schemas.microsoft.com/office/drawing/2014/main" id="{58084CF3-8430-4643-A2EB-68D25AA7A3B0}"/>
                  </a:ext>
                </a:extLst>
              </p:cNvPr>
              <p:cNvCxnSpPr>
                <a:stCxn id="121" idx="0"/>
                <a:endCxn id="123" idx="2"/>
              </p:cNvCxnSpPr>
              <p:nvPr/>
            </p:nvCxnSpPr>
            <p:spPr>
              <a:xfrm rot="-5400000">
                <a:off x="1725631" y="3023388"/>
                <a:ext cx="129300" cy="176400"/>
              </a:xfrm>
              <a:prstGeom prst="bentConnector3">
                <a:avLst>
                  <a:gd name="adj1" fmla="val 49963"/>
                </a:avLst>
              </a:prstGeom>
              <a:noFill/>
              <a:ln w="9525" cap="flat" cmpd="sng">
                <a:solidFill>
                  <a:schemeClr val="accent3">
                    <a:lumMod val="50000"/>
                  </a:schemeClr>
                </a:solidFill>
                <a:prstDash val="solid"/>
                <a:round/>
                <a:headEnd type="none" w="sm" len="sm"/>
                <a:tailEnd type="none" w="sm" len="sm"/>
              </a:ln>
            </p:spPr>
          </p:cxnSp>
          <p:sp>
            <p:nvSpPr>
              <p:cNvPr id="119" name="Google Shape;7731;p71">
                <a:extLst>
                  <a:ext uri="{FF2B5EF4-FFF2-40B4-BE49-F238E27FC236}">
                    <a16:creationId xmlns:a16="http://schemas.microsoft.com/office/drawing/2014/main" id="{29B5BCD3-CA77-46E5-B009-2A1820C30134}"/>
                  </a:ext>
                </a:extLst>
              </p:cNvPr>
              <p:cNvSpPr/>
              <p:nvPr/>
            </p:nvSpPr>
            <p:spPr>
              <a:xfrm>
                <a:off x="803162"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0" name="Google Shape;7729;p71">
                <a:extLst>
                  <a:ext uri="{FF2B5EF4-FFF2-40B4-BE49-F238E27FC236}">
                    <a16:creationId xmlns:a16="http://schemas.microsoft.com/office/drawing/2014/main" id="{5AC6043C-C980-47BB-A818-7E8BF7A98C79}"/>
                  </a:ext>
                </a:extLst>
              </p:cNvPr>
              <p:cNvSpPr/>
              <p:nvPr/>
            </p:nvSpPr>
            <p:spPr>
              <a:xfrm>
                <a:off x="1155799"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1" name="Google Shape;7735;p71">
                <a:extLst>
                  <a:ext uri="{FF2B5EF4-FFF2-40B4-BE49-F238E27FC236}">
                    <a16:creationId xmlns:a16="http://schemas.microsoft.com/office/drawing/2014/main" id="{3AB4EDAA-09AC-4276-A805-38DBD1CC14D1}"/>
                  </a:ext>
                </a:extLst>
              </p:cNvPr>
              <p:cNvSpPr/>
              <p:nvPr/>
            </p:nvSpPr>
            <p:spPr>
              <a:xfrm>
                <a:off x="1541731"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2" name="Google Shape;7733;p71">
                <a:extLst>
                  <a:ext uri="{FF2B5EF4-FFF2-40B4-BE49-F238E27FC236}">
                    <a16:creationId xmlns:a16="http://schemas.microsoft.com/office/drawing/2014/main" id="{EA45EE42-AEC5-4A38-A351-FE03FA63C4C6}"/>
                  </a:ext>
                </a:extLst>
              </p:cNvPr>
              <p:cNvSpPr/>
              <p:nvPr/>
            </p:nvSpPr>
            <p:spPr>
              <a:xfrm>
                <a:off x="1894368"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3" name="Google Shape;7725;p71">
                <a:extLst>
                  <a:ext uri="{FF2B5EF4-FFF2-40B4-BE49-F238E27FC236}">
                    <a16:creationId xmlns:a16="http://schemas.microsoft.com/office/drawing/2014/main" id="{1181988F-C0DA-4489-8AD1-D3DCA55C5810}"/>
                  </a:ext>
                </a:extLst>
              </p:cNvPr>
              <p:cNvSpPr/>
              <p:nvPr/>
            </p:nvSpPr>
            <p:spPr>
              <a:xfrm>
                <a:off x="1718048" y="2921982"/>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4" name="Google Shape;7727;p71">
                <a:extLst>
                  <a:ext uri="{FF2B5EF4-FFF2-40B4-BE49-F238E27FC236}">
                    <a16:creationId xmlns:a16="http://schemas.microsoft.com/office/drawing/2014/main" id="{4FA915A8-2401-4531-96F8-A1D5B317FFB4}"/>
                  </a:ext>
                </a:extLst>
              </p:cNvPr>
              <p:cNvSpPr/>
              <p:nvPr/>
            </p:nvSpPr>
            <p:spPr>
              <a:xfrm>
                <a:off x="979480" y="2921982"/>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5" name="Google Shape;7724;p71">
                <a:extLst>
                  <a:ext uri="{FF2B5EF4-FFF2-40B4-BE49-F238E27FC236}">
                    <a16:creationId xmlns:a16="http://schemas.microsoft.com/office/drawing/2014/main" id="{C373D5B7-BFDB-4E5A-8EA9-F211E520E54E}"/>
                  </a:ext>
                </a:extLst>
              </p:cNvPr>
              <p:cNvSpPr/>
              <p:nvPr/>
            </p:nvSpPr>
            <p:spPr>
              <a:xfrm>
                <a:off x="1348764" y="2667727"/>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grpSp>
        <p:nvGrpSpPr>
          <p:cNvPr id="6" name="Group 5">
            <a:extLst>
              <a:ext uri="{FF2B5EF4-FFF2-40B4-BE49-F238E27FC236}">
                <a16:creationId xmlns:a16="http://schemas.microsoft.com/office/drawing/2014/main" id="{F5C59147-5D4C-4783-AE1E-C9CFD54A7187}"/>
              </a:ext>
            </a:extLst>
          </p:cNvPr>
          <p:cNvGrpSpPr/>
          <p:nvPr/>
        </p:nvGrpSpPr>
        <p:grpSpPr>
          <a:xfrm>
            <a:off x="3860514" y="2070564"/>
            <a:ext cx="1495177" cy="1424335"/>
            <a:chOff x="3860514" y="2070564"/>
            <a:chExt cx="1495177" cy="1424335"/>
          </a:xfrm>
        </p:grpSpPr>
        <p:sp>
          <p:nvSpPr>
            <p:cNvPr id="51" name="Google Shape;293;p20">
              <a:extLst>
                <a:ext uri="{FF2B5EF4-FFF2-40B4-BE49-F238E27FC236}">
                  <a16:creationId xmlns:a16="http://schemas.microsoft.com/office/drawing/2014/main" id="{9F323BA7-5744-431F-9397-F962DC69C10C}"/>
                </a:ext>
              </a:extLst>
            </p:cNvPr>
            <p:cNvSpPr/>
            <p:nvPr/>
          </p:nvSpPr>
          <p:spPr>
            <a:xfrm>
              <a:off x="3860514" y="2070564"/>
              <a:ext cx="1424335" cy="1424335"/>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4;p20">
              <a:extLst>
                <a:ext uri="{FF2B5EF4-FFF2-40B4-BE49-F238E27FC236}">
                  <a16:creationId xmlns:a16="http://schemas.microsoft.com/office/drawing/2014/main" id="{00EEE29E-7EC5-4D3E-BE78-35C254DF88C3}"/>
                </a:ext>
              </a:extLst>
            </p:cNvPr>
            <p:cNvSpPr/>
            <p:nvPr/>
          </p:nvSpPr>
          <p:spPr>
            <a:xfrm>
              <a:off x="3860514" y="2070564"/>
              <a:ext cx="1424335" cy="724164"/>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7;p20">
              <a:extLst>
                <a:ext uri="{FF2B5EF4-FFF2-40B4-BE49-F238E27FC236}">
                  <a16:creationId xmlns:a16="http://schemas.microsoft.com/office/drawing/2014/main" id="{28FD5824-AB22-439A-948E-446ED9A32917}"/>
                </a:ext>
              </a:extLst>
            </p:cNvPr>
            <p:cNvSpPr/>
            <p:nvPr/>
          </p:nvSpPr>
          <p:spPr>
            <a:xfrm>
              <a:off x="5091934" y="2662819"/>
              <a:ext cx="263757" cy="263786"/>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8;p20">
              <a:extLst>
                <a:ext uri="{FF2B5EF4-FFF2-40B4-BE49-F238E27FC236}">
                  <a16:creationId xmlns:a16="http://schemas.microsoft.com/office/drawing/2014/main" id="{04BB4DB4-8511-4DA1-A52E-E0A161098E26}"/>
                </a:ext>
              </a:extLst>
            </p:cNvPr>
            <p:cNvSpPr/>
            <p:nvPr/>
          </p:nvSpPr>
          <p:spPr>
            <a:xfrm>
              <a:off x="5147910" y="2718823"/>
              <a:ext cx="151807" cy="151467"/>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473BA3FF-BC67-4D9F-9388-0340754BA85B}"/>
                </a:ext>
              </a:extLst>
            </p:cNvPr>
            <p:cNvGrpSpPr/>
            <p:nvPr/>
          </p:nvGrpSpPr>
          <p:grpSpPr>
            <a:xfrm>
              <a:off x="4387267" y="2578619"/>
              <a:ext cx="396000" cy="396000"/>
              <a:chOff x="4387267" y="2578619"/>
              <a:chExt cx="396000" cy="396000"/>
            </a:xfrm>
          </p:grpSpPr>
          <p:sp>
            <p:nvSpPr>
              <p:cNvPr id="17" name="Oval 16">
                <a:extLst>
                  <a:ext uri="{FF2B5EF4-FFF2-40B4-BE49-F238E27FC236}">
                    <a16:creationId xmlns:a16="http://schemas.microsoft.com/office/drawing/2014/main" id="{F7284751-EBF9-4C57-8239-F8DDC134F4DF}"/>
                  </a:ext>
                </a:extLst>
              </p:cNvPr>
              <p:cNvSpPr/>
              <p:nvPr/>
            </p:nvSpPr>
            <p:spPr>
              <a:xfrm>
                <a:off x="4471220" y="2736871"/>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Oval 131">
                <a:extLst>
                  <a:ext uri="{FF2B5EF4-FFF2-40B4-BE49-F238E27FC236}">
                    <a16:creationId xmlns:a16="http://schemas.microsoft.com/office/drawing/2014/main" id="{E9092947-AFE8-4377-8205-AF954619CF29}"/>
                  </a:ext>
                </a:extLst>
              </p:cNvPr>
              <p:cNvSpPr/>
              <p:nvPr/>
            </p:nvSpPr>
            <p:spPr>
              <a:xfrm>
                <a:off x="4623620" y="2889271"/>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Oval 132">
                <a:extLst>
                  <a:ext uri="{FF2B5EF4-FFF2-40B4-BE49-F238E27FC236}">
                    <a16:creationId xmlns:a16="http://schemas.microsoft.com/office/drawing/2014/main" id="{D0538E51-DE3C-48B7-922D-0D3FAED48AF0}"/>
                  </a:ext>
                </a:extLst>
              </p:cNvPr>
              <p:cNvSpPr/>
              <p:nvPr/>
            </p:nvSpPr>
            <p:spPr>
              <a:xfrm>
                <a:off x="4660296" y="2752397"/>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Oval 133">
                <a:extLst>
                  <a:ext uri="{FF2B5EF4-FFF2-40B4-BE49-F238E27FC236}">
                    <a16:creationId xmlns:a16="http://schemas.microsoft.com/office/drawing/2014/main" id="{7405AAD3-5E03-4E5B-BE43-87B4113E1290}"/>
                  </a:ext>
                </a:extLst>
              </p:cNvPr>
              <p:cNvSpPr/>
              <p:nvPr/>
            </p:nvSpPr>
            <p:spPr>
              <a:xfrm>
                <a:off x="4507220" y="2853271"/>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Oval 134">
                <a:extLst>
                  <a:ext uri="{FF2B5EF4-FFF2-40B4-BE49-F238E27FC236}">
                    <a16:creationId xmlns:a16="http://schemas.microsoft.com/office/drawing/2014/main" id="{C19DE729-ED9E-4AC7-8D8A-ED9AB53EA38D}"/>
                  </a:ext>
                </a:extLst>
              </p:cNvPr>
              <p:cNvSpPr/>
              <p:nvPr/>
            </p:nvSpPr>
            <p:spPr>
              <a:xfrm>
                <a:off x="4570500" y="2736871"/>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Oval 136">
                <a:extLst>
                  <a:ext uri="{FF2B5EF4-FFF2-40B4-BE49-F238E27FC236}">
                    <a16:creationId xmlns:a16="http://schemas.microsoft.com/office/drawing/2014/main" id="{D7D632EC-2763-40BF-8F4B-19AF5F3538F9}"/>
                  </a:ext>
                </a:extLst>
              </p:cNvPr>
              <p:cNvSpPr/>
              <p:nvPr/>
            </p:nvSpPr>
            <p:spPr>
              <a:xfrm>
                <a:off x="4555496" y="2640197"/>
                <a:ext cx="36000" cy="36000"/>
              </a:xfrm>
              <a:prstGeom prst="ellipse">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69DB850E-9CEA-4300-A954-498BC313289D}"/>
                  </a:ext>
                </a:extLst>
              </p:cNvPr>
              <p:cNvCxnSpPr>
                <a:cxnSpLocks/>
              </p:cNvCxnSpPr>
              <p:nvPr/>
            </p:nvCxnSpPr>
            <p:spPr>
              <a:xfrm flipV="1">
                <a:off x="4388504" y="2578619"/>
                <a:ext cx="0" cy="396000"/>
              </a:xfrm>
              <a:prstGeom prst="straightConnector1">
                <a:avLst/>
              </a:prstGeom>
              <a:ln w="9525">
                <a:solidFill>
                  <a:schemeClr val="accent3">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DF29E80-14A7-4329-BDDF-5CD416331B0E}"/>
                  </a:ext>
                </a:extLst>
              </p:cNvPr>
              <p:cNvCxnSpPr>
                <a:cxnSpLocks/>
              </p:cNvCxnSpPr>
              <p:nvPr/>
            </p:nvCxnSpPr>
            <p:spPr>
              <a:xfrm>
                <a:off x="4387267" y="2972502"/>
                <a:ext cx="396000" cy="0"/>
              </a:xfrm>
              <a:prstGeom prst="straightConnector1">
                <a:avLst/>
              </a:prstGeom>
              <a:ln w="9525">
                <a:solidFill>
                  <a:schemeClr val="accent3">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FE6A3BB-77A5-452D-B00B-0943B57B5692}"/>
                  </a:ext>
                </a:extLst>
              </p:cNvPr>
              <p:cNvCxnSpPr/>
              <p:nvPr/>
            </p:nvCxnSpPr>
            <p:spPr>
              <a:xfrm flipV="1">
                <a:off x="4426500" y="2637271"/>
                <a:ext cx="288000" cy="288000"/>
              </a:xfrm>
              <a:prstGeom prst="line">
                <a:avLst/>
              </a:prstGeom>
              <a:ln w="9525">
                <a:solidFill>
                  <a:schemeClr val="accent3">
                    <a:lumMod val="75000"/>
                  </a:schemeClr>
                </a:solidFill>
                <a:headEnd type="none" w="sm" len="sm"/>
              </a:ln>
            </p:spPr>
            <p:style>
              <a:lnRef idx="1">
                <a:schemeClr val="accent1"/>
              </a:lnRef>
              <a:fillRef idx="0">
                <a:schemeClr val="accent1"/>
              </a:fillRef>
              <a:effectRef idx="0">
                <a:schemeClr val="accent1"/>
              </a:effectRef>
              <a:fontRef idx="minor">
                <a:schemeClr val="tx1"/>
              </a:fontRef>
            </p:style>
          </p:cxnSp>
        </p:grpSp>
      </p:grpSp>
      <p:sp>
        <p:nvSpPr>
          <p:cNvPr id="642" name="Google Shape;642;p58"/>
          <p:cNvSpPr txBox="1">
            <a:spLocks noGrp="1"/>
          </p:cNvSpPr>
          <p:nvPr>
            <p:ph type="title" idx="4294967295"/>
          </p:nvPr>
        </p:nvSpPr>
        <p:spPr>
          <a:xfrm>
            <a:off x="1875438" y="357798"/>
            <a:ext cx="5194300" cy="5286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Approach</a:t>
            </a:r>
            <a:endParaRPr dirty="0"/>
          </a:p>
        </p:txBody>
      </p:sp>
      <p:cxnSp>
        <p:nvCxnSpPr>
          <p:cNvPr id="643" name="Google Shape;643;p58"/>
          <p:cNvCxnSpPr/>
          <p:nvPr/>
        </p:nvCxnSpPr>
        <p:spPr>
          <a:xfrm>
            <a:off x="4251963" y="905945"/>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13" name="Group 12">
            <a:extLst>
              <a:ext uri="{FF2B5EF4-FFF2-40B4-BE49-F238E27FC236}">
                <a16:creationId xmlns:a16="http://schemas.microsoft.com/office/drawing/2014/main" id="{CED63E58-595C-4E1A-B372-FB2781639C39}"/>
              </a:ext>
            </a:extLst>
          </p:cNvPr>
          <p:cNvGrpSpPr/>
          <p:nvPr/>
        </p:nvGrpSpPr>
        <p:grpSpPr>
          <a:xfrm>
            <a:off x="6229150" y="3507100"/>
            <a:ext cx="1892520" cy="887862"/>
            <a:chOff x="6229150" y="3507100"/>
            <a:chExt cx="1892520" cy="887862"/>
          </a:xfrm>
        </p:grpSpPr>
        <p:sp>
          <p:nvSpPr>
            <p:cNvPr id="31" name="Google Shape;267;p20">
              <a:extLst>
                <a:ext uri="{FF2B5EF4-FFF2-40B4-BE49-F238E27FC236}">
                  <a16:creationId xmlns:a16="http://schemas.microsoft.com/office/drawing/2014/main" id="{1035CBBA-CB08-4A48-9A76-9C5E4F53543B}"/>
                </a:ext>
              </a:extLst>
            </p:cNvPr>
            <p:cNvSpPr txBox="1"/>
            <p:nvPr/>
          </p:nvSpPr>
          <p:spPr>
            <a:xfrm>
              <a:off x="6229150" y="3507100"/>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700">
                  <a:solidFill>
                    <a:srgbClr val="434343"/>
                  </a:solidFill>
                  <a:latin typeface="Prata" panose="020B0604020202020204" charset="0"/>
                  <a:ea typeface="Fira Sans Extra Condensed Medium"/>
                  <a:cs typeface="Fira Sans Extra Condensed Medium"/>
                  <a:sym typeface="Fira Sans Extra Condensed Medium"/>
                </a:rPr>
                <a:t>Analysis</a:t>
              </a:r>
              <a:endParaRPr sz="1700">
                <a:solidFill>
                  <a:srgbClr val="434343"/>
                </a:solidFill>
                <a:latin typeface="Prata" panose="020B0604020202020204" charset="0"/>
                <a:ea typeface="Fira Sans Extra Condensed Medium"/>
                <a:cs typeface="Fira Sans Extra Condensed Medium"/>
                <a:sym typeface="Fira Sans Extra Condensed Medium"/>
              </a:endParaRPr>
            </a:p>
          </p:txBody>
        </p:sp>
        <p:sp>
          <p:nvSpPr>
            <p:cNvPr id="32" name="Google Shape;268;p20">
              <a:extLst>
                <a:ext uri="{FF2B5EF4-FFF2-40B4-BE49-F238E27FC236}">
                  <a16:creationId xmlns:a16="http://schemas.microsoft.com/office/drawing/2014/main" id="{E3F5B21D-3604-4184-A274-34874765700F}"/>
                </a:ext>
              </a:extLst>
            </p:cNvPr>
            <p:cNvSpPr txBox="1"/>
            <p:nvPr/>
          </p:nvSpPr>
          <p:spPr>
            <a:xfrm>
              <a:off x="6237070" y="38600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200">
                  <a:solidFill>
                    <a:srgbClr val="434343"/>
                  </a:solidFill>
                  <a:latin typeface="Didact Gothic" panose="020B0604020202020204" charset="0"/>
                  <a:ea typeface="Roboto"/>
                  <a:cs typeface="Roboto"/>
                  <a:sym typeface="Roboto"/>
                </a:rPr>
                <a:t>Evaluation of Outcomes</a:t>
              </a:r>
              <a:endParaRPr sz="1200">
                <a:solidFill>
                  <a:srgbClr val="434343"/>
                </a:solidFill>
                <a:latin typeface="Didact Gothic" panose="020B0604020202020204" charset="0"/>
                <a:ea typeface="Roboto"/>
                <a:cs typeface="Roboto"/>
                <a:sym typeface="Roboto"/>
              </a:endParaRPr>
            </a:p>
          </p:txBody>
        </p:sp>
      </p:grpSp>
      <p:grpSp>
        <p:nvGrpSpPr>
          <p:cNvPr id="12" name="Group 11">
            <a:extLst>
              <a:ext uri="{FF2B5EF4-FFF2-40B4-BE49-F238E27FC236}">
                <a16:creationId xmlns:a16="http://schemas.microsoft.com/office/drawing/2014/main" id="{D7FFB6E0-B13D-4037-949A-58C88F8DACC2}"/>
              </a:ext>
            </a:extLst>
          </p:cNvPr>
          <p:cNvGrpSpPr/>
          <p:nvPr/>
        </p:nvGrpSpPr>
        <p:grpSpPr>
          <a:xfrm>
            <a:off x="4930613" y="1112613"/>
            <a:ext cx="1884600" cy="881749"/>
            <a:chOff x="4930613" y="1112613"/>
            <a:chExt cx="1884600" cy="881749"/>
          </a:xfrm>
        </p:grpSpPr>
        <p:sp>
          <p:nvSpPr>
            <p:cNvPr id="45" name="Google Shape;273;p20">
              <a:extLst>
                <a:ext uri="{FF2B5EF4-FFF2-40B4-BE49-F238E27FC236}">
                  <a16:creationId xmlns:a16="http://schemas.microsoft.com/office/drawing/2014/main" id="{C56FDD62-5CD2-4D5E-8B05-51568A6BE30B}"/>
                </a:ext>
              </a:extLst>
            </p:cNvPr>
            <p:cNvSpPr txBox="1"/>
            <p:nvPr/>
          </p:nvSpPr>
          <p:spPr>
            <a:xfrm>
              <a:off x="4930613" y="111261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Prata" panose="020B0604020202020204" charset="0"/>
                  <a:ea typeface="Fira Sans Extra Condensed Medium"/>
                  <a:cs typeface="Fira Sans Extra Condensed Medium"/>
                  <a:sym typeface="Fira Sans Extra Condensed Medium"/>
                </a:rPr>
                <a:t>CART</a:t>
              </a:r>
              <a:endParaRPr sz="1700">
                <a:solidFill>
                  <a:srgbClr val="434343"/>
                </a:solidFill>
                <a:latin typeface="Prata" panose="020B0604020202020204" charset="0"/>
                <a:ea typeface="Fira Sans Extra Condensed Medium"/>
                <a:cs typeface="Fira Sans Extra Condensed Medium"/>
                <a:sym typeface="Fira Sans Extra Condensed Medium"/>
              </a:endParaRPr>
            </a:p>
          </p:txBody>
        </p:sp>
        <p:sp>
          <p:nvSpPr>
            <p:cNvPr id="46" name="Google Shape;274;p20">
              <a:extLst>
                <a:ext uri="{FF2B5EF4-FFF2-40B4-BE49-F238E27FC236}">
                  <a16:creationId xmlns:a16="http://schemas.microsoft.com/office/drawing/2014/main" id="{35A7F499-111E-4110-BD69-05FE7C9D313E}"/>
                </a:ext>
              </a:extLst>
            </p:cNvPr>
            <p:cNvSpPr txBox="1"/>
            <p:nvPr/>
          </p:nvSpPr>
          <p:spPr>
            <a:xfrm>
              <a:off x="4930613" y="1459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200">
                  <a:solidFill>
                    <a:srgbClr val="434343"/>
                  </a:solidFill>
                  <a:latin typeface="Didact Gothic" panose="020B0604020202020204" charset="0"/>
                  <a:ea typeface="Roboto"/>
                  <a:cs typeface="Roboto"/>
                  <a:sym typeface="Roboto"/>
                </a:rPr>
                <a:t>Compare against EIU’s Baseline Model</a:t>
              </a:r>
              <a:endParaRPr sz="1200">
                <a:solidFill>
                  <a:srgbClr val="434343"/>
                </a:solidFill>
                <a:latin typeface="Didact Gothic" panose="020B0604020202020204" charset="0"/>
                <a:ea typeface="Roboto"/>
                <a:cs typeface="Roboto"/>
                <a:sym typeface="Roboto"/>
              </a:endParaRPr>
            </a:p>
          </p:txBody>
        </p:sp>
      </p:grpSp>
      <p:grpSp>
        <p:nvGrpSpPr>
          <p:cNvPr id="11" name="Group 10">
            <a:extLst>
              <a:ext uri="{FF2B5EF4-FFF2-40B4-BE49-F238E27FC236}">
                <a16:creationId xmlns:a16="http://schemas.microsoft.com/office/drawing/2014/main" id="{52B04E5A-6D9C-4559-A035-A7B74F72158D}"/>
              </a:ext>
            </a:extLst>
          </p:cNvPr>
          <p:cNvGrpSpPr/>
          <p:nvPr/>
        </p:nvGrpSpPr>
        <p:grpSpPr>
          <a:xfrm>
            <a:off x="3495245" y="3544181"/>
            <a:ext cx="2086134" cy="850781"/>
            <a:chOff x="3495245" y="3544181"/>
            <a:chExt cx="2086134" cy="850781"/>
          </a:xfrm>
        </p:grpSpPr>
        <p:sp>
          <p:nvSpPr>
            <p:cNvPr id="53" name="Google Shape;295;p20">
              <a:extLst>
                <a:ext uri="{FF2B5EF4-FFF2-40B4-BE49-F238E27FC236}">
                  <a16:creationId xmlns:a16="http://schemas.microsoft.com/office/drawing/2014/main" id="{40252B5B-90AF-46F6-8317-A7E292889AE0}"/>
                </a:ext>
              </a:extLst>
            </p:cNvPr>
            <p:cNvSpPr txBox="1"/>
            <p:nvPr/>
          </p:nvSpPr>
          <p:spPr>
            <a:xfrm>
              <a:off x="3495245" y="3544181"/>
              <a:ext cx="208613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Prata" panose="020B0604020202020204" charset="0"/>
                  <a:ea typeface="Fira Sans Extra Condensed Medium"/>
                  <a:cs typeface="Fira Sans Extra Condensed Medium"/>
                  <a:sym typeface="Fira Sans Extra Condensed Medium"/>
                </a:rPr>
                <a:t>Linear Regression</a:t>
              </a:r>
              <a:endParaRPr sz="1700">
                <a:solidFill>
                  <a:srgbClr val="434343"/>
                </a:solidFill>
                <a:latin typeface="Prata" panose="020B0604020202020204" charset="0"/>
                <a:ea typeface="Fira Sans Extra Condensed Medium"/>
                <a:cs typeface="Fira Sans Extra Condensed Medium"/>
                <a:sym typeface="Fira Sans Extra Condensed Medium"/>
              </a:endParaRPr>
            </a:p>
          </p:txBody>
        </p:sp>
        <p:sp>
          <p:nvSpPr>
            <p:cNvPr id="54" name="Google Shape;296;p20">
              <a:extLst>
                <a:ext uri="{FF2B5EF4-FFF2-40B4-BE49-F238E27FC236}">
                  <a16:creationId xmlns:a16="http://schemas.microsoft.com/office/drawing/2014/main" id="{8F4C466F-FE92-4EB6-B785-5C75F21BB31C}"/>
                </a:ext>
              </a:extLst>
            </p:cNvPr>
            <p:cNvSpPr txBox="1"/>
            <p:nvPr/>
          </p:nvSpPr>
          <p:spPr>
            <a:xfrm>
              <a:off x="3629713" y="38600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Didact Gothic" panose="020B0604020202020204" charset="0"/>
                  <a:ea typeface="Roboto"/>
                  <a:cs typeface="Roboto"/>
                  <a:sym typeface="Roboto"/>
                </a:rPr>
                <a:t>Compare against EIU’s Baseline Model</a:t>
              </a:r>
            </a:p>
          </p:txBody>
        </p:sp>
      </p:grpSp>
      <p:grpSp>
        <p:nvGrpSpPr>
          <p:cNvPr id="10" name="Group 9">
            <a:extLst>
              <a:ext uri="{FF2B5EF4-FFF2-40B4-BE49-F238E27FC236}">
                <a16:creationId xmlns:a16="http://schemas.microsoft.com/office/drawing/2014/main" id="{EB97A666-AA89-4125-8990-A1A246D09A9D}"/>
              </a:ext>
            </a:extLst>
          </p:cNvPr>
          <p:cNvGrpSpPr/>
          <p:nvPr/>
        </p:nvGrpSpPr>
        <p:grpSpPr>
          <a:xfrm>
            <a:off x="2329163" y="1112613"/>
            <a:ext cx="1884600" cy="881749"/>
            <a:chOff x="2329163" y="1112613"/>
            <a:chExt cx="1884600" cy="881749"/>
          </a:xfrm>
        </p:grpSpPr>
        <p:sp>
          <p:nvSpPr>
            <p:cNvPr id="76" name="Google Shape;308;p20">
              <a:extLst>
                <a:ext uri="{FF2B5EF4-FFF2-40B4-BE49-F238E27FC236}">
                  <a16:creationId xmlns:a16="http://schemas.microsoft.com/office/drawing/2014/main" id="{5F2B31F7-EB4A-4E91-A96B-DEA7D2DF0035}"/>
                </a:ext>
              </a:extLst>
            </p:cNvPr>
            <p:cNvSpPr txBox="1"/>
            <p:nvPr/>
          </p:nvSpPr>
          <p:spPr>
            <a:xfrm>
              <a:off x="2329163" y="111261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Prata" panose="020B0604020202020204" charset="0"/>
                  <a:ea typeface="Fira Sans Extra Condensed Medium"/>
                  <a:cs typeface="Fira Sans Extra Condensed Medium"/>
                  <a:sym typeface="Fira Sans Extra Condensed Medium"/>
                </a:rPr>
                <a:t>Data Processing</a:t>
              </a:r>
              <a:endParaRPr sz="1700" dirty="0">
                <a:solidFill>
                  <a:srgbClr val="434343"/>
                </a:solidFill>
                <a:latin typeface="Prata" panose="020B0604020202020204" charset="0"/>
                <a:ea typeface="Fira Sans Extra Condensed Medium"/>
                <a:cs typeface="Fira Sans Extra Condensed Medium"/>
                <a:sym typeface="Fira Sans Extra Condensed Medium"/>
              </a:endParaRPr>
            </a:p>
          </p:txBody>
        </p:sp>
        <p:sp>
          <p:nvSpPr>
            <p:cNvPr id="77" name="Google Shape;309;p20">
              <a:extLst>
                <a:ext uri="{FF2B5EF4-FFF2-40B4-BE49-F238E27FC236}">
                  <a16:creationId xmlns:a16="http://schemas.microsoft.com/office/drawing/2014/main" id="{065746BE-87F2-44C9-AF30-284DF1468849}"/>
                </a:ext>
              </a:extLst>
            </p:cNvPr>
            <p:cNvSpPr txBox="1"/>
            <p:nvPr/>
          </p:nvSpPr>
          <p:spPr>
            <a:xfrm>
              <a:off x="2329163" y="1459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Didact Gothic" panose="020B0604020202020204" charset="0"/>
                  <a:ea typeface="Roboto"/>
                  <a:cs typeface="Roboto"/>
                  <a:sym typeface="Roboto"/>
                </a:rPr>
                <a:t>Data Extraction</a:t>
              </a:r>
            </a:p>
            <a:p>
              <a:pPr marL="0" lvl="0" indent="0" algn="ctr" rtl="0">
                <a:spcBef>
                  <a:spcPts val="0"/>
                </a:spcBef>
                <a:spcAft>
                  <a:spcPts val="0"/>
                </a:spcAft>
                <a:buNone/>
              </a:pPr>
              <a:r>
                <a:rPr lang="en" sz="1200" dirty="0">
                  <a:solidFill>
                    <a:srgbClr val="434343"/>
                  </a:solidFill>
                  <a:latin typeface="Didact Gothic" panose="020B0604020202020204" charset="0"/>
                  <a:ea typeface="Roboto"/>
                  <a:cs typeface="Roboto"/>
                  <a:sym typeface="Roboto"/>
                </a:rPr>
                <a:t>Data Cleaning</a:t>
              </a:r>
              <a:endParaRPr sz="1200" dirty="0">
                <a:solidFill>
                  <a:srgbClr val="434343"/>
                </a:solidFill>
                <a:latin typeface="Didact Gothic" panose="020B0604020202020204" charset="0"/>
                <a:ea typeface="Roboto"/>
                <a:cs typeface="Roboto"/>
                <a:sym typeface="Roboto"/>
              </a:endParaRPr>
            </a:p>
          </p:txBody>
        </p:sp>
      </p:grpSp>
      <p:grpSp>
        <p:nvGrpSpPr>
          <p:cNvPr id="9" name="Group 8">
            <a:extLst>
              <a:ext uri="{FF2B5EF4-FFF2-40B4-BE49-F238E27FC236}">
                <a16:creationId xmlns:a16="http://schemas.microsoft.com/office/drawing/2014/main" id="{A352E83C-EF46-4837-8093-22ECE3E48CA1}"/>
              </a:ext>
            </a:extLst>
          </p:cNvPr>
          <p:cNvGrpSpPr/>
          <p:nvPr/>
        </p:nvGrpSpPr>
        <p:grpSpPr>
          <a:xfrm>
            <a:off x="1030288" y="3514238"/>
            <a:ext cx="1884600" cy="881749"/>
            <a:chOff x="1030288" y="3514238"/>
            <a:chExt cx="1884600" cy="881749"/>
          </a:xfrm>
        </p:grpSpPr>
        <p:sp>
          <p:nvSpPr>
            <p:cNvPr id="87" name="Google Shape;318;p20">
              <a:extLst>
                <a:ext uri="{FF2B5EF4-FFF2-40B4-BE49-F238E27FC236}">
                  <a16:creationId xmlns:a16="http://schemas.microsoft.com/office/drawing/2014/main" id="{117EFAAA-6861-45D1-B041-593030E6705F}"/>
                </a:ext>
              </a:extLst>
            </p:cNvPr>
            <p:cNvSpPr txBox="1"/>
            <p:nvPr/>
          </p:nvSpPr>
          <p:spPr>
            <a:xfrm>
              <a:off x="1030288" y="386108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Didact Gothic" panose="020B0604020202020204" charset="0"/>
                  <a:ea typeface="Roboto"/>
                  <a:cs typeface="Roboto"/>
                  <a:sym typeface="Roboto"/>
                </a:rPr>
                <a:t>Variables &amp;</a:t>
              </a:r>
            </a:p>
            <a:p>
              <a:pPr marL="0" lvl="0" indent="0" algn="ctr" rtl="0">
                <a:spcBef>
                  <a:spcPts val="0"/>
                </a:spcBef>
                <a:spcAft>
                  <a:spcPts val="0"/>
                </a:spcAft>
                <a:buNone/>
              </a:pPr>
              <a:r>
                <a:rPr lang="en" sz="1200">
                  <a:solidFill>
                    <a:srgbClr val="434343"/>
                  </a:solidFill>
                  <a:latin typeface="Didact Gothic" panose="020B0604020202020204" charset="0"/>
                  <a:ea typeface="Roboto"/>
                  <a:cs typeface="Roboto"/>
                  <a:sym typeface="Roboto"/>
                </a:rPr>
                <a:t>Factors</a:t>
              </a:r>
              <a:endParaRPr sz="1200">
                <a:solidFill>
                  <a:srgbClr val="434343"/>
                </a:solidFill>
                <a:latin typeface="Didact Gothic" panose="020B0604020202020204" charset="0"/>
                <a:ea typeface="Roboto"/>
                <a:cs typeface="Roboto"/>
                <a:sym typeface="Roboto"/>
              </a:endParaRPr>
            </a:p>
          </p:txBody>
        </p:sp>
        <p:sp>
          <p:nvSpPr>
            <p:cNvPr id="88" name="Google Shape;319;p20">
              <a:extLst>
                <a:ext uri="{FF2B5EF4-FFF2-40B4-BE49-F238E27FC236}">
                  <a16:creationId xmlns:a16="http://schemas.microsoft.com/office/drawing/2014/main" id="{7CE3E789-E0E3-46B2-8015-D8A4047EC033}"/>
                </a:ext>
              </a:extLst>
            </p:cNvPr>
            <p:cNvSpPr txBox="1"/>
            <p:nvPr/>
          </p:nvSpPr>
          <p:spPr>
            <a:xfrm>
              <a:off x="1030288" y="35142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434343"/>
                  </a:solidFill>
                  <a:latin typeface="Prata" panose="020B0604020202020204" charset="0"/>
                  <a:ea typeface="Fira Sans Extra Condensed Medium"/>
                  <a:cs typeface="Fira Sans Extra Condensed Medium"/>
                  <a:sym typeface="Fira Sans Extra Condensed Medium"/>
                </a:rPr>
                <a:t>Identify</a:t>
              </a:r>
              <a:endParaRPr sz="1700">
                <a:solidFill>
                  <a:srgbClr val="434343"/>
                </a:solidFill>
                <a:latin typeface="Prata" panose="020B0604020202020204" charset="0"/>
                <a:ea typeface="Fira Sans Extra Condensed Medium"/>
                <a:cs typeface="Fira Sans Extra Condensed Medium"/>
                <a:sym typeface="Fira Sans Extra Condensed Medium"/>
              </a:endParaRPr>
            </a:p>
          </p:txBody>
        </p:sp>
      </p:grpSp>
      <p:grpSp>
        <p:nvGrpSpPr>
          <p:cNvPr id="5" name="Group 4">
            <a:extLst>
              <a:ext uri="{FF2B5EF4-FFF2-40B4-BE49-F238E27FC236}">
                <a16:creationId xmlns:a16="http://schemas.microsoft.com/office/drawing/2014/main" id="{CC63323E-55BD-4857-AEC2-F239B094079E}"/>
              </a:ext>
            </a:extLst>
          </p:cNvPr>
          <p:cNvGrpSpPr/>
          <p:nvPr/>
        </p:nvGrpSpPr>
        <p:grpSpPr>
          <a:xfrm>
            <a:off x="2559294" y="2070564"/>
            <a:ext cx="1495517" cy="1424349"/>
            <a:chOff x="2559294" y="2070564"/>
            <a:chExt cx="1495517" cy="1424349"/>
          </a:xfrm>
        </p:grpSpPr>
        <p:sp>
          <p:nvSpPr>
            <p:cNvPr id="72" name="Google Shape;304;p20">
              <a:extLst>
                <a:ext uri="{FF2B5EF4-FFF2-40B4-BE49-F238E27FC236}">
                  <a16:creationId xmlns:a16="http://schemas.microsoft.com/office/drawing/2014/main" id="{EF26AB92-036C-4305-AA16-F88620A81923}"/>
                </a:ext>
              </a:extLst>
            </p:cNvPr>
            <p:cNvSpPr/>
            <p:nvPr/>
          </p:nvSpPr>
          <p:spPr>
            <a:xfrm>
              <a:off x="2559294" y="2070564"/>
              <a:ext cx="1424335" cy="1424335"/>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5;p20">
              <a:extLst>
                <a:ext uri="{FF2B5EF4-FFF2-40B4-BE49-F238E27FC236}">
                  <a16:creationId xmlns:a16="http://schemas.microsoft.com/office/drawing/2014/main" id="{25895B1A-A3B2-4565-91B7-3027186489AC}"/>
                </a:ext>
              </a:extLst>
            </p:cNvPr>
            <p:cNvSpPr/>
            <p:nvPr/>
          </p:nvSpPr>
          <p:spPr>
            <a:xfrm>
              <a:off x="2559634" y="2794714"/>
              <a:ext cx="1423655" cy="700199"/>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6;p20">
              <a:extLst>
                <a:ext uri="{FF2B5EF4-FFF2-40B4-BE49-F238E27FC236}">
                  <a16:creationId xmlns:a16="http://schemas.microsoft.com/office/drawing/2014/main" id="{92B42559-9F66-4E01-BE3C-5D3522ED646B}"/>
                </a:ext>
              </a:extLst>
            </p:cNvPr>
            <p:cNvSpPr/>
            <p:nvPr/>
          </p:nvSpPr>
          <p:spPr>
            <a:xfrm>
              <a:off x="3791025" y="2662819"/>
              <a:ext cx="263786" cy="263786"/>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7;p20">
              <a:extLst>
                <a:ext uri="{FF2B5EF4-FFF2-40B4-BE49-F238E27FC236}">
                  <a16:creationId xmlns:a16="http://schemas.microsoft.com/office/drawing/2014/main" id="{60EF7211-22B9-4A48-B339-26A286F4435C}"/>
                </a:ext>
              </a:extLst>
            </p:cNvPr>
            <p:cNvSpPr/>
            <p:nvPr/>
          </p:nvSpPr>
          <p:spPr>
            <a:xfrm>
              <a:off x="3847030" y="2718823"/>
              <a:ext cx="151467" cy="151467"/>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334;p76">
              <a:extLst>
                <a:ext uri="{FF2B5EF4-FFF2-40B4-BE49-F238E27FC236}">
                  <a16:creationId xmlns:a16="http://schemas.microsoft.com/office/drawing/2014/main" id="{A0282293-DAD3-4E8C-900B-C973AD7E149A}"/>
                </a:ext>
              </a:extLst>
            </p:cNvPr>
            <p:cNvGrpSpPr/>
            <p:nvPr/>
          </p:nvGrpSpPr>
          <p:grpSpPr>
            <a:xfrm>
              <a:off x="3064162" y="2617196"/>
              <a:ext cx="360000" cy="360000"/>
              <a:chOff x="3095745" y="3805393"/>
              <a:chExt cx="352840" cy="354717"/>
            </a:xfrm>
            <a:solidFill>
              <a:schemeClr val="accent3">
                <a:lumMod val="90000"/>
              </a:schemeClr>
            </a:solidFill>
          </p:grpSpPr>
          <p:sp>
            <p:nvSpPr>
              <p:cNvPr id="103" name="Google Shape;10335;p76">
                <a:extLst>
                  <a:ext uri="{FF2B5EF4-FFF2-40B4-BE49-F238E27FC236}">
                    <a16:creationId xmlns:a16="http://schemas.microsoft.com/office/drawing/2014/main" id="{5B7E8E3B-3F61-4327-ACAF-B658B874A667}"/>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336;p76">
                <a:extLst>
                  <a:ext uri="{FF2B5EF4-FFF2-40B4-BE49-F238E27FC236}">
                    <a16:creationId xmlns:a16="http://schemas.microsoft.com/office/drawing/2014/main" id="{CB98C960-5E73-4F1C-A5C6-10C30C09E273}"/>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337;p76">
                <a:extLst>
                  <a:ext uri="{FF2B5EF4-FFF2-40B4-BE49-F238E27FC236}">
                    <a16:creationId xmlns:a16="http://schemas.microsoft.com/office/drawing/2014/main" id="{44E2922F-49BE-4408-A924-979DCE3492A9}"/>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338;p76">
                <a:extLst>
                  <a:ext uri="{FF2B5EF4-FFF2-40B4-BE49-F238E27FC236}">
                    <a16:creationId xmlns:a16="http://schemas.microsoft.com/office/drawing/2014/main" id="{3E5AAA63-CCE5-4DFB-8E1A-FAACE17C56FD}"/>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339;p76">
                <a:extLst>
                  <a:ext uri="{FF2B5EF4-FFF2-40B4-BE49-F238E27FC236}">
                    <a16:creationId xmlns:a16="http://schemas.microsoft.com/office/drawing/2014/main" id="{330965F0-7FE6-4C6F-B7FD-E7A4CB6CCD65}"/>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340;p76">
                <a:extLst>
                  <a:ext uri="{FF2B5EF4-FFF2-40B4-BE49-F238E27FC236}">
                    <a16:creationId xmlns:a16="http://schemas.microsoft.com/office/drawing/2014/main" id="{665A30D4-F190-4621-A3B4-F4D7D448BCBE}"/>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9631CD4-F353-4398-821E-87F5147CAEAB}"/>
              </a:ext>
            </a:extLst>
          </p:cNvPr>
          <p:cNvGrpSpPr/>
          <p:nvPr/>
        </p:nvGrpSpPr>
        <p:grpSpPr>
          <a:xfrm>
            <a:off x="1260425" y="2070564"/>
            <a:ext cx="1493166" cy="1424335"/>
            <a:chOff x="1260425" y="2070564"/>
            <a:chExt cx="1493166" cy="1424335"/>
          </a:xfrm>
        </p:grpSpPr>
        <p:sp>
          <p:nvSpPr>
            <p:cNvPr id="83" name="Google Shape;314;p20">
              <a:extLst>
                <a:ext uri="{FF2B5EF4-FFF2-40B4-BE49-F238E27FC236}">
                  <a16:creationId xmlns:a16="http://schemas.microsoft.com/office/drawing/2014/main" id="{1EF6F849-37B6-45AF-8E47-0C163417879A}"/>
                </a:ext>
              </a:extLst>
            </p:cNvPr>
            <p:cNvSpPr/>
            <p:nvPr/>
          </p:nvSpPr>
          <p:spPr>
            <a:xfrm>
              <a:off x="1260425" y="2070564"/>
              <a:ext cx="1424335" cy="1424335"/>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5;p20">
              <a:extLst>
                <a:ext uri="{FF2B5EF4-FFF2-40B4-BE49-F238E27FC236}">
                  <a16:creationId xmlns:a16="http://schemas.microsoft.com/office/drawing/2014/main" id="{FCD86436-6CFB-4765-9CBA-A32FC236E2CE}"/>
                </a:ext>
              </a:extLst>
            </p:cNvPr>
            <p:cNvSpPr/>
            <p:nvPr/>
          </p:nvSpPr>
          <p:spPr>
            <a:xfrm>
              <a:off x="1260425" y="2070564"/>
              <a:ext cx="1424335" cy="724164"/>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6;p20">
              <a:extLst>
                <a:ext uri="{FF2B5EF4-FFF2-40B4-BE49-F238E27FC236}">
                  <a16:creationId xmlns:a16="http://schemas.microsoft.com/office/drawing/2014/main" id="{BDE9294A-F388-46DB-9357-28E3DC2CAF17}"/>
                </a:ext>
              </a:extLst>
            </p:cNvPr>
            <p:cNvSpPr/>
            <p:nvPr/>
          </p:nvSpPr>
          <p:spPr>
            <a:xfrm>
              <a:off x="2489805" y="2662819"/>
              <a:ext cx="263786" cy="263786"/>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7;p20">
              <a:extLst>
                <a:ext uri="{FF2B5EF4-FFF2-40B4-BE49-F238E27FC236}">
                  <a16:creationId xmlns:a16="http://schemas.microsoft.com/office/drawing/2014/main" id="{58373582-AE3C-43F1-B020-B9A3FCC28220}"/>
                </a:ext>
              </a:extLst>
            </p:cNvPr>
            <p:cNvSpPr/>
            <p:nvPr/>
          </p:nvSpPr>
          <p:spPr>
            <a:xfrm>
              <a:off x="2546121" y="2718823"/>
              <a:ext cx="151467" cy="151467"/>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8902;p74">
              <a:extLst>
                <a:ext uri="{FF2B5EF4-FFF2-40B4-BE49-F238E27FC236}">
                  <a16:creationId xmlns:a16="http://schemas.microsoft.com/office/drawing/2014/main" id="{4C410742-4A69-411C-B1C4-3E1AA59371F7}"/>
                </a:ext>
              </a:extLst>
            </p:cNvPr>
            <p:cNvGrpSpPr/>
            <p:nvPr/>
          </p:nvGrpSpPr>
          <p:grpSpPr>
            <a:xfrm>
              <a:off x="1789970" y="2641424"/>
              <a:ext cx="380393" cy="363118"/>
              <a:chOff x="4126815" y="2760704"/>
              <a:chExt cx="380393" cy="363118"/>
            </a:xfrm>
            <a:solidFill>
              <a:schemeClr val="accent3"/>
            </a:solidFill>
          </p:grpSpPr>
          <p:sp>
            <p:nvSpPr>
              <p:cNvPr id="127" name="Google Shape;8903;p74">
                <a:extLst>
                  <a:ext uri="{FF2B5EF4-FFF2-40B4-BE49-F238E27FC236}">
                    <a16:creationId xmlns:a16="http://schemas.microsoft.com/office/drawing/2014/main" id="{828098EB-236E-4A51-8A2D-F5609003162D}"/>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904;p74">
                <a:extLst>
                  <a:ext uri="{FF2B5EF4-FFF2-40B4-BE49-F238E27FC236}">
                    <a16:creationId xmlns:a16="http://schemas.microsoft.com/office/drawing/2014/main" id="{20344EDA-8D5C-4AB8-91DE-E3BF19002E30}"/>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905;p74">
                <a:extLst>
                  <a:ext uri="{FF2B5EF4-FFF2-40B4-BE49-F238E27FC236}">
                    <a16:creationId xmlns:a16="http://schemas.microsoft.com/office/drawing/2014/main" id="{C87BE73E-B322-453D-9771-C087C6ECC316}"/>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906;p74">
                <a:extLst>
                  <a:ext uri="{FF2B5EF4-FFF2-40B4-BE49-F238E27FC236}">
                    <a16:creationId xmlns:a16="http://schemas.microsoft.com/office/drawing/2014/main" id="{78D77BBD-5DAB-4DD9-8E2D-373BAD4A83AE}"/>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9C363455-847D-421C-8CF5-947CD79725B3}"/>
              </a:ext>
            </a:extLst>
          </p:cNvPr>
          <p:cNvSpPr txBox="1"/>
          <p:nvPr/>
        </p:nvSpPr>
        <p:spPr>
          <a:xfrm>
            <a:off x="0" y="0"/>
            <a:ext cx="1279517" cy="261610"/>
          </a:xfrm>
          <a:prstGeom prst="rect">
            <a:avLst/>
          </a:prstGeom>
          <a:noFill/>
        </p:spPr>
        <p:txBody>
          <a:bodyPr wrap="none" rtlCol="0">
            <a:spAutoFit/>
          </a:bodyPr>
          <a:lstStyle/>
          <a:p>
            <a:r>
              <a:rPr lang="en-SG" sz="1100">
                <a:latin typeface="Didact Gothic" panose="020B0604020202020204" charset="0"/>
              </a:rPr>
              <a:t>Presenter: Averina</a:t>
            </a:r>
          </a:p>
        </p:txBody>
      </p:sp>
    </p:spTree>
    <p:extLst>
      <p:ext uri="{BB962C8B-B14F-4D97-AF65-F5344CB8AC3E}">
        <p14:creationId xmlns:p14="http://schemas.microsoft.com/office/powerpoint/2010/main" val="935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a:spLocks noGrp="1"/>
          </p:cNvSpPr>
          <p:nvPr>
            <p:ph type="title" idx="4294967295"/>
          </p:nvPr>
        </p:nvSpPr>
        <p:spPr>
          <a:xfrm>
            <a:off x="4567285" y="1986089"/>
            <a:ext cx="2000638" cy="436562"/>
          </a:xfrm>
          <a:prstGeom prst="rect">
            <a:avLst/>
          </a:prstGeom>
          <a:noFill/>
          <a:ln>
            <a:noFill/>
          </a:ln>
        </p:spPr>
        <p:txBody>
          <a:bodyPr spcFirstLastPara="1" wrap="square" lIns="91425" tIns="91425" rIns="91425" bIns="91425" anchor="ctr" anchorCtr="0">
            <a:noAutofit/>
          </a:bodyPr>
          <a:lstStyle/>
          <a:p>
            <a:pPr algn="ctr"/>
            <a:r>
              <a:rPr lang="en" sz="2000"/>
              <a:t>New Variables</a:t>
            </a:r>
            <a:endParaRPr sz="2000"/>
          </a:p>
        </p:txBody>
      </p:sp>
      <p:sp>
        <p:nvSpPr>
          <p:cNvPr id="406" name="Google Shape;406;p50"/>
          <p:cNvSpPr txBox="1">
            <a:spLocks noGrp="1"/>
          </p:cNvSpPr>
          <p:nvPr>
            <p:ph type="title" idx="4294967295"/>
          </p:nvPr>
        </p:nvSpPr>
        <p:spPr>
          <a:xfrm>
            <a:off x="2195750" y="1972530"/>
            <a:ext cx="2150570" cy="4365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EIU’s Variables</a:t>
            </a:r>
            <a:endParaRPr sz="2000" dirty="0"/>
          </a:p>
        </p:txBody>
      </p:sp>
      <p:sp>
        <p:nvSpPr>
          <p:cNvPr id="410" name="Google Shape;410;p50"/>
          <p:cNvSpPr txBox="1">
            <a:spLocks noGrp="1"/>
          </p:cNvSpPr>
          <p:nvPr>
            <p:ph type="subTitle" idx="4294967295"/>
          </p:nvPr>
        </p:nvSpPr>
        <p:spPr>
          <a:xfrm>
            <a:off x="4567284" y="2438506"/>
            <a:ext cx="2059201" cy="10404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Variables that have certain relation &amp; influence on economic growth</a:t>
            </a:r>
            <a:endParaRPr/>
          </a:p>
        </p:txBody>
      </p:sp>
      <p:sp>
        <p:nvSpPr>
          <p:cNvPr id="411" name="Google Shape;411;p50"/>
          <p:cNvSpPr txBox="1">
            <a:spLocks noGrp="1"/>
          </p:cNvSpPr>
          <p:nvPr>
            <p:ph type="title" idx="4294967295"/>
          </p:nvPr>
        </p:nvSpPr>
        <p:spPr>
          <a:xfrm>
            <a:off x="2992137" y="205312"/>
            <a:ext cx="2884488" cy="528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Variables</a:t>
            </a:r>
            <a:endParaRPr dirty="0"/>
          </a:p>
        </p:txBody>
      </p:sp>
      <p:cxnSp>
        <p:nvCxnSpPr>
          <p:cNvPr id="412" name="Google Shape;412;p50"/>
          <p:cNvCxnSpPr/>
          <p:nvPr/>
        </p:nvCxnSpPr>
        <p:spPr>
          <a:xfrm>
            <a:off x="4114344" y="750604"/>
            <a:ext cx="647100" cy="0"/>
          </a:xfrm>
          <a:prstGeom prst="straightConnector1">
            <a:avLst/>
          </a:prstGeom>
          <a:noFill/>
          <a:ln w="19050" cap="flat" cmpd="sng">
            <a:solidFill>
              <a:schemeClr val="dk1"/>
            </a:solidFill>
            <a:prstDash val="solid"/>
            <a:round/>
            <a:headEnd type="none" w="med" len="med"/>
            <a:tailEnd type="none" w="med" len="med"/>
          </a:ln>
        </p:spPr>
      </p:cxnSp>
      <p:sp>
        <p:nvSpPr>
          <p:cNvPr id="51" name="Rectangle 50">
            <a:extLst>
              <a:ext uri="{FF2B5EF4-FFF2-40B4-BE49-F238E27FC236}">
                <a16:creationId xmlns:a16="http://schemas.microsoft.com/office/drawing/2014/main" id="{EA61BFF6-780A-4E78-8B59-A1CA9655A6B3}"/>
              </a:ext>
            </a:extLst>
          </p:cNvPr>
          <p:cNvSpPr/>
          <p:nvPr/>
        </p:nvSpPr>
        <p:spPr>
          <a:xfrm>
            <a:off x="4572000" y="1867385"/>
            <a:ext cx="2059360" cy="1662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a:extLst>
              <a:ext uri="{FF2B5EF4-FFF2-40B4-BE49-F238E27FC236}">
                <a16:creationId xmlns:a16="http://schemas.microsoft.com/office/drawing/2014/main" id="{3262535A-82C5-4100-AC0C-FBDE5D94D026}"/>
              </a:ext>
            </a:extLst>
          </p:cNvPr>
          <p:cNvGrpSpPr/>
          <p:nvPr/>
        </p:nvGrpSpPr>
        <p:grpSpPr>
          <a:xfrm>
            <a:off x="2181944" y="1867385"/>
            <a:ext cx="2150570" cy="1662745"/>
            <a:chOff x="2181944" y="1867385"/>
            <a:chExt cx="2150570" cy="1662745"/>
          </a:xfrm>
        </p:grpSpPr>
        <p:sp>
          <p:nvSpPr>
            <p:cNvPr id="6" name="Rectangle 5">
              <a:extLst>
                <a:ext uri="{FF2B5EF4-FFF2-40B4-BE49-F238E27FC236}">
                  <a16:creationId xmlns:a16="http://schemas.microsoft.com/office/drawing/2014/main" id="{46C20043-ECFB-495D-BD20-882D61408725}"/>
                </a:ext>
              </a:extLst>
            </p:cNvPr>
            <p:cNvSpPr/>
            <p:nvPr/>
          </p:nvSpPr>
          <p:spPr>
            <a:xfrm>
              <a:off x="2227629" y="1867385"/>
              <a:ext cx="2059200" cy="16627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Google Shape;410;p50">
              <a:extLst>
                <a:ext uri="{FF2B5EF4-FFF2-40B4-BE49-F238E27FC236}">
                  <a16:creationId xmlns:a16="http://schemas.microsoft.com/office/drawing/2014/main" id="{10B5D2B3-4FDF-4D95-B4D2-53568215ABDA}"/>
                </a:ext>
              </a:extLst>
            </p:cNvPr>
            <p:cNvSpPr txBox="1">
              <a:spLocks/>
            </p:cNvSpPr>
            <p:nvPr/>
          </p:nvSpPr>
          <p:spPr>
            <a:xfrm>
              <a:off x="2181944" y="2583693"/>
              <a:ext cx="2150570" cy="702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dirty="0"/>
                <a:t>Widely-used appropriate indicators which serves as a baseline</a:t>
              </a:r>
            </a:p>
          </p:txBody>
        </p:sp>
      </p:grpSp>
      <p:grpSp>
        <p:nvGrpSpPr>
          <p:cNvPr id="5" name="Group 4">
            <a:extLst>
              <a:ext uri="{FF2B5EF4-FFF2-40B4-BE49-F238E27FC236}">
                <a16:creationId xmlns:a16="http://schemas.microsoft.com/office/drawing/2014/main" id="{2FFFCBBD-6FC6-45B0-A9B7-39EDE58C5524}"/>
              </a:ext>
            </a:extLst>
          </p:cNvPr>
          <p:cNvGrpSpPr/>
          <p:nvPr/>
        </p:nvGrpSpPr>
        <p:grpSpPr>
          <a:xfrm>
            <a:off x="265106" y="1041241"/>
            <a:ext cx="1691235" cy="3176722"/>
            <a:chOff x="254204" y="1168413"/>
            <a:chExt cx="1691235" cy="3176722"/>
          </a:xfrm>
        </p:grpSpPr>
        <p:sp>
          <p:nvSpPr>
            <p:cNvPr id="2" name="Rectangle: Rounded Corners 1">
              <a:extLst>
                <a:ext uri="{FF2B5EF4-FFF2-40B4-BE49-F238E27FC236}">
                  <a16:creationId xmlns:a16="http://schemas.microsoft.com/office/drawing/2014/main" id="{56DB8C9F-78B5-4788-9BD4-ACDCB6E498DA}"/>
                </a:ext>
              </a:extLst>
            </p:cNvPr>
            <p:cNvSpPr/>
            <p:nvPr/>
          </p:nvSpPr>
          <p:spPr>
            <a:xfrm>
              <a:off x="254204" y="1168413"/>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Market Size</a:t>
              </a:r>
            </a:p>
          </p:txBody>
        </p:sp>
        <p:sp>
          <p:nvSpPr>
            <p:cNvPr id="11" name="Rectangle: Rounded Corners 10">
              <a:extLst>
                <a:ext uri="{FF2B5EF4-FFF2-40B4-BE49-F238E27FC236}">
                  <a16:creationId xmlns:a16="http://schemas.microsoft.com/office/drawing/2014/main" id="{42A8A032-3AA4-4382-9886-E9B20F215803}"/>
                </a:ext>
              </a:extLst>
            </p:cNvPr>
            <p:cNvSpPr/>
            <p:nvPr/>
          </p:nvSpPr>
          <p:spPr>
            <a:xfrm>
              <a:off x="254204" y="1565499"/>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Life Expectancy</a:t>
              </a:r>
            </a:p>
          </p:txBody>
        </p:sp>
        <p:sp>
          <p:nvSpPr>
            <p:cNvPr id="12" name="Rectangle: Rounded Corners 11">
              <a:extLst>
                <a:ext uri="{FF2B5EF4-FFF2-40B4-BE49-F238E27FC236}">
                  <a16:creationId xmlns:a16="http://schemas.microsoft.com/office/drawing/2014/main" id="{AA1F85B9-0A94-423F-9C9C-04454E216C1D}"/>
                </a:ext>
              </a:extLst>
            </p:cNvPr>
            <p:cNvSpPr/>
            <p:nvPr/>
          </p:nvSpPr>
          <p:spPr>
            <a:xfrm>
              <a:off x="254204" y="1962585"/>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Mean Years of Schooling</a:t>
              </a:r>
            </a:p>
          </p:txBody>
        </p:sp>
        <p:sp>
          <p:nvSpPr>
            <p:cNvPr id="13" name="Rectangle: Rounded Corners 12">
              <a:extLst>
                <a:ext uri="{FF2B5EF4-FFF2-40B4-BE49-F238E27FC236}">
                  <a16:creationId xmlns:a16="http://schemas.microsoft.com/office/drawing/2014/main" id="{57E1166D-2B47-415C-ABDA-9027FA4DA599}"/>
                </a:ext>
              </a:extLst>
            </p:cNvPr>
            <p:cNvSpPr/>
            <p:nvPr/>
          </p:nvSpPr>
          <p:spPr>
            <a:xfrm>
              <a:off x="254204" y="2359671"/>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Internet Penetration</a:t>
              </a:r>
            </a:p>
          </p:txBody>
        </p:sp>
        <p:sp>
          <p:nvSpPr>
            <p:cNvPr id="14" name="Rectangle: Rounded Corners 13">
              <a:extLst>
                <a:ext uri="{FF2B5EF4-FFF2-40B4-BE49-F238E27FC236}">
                  <a16:creationId xmlns:a16="http://schemas.microsoft.com/office/drawing/2014/main" id="{25C716B3-1310-45D7-AAD9-A6B01A2F4E84}"/>
                </a:ext>
              </a:extLst>
            </p:cNvPr>
            <p:cNvSpPr/>
            <p:nvPr/>
          </p:nvSpPr>
          <p:spPr>
            <a:xfrm>
              <a:off x="254204" y="2756757"/>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Government Indicator</a:t>
              </a:r>
            </a:p>
          </p:txBody>
        </p:sp>
        <p:sp>
          <p:nvSpPr>
            <p:cNvPr id="15" name="Rectangle: Rounded Corners 14">
              <a:extLst>
                <a:ext uri="{FF2B5EF4-FFF2-40B4-BE49-F238E27FC236}">
                  <a16:creationId xmlns:a16="http://schemas.microsoft.com/office/drawing/2014/main" id="{9F7689E0-32FC-4813-90A8-7E6441C3AE03}"/>
                </a:ext>
              </a:extLst>
            </p:cNvPr>
            <p:cNvSpPr/>
            <p:nvPr/>
          </p:nvSpPr>
          <p:spPr>
            <a:xfrm>
              <a:off x="254204" y="3153843"/>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Trade Openness</a:t>
              </a:r>
            </a:p>
          </p:txBody>
        </p:sp>
        <p:sp>
          <p:nvSpPr>
            <p:cNvPr id="16" name="Rectangle: Rounded Corners 15">
              <a:extLst>
                <a:ext uri="{FF2B5EF4-FFF2-40B4-BE49-F238E27FC236}">
                  <a16:creationId xmlns:a16="http://schemas.microsoft.com/office/drawing/2014/main" id="{D741BD84-9F9B-4D6D-BC1F-EABDBBB967CE}"/>
                </a:ext>
              </a:extLst>
            </p:cNvPr>
            <p:cNvSpPr/>
            <p:nvPr/>
          </p:nvSpPr>
          <p:spPr>
            <a:xfrm>
              <a:off x="254204" y="3550929"/>
              <a:ext cx="1691235" cy="305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Labour Force</a:t>
              </a:r>
            </a:p>
          </p:txBody>
        </p:sp>
        <p:sp>
          <p:nvSpPr>
            <p:cNvPr id="17" name="Rectangle: Rounded Corners 16">
              <a:extLst>
                <a:ext uri="{FF2B5EF4-FFF2-40B4-BE49-F238E27FC236}">
                  <a16:creationId xmlns:a16="http://schemas.microsoft.com/office/drawing/2014/main" id="{9CE3C54A-EA73-4408-8EF3-0E34D07B602F}"/>
                </a:ext>
              </a:extLst>
            </p:cNvPr>
            <p:cNvSpPr/>
            <p:nvPr/>
          </p:nvSpPr>
          <p:spPr>
            <a:xfrm>
              <a:off x="254204" y="3948015"/>
              <a:ext cx="1691235" cy="3971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solidFill>
                    <a:srgbClr val="252525"/>
                  </a:solidFill>
                  <a:latin typeface="Didact Gothic" panose="020B0604020202020204" charset="0"/>
                </a:rPr>
                <a:t>Domestic Credit to Private Sector</a:t>
              </a:r>
            </a:p>
          </p:txBody>
        </p:sp>
      </p:grpSp>
      <p:grpSp>
        <p:nvGrpSpPr>
          <p:cNvPr id="4" name="Group 3">
            <a:extLst>
              <a:ext uri="{FF2B5EF4-FFF2-40B4-BE49-F238E27FC236}">
                <a16:creationId xmlns:a16="http://schemas.microsoft.com/office/drawing/2014/main" id="{DE6E666B-973E-4671-B93E-1F5FC2F39BB9}"/>
              </a:ext>
            </a:extLst>
          </p:cNvPr>
          <p:cNvGrpSpPr/>
          <p:nvPr/>
        </p:nvGrpSpPr>
        <p:grpSpPr>
          <a:xfrm>
            <a:off x="6857040" y="1003254"/>
            <a:ext cx="2145280" cy="3557996"/>
            <a:chOff x="6925582" y="76844"/>
            <a:chExt cx="2145280" cy="4452238"/>
          </a:xfrm>
          <a:solidFill>
            <a:schemeClr val="tx2"/>
          </a:solidFill>
        </p:grpSpPr>
        <p:sp>
          <p:nvSpPr>
            <p:cNvPr id="18" name="Rectangle: Rounded Corners 17">
              <a:extLst>
                <a:ext uri="{FF2B5EF4-FFF2-40B4-BE49-F238E27FC236}">
                  <a16:creationId xmlns:a16="http://schemas.microsoft.com/office/drawing/2014/main" id="{ECBB1C93-814C-4335-B21F-ED47C9F6D7F0}"/>
                </a:ext>
              </a:extLst>
            </p:cNvPr>
            <p:cNvSpPr/>
            <p:nvPr/>
          </p:nvSpPr>
          <p:spPr>
            <a:xfrm>
              <a:off x="6925582" y="88896"/>
              <a:ext cx="1033778" cy="3850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Inflation</a:t>
              </a:r>
            </a:p>
          </p:txBody>
        </p:sp>
        <p:sp>
          <p:nvSpPr>
            <p:cNvPr id="19" name="Rectangle: Rounded Corners 18">
              <a:extLst>
                <a:ext uri="{FF2B5EF4-FFF2-40B4-BE49-F238E27FC236}">
                  <a16:creationId xmlns:a16="http://schemas.microsoft.com/office/drawing/2014/main" id="{934E5B66-0B6C-4FD4-B3AC-18205DB233EC}"/>
                </a:ext>
              </a:extLst>
            </p:cNvPr>
            <p:cNvSpPr/>
            <p:nvPr/>
          </p:nvSpPr>
          <p:spPr>
            <a:xfrm>
              <a:off x="8037084" y="76844"/>
              <a:ext cx="1033778" cy="39708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R&amp;D Expenditure</a:t>
              </a:r>
            </a:p>
          </p:txBody>
        </p:sp>
        <p:sp>
          <p:nvSpPr>
            <p:cNvPr id="20" name="Rectangle: Rounded Corners 19">
              <a:extLst>
                <a:ext uri="{FF2B5EF4-FFF2-40B4-BE49-F238E27FC236}">
                  <a16:creationId xmlns:a16="http://schemas.microsoft.com/office/drawing/2014/main" id="{F6460B94-C2A3-4931-B69C-91A9EFE3A365}"/>
                </a:ext>
              </a:extLst>
            </p:cNvPr>
            <p:cNvSpPr/>
            <p:nvPr/>
          </p:nvSpPr>
          <p:spPr>
            <a:xfrm>
              <a:off x="6925582" y="549527"/>
              <a:ext cx="1033200" cy="51708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a:latin typeface="Didact Gothic" panose="020B0604020202020204" charset="0"/>
                </a:rPr>
                <a:t>Gross National Income</a:t>
              </a:r>
            </a:p>
          </p:txBody>
        </p:sp>
        <p:sp>
          <p:nvSpPr>
            <p:cNvPr id="21" name="Rectangle: Rounded Corners 20">
              <a:extLst>
                <a:ext uri="{FF2B5EF4-FFF2-40B4-BE49-F238E27FC236}">
                  <a16:creationId xmlns:a16="http://schemas.microsoft.com/office/drawing/2014/main" id="{C9B4ED98-7999-4B1E-8E1D-6F048961275E}"/>
                </a:ext>
              </a:extLst>
            </p:cNvPr>
            <p:cNvSpPr/>
            <p:nvPr/>
          </p:nvSpPr>
          <p:spPr>
            <a:xfrm>
              <a:off x="6925582" y="1135053"/>
              <a:ext cx="1033200" cy="4365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Balance of Trade</a:t>
              </a:r>
            </a:p>
          </p:txBody>
        </p:sp>
        <p:sp>
          <p:nvSpPr>
            <p:cNvPr id="22" name="Rectangle: Rounded Corners 21">
              <a:extLst>
                <a:ext uri="{FF2B5EF4-FFF2-40B4-BE49-F238E27FC236}">
                  <a16:creationId xmlns:a16="http://schemas.microsoft.com/office/drawing/2014/main" id="{CD16D905-1B98-45BE-AE16-A8AF96DD17F1}"/>
                </a:ext>
              </a:extLst>
            </p:cNvPr>
            <p:cNvSpPr/>
            <p:nvPr/>
          </p:nvSpPr>
          <p:spPr>
            <a:xfrm>
              <a:off x="8037662" y="1142213"/>
              <a:ext cx="1033200" cy="42940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Gini Coefficient</a:t>
              </a:r>
            </a:p>
          </p:txBody>
        </p:sp>
        <p:sp>
          <p:nvSpPr>
            <p:cNvPr id="23" name="Rectangle: Rounded Corners 22">
              <a:extLst>
                <a:ext uri="{FF2B5EF4-FFF2-40B4-BE49-F238E27FC236}">
                  <a16:creationId xmlns:a16="http://schemas.microsoft.com/office/drawing/2014/main" id="{6E0F5B7F-CBA7-4F33-8F4F-761A0FC1785E}"/>
                </a:ext>
              </a:extLst>
            </p:cNvPr>
            <p:cNvSpPr/>
            <p:nvPr/>
          </p:nvSpPr>
          <p:spPr>
            <a:xfrm>
              <a:off x="6925582" y="1642822"/>
              <a:ext cx="1033200" cy="52863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a:latin typeface="Didact Gothic" panose="020B0604020202020204" charset="0"/>
                </a:rPr>
                <a:t>Logistics Performance Index</a:t>
              </a:r>
            </a:p>
          </p:txBody>
        </p:sp>
        <p:sp>
          <p:nvSpPr>
            <p:cNvPr id="24" name="Rectangle: Rounded Corners 23">
              <a:extLst>
                <a:ext uri="{FF2B5EF4-FFF2-40B4-BE49-F238E27FC236}">
                  <a16:creationId xmlns:a16="http://schemas.microsoft.com/office/drawing/2014/main" id="{38C7CAB7-EA83-4D52-ACE1-BB36354D52A9}"/>
                </a:ext>
              </a:extLst>
            </p:cNvPr>
            <p:cNvSpPr/>
            <p:nvPr/>
          </p:nvSpPr>
          <p:spPr>
            <a:xfrm>
              <a:off x="8037662" y="1647211"/>
              <a:ext cx="1033200" cy="5242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Child Mortality Rate</a:t>
              </a:r>
            </a:p>
          </p:txBody>
        </p:sp>
        <p:sp>
          <p:nvSpPr>
            <p:cNvPr id="25" name="Rectangle: Rounded Corners 24">
              <a:extLst>
                <a:ext uri="{FF2B5EF4-FFF2-40B4-BE49-F238E27FC236}">
                  <a16:creationId xmlns:a16="http://schemas.microsoft.com/office/drawing/2014/main" id="{28BDA7D2-974E-4735-8E95-E12EEE95002B}"/>
                </a:ext>
              </a:extLst>
            </p:cNvPr>
            <p:cNvSpPr/>
            <p:nvPr/>
          </p:nvSpPr>
          <p:spPr>
            <a:xfrm>
              <a:off x="8037662" y="549527"/>
              <a:ext cx="1033200" cy="51708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a:latin typeface="Didact Gothic" panose="020B0604020202020204" charset="0"/>
                </a:rPr>
                <a:t>Human Development Index</a:t>
              </a:r>
            </a:p>
          </p:txBody>
        </p:sp>
        <p:sp>
          <p:nvSpPr>
            <p:cNvPr id="26" name="Rectangle: Rounded Corners 25">
              <a:extLst>
                <a:ext uri="{FF2B5EF4-FFF2-40B4-BE49-F238E27FC236}">
                  <a16:creationId xmlns:a16="http://schemas.microsoft.com/office/drawing/2014/main" id="{F3E70856-94D2-4EA1-8324-622A2D5BDD17}"/>
                </a:ext>
              </a:extLst>
            </p:cNvPr>
            <p:cNvSpPr/>
            <p:nvPr/>
          </p:nvSpPr>
          <p:spPr>
            <a:xfrm>
              <a:off x="6925582" y="2247057"/>
              <a:ext cx="1033200" cy="52863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a:latin typeface="Didact Gothic" panose="020B0604020202020204" charset="0"/>
                </a:rPr>
                <a:t>Environmental </a:t>
              </a:r>
              <a:r>
                <a:rPr lang="en-SG" sz="1000">
                  <a:latin typeface="Didact Gothic" panose="020B0604020202020204" charset="0"/>
                </a:rPr>
                <a:t>Performance Index</a:t>
              </a:r>
            </a:p>
          </p:txBody>
        </p:sp>
        <p:sp>
          <p:nvSpPr>
            <p:cNvPr id="29" name="Rectangle: Rounded Corners 28">
              <a:extLst>
                <a:ext uri="{FF2B5EF4-FFF2-40B4-BE49-F238E27FC236}">
                  <a16:creationId xmlns:a16="http://schemas.microsoft.com/office/drawing/2014/main" id="{499E6E82-C643-46A1-BAE1-6BA6B6529015}"/>
                </a:ext>
              </a:extLst>
            </p:cNvPr>
            <p:cNvSpPr/>
            <p:nvPr/>
          </p:nvSpPr>
          <p:spPr>
            <a:xfrm>
              <a:off x="6927668" y="4184155"/>
              <a:ext cx="2143194" cy="3449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latin typeface="Didact Gothic" panose="020B0604020202020204" charset="0"/>
                </a:rPr>
                <a:t>Global Competitiveness</a:t>
              </a:r>
            </a:p>
            <a:p>
              <a:pPr algn="ctr"/>
              <a:r>
                <a:rPr lang="en-SG" sz="1100">
                  <a:latin typeface="Didact Gothic" panose="020B0604020202020204" charset="0"/>
                </a:rPr>
                <a:t>Index</a:t>
              </a:r>
            </a:p>
          </p:txBody>
        </p:sp>
        <p:sp>
          <p:nvSpPr>
            <p:cNvPr id="30" name="Rectangle: Rounded Corners 29">
              <a:extLst>
                <a:ext uri="{FF2B5EF4-FFF2-40B4-BE49-F238E27FC236}">
                  <a16:creationId xmlns:a16="http://schemas.microsoft.com/office/drawing/2014/main" id="{287C4580-1B81-4188-A29B-B45121BE8971}"/>
                </a:ext>
              </a:extLst>
            </p:cNvPr>
            <p:cNvSpPr/>
            <p:nvPr/>
          </p:nvSpPr>
          <p:spPr>
            <a:xfrm>
              <a:off x="6925582" y="2851292"/>
              <a:ext cx="1033200" cy="3449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Political Stability</a:t>
              </a:r>
            </a:p>
          </p:txBody>
        </p:sp>
        <p:sp>
          <p:nvSpPr>
            <p:cNvPr id="31" name="Rectangle: Rounded Corners 30">
              <a:extLst>
                <a:ext uri="{FF2B5EF4-FFF2-40B4-BE49-F238E27FC236}">
                  <a16:creationId xmlns:a16="http://schemas.microsoft.com/office/drawing/2014/main" id="{C06D6497-937E-4A6E-9D77-4013DFC7EF6F}"/>
                </a:ext>
              </a:extLst>
            </p:cNvPr>
            <p:cNvSpPr/>
            <p:nvPr/>
          </p:nvSpPr>
          <p:spPr>
            <a:xfrm>
              <a:off x="8037662" y="2247057"/>
              <a:ext cx="1033200" cy="52863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Corruption Performance Index</a:t>
              </a:r>
            </a:p>
          </p:txBody>
        </p:sp>
        <p:sp>
          <p:nvSpPr>
            <p:cNvPr id="32" name="Rectangle: Rounded Corners 31">
              <a:extLst>
                <a:ext uri="{FF2B5EF4-FFF2-40B4-BE49-F238E27FC236}">
                  <a16:creationId xmlns:a16="http://schemas.microsoft.com/office/drawing/2014/main" id="{4AC74081-A04A-4883-93AF-3CEEEAF97976}"/>
                </a:ext>
              </a:extLst>
            </p:cNvPr>
            <p:cNvSpPr/>
            <p:nvPr/>
          </p:nvSpPr>
          <p:spPr>
            <a:xfrm>
              <a:off x="8037662" y="2851292"/>
              <a:ext cx="1033200" cy="3449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Urban Population</a:t>
              </a:r>
            </a:p>
          </p:txBody>
        </p:sp>
        <p:sp>
          <p:nvSpPr>
            <p:cNvPr id="33" name="Rectangle: Rounded Corners 32">
              <a:extLst>
                <a:ext uri="{FF2B5EF4-FFF2-40B4-BE49-F238E27FC236}">
                  <a16:creationId xmlns:a16="http://schemas.microsoft.com/office/drawing/2014/main" id="{EA27CF72-FEE7-4DF6-AA50-B2D83B0E017B}"/>
                </a:ext>
              </a:extLst>
            </p:cNvPr>
            <p:cNvSpPr/>
            <p:nvPr/>
          </p:nvSpPr>
          <p:spPr>
            <a:xfrm>
              <a:off x="6925582" y="3271815"/>
              <a:ext cx="1033200" cy="345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Renewable Energy</a:t>
              </a:r>
            </a:p>
          </p:txBody>
        </p:sp>
        <p:sp>
          <p:nvSpPr>
            <p:cNvPr id="34" name="Rectangle: Rounded Corners 33">
              <a:extLst>
                <a:ext uri="{FF2B5EF4-FFF2-40B4-BE49-F238E27FC236}">
                  <a16:creationId xmlns:a16="http://schemas.microsoft.com/office/drawing/2014/main" id="{7BE47235-1820-4946-9BD3-82DBDA672D10}"/>
                </a:ext>
              </a:extLst>
            </p:cNvPr>
            <p:cNvSpPr/>
            <p:nvPr/>
          </p:nvSpPr>
          <p:spPr>
            <a:xfrm>
              <a:off x="8037662" y="3271815"/>
              <a:ext cx="1033200" cy="345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CO2 Emissions</a:t>
              </a:r>
            </a:p>
          </p:txBody>
        </p:sp>
        <p:sp>
          <p:nvSpPr>
            <p:cNvPr id="35" name="Rectangle: Rounded Corners 34">
              <a:extLst>
                <a:ext uri="{FF2B5EF4-FFF2-40B4-BE49-F238E27FC236}">
                  <a16:creationId xmlns:a16="http://schemas.microsoft.com/office/drawing/2014/main" id="{6A015B7F-C9DD-4F1F-8211-B52F3AD6984F}"/>
                </a:ext>
              </a:extLst>
            </p:cNvPr>
            <p:cNvSpPr/>
            <p:nvPr/>
          </p:nvSpPr>
          <p:spPr>
            <a:xfrm>
              <a:off x="6925582" y="3683446"/>
              <a:ext cx="1033200" cy="41810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a:latin typeface="Didact Gothic" panose="020B0604020202020204" charset="0"/>
                </a:rPr>
                <a:t>Industry Value Add</a:t>
              </a:r>
            </a:p>
          </p:txBody>
        </p:sp>
        <p:sp>
          <p:nvSpPr>
            <p:cNvPr id="36" name="Rectangle: Rounded Corners 35">
              <a:extLst>
                <a:ext uri="{FF2B5EF4-FFF2-40B4-BE49-F238E27FC236}">
                  <a16:creationId xmlns:a16="http://schemas.microsoft.com/office/drawing/2014/main" id="{32B1EED3-48F7-4494-A6D7-6D6FA0187CB1}"/>
                </a:ext>
              </a:extLst>
            </p:cNvPr>
            <p:cNvSpPr/>
            <p:nvPr/>
          </p:nvSpPr>
          <p:spPr>
            <a:xfrm>
              <a:off x="8037662" y="3693012"/>
              <a:ext cx="1033200" cy="40853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a:latin typeface="Didact Gothic" panose="020B0604020202020204" charset="0"/>
                </a:rPr>
                <a:t>Unemployment</a:t>
              </a:r>
              <a:r>
                <a:rPr lang="en-SG" sz="1050">
                  <a:latin typeface="Didact Gothic" panose="020B0604020202020204" charset="0"/>
                </a:rPr>
                <a:t> Rate</a:t>
              </a:r>
            </a:p>
          </p:txBody>
        </p:sp>
      </p:grpSp>
      <p:sp>
        <p:nvSpPr>
          <p:cNvPr id="40" name="TextBox 39">
            <a:extLst>
              <a:ext uri="{FF2B5EF4-FFF2-40B4-BE49-F238E27FC236}">
                <a16:creationId xmlns:a16="http://schemas.microsoft.com/office/drawing/2014/main" id="{B9972813-CB64-4EA0-9003-6B5525429E62}"/>
              </a:ext>
            </a:extLst>
          </p:cNvPr>
          <p:cNvSpPr txBox="1"/>
          <p:nvPr/>
        </p:nvSpPr>
        <p:spPr>
          <a:xfrm>
            <a:off x="0" y="0"/>
            <a:ext cx="1279517" cy="261610"/>
          </a:xfrm>
          <a:prstGeom prst="rect">
            <a:avLst/>
          </a:prstGeom>
          <a:noFill/>
        </p:spPr>
        <p:txBody>
          <a:bodyPr wrap="none" rtlCol="0">
            <a:spAutoFit/>
          </a:bodyPr>
          <a:lstStyle/>
          <a:p>
            <a:r>
              <a:rPr lang="en-SG" sz="1100">
                <a:latin typeface="Didact Gothic" panose="020B0604020202020204" charset="0"/>
              </a:rPr>
              <a:t>Presenter: Averina</a:t>
            </a:r>
          </a:p>
        </p:txBody>
      </p:sp>
    </p:spTree>
    <p:extLst>
      <p:ext uri="{BB962C8B-B14F-4D97-AF65-F5344CB8AC3E}">
        <p14:creationId xmlns:p14="http://schemas.microsoft.com/office/powerpoint/2010/main" val="375613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5"/>
                                        </p:tgtEl>
                                        <p:attrNameLst>
                                          <p:attrName>style.visibility</p:attrName>
                                        </p:attrNameLst>
                                      </p:cBhvr>
                                      <p:to>
                                        <p:strVal val="visible"/>
                                      </p:to>
                                    </p:set>
                                    <p:animEffect transition="in" filter="fade">
                                      <p:cBhvr>
                                        <p:cTn id="15" dur="500"/>
                                        <p:tgtEl>
                                          <p:spTgt spid="40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
                                            <p:txEl>
                                              <p:pRg st="0" end="0"/>
                                            </p:txEl>
                                          </p:spTgt>
                                        </p:tgtEl>
                                        <p:attrNameLst>
                                          <p:attrName>style.visibility</p:attrName>
                                        </p:attrNameLst>
                                      </p:cBhvr>
                                      <p:to>
                                        <p:strVal val="visible"/>
                                      </p:to>
                                    </p:set>
                                    <p:animEffect transition="in" filter="fade">
                                      <p:cBhvr>
                                        <p:cTn id="18" dur="500"/>
                                        <p:tgtEl>
                                          <p:spTgt spid="410">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p:bldP spid="406" grpId="0"/>
      <p:bldP spid="410" grpId="0" build="p"/>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1B08B67-45F7-42F0-84C0-118FCE51E34D}"/>
              </a:ext>
            </a:extLst>
          </p:cNvPr>
          <p:cNvSpPr/>
          <p:nvPr/>
        </p:nvSpPr>
        <p:spPr>
          <a:xfrm>
            <a:off x="506082" y="1388778"/>
            <a:ext cx="3766072" cy="1260000"/>
          </a:xfrm>
          <a:prstGeom prst="roundRect">
            <a:avLst>
              <a:gd name="adj" fmla="val 532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1" name="Google Shape;411;p50"/>
          <p:cNvSpPr txBox="1">
            <a:spLocks noGrp="1"/>
          </p:cNvSpPr>
          <p:nvPr>
            <p:ph type="title" idx="4294967295"/>
          </p:nvPr>
        </p:nvSpPr>
        <p:spPr>
          <a:xfrm>
            <a:off x="2995650" y="155881"/>
            <a:ext cx="2884488" cy="5286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Factors</a:t>
            </a:r>
            <a:endParaRPr dirty="0"/>
          </a:p>
        </p:txBody>
      </p:sp>
      <p:cxnSp>
        <p:nvCxnSpPr>
          <p:cNvPr id="412" name="Google Shape;412;p50"/>
          <p:cNvCxnSpPr/>
          <p:nvPr/>
        </p:nvCxnSpPr>
        <p:spPr>
          <a:xfrm>
            <a:off x="4114344" y="750604"/>
            <a:ext cx="647100" cy="0"/>
          </a:xfrm>
          <a:prstGeom prst="straightConnector1">
            <a:avLst/>
          </a:prstGeom>
          <a:noFill/>
          <a:ln w="19050" cap="flat" cmpd="sng">
            <a:solidFill>
              <a:schemeClr val="dk1"/>
            </a:solidFill>
            <a:prstDash val="solid"/>
            <a:round/>
            <a:headEnd type="none" w="med" len="med"/>
            <a:tailEnd type="none" w="med" len="med"/>
          </a:ln>
        </p:spPr>
      </p:cxnSp>
      <p:sp>
        <p:nvSpPr>
          <p:cNvPr id="53" name="Google Shape;410;p50">
            <a:extLst>
              <a:ext uri="{FF2B5EF4-FFF2-40B4-BE49-F238E27FC236}">
                <a16:creationId xmlns:a16="http://schemas.microsoft.com/office/drawing/2014/main" id="{10B5D2B3-4FDF-4D95-B4D2-53568215ABDA}"/>
              </a:ext>
            </a:extLst>
          </p:cNvPr>
          <p:cNvSpPr txBox="1">
            <a:spLocks/>
          </p:cNvSpPr>
          <p:nvPr/>
        </p:nvSpPr>
        <p:spPr>
          <a:xfrm>
            <a:off x="1299751" y="1495533"/>
            <a:ext cx="2150570"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800">
                <a:latin typeface="Prata" panose="020B0604020202020204" charset="0"/>
              </a:rPr>
              <a:t>Countries</a:t>
            </a:r>
          </a:p>
        </p:txBody>
      </p:sp>
      <p:sp>
        <p:nvSpPr>
          <p:cNvPr id="3" name="Rectangle 2">
            <a:extLst>
              <a:ext uri="{FF2B5EF4-FFF2-40B4-BE49-F238E27FC236}">
                <a16:creationId xmlns:a16="http://schemas.microsoft.com/office/drawing/2014/main" id="{067E329A-9DC0-4F8F-B5B7-47416DF34E14}"/>
              </a:ext>
            </a:extLst>
          </p:cNvPr>
          <p:cNvSpPr/>
          <p:nvPr/>
        </p:nvSpPr>
        <p:spPr>
          <a:xfrm>
            <a:off x="-477430" y="291313"/>
            <a:ext cx="1100517" cy="4592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Isosceles Triangle 9">
            <a:extLst>
              <a:ext uri="{FF2B5EF4-FFF2-40B4-BE49-F238E27FC236}">
                <a16:creationId xmlns:a16="http://schemas.microsoft.com/office/drawing/2014/main" id="{E1F0B506-AC84-4E5A-8B76-AC0813DA3028}"/>
              </a:ext>
            </a:extLst>
          </p:cNvPr>
          <p:cNvSpPr/>
          <p:nvPr/>
        </p:nvSpPr>
        <p:spPr>
          <a:xfrm rot="5400000">
            <a:off x="3990021" y="2630563"/>
            <a:ext cx="1103209" cy="182854"/>
          </a:xfrm>
          <a:prstGeom prst="triangle">
            <a:avLst>
              <a:gd name="adj" fmla="val 47928"/>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0" name="Google Shape;410;p50"/>
          <p:cNvSpPr txBox="1">
            <a:spLocks noGrp="1"/>
          </p:cNvSpPr>
          <p:nvPr>
            <p:ph type="subTitle" idx="4294967295"/>
          </p:nvPr>
        </p:nvSpPr>
        <p:spPr>
          <a:xfrm>
            <a:off x="559268" y="1735246"/>
            <a:ext cx="3695652" cy="1039813"/>
          </a:xfrm>
          <a:prstGeom prst="rect">
            <a:avLst/>
          </a:prstGeom>
        </p:spPr>
        <p:txBody>
          <a:bodyPr spcFirstLastPara="1" wrap="square" lIns="91425" tIns="91425" rIns="91425" bIns="91425" anchor="ctr" anchorCtr="0">
            <a:noAutofit/>
          </a:bodyPr>
          <a:lstStyle/>
          <a:p>
            <a:pPr marL="285750" indent="-285750"/>
            <a:r>
              <a:rPr lang="en-SG" dirty="0"/>
              <a:t>Took 60 randomly chosen countries from EIU’s list </a:t>
            </a:r>
          </a:p>
        </p:txBody>
      </p:sp>
      <p:grpSp>
        <p:nvGrpSpPr>
          <p:cNvPr id="27" name="Group 26">
            <a:extLst>
              <a:ext uri="{FF2B5EF4-FFF2-40B4-BE49-F238E27FC236}">
                <a16:creationId xmlns:a16="http://schemas.microsoft.com/office/drawing/2014/main" id="{F29E13A1-426A-45DA-9C57-C4FD8C6B3CFF}"/>
              </a:ext>
            </a:extLst>
          </p:cNvPr>
          <p:cNvGrpSpPr/>
          <p:nvPr/>
        </p:nvGrpSpPr>
        <p:grpSpPr>
          <a:xfrm>
            <a:off x="488848" y="2794167"/>
            <a:ext cx="3766072" cy="1267234"/>
            <a:chOff x="488848" y="2794167"/>
            <a:chExt cx="3766072" cy="1267234"/>
          </a:xfrm>
        </p:grpSpPr>
        <p:sp>
          <p:nvSpPr>
            <p:cNvPr id="42" name="Rectangle: Rounded Corners 41">
              <a:extLst>
                <a:ext uri="{FF2B5EF4-FFF2-40B4-BE49-F238E27FC236}">
                  <a16:creationId xmlns:a16="http://schemas.microsoft.com/office/drawing/2014/main" id="{D3768EDA-E0D3-4B18-B53F-40BCD8D7CCE3}"/>
                </a:ext>
              </a:extLst>
            </p:cNvPr>
            <p:cNvSpPr/>
            <p:nvPr/>
          </p:nvSpPr>
          <p:spPr>
            <a:xfrm>
              <a:off x="488848" y="2801401"/>
              <a:ext cx="3766072" cy="1260000"/>
            </a:xfrm>
            <a:prstGeom prst="roundRect">
              <a:avLst>
                <a:gd name="adj" fmla="val 53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Google Shape;410;p50">
              <a:extLst>
                <a:ext uri="{FF2B5EF4-FFF2-40B4-BE49-F238E27FC236}">
                  <a16:creationId xmlns:a16="http://schemas.microsoft.com/office/drawing/2014/main" id="{BD67154B-46BE-44F8-9A6F-DCF0332E1C11}"/>
                </a:ext>
              </a:extLst>
            </p:cNvPr>
            <p:cNvSpPr txBox="1">
              <a:spLocks/>
            </p:cNvSpPr>
            <p:nvPr/>
          </p:nvSpPr>
          <p:spPr>
            <a:xfrm>
              <a:off x="1348083" y="2794167"/>
              <a:ext cx="2150570"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800" dirty="0">
                  <a:latin typeface="Prata" panose="020B0604020202020204" charset="0"/>
                </a:rPr>
                <a:t>Years</a:t>
              </a:r>
            </a:p>
          </p:txBody>
        </p:sp>
        <p:sp>
          <p:nvSpPr>
            <p:cNvPr id="46" name="Google Shape;410;p50">
              <a:extLst>
                <a:ext uri="{FF2B5EF4-FFF2-40B4-BE49-F238E27FC236}">
                  <a16:creationId xmlns:a16="http://schemas.microsoft.com/office/drawing/2014/main" id="{C59E3A63-1D82-450A-A642-C38DA78F1BC7}"/>
                </a:ext>
              </a:extLst>
            </p:cNvPr>
            <p:cNvSpPr txBox="1">
              <a:spLocks/>
            </p:cNvSpPr>
            <p:nvPr/>
          </p:nvSpPr>
          <p:spPr>
            <a:xfrm>
              <a:off x="540096" y="3151707"/>
              <a:ext cx="3625232" cy="813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9pPr>
            </a:lstStyle>
            <a:p>
              <a:pPr marL="285750" indent="-285750"/>
              <a:r>
                <a:rPr lang="en-US"/>
                <a:t>Across 10 years to reduce impact of random phenomena from a year on the model</a:t>
              </a:r>
            </a:p>
          </p:txBody>
        </p:sp>
      </p:grpSp>
      <p:grpSp>
        <p:nvGrpSpPr>
          <p:cNvPr id="28" name="Group 27">
            <a:extLst>
              <a:ext uri="{FF2B5EF4-FFF2-40B4-BE49-F238E27FC236}">
                <a16:creationId xmlns:a16="http://schemas.microsoft.com/office/drawing/2014/main" id="{FC5BA054-E7A0-443F-9E48-52B664C64A20}"/>
              </a:ext>
            </a:extLst>
          </p:cNvPr>
          <p:cNvGrpSpPr/>
          <p:nvPr/>
        </p:nvGrpSpPr>
        <p:grpSpPr>
          <a:xfrm>
            <a:off x="4744210" y="1388778"/>
            <a:ext cx="3783306" cy="1305516"/>
            <a:chOff x="4744210" y="1388778"/>
            <a:chExt cx="3783306" cy="1305516"/>
          </a:xfrm>
        </p:grpSpPr>
        <p:sp>
          <p:nvSpPr>
            <p:cNvPr id="44" name="Rectangle: Rounded Corners 43">
              <a:extLst>
                <a:ext uri="{FF2B5EF4-FFF2-40B4-BE49-F238E27FC236}">
                  <a16:creationId xmlns:a16="http://schemas.microsoft.com/office/drawing/2014/main" id="{9D2B980E-3020-4443-B368-9F8BD0CDA617}"/>
                </a:ext>
              </a:extLst>
            </p:cNvPr>
            <p:cNvSpPr/>
            <p:nvPr/>
          </p:nvSpPr>
          <p:spPr>
            <a:xfrm>
              <a:off x="4761444" y="1388778"/>
              <a:ext cx="3766072" cy="1260000"/>
            </a:xfrm>
            <a:prstGeom prst="roundRect">
              <a:avLst>
                <a:gd name="adj" fmla="val 5329"/>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Google Shape;410;p50">
              <a:extLst>
                <a:ext uri="{FF2B5EF4-FFF2-40B4-BE49-F238E27FC236}">
                  <a16:creationId xmlns:a16="http://schemas.microsoft.com/office/drawing/2014/main" id="{937B3C41-2932-4F88-B10D-90C605635166}"/>
                </a:ext>
              </a:extLst>
            </p:cNvPr>
            <p:cNvSpPr txBox="1">
              <a:spLocks/>
            </p:cNvSpPr>
            <p:nvPr/>
          </p:nvSpPr>
          <p:spPr>
            <a:xfrm>
              <a:off x="5484693" y="1414768"/>
              <a:ext cx="2150570"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800">
                  <a:latin typeface="Prata" panose="020B0604020202020204" charset="0"/>
                </a:rPr>
                <a:t>Countries</a:t>
              </a:r>
            </a:p>
          </p:txBody>
        </p:sp>
        <p:sp>
          <p:nvSpPr>
            <p:cNvPr id="48" name="Google Shape;410;p50">
              <a:extLst>
                <a:ext uri="{FF2B5EF4-FFF2-40B4-BE49-F238E27FC236}">
                  <a16:creationId xmlns:a16="http://schemas.microsoft.com/office/drawing/2014/main" id="{7BA4CEAB-81CD-4FCC-A1AE-9A852A31D6A5}"/>
                </a:ext>
              </a:extLst>
            </p:cNvPr>
            <p:cNvSpPr txBox="1">
              <a:spLocks/>
            </p:cNvSpPr>
            <p:nvPr/>
          </p:nvSpPr>
          <p:spPr>
            <a:xfrm>
              <a:off x="4744210" y="1654481"/>
              <a:ext cx="3695652" cy="10398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9pPr>
            </a:lstStyle>
            <a:p>
              <a:pPr marL="285750" indent="-285750"/>
              <a:r>
                <a:rPr lang="en-US"/>
                <a:t>Took 20 randomly chosen countries in the Asia Continent as they could have more similarities in variables</a:t>
              </a:r>
            </a:p>
          </p:txBody>
        </p:sp>
      </p:grpSp>
      <p:grpSp>
        <p:nvGrpSpPr>
          <p:cNvPr id="37" name="Group 36">
            <a:extLst>
              <a:ext uri="{FF2B5EF4-FFF2-40B4-BE49-F238E27FC236}">
                <a16:creationId xmlns:a16="http://schemas.microsoft.com/office/drawing/2014/main" id="{95F1499E-3D4F-4C13-A708-204AA5A36FF6}"/>
              </a:ext>
            </a:extLst>
          </p:cNvPr>
          <p:cNvGrpSpPr/>
          <p:nvPr/>
        </p:nvGrpSpPr>
        <p:grpSpPr>
          <a:xfrm>
            <a:off x="4761442" y="2794167"/>
            <a:ext cx="3766072" cy="1260000"/>
            <a:chOff x="4761442" y="2794167"/>
            <a:chExt cx="3766072" cy="1260000"/>
          </a:xfrm>
        </p:grpSpPr>
        <p:sp>
          <p:nvSpPr>
            <p:cNvPr id="45" name="Rectangle: Rounded Corners 44">
              <a:extLst>
                <a:ext uri="{FF2B5EF4-FFF2-40B4-BE49-F238E27FC236}">
                  <a16:creationId xmlns:a16="http://schemas.microsoft.com/office/drawing/2014/main" id="{5DA024E3-C954-451B-AD77-9578379CEE5C}"/>
                </a:ext>
              </a:extLst>
            </p:cNvPr>
            <p:cNvSpPr/>
            <p:nvPr/>
          </p:nvSpPr>
          <p:spPr>
            <a:xfrm>
              <a:off x="4761442" y="2794167"/>
              <a:ext cx="3766072" cy="1260000"/>
            </a:xfrm>
            <a:prstGeom prst="roundRect">
              <a:avLst>
                <a:gd name="adj" fmla="val 532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Google Shape;410;p50">
              <a:extLst>
                <a:ext uri="{FF2B5EF4-FFF2-40B4-BE49-F238E27FC236}">
                  <a16:creationId xmlns:a16="http://schemas.microsoft.com/office/drawing/2014/main" id="{C47DA471-7F0F-4BB6-909F-262856DABB20}"/>
                </a:ext>
              </a:extLst>
            </p:cNvPr>
            <p:cNvSpPr txBox="1">
              <a:spLocks/>
            </p:cNvSpPr>
            <p:nvPr/>
          </p:nvSpPr>
          <p:spPr>
            <a:xfrm>
              <a:off x="5569429" y="2812897"/>
              <a:ext cx="2150570"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800">
                  <a:latin typeface="Prata" panose="020B0604020202020204" charset="0"/>
                </a:rPr>
                <a:t>Years</a:t>
              </a:r>
            </a:p>
          </p:txBody>
        </p:sp>
        <p:sp>
          <p:nvSpPr>
            <p:cNvPr id="50" name="Google Shape;410;p50">
              <a:extLst>
                <a:ext uri="{FF2B5EF4-FFF2-40B4-BE49-F238E27FC236}">
                  <a16:creationId xmlns:a16="http://schemas.microsoft.com/office/drawing/2014/main" id="{426750DD-5827-4828-9DC7-4D2C29AA6191}"/>
                </a:ext>
              </a:extLst>
            </p:cNvPr>
            <p:cNvSpPr txBox="1">
              <a:spLocks/>
            </p:cNvSpPr>
            <p:nvPr/>
          </p:nvSpPr>
          <p:spPr>
            <a:xfrm>
              <a:off x="4761442" y="3170437"/>
              <a:ext cx="3625232" cy="813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9pPr>
            </a:lstStyle>
            <a:p>
              <a:pPr marL="285750" indent="-285750"/>
              <a:r>
                <a:rPr lang="en-US"/>
                <a:t>Across 10 years to reduce impact of random phenomena from a year on the model</a:t>
              </a:r>
            </a:p>
          </p:txBody>
        </p:sp>
      </p:grpSp>
      <p:sp>
        <p:nvSpPr>
          <p:cNvPr id="54" name="TextBox 53">
            <a:extLst>
              <a:ext uri="{FF2B5EF4-FFF2-40B4-BE49-F238E27FC236}">
                <a16:creationId xmlns:a16="http://schemas.microsoft.com/office/drawing/2014/main" id="{F6907BAD-8D55-45B9-8C5A-24193420901E}"/>
              </a:ext>
            </a:extLst>
          </p:cNvPr>
          <p:cNvSpPr txBox="1"/>
          <p:nvPr/>
        </p:nvSpPr>
        <p:spPr>
          <a:xfrm>
            <a:off x="-16672" y="25076"/>
            <a:ext cx="1279517" cy="261610"/>
          </a:xfrm>
          <a:prstGeom prst="rect">
            <a:avLst/>
          </a:prstGeom>
          <a:noFill/>
        </p:spPr>
        <p:txBody>
          <a:bodyPr wrap="none" rtlCol="0">
            <a:spAutoFit/>
          </a:bodyPr>
          <a:lstStyle/>
          <a:p>
            <a:r>
              <a:rPr lang="en-SG" sz="1100" dirty="0">
                <a:latin typeface="Didact Gothic" panose="020B0604020202020204" charset="0"/>
              </a:rPr>
              <a:t>Presenter: </a:t>
            </a:r>
            <a:r>
              <a:rPr lang="en-SG" sz="1100" dirty="0" err="1">
                <a:latin typeface="Didact Gothic" panose="020B0604020202020204" charset="0"/>
              </a:rPr>
              <a:t>Averina</a:t>
            </a:r>
            <a:endParaRPr lang="en-SG" sz="1100" dirty="0">
              <a:latin typeface="Didact Gothic" panose="020B0604020202020204" charset="0"/>
            </a:endParaRPr>
          </a:p>
        </p:txBody>
      </p:sp>
    </p:spTree>
    <p:extLst>
      <p:ext uri="{BB962C8B-B14F-4D97-AF65-F5344CB8AC3E}">
        <p14:creationId xmlns:p14="http://schemas.microsoft.com/office/powerpoint/2010/main" val="18043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
                                            <p:txEl>
                                              <p:pRg st="0" end="0"/>
                                            </p:txEl>
                                          </p:spTgt>
                                        </p:tgtEl>
                                        <p:attrNameLst>
                                          <p:attrName>style.visibility</p:attrName>
                                        </p:attrNameLst>
                                      </p:cBhvr>
                                      <p:to>
                                        <p:strVal val="visible"/>
                                      </p:to>
                                    </p:set>
                                    <p:animEffect transition="in" filter="fade">
                                      <p:cBhvr>
                                        <p:cTn id="16" dur="500"/>
                                        <p:tgtEl>
                                          <p:spTgt spid="4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3" grpId="0"/>
      <p:bldP spid="10" grpId="0" animBg="1"/>
      <p:bldP spid="4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7" name="Rectangle 6">
            <a:extLst>
              <a:ext uri="{FF2B5EF4-FFF2-40B4-BE49-F238E27FC236}">
                <a16:creationId xmlns:a16="http://schemas.microsoft.com/office/drawing/2014/main" id="{0143DFD4-2657-42CA-9255-F3431864620A}"/>
              </a:ext>
            </a:extLst>
          </p:cNvPr>
          <p:cNvSpPr/>
          <p:nvPr/>
        </p:nvSpPr>
        <p:spPr>
          <a:xfrm>
            <a:off x="966668" y="1472750"/>
            <a:ext cx="3495759" cy="25894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08E8B17F-C05E-4F96-957B-A12DCBAEEA7C}"/>
              </a:ext>
            </a:extLst>
          </p:cNvPr>
          <p:cNvSpPr/>
          <p:nvPr/>
        </p:nvSpPr>
        <p:spPr>
          <a:xfrm>
            <a:off x="4681573" y="1472750"/>
            <a:ext cx="3495759" cy="25894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8" name="Google Shape;328;p46"/>
          <p:cNvSpPr txBox="1">
            <a:spLocks noGrp="1"/>
          </p:cNvSpPr>
          <p:nvPr>
            <p:ph type="title" idx="4294967295"/>
          </p:nvPr>
        </p:nvSpPr>
        <p:spPr>
          <a:xfrm>
            <a:off x="1864483" y="400172"/>
            <a:ext cx="5195888" cy="5286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a:t>
            </a:r>
            <a:endParaRPr lang="en-SG"/>
          </a:p>
        </p:txBody>
      </p:sp>
      <p:sp>
        <p:nvSpPr>
          <p:cNvPr id="329" name="Google Shape;329;p46"/>
          <p:cNvSpPr txBox="1">
            <a:spLocks noGrp="1"/>
          </p:cNvSpPr>
          <p:nvPr>
            <p:ph type="title" idx="4294967295"/>
          </p:nvPr>
        </p:nvSpPr>
        <p:spPr>
          <a:xfrm>
            <a:off x="1199278" y="2234635"/>
            <a:ext cx="3030538" cy="936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a:t>Data Extraction</a:t>
            </a:r>
          </a:p>
        </p:txBody>
      </p:sp>
      <p:sp>
        <p:nvSpPr>
          <p:cNvPr id="330" name="Google Shape;330;p46"/>
          <p:cNvSpPr txBox="1">
            <a:spLocks noGrp="1"/>
          </p:cNvSpPr>
          <p:nvPr>
            <p:ph type="subTitle" idx="4294967295"/>
          </p:nvPr>
        </p:nvSpPr>
        <p:spPr>
          <a:xfrm>
            <a:off x="980131" y="2933700"/>
            <a:ext cx="3446211" cy="936625"/>
          </a:xfrm>
          <a:prstGeom prst="rect">
            <a:avLst/>
          </a:prstGeom>
        </p:spPr>
        <p:txBody>
          <a:bodyPr spcFirstLastPara="1" wrap="square" lIns="91425" tIns="91425" rIns="91425" bIns="91425" anchor="t" anchorCtr="0">
            <a:noAutofit/>
          </a:bodyPr>
          <a:lstStyle/>
          <a:p>
            <a:pPr marL="0" indent="0" algn="ctr">
              <a:buNone/>
            </a:pPr>
            <a:r>
              <a:rPr lang="en-US"/>
              <a:t>Extract needed data from online reliable databases into final spreadsheet (specific to countries &amp; years)</a:t>
            </a:r>
          </a:p>
        </p:txBody>
      </p:sp>
      <p:sp>
        <p:nvSpPr>
          <p:cNvPr id="331" name="Google Shape;331;p46"/>
          <p:cNvSpPr txBox="1">
            <a:spLocks noGrp="1"/>
          </p:cNvSpPr>
          <p:nvPr>
            <p:ph type="title" idx="4294967295"/>
          </p:nvPr>
        </p:nvSpPr>
        <p:spPr>
          <a:xfrm>
            <a:off x="5042377" y="2460625"/>
            <a:ext cx="2879725" cy="5286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Cleaning</a:t>
            </a:r>
            <a:endParaRPr/>
          </a:p>
        </p:txBody>
      </p:sp>
      <p:sp>
        <p:nvSpPr>
          <p:cNvPr id="332" name="Google Shape;332;p46"/>
          <p:cNvSpPr txBox="1">
            <a:spLocks noGrp="1"/>
          </p:cNvSpPr>
          <p:nvPr>
            <p:ph type="subTitle" idx="4294967295"/>
          </p:nvPr>
        </p:nvSpPr>
        <p:spPr>
          <a:xfrm>
            <a:off x="4695037" y="2933700"/>
            <a:ext cx="3468832" cy="9366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Removing NAs, converting into proper datatypes &amp; Feature Scaling </a:t>
            </a:r>
          </a:p>
        </p:txBody>
      </p:sp>
      <p:cxnSp>
        <p:nvCxnSpPr>
          <p:cNvPr id="338" name="Google Shape;338;p46"/>
          <p:cNvCxnSpPr/>
          <p:nvPr/>
        </p:nvCxnSpPr>
        <p:spPr>
          <a:xfrm>
            <a:off x="4248449" y="968289"/>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descr="Shape&#10;&#10;Description automatically generated with low confidence">
            <a:extLst>
              <a:ext uri="{FF2B5EF4-FFF2-40B4-BE49-F238E27FC236}">
                <a16:creationId xmlns:a16="http://schemas.microsoft.com/office/drawing/2014/main" id="{DEDA4347-6FFD-4F6C-B5F5-A247AA0F3A21}"/>
              </a:ext>
            </a:extLst>
          </p:cNvPr>
          <p:cNvPicPr>
            <a:picLocks noChangeAspect="1"/>
          </p:cNvPicPr>
          <p:nvPr/>
        </p:nvPicPr>
        <p:blipFill>
          <a:blip r:embed="rId3"/>
          <a:stretch>
            <a:fillRect/>
          </a:stretch>
        </p:blipFill>
        <p:spPr>
          <a:xfrm>
            <a:off x="2433747" y="1819751"/>
            <a:ext cx="561600" cy="56160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271C277-E4B7-4230-9CF9-712344D3C34F}"/>
              </a:ext>
            </a:extLst>
          </p:cNvPr>
          <p:cNvPicPr>
            <a:picLocks noChangeAspect="1"/>
          </p:cNvPicPr>
          <p:nvPr/>
        </p:nvPicPr>
        <p:blipFill>
          <a:blip r:embed="rId4"/>
          <a:stretch>
            <a:fillRect/>
          </a:stretch>
        </p:blipFill>
        <p:spPr>
          <a:xfrm>
            <a:off x="6148841" y="1919377"/>
            <a:ext cx="561219" cy="561219"/>
          </a:xfrm>
          <a:prstGeom prst="rect">
            <a:avLst/>
          </a:prstGeom>
        </p:spPr>
      </p:pic>
      <p:sp>
        <p:nvSpPr>
          <p:cNvPr id="12" name="TextBox 11">
            <a:extLst>
              <a:ext uri="{FF2B5EF4-FFF2-40B4-BE49-F238E27FC236}">
                <a16:creationId xmlns:a16="http://schemas.microsoft.com/office/drawing/2014/main" id="{9EDB030B-83DF-48FD-9D56-32811D7C05A8}"/>
              </a:ext>
            </a:extLst>
          </p:cNvPr>
          <p:cNvSpPr txBox="1"/>
          <p:nvPr/>
        </p:nvSpPr>
        <p:spPr>
          <a:xfrm>
            <a:off x="0" y="0"/>
            <a:ext cx="1279517" cy="261610"/>
          </a:xfrm>
          <a:prstGeom prst="rect">
            <a:avLst/>
          </a:prstGeom>
          <a:noFill/>
        </p:spPr>
        <p:txBody>
          <a:bodyPr wrap="none" rtlCol="0">
            <a:spAutoFit/>
          </a:bodyPr>
          <a:lstStyle/>
          <a:p>
            <a:r>
              <a:rPr lang="en-SG" sz="1100">
                <a:latin typeface="Didact Gothic" panose="020B0604020202020204" charset="0"/>
              </a:rPr>
              <a:t>Presenter: Averina</a:t>
            </a:r>
          </a:p>
        </p:txBody>
      </p:sp>
    </p:spTree>
    <p:extLst>
      <p:ext uri="{BB962C8B-B14F-4D97-AF65-F5344CB8AC3E}">
        <p14:creationId xmlns:p14="http://schemas.microsoft.com/office/powerpoint/2010/main" val="100522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16" name="Picture 15">
            <a:extLst>
              <a:ext uri="{FF2B5EF4-FFF2-40B4-BE49-F238E27FC236}">
                <a16:creationId xmlns:a16="http://schemas.microsoft.com/office/drawing/2014/main" id="{36D2B561-0F44-4C6F-BC26-6992FE613336}"/>
              </a:ext>
            </a:extLst>
          </p:cNvPr>
          <p:cNvPicPr>
            <a:picLocks noChangeAspect="1"/>
          </p:cNvPicPr>
          <p:nvPr/>
        </p:nvPicPr>
        <p:blipFill rotWithShape="1">
          <a:blip r:embed="rId3"/>
          <a:srcRect l="5872" r="16043" b="12069"/>
          <a:stretch/>
        </p:blipFill>
        <p:spPr>
          <a:xfrm>
            <a:off x="408660" y="879360"/>
            <a:ext cx="4087768" cy="668429"/>
          </a:xfrm>
          <a:prstGeom prst="rect">
            <a:avLst/>
          </a:prstGeom>
          <a:ln>
            <a:noFill/>
          </a:ln>
        </p:spPr>
      </p:pic>
      <p:pic>
        <p:nvPicPr>
          <p:cNvPr id="18" name="Picture 17">
            <a:extLst>
              <a:ext uri="{FF2B5EF4-FFF2-40B4-BE49-F238E27FC236}">
                <a16:creationId xmlns:a16="http://schemas.microsoft.com/office/drawing/2014/main" id="{8C5EC760-3C06-48EB-BC2D-25874C3AC821}"/>
              </a:ext>
            </a:extLst>
          </p:cNvPr>
          <p:cNvPicPr>
            <a:picLocks noChangeAspect="1"/>
          </p:cNvPicPr>
          <p:nvPr/>
        </p:nvPicPr>
        <p:blipFill rotWithShape="1">
          <a:blip r:embed="rId4"/>
          <a:srcRect l="6390"/>
          <a:stretch/>
        </p:blipFill>
        <p:spPr>
          <a:xfrm>
            <a:off x="380324" y="1566291"/>
            <a:ext cx="4087769" cy="670755"/>
          </a:xfrm>
          <a:prstGeom prst="rect">
            <a:avLst/>
          </a:prstGeom>
          <a:ln>
            <a:noFill/>
          </a:ln>
        </p:spPr>
      </p:pic>
      <p:pic>
        <p:nvPicPr>
          <p:cNvPr id="1026" name="Picture 2">
            <a:extLst>
              <a:ext uri="{FF2B5EF4-FFF2-40B4-BE49-F238E27FC236}">
                <a16:creationId xmlns:a16="http://schemas.microsoft.com/office/drawing/2014/main" id="{E2837F9D-4A9C-4A81-844F-CD7B73CA10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69" r="21273"/>
          <a:stretch/>
        </p:blipFill>
        <p:spPr bwMode="auto">
          <a:xfrm>
            <a:off x="380323" y="2204678"/>
            <a:ext cx="4087768" cy="254534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06" name="Google Shape;406;p50"/>
          <p:cNvSpPr txBox="1">
            <a:spLocks noGrp="1"/>
          </p:cNvSpPr>
          <p:nvPr>
            <p:ph type="title" idx="4294967295"/>
          </p:nvPr>
        </p:nvSpPr>
        <p:spPr>
          <a:xfrm>
            <a:off x="883194" y="381833"/>
            <a:ext cx="2654300" cy="4365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Data Extraction</a:t>
            </a:r>
            <a:endParaRPr sz="2400"/>
          </a:p>
        </p:txBody>
      </p:sp>
      <p:sp>
        <p:nvSpPr>
          <p:cNvPr id="6" name="Rectangle 5">
            <a:extLst>
              <a:ext uri="{FF2B5EF4-FFF2-40B4-BE49-F238E27FC236}">
                <a16:creationId xmlns:a16="http://schemas.microsoft.com/office/drawing/2014/main" id="{46C20043-ECFB-495D-BD20-882D61408725}"/>
              </a:ext>
            </a:extLst>
          </p:cNvPr>
          <p:cNvSpPr/>
          <p:nvPr/>
        </p:nvSpPr>
        <p:spPr>
          <a:xfrm>
            <a:off x="783844" y="306863"/>
            <a:ext cx="2872562" cy="586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9D50155D-20A5-4683-8B2F-4E332FD067C2}"/>
              </a:ext>
            </a:extLst>
          </p:cNvPr>
          <p:cNvGrpSpPr/>
          <p:nvPr/>
        </p:nvGrpSpPr>
        <p:grpSpPr>
          <a:xfrm>
            <a:off x="4516351" y="1160092"/>
            <a:ext cx="4558637" cy="1043828"/>
            <a:chOff x="4516351" y="1160092"/>
            <a:chExt cx="4558637" cy="1043828"/>
          </a:xfrm>
        </p:grpSpPr>
        <p:grpSp>
          <p:nvGrpSpPr>
            <p:cNvPr id="12" name="Group 11">
              <a:extLst>
                <a:ext uri="{FF2B5EF4-FFF2-40B4-BE49-F238E27FC236}">
                  <a16:creationId xmlns:a16="http://schemas.microsoft.com/office/drawing/2014/main" id="{72DD392F-B463-4B14-BF66-E80D563F353B}"/>
                </a:ext>
              </a:extLst>
            </p:cNvPr>
            <p:cNvGrpSpPr/>
            <p:nvPr/>
          </p:nvGrpSpPr>
          <p:grpSpPr>
            <a:xfrm>
              <a:off x="4516351" y="1371674"/>
              <a:ext cx="1326164" cy="328947"/>
              <a:chOff x="4572000" y="3975271"/>
              <a:chExt cx="1326164" cy="328947"/>
            </a:xfrm>
          </p:grpSpPr>
          <p:cxnSp>
            <p:nvCxnSpPr>
              <p:cNvPr id="42" name="Straight Connector 41">
                <a:extLst>
                  <a:ext uri="{FF2B5EF4-FFF2-40B4-BE49-F238E27FC236}">
                    <a16:creationId xmlns:a16="http://schemas.microsoft.com/office/drawing/2014/main" id="{DF1058C5-409B-4F3E-A9A8-B16B27CC7721}"/>
                  </a:ext>
                </a:extLst>
              </p:cNvPr>
              <p:cNvCxnSpPr>
                <a:cxnSpLocks/>
              </p:cNvCxnSpPr>
              <p:nvPr/>
            </p:nvCxnSpPr>
            <p:spPr>
              <a:xfrm>
                <a:off x="4572000" y="3975271"/>
                <a:ext cx="295356" cy="32894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08BA4C3-F291-4DBF-B56C-4CCC99F77F26}"/>
                  </a:ext>
                </a:extLst>
              </p:cNvPr>
              <p:cNvCxnSpPr>
                <a:cxnSpLocks/>
              </p:cNvCxnSpPr>
              <p:nvPr/>
            </p:nvCxnSpPr>
            <p:spPr>
              <a:xfrm>
                <a:off x="4867356" y="4304218"/>
                <a:ext cx="103080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1167E2D-BB21-4421-9BE4-9EE4F82246BD}"/>
                </a:ext>
              </a:extLst>
            </p:cNvPr>
            <p:cNvGrpSpPr/>
            <p:nvPr/>
          </p:nvGrpSpPr>
          <p:grpSpPr>
            <a:xfrm>
              <a:off x="5842515" y="1160092"/>
              <a:ext cx="3232473" cy="1043828"/>
              <a:chOff x="5840780" y="121159"/>
              <a:chExt cx="3232473" cy="1043828"/>
            </a:xfrm>
          </p:grpSpPr>
          <p:sp>
            <p:nvSpPr>
              <p:cNvPr id="20" name="Rectangle: Rounded Corners 19">
                <a:extLst>
                  <a:ext uri="{FF2B5EF4-FFF2-40B4-BE49-F238E27FC236}">
                    <a16:creationId xmlns:a16="http://schemas.microsoft.com/office/drawing/2014/main" id="{F0FF97E2-0197-42BB-9489-3AB30FB264EF}"/>
                  </a:ext>
                </a:extLst>
              </p:cNvPr>
              <p:cNvSpPr/>
              <p:nvPr/>
            </p:nvSpPr>
            <p:spPr>
              <a:xfrm>
                <a:off x="5840780" y="121159"/>
                <a:ext cx="3232471" cy="1043828"/>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22D042A0-D994-484A-A70A-DBE99BE33944}"/>
                  </a:ext>
                </a:extLst>
              </p:cNvPr>
              <p:cNvSpPr txBox="1"/>
              <p:nvPr/>
            </p:nvSpPr>
            <p:spPr>
              <a:xfrm>
                <a:off x="6824036" y="160347"/>
                <a:ext cx="1447832" cy="307777"/>
              </a:xfrm>
              <a:prstGeom prst="rect">
                <a:avLst/>
              </a:prstGeom>
              <a:noFill/>
            </p:spPr>
            <p:txBody>
              <a:bodyPr wrap="none" rtlCol="0">
                <a:spAutoFit/>
              </a:bodyPr>
              <a:lstStyle/>
              <a:p>
                <a:r>
                  <a:rPr lang="en-SG">
                    <a:latin typeface="Prata" panose="020B0604020202020204" charset="0"/>
                  </a:rPr>
                  <a:t>Pandas library</a:t>
                </a:r>
              </a:p>
            </p:txBody>
          </p:sp>
          <p:sp>
            <p:nvSpPr>
              <p:cNvPr id="38" name="TextBox 37">
                <a:extLst>
                  <a:ext uri="{FF2B5EF4-FFF2-40B4-BE49-F238E27FC236}">
                    <a16:creationId xmlns:a16="http://schemas.microsoft.com/office/drawing/2014/main" id="{B80760FC-997A-4482-BE26-87DE1741F39E}"/>
                  </a:ext>
                </a:extLst>
              </p:cNvPr>
              <p:cNvSpPr txBox="1"/>
              <p:nvPr/>
            </p:nvSpPr>
            <p:spPr>
              <a:xfrm>
                <a:off x="5840781" y="401667"/>
                <a:ext cx="3232472" cy="738664"/>
              </a:xfrm>
              <a:prstGeom prst="rect">
                <a:avLst/>
              </a:prstGeom>
              <a:noFill/>
            </p:spPr>
            <p:txBody>
              <a:bodyPr wrap="square" rtlCol="0">
                <a:spAutoFit/>
              </a:bodyPr>
              <a:lstStyle/>
              <a:p>
                <a:pPr algn="just"/>
                <a:r>
                  <a:rPr lang="en-SG">
                    <a:latin typeface="Didact Gothic" panose="020B0604020202020204" charset="0"/>
                  </a:rPr>
                  <a:t>Using pandas to read CSV into </a:t>
                </a:r>
                <a:r>
                  <a:rPr lang="en-SG" err="1">
                    <a:latin typeface="Didact Gothic" panose="020B0604020202020204" charset="0"/>
                  </a:rPr>
                  <a:t>dataframes</a:t>
                </a:r>
                <a:r>
                  <a:rPr lang="en-SG">
                    <a:latin typeface="Didact Gothic" panose="020B0604020202020204" charset="0"/>
                  </a:rPr>
                  <a:t> for easy manipulation &amp; cleaning</a:t>
                </a:r>
              </a:p>
            </p:txBody>
          </p:sp>
        </p:grpSp>
      </p:grpSp>
      <p:grpSp>
        <p:nvGrpSpPr>
          <p:cNvPr id="9" name="Group 8">
            <a:extLst>
              <a:ext uri="{FF2B5EF4-FFF2-40B4-BE49-F238E27FC236}">
                <a16:creationId xmlns:a16="http://schemas.microsoft.com/office/drawing/2014/main" id="{1E8C93BE-0291-49C0-8E12-F648528D184D}"/>
              </a:ext>
            </a:extLst>
          </p:cNvPr>
          <p:cNvGrpSpPr/>
          <p:nvPr/>
        </p:nvGrpSpPr>
        <p:grpSpPr>
          <a:xfrm>
            <a:off x="4528822" y="3198692"/>
            <a:ext cx="4551979" cy="1067840"/>
            <a:chOff x="4528822" y="3198692"/>
            <a:chExt cx="4551979" cy="1067840"/>
          </a:xfrm>
        </p:grpSpPr>
        <p:grpSp>
          <p:nvGrpSpPr>
            <p:cNvPr id="36" name="Group 35">
              <a:extLst>
                <a:ext uri="{FF2B5EF4-FFF2-40B4-BE49-F238E27FC236}">
                  <a16:creationId xmlns:a16="http://schemas.microsoft.com/office/drawing/2014/main" id="{29858867-4574-4C54-B4A5-D39E0C608F4D}"/>
                </a:ext>
              </a:extLst>
            </p:cNvPr>
            <p:cNvGrpSpPr/>
            <p:nvPr/>
          </p:nvGrpSpPr>
          <p:grpSpPr>
            <a:xfrm>
              <a:off x="4528822" y="3624860"/>
              <a:ext cx="1313693" cy="310968"/>
              <a:chOff x="4506458" y="376838"/>
              <a:chExt cx="1313693" cy="442927"/>
            </a:xfrm>
          </p:grpSpPr>
          <p:cxnSp>
            <p:nvCxnSpPr>
              <p:cNvPr id="37" name="Straight Connector 36">
                <a:extLst>
                  <a:ext uri="{FF2B5EF4-FFF2-40B4-BE49-F238E27FC236}">
                    <a16:creationId xmlns:a16="http://schemas.microsoft.com/office/drawing/2014/main" id="{97DF07CE-FE20-453B-9C61-B3B104EA0078}"/>
                  </a:ext>
                </a:extLst>
              </p:cNvPr>
              <p:cNvCxnSpPr>
                <a:cxnSpLocks/>
              </p:cNvCxnSpPr>
              <p:nvPr/>
            </p:nvCxnSpPr>
            <p:spPr>
              <a:xfrm flipV="1">
                <a:off x="4506458" y="376838"/>
                <a:ext cx="282885" cy="44292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C66C6C-214C-4BAD-85B1-735337C4D2A2}"/>
                  </a:ext>
                </a:extLst>
              </p:cNvPr>
              <p:cNvCxnSpPr>
                <a:cxnSpLocks/>
              </p:cNvCxnSpPr>
              <p:nvPr/>
            </p:nvCxnSpPr>
            <p:spPr>
              <a:xfrm>
                <a:off x="4789343" y="376838"/>
                <a:ext cx="103080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E40C04D9-2235-496F-A637-58D7DC7D4A87}"/>
                </a:ext>
              </a:extLst>
            </p:cNvPr>
            <p:cNvGrpSpPr/>
            <p:nvPr/>
          </p:nvGrpSpPr>
          <p:grpSpPr>
            <a:xfrm>
              <a:off x="5842515" y="3198692"/>
              <a:ext cx="3238286" cy="1067840"/>
              <a:chOff x="5834966" y="2637374"/>
              <a:chExt cx="3238286" cy="1067840"/>
            </a:xfrm>
          </p:grpSpPr>
          <p:sp>
            <p:nvSpPr>
              <p:cNvPr id="29" name="Rectangle: Rounded Corners 28">
                <a:extLst>
                  <a:ext uri="{FF2B5EF4-FFF2-40B4-BE49-F238E27FC236}">
                    <a16:creationId xmlns:a16="http://schemas.microsoft.com/office/drawing/2014/main" id="{239FC66E-C902-4329-926F-503D23099386}"/>
                  </a:ext>
                </a:extLst>
              </p:cNvPr>
              <p:cNvSpPr/>
              <p:nvPr/>
            </p:nvSpPr>
            <p:spPr>
              <a:xfrm>
                <a:off x="5838437" y="2637374"/>
                <a:ext cx="3232471" cy="1067840"/>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TextBox 69">
                <a:extLst>
                  <a:ext uri="{FF2B5EF4-FFF2-40B4-BE49-F238E27FC236}">
                    <a16:creationId xmlns:a16="http://schemas.microsoft.com/office/drawing/2014/main" id="{F2AD7ACE-ABAA-402B-8B04-A5E32A326B0F}"/>
                  </a:ext>
                </a:extLst>
              </p:cNvPr>
              <p:cNvSpPr txBox="1"/>
              <p:nvPr/>
            </p:nvSpPr>
            <p:spPr>
              <a:xfrm>
                <a:off x="5993610" y="2707704"/>
                <a:ext cx="3034805" cy="307777"/>
              </a:xfrm>
              <a:prstGeom prst="rect">
                <a:avLst/>
              </a:prstGeom>
              <a:noFill/>
            </p:spPr>
            <p:txBody>
              <a:bodyPr wrap="none" rtlCol="0">
                <a:spAutoFit/>
              </a:bodyPr>
              <a:lstStyle/>
              <a:p>
                <a:r>
                  <a:rPr lang="en-SG">
                    <a:latin typeface="Prata" panose="020B0604020202020204" charset="0"/>
                  </a:rPr>
                  <a:t>Index Location &amp; Label Location</a:t>
                </a:r>
              </a:p>
            </p:txBody>
          </p:sp>
          <p:sp>
            <p:nvSpPr>
              <p:cNvPr id="71" name="TextBox 70">
                <a:extLst>
                  <a:ext uri="{FF2B5EF4-FFF2-40B4-BE49-F238E27FC236}">
                    <a16:creationId xmlns:a16="http://schemas.microsoft.com/office/drawing/2014/main" id="{BA848A83-1FA2-4CD2-8B66-533542FD500A}"/>
                  </a:ext>
                </a:extLst>
              </p:cNvPr>
              <p:cNvSpPr txBox="1"/>
              <p:nvPr/>
            </p:nvSpPr>
            <p:spPr>
              <a:xfrm>
                <a:off x="5834966" y="2966549"/>
                <a:ext cx="3238286" cy="738664"/>
              </a:xfrm>
              <a:prstGeom prst="rect">
                <a:avLst/>
              </a:prstGeom>
              <a:noFill/>
            </p:spPr>
            <p:txBody>
              <a:bodyPr wrap="square" rtlCol="0">
                <a:spAutoFit/>
              </a:bodyPr>
              <a:lstStyle/>
              <a:p>
                <a:pPr algn="just"/>
                <a:r>
                  <a:rPr lang="en-SG">
                    <a:latin typeface="Didact Gothic" panose="020B0604020202020204" charset="0"/>
                  </a:rPr>
                  <a:t>Using </a:t>
                </a:r>
                <a:r>
                  <a:rPr lang="en-SG" err="1">
                    <a:latin typeface="Didact Gothic" panose="020B0604020202020204" charset="0"/>
                  </a:rPr>
                  <a:t>iloc</a:t>
                </a:r>
                <a:r>
                  <a:rPr lang="en-SG">
                    <a:latin typeface="Didact Gothic" panose="020B0604020202020204" charset="0"/>
                  </a:rPr>
                  <a:t> &amp; </a:t>
                </a:r>
                <a:r>
                  <a:rPr lang="en-SG" err="1">
                    <a:latin typeface="Didact Gothic" panose="020B0604020202020204" charset="0"/>
                  </a:rPr>
                  <a:t>loc</a:t>
                </a:r>
                <a:r>
                  <a:rPr lang="en-SG">
                    <a:latin typeface="Didact Gothic" panose="020B0604020202020204" charset="0"/>
                  </a:rPr>
                  <a:t> to extract specific data for countries and years and combining them into our final spreadsheet </a:t>
                </a:r>
              </a:p>
            </p:txBody>
          </p:sp>
        </p:grpSp>
      </p:grpSp>
      <p:grpSp>
        <p:nvGrpSpPr>
          <p:cNvPr id="8" name="Group 7">
            <a:extLst>
              <a:ext uri="{FF2B5EF4-FFF2-40B4-BE49-F238E27FC236}">
                <a16:creationId xmlns:a16="http://schemas.microsoft.com/office/drawing/2014/main" id="{A2DF797B-91F4-4D64-8885-9E6BCA050194}"/>
              </a:ext>
            </a:extLst>
          </p:cNvPr>
          <p:cNvGrpSpPr/>
          <p:nvPr/>
        </p:nvGrpSpPr>
        <p:grpSpPr>
          <a:xfrm>
            <a:off x="4501533" y="2130638"/>
            <a:ext cx="4579268" cy="990611"/>
            <a:chOff x="4501533" y="2130638"/>
            <a:chExt cx="4579268" cy="990611"/>
          </a:xfrm>
        </p:grpSpPr>
        <p:grpSp>
          <p:nvGrpSpPr>
            <p:cNvPr id="44" name="Group 43">
              <a:extLst>
                <a:ext uri="{FF2B5EF4-FFF2-40B4-BE49-F238E27FC236}">
                  <a16:creationId xmlns:a16="http://schemas.microsoft.com/office/drawing/2014/main" id="{D3A3DEF7-8553-4BBA-9E8C-6A1E41F50B2C}"/>
                </a:ext>
              </a:extLst>
            </p:cNvPr>
            <p:cNvGrpSpPr/>
            <p:nvPr/>
          </p:nvGrpSpPr>
          <p:grpSpPr>
            <a:xfrm>
              <a:off x="4501533" y="2130638"/>
              <a:ext cx="1340982" cy="328947"/>
              <a:chOff x="4572000" y="3975271"/>
              <a:chExt cx="1340982" cy="328947"/>
            </a:xfrm>
          </p:grpSpPr>
          <p:cxnSp>
            <p:nvCxnSpPr>
              <p:cNvPr id="45" name="Straight Connector 44">
                <a:extLst>
                  <a:ext uri="{FF2B5EF4-FFF2-40B4-BE49-F238E27FC236}">
                    <a16:creationId xmlns:a16="http://schemas.microsoft.com/office/drawing/2014/main" id="{E95FA6D7-94CB-49F1-9A0E-F06DB25C967E}"/>
                  </a:ext>
                </a:extLst>
              </p:cNvPr>
              <p:cNvCxnSpPr>
                <a:cxnSpLocks/>
              </p:cNvCxnSpPr>
              <p:nvPr/>
            </p:nvCxnSpPr>
            <p:spPr>
              <a:xfrm>
                <a:off x="4572000" y="3975271"/>
                <a:ext cx="295356" cy="32894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D2BEAB6-271C-48A3-8A77-961EC3C780B1}"/>
                  </a:ext>
                </a:extLst>
              </p:cNvPr>
              <p:cNvCxnSpPr>
                <a:cxnSpLocks/>
              </p:cNvCxnSpPr>
              <p:nvPr/>
            </p:nvCxnSpPr>
            <p:spPr>
              <a:xfrm>
                <a:off x="4867356" y="4304218"/>
                <a:ext cx="1045626"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32E0E3B6-3AB5-4E23-B397-CC5CC72695B9}"/>
                </a:ext>
              </a:extLst>
            </p:cNvPr>
            <p:cNvGrpSpPr/>
            <p:nvPr/>
          </p:nvGrpSpPr>
          <p:grpSpPr>
            <a:xfrm>
              <a:off x="5842515" y="2279898"/>
              <a:ext cx="3238286" cy="841351"/>
              <a:chOff x="5840780" y="1584127"/>
              <a:chExt cx="3238286" cy="841351"/>
            </a:xfrm>
          </p:grpSpPr>
          <p:sp>
            <p:nvSpPr>
              <p:cNvPr id="28" name="Rectangle: Rounded Corners 27">
                <a:extLst>
                  <a:ext uri="{FF2B5EF4-FFF2-40B4-BE49-F238E27FC236}">
                    <a16:creationId xmlns:a16="http://schemas.microsoft.com/office/drawing/2014/main" id="{3A68F5A3-4337-4A21-B558-1E35A56DE862}"/>
                  </a:ext>
                </a:extLst>
              </p:cNvPr>
              <p:cNvSpPr/>
              <p:nvPr/>
            </p:nvSpPr>
            <p:spPr>
              <a:xfrm>
                <a:off x="5846595" y="1584127"/>
                <a:ext cx="3232471" cy="841351"/>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a:extLst>
                  <a:ext uri="{FF2B5EF4-FFF2-40B4-BE49-F238E27FC236}">
                    <a16:creationId xmlns:a16="http://schemas.microsoft.com/office/drawing/2014/main" id="{D758FC13-8F68-4CE6-898D-4D24B2AC9D52}"/>
                  </a:ext>
                </a:extLst>
              </p:cNvPr>
              <p:cNvSpPr txBox="1"/>
              <p:nvPr/>
            </p:nvSpPr>
            <p:spPr>
              <a:xfrm>
                <a:off x="5840780" y="1874116"/>
                <a:ext cx="3232471" cy="523220"/>
              </a:xfrm>
              <a:prstGeom prst="rect">
                <a:avLst/>
              </a:prstGeom>
              <a:noFill/>
            </p:spPr>
            <p:txBody>
              <a:bodyPr wrap="square" rtlCol="0">
                <a:spAutoFit/>
              </a:bodyPr>
              <a:lstStyle/>
              <a:p>
                <a:pPr algn="just"/>
                <a:r>
                  <a:rPr lang="en-SG">
                    <a:latin typeface="Didact Gothic" panose="020B0604020202020204" charset="0"/>
                  </a:rPr>
                  <a:t>Reading downloaded datasets for respective variables for extractions</a:t>
                </a:r>
              </a:p>
            </p:txBody>
          </p:sp>
          <p:sp>
            <p:nvSpPr>
              <p:cNvPr id="19" name="TextBox 18">
                <a:extLst>
                  <a:ext uri="{FF2B5EF4-FFF2-40B4-BE49-F238E27FC236}">
                    <a16:creationId xmlns:a16="http://schemas.microsoft.com/office/drawing/2014/main" id="{5FDE9DAD-5AA8-472B-9A39-4D4088A38C7F}"/>
                  </a:ext>
                </a:extLst>
              </p:cNvPr>
              <p:cNvSpPr txBox="1"/>
              <p:nvPr/>
            </p:nvSpPr>
            <p:spPr>
              <a:xfrm>
                <a:off x="6917800" y="1653942"/>
                <a:ext cx="1346844" cy="307777"/>
              </a:xfrm>
              <a:prstGeom prst="rect">
                <a:avLst/>
              </a:prstGeom>
              <a:noFill/>
            </p:spPr>
            <p:txBody>
              <a:bodyPr wrap="none" rtlCol="0">
                <a:spAutoFit/>
              </a:bodyPr>
              <a:lstStyle/>
              <a:p>
                <a:r>
                  <a:rPr lang="en-SG" err="1">
                    <a:latin typeface="Prata" panose="020B0604020202020204" charset="0"/>
                  </a:rPr>
                  <a:t>Pd.read_csv</a:t>
                </a:r>
                <a:r>
                  <a:rPr lang="en-SG">
                    <a:latin typeface="Prata" panose="020B0604020202020204" charset="0"/>
                  </a:rPr>
                  <a:t>()</a:t>
                </a:r>
              </a:p>
            </p:txBody>
          </p:sp>
        </p:grpSp>
      </p:grpSp>
      <p:sp>
        <p:nvSpPr>
          <p:cNvPr id="31" name="TextBox 30">
            <a:extLst>
              <a:ext uri="{FF2B5EF4-FFF2-40B4-BE49-F238E27FC236}">
                <a16:creationId xmlns:a16="http://schemas.microsoft.com/office/drawing/2014/main" id="{B7167386-36D5-412E-BBA9-D6F9AD845883}"/>
              </a:ext>
            </a:extLst>
          </p:cNvPr>
          <p:cNvSpPr txBox="1"/>
          <p:nvPr/>
        </p:nvSpPr>
        <p:spPr>
          <a:xfrm>
            <a:off x="1734" y="10716"/>
            <a:ext cx="1279517" cy="261610"/>
          </a:xfrm>
          <a:prstGeom prst="rect">
            <a:avLst/>
          </a:prstGeom>
          <a:noFill/>
        </p:spPr>
        <p:txBody>
          <a:bodyPr wrap="none" rtlCol="0">
            <a:spAutoFit/>
          </a:bodyPr>
          <a:lstStyle/>
          <a:p>
            <a:r>
              <a:rPr lang="en-SG" sz="1100">
                <a:latin typeface="Didact Gothic" panose="020B0604020202020204" charset="0"/>
              </a:rPr>
              <a:t>Presenter: </a:t>
            </a:r>
            <a:r>
              <a:rPr lang="en-SG" sz="1100" err="1">
                <a:latin typeface="Didact Gothic" panose="020B0604020202020204" charset="0"/>
              </a:rPr>
              <a:t>Averina</a:t>
            </a:r>
            <a:endParaRPr lang="en-SG" sz="1100">
              <a:latin typeface="Didact Gothic" panose="020B0604020202020204" charset="0"/>
            </a:endParaRPr>
          </a:p>
        </p:txBody>
      </p:sp>
    </p:spTree>
    <p:extLst>
      <p:ext uri="{BB962C8B-B14F-4D97-AF65-F5344CB8AC3E}">
        <p14:creationId xmlns:p14="http://schemas.microsoft.com/office/powerpoint/2010/main" val="43729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2056" name="Picture 8">
            <a:extLst>
              <a:ext uri="{FF2B5EF4-FFF2-40B4-BE49-F238E27FC236}">
                <a16:creationId xmlns:a16="http://schemas.microsoft.com/office/drawing/2014/main" id="{6BC4B2BE-216D-4102-ABEA-C12FD375C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24" t="11883" b="19059"/>
          <a:stretch/>
        </p:blipFill>
        <p:spPr bwMode="auto">
          <a:xfrm>
            <a:off x="117948" y="3498953"/>
            <a:ext cx="4406579" cy="34862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0AF9150-5235-4E97-AC5D-52BF013BDB23}"/>
              </a:ext>
            </a:extLst>
          </p:cNvPr>
          <p:cNvGrpSpPr/>
          <p:nvPr/>
        </p:nvGrpSpPr>
        <p:grpSpPr>
          <a:xfrm>
            <a:off x="4585166" y="2887827"/>
            <a:ext cx="4502271" cy="799832"/>
            <a:chOff x="4566776" y="2649327"/>
            <a:chExt cx="4502271" cy="799832"/>
          </a:xfrm>
        </p:grpSpPr>
        <p:grpSp>
          <p:nvGrpSpPr>
            <p:cNvPr id="30" name="Group 29">
              <a:extLst>
                <a:ext uri="{FF2B5EF4-FFF2-40B4-BE49-F238E27FC236}">
                  <a16:creationId xmlns:a16="http://schemas.microsoft.com/office/drawing/2014/main" id="{979E502A-0258-4748-A7E8-6951FBC85BCB}"/>
                </a:ext>
              </a:extLst>
            </p:cNvPr>
            <p:cNvGrpSpPr/>
            <p:nvPr/>
          </p:nvGrpSpPr>
          <p:grpSpPr>
            <a:xfrm>
              <a:off x="4566776" y="3058637"/>
              <a:ext cx="1251013" cy="338910"/>
              <a:chOff x="4545852" y="1592364"/>
              <a:chExt cx="1251013" cy="338910"/>
            </a:xfrm>
          </p:grpSpPr>
          <p:cxnSp>
            <p:nvCxnSpPr>
              <p:cNvPr id="31" name="Straight Connector 30">
                <a:extLst>
                  <a:ext uri="{FF2B5EF4-FFF2-40B4-BE49-F238E27FC236}">
                    <a16:creationId xmlns:a16="http://schemas.microsoft.com/office/drawing/2014/main" id="{8CC20828-3E84-49EF-8578-178C4E0800D6}"/>
                  </a:ext>
                </a:extLst>
              </p:cNvPr>
              <p:cNvCxnSpPr>
                <a:cxnSpLocks/>
              </p:cNvCxnSpPr>
              <p:nvPr/>
            </p:nvCxnSpPr>
            <p:spPr>
              <a:xfrm flipV="1">
                <a:off x="4545852" y="1592364"/>
                <a:ext cx="156311" cy="33891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EC6023-4DDE-4AB0-AC9A-EE216DF9DD17}"/>
                  </a:ext>
                </a:extLst>
              </p:cNvPr>
              <p:cNvCxnSpPr>
                <a:cxnSpLocks/>
              </p:cNvCxnSpPr>
              <p:nvPr/>
            </p:nvCxnSpPr>
            <p:spPr>
              <a:xfrm>
                <a:off x="4702163" y="1592364"/>
                <a:ext cx="109470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4F0AD7A7-2D1D-4212-8156-4C66EE7BAF15}"/>
                </a:ext>
              </a:extLst>
            </p:cNvPr>
            <p:cNvGrpSpPr/>
            <p:nvPr/>
          </p:nvGrpSpPr>
          <p:grpSpPr>
            <a:xfrm>
              <a:off x="5836179" y="2649327"/>
              <a:ext cx="3232868" cy="799832"/>
              <a:chOff x="5817789" y="1587795"/>
              <a:chExt cx="3232868" cy="799832"/>
            </a:xfrm>
          </p:grpSpPr>
          <p:sp>
            <p:nvSpPr>
              <p:cNvPr id="44" name="Rectangle: Rounded Corners 43">
                <a:extLst>
                  <a:ext uri="{FF2B5EF4-FFF2-40B4-BE49-F238E27FC236}">
                    <a16:creationId xmlns:a16="http://schemas.microsoft.com/office/drawing/2014/main" id="{DF2649CF-30F9-488B-90F7-049C5173E0CA}"/>
                  </a:ext>
                </a:extLst>
              </p:cNvPr>
              <p:cNvSpPr/>
              <p:nvPr/>
            </p:nvSpPr>
            <p:spPr>
              <a:xfrm>
                <a:off x="5818186" y="1587795"/>
                <a:ext cx="3232471" cy="799831"/>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a:extLst>
                  <a:ext uri="{FF2B5EF4-FFF2-40B4-BE49-F238E27FC236}">
                    <a16:creationId xmlns:a16="http://schemas.microsoft.com/office/drawing/2014/main" id="{CDDC0C6A-23E9-4B9F-9F5C-0165B0514C24}"/>
                  </a:ext>
                </a:extLst>
              </p:cNvPr>
              <p:cNvSpPr txBox="1"/>
              <p:nvPr/>
            </p:nvSpPr>
            <p:spPr>
              <a:xfrm>
                <a:off x="6270192" y="1642371"/>
                <a:ext cx="2419252" cy="307777"/>
              </a:xfrm>
              <a:prstGeom prst="rect">
                <a:avLst/>
              </a:prstGeom>
              <a:noFill/>
            </p:spPr>
            <p:txBody>
              <a:bodyPr wrap="none" rtlCol="0">
                <a:spAutoFit/>
              </a:bodyPr>
              <a:lstStyle/>
              <a:p>
                <a:pPr algn="ctr"/>
                <a:r>
                  <a:rPr lang="en-SG">
                    <a:latin typeface="Prata" panose="020B0604020202020204" charset="0"/>
                  </a:rPr>
                  <a:t>Conversion of Data Types</a:t>
                </a:r>
              </a:p>
            </p:txBody>
          </p:sp>
          <p:sp>
            <p:nvSpPr>
              <p:cNvPr id="46" name="TextBox 45">
                <a:extLst>
                  <a:ext uri="{FF2B5EF4-FFF2-40B4-BE49-F238E27FC236}">
                    <a16:creationId xmlns:a16="http://schemas.microsoft.com/office/drawing/2014/main" id="{F7AFA72A-F2B4-4FA2-BB12-CBB67B305300}"/>
                  </a:ext>
                </a:extLst>
              </p:cNvPr>
              <p:cNvSpPr txBox="1"/>
              <p:nvPr/>
            </p:nvSpPr>
            <p:spPr>
              <a:xfrm>
                <a:off x="5817789" y="1864407"/>
                <a:ext cx="3232470" cy="523220"/>
              </a:xfrm>
              <a:prstGeom prst="rect">
                <a:avLst/>
              </a:prstGeom>
              <a:noFill/>
            </p:spPr>
            <p:txBody>
              <a:bodyPr wrap="square" rtlCol="0">
                <a:spAutoFit/>
              </a:bodyPr>
              <a:lstStyle/>
              <a:p>
                <a:pPr algn="just"/>
                <a:r>
                  <a:rPr lang="en-SG">
                    <a:latin typeface="Didact Gothic" panose="020B0604020202020204" charset="0"/>
                  </a:rPr>
                  <a:t>Convert all datatypes of variables to numeric</a:t>
                </a:r>
              </a:p>
            </p:txBody>
          </p:sp>
        </p:grpSp>
      </p:grpSp>
      <p:pic>
        <p:nvPicPr>
          <p:cNvPr id="2052" name="Picture 4">
            <a:extLst>
              <a:ext uri="{FF2B5EF4-FFF2-40B4-BE49-F238E27FC236}">
                <a16:creationId xmlns:a16="http://schemas.microsoft.com/office/drawing/2014/main" id="{48700FFF-31F9-4D6E-850E-9EA623D19A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67" t="1762" b="5720"/>
          <a:stretch/>
        </p:blipFill>
        <p:spPr bwMode="auto">
          <a:xfrm>
            <a:off x="134343" y="2238840"/>
            <a:ext cx="4450824" cy="9076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C18002E-0548-4913-868E-86AECA58E2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83" t="2600" b="-1"/>
          <a:stretch/>
        </p:blipFill>
        <p:spPr bwMode="auto">
          <a:xfrm>
            <a:off x="81732" y="1771670"/>
            <a:ext cx="4406579" cy="380373"/>
          </a:xfrm>
          <a:prstGeom prst="rect">
            <a:avLst/>
          </a:prstGeom>
          <a:noFill/>
          <a:extLst>
            <a:ext uri="{909E8E84-426E-40DD-AFC4-6F175D3DCCD1}">
              <a14:hiddenFill xmlns:a14="http://schemas.microsoft.com/office/drawing/2010/main">
                <a:solidFill>
                  <a:srgbClr val="FFFFFF"/>
                </a:solidFill>
              </a14:hiddenFill>
            </a:ext>
          </a:extLst>
        </p:spPr>
      </p:pic>
      <p:sp>
        <p:nvSpPr>
          <p:cNvPr id="406" name="Google Shape;406;p50"/>
          <p:cNvSpPr txBox="1">
            <a:spLocks noGrp="1"/>
          </p:cNvSpPr>
          <p:nvPr>
            <p:ph type="title" idx="4294967295"/>
          </p:nvPr>
        </p:nvSpPr>
        <p:spPr>
          <a:xfrm>
            <a:off x="1104456" y="634176"/>
            <a:ext cx="2654300" cy="4365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Data Cleaning</a:t>
            </a:r>
            <a:endParaRPr sz="2400"/>
          </a:p>
        </p:txBody>
      </p:sp>
      <p:sp>
        <p:nvSpPr>
          <p:cNvPr id="6" name="Rectangle 5">
            <a:extLst>
              <a:ext uri="{FF2B5EF4-FFF2-40B4-BE49-F238E27FC236}">
                <a16:creationId xmlns:a16="http://schemas.microsoft.com/office/drawing/2014/main" id="{46C20043-ECFB-495D-BD20-882D61408725}"/>
              </a:ext>
            </a:extLst>
          </p:cNvPr>
          <p:cNvSpPr/>
          <p:nvPr/>
        </p:nvSpPr>
        <p:spPr>
          <a:xfrm>
            <a:off x="995325" y="578528"/>
            <a:ext cx="2872562" cy="586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TextBox 37">
            <a:extLst>
              <a:ext uri="{FF2B5EF4-FFF2-40B4-BE49-F238E27FC236}">
                <a16:creationId xmlns:a16="http://schemas.microsoft.com/office/drawing/2014/main" id="{B80760FC-997A-4482-BE26-87DE1741F39E}"/>
              </a:ext>
            </a:extLst>
          </p:cNvPr>
          <p:cNvSpPr txBox="1"/>
          <p:nvPr/>
        </p:nvSpPr>
        <p:spPr>
          <a:xfrm>
            <a:off x="885390" y="1234878"/>
            <a:ext cx="3136081" cy="261610"/>
          </a:xfrm>
          <a:prstGeom prst="rect">
            <a:avLst/>
          </a:prstGeom>
          <a:noFill/>
        </p:spPr>
        <p:txBody>
          <a:bodyPr wrap="square" rtlCol="0">
            <a:spAutoFit/>
          </a:bodyPr>
          <a:lstStyle/>
          <a:p>
            <a:pPr algn="just"/>
            <a:r>
              <a:rPr lang="en-SG" sz="1100">
                <a:latin typeface="Didact Gothic" panose="020B0604020202020204" charset="0"/>
              </a:rPr>
              <a:t>Functions used from Pandas: </a:t>
            </a:r>
            <a:r>
              <a:rPr lang="en-SG" sz="1100" err="1">
                <a:latin typeface="Didact Gothic" panose="020B0604020202020204" charset="0"/>
              </a:rPr>
              <a:t>iloc</a:t>
            </a:r>
            <a:r>
              <a:rPr lang="en-SG" sz="1100">
                <a:latin typeface="Didact Gothic" panose="020B0604020202020204" charset="0"/>
              </a:rPr>
              <a:t>, is.na(), .drop()</a:t>
            </a:r>
          </a:p>
        </p:txBody>
      </p:sp>
      <p:grpSp>
        <p:nvGrpSpPr>
          <p:cNvPr id="2" name="Group 1">
            <a:extLst>
              <a:ext uri="{FF2B5EF4-FFF2-40B4-BE49-F238E27FC236}">
                <a16:creationId xmlns:a16="http://schemas.microsoft.com/office/drawing/2014/main" id="{CEF9DC43-087C-480E-9271-09A50CC9EC76}"/>
              </a:ext>
            </a:extLst>
          </p:cNvPr>
          <p:cNvGrpSpPr/>
          <p:nvPr/>
        </p:nvGrpSpPr>
        <p:grpSpPr>
          <a:xfrm>
            <a:off x="4574522" y="1281933"/>
            <a:ext cx="4494128" cy="645173"/>
            <a:chOff x="4548386" y="843343"/>
            <a:chExt cx="4494128" cy="645173"/>
          </a:xfrm>
        </p:grpSpPr>
        <p:grpSp>
          <p:nvGrpSpPr>
            <p:cNvPr id="4" name="Group 3">
              <a:extLst>
                <a:ext uri="{FF2B5EF4-FFF2-40B4-BE49-F238E27FC236}">
                  <a16:creationId xmlns:a16="http://schemas.microsoft.com/office/drawing/2014/main" id="{5C728DC5-0A3B-4B35-9A49-9A6627C30A7D}"/>
                </a:ext>
              </a:extLst>
            </p:cNvPr>
            <p:cNvGrpSpPr/>
            <p:nvPr/>
          </p:nvGrpSpPr>
          <p:grpSpPr>
            <a:xfrm>
              <a:off x="4548386" y="1149606"/>
              <a:ext cx="1261657" cy="338910"/>
              <a:chOff x="4618680" y="1060076"/>
              <a:chExt cx="1261657" cy="338910"/>
            </a:xfrm>
          </p:grpSpPr>
          <p:cxnSp>
            <p:nvCxnSpPr>
              <p:cNvPr id="21" name="Straight Connector 20">
                <a:extLst>
                  <a:ext uri="{FF2B5EF4-FFF2-40B4-BE49-F238E27FC236}">
                    <a16:creationId xmlns:a16="http://schemas.microsoft.com/office/drawing/2014/main" id="{6E89E1E3-4310-4333-AEE5-37364CFC62E3}"/>
                  </a:ext>
                </a:extLst>
              </p:cNvPr>
              <p:cNvCxnSpPr>
                <a:cxnSpLocks/>
              </p:cNvCxnSpPr>
              <p:nvPr/>
            </p:nvCxnSpPr>
            <p:spPr>
              <a:xfrm flipV="1">
                <a:off x="4618680" y="1060076"/>
                <a:ext cx="156311" cy="33891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B586DA-0AB7-4120-A786-35C0B8F0FB5C}"/>
                  </a:ext>
                </a:extLst>
              </p:cNvPr>
              <p:cNvCxnSpPr>
                <a:cxnSpLocks/>
              </p:cNvCxnSpPr>
              <p:nvPr/>
            </p:nvCxnSpPr>
            <p:spPr>
              <a:xfrm>
                <a:off x="4774991" y="1060076"/>
                <a:ext cx="1105346"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9A899C4-7AB3-4B42-86C5-98CA9FB804BF}"/>
                </a:ext>
              </a:extLst>
            </p:cNvPr>
            <p:cNvGrpSpPr/>
            <p:nvPr/>
          </p:nvGrpSpPr>
          <p:grpSpPr>
            <a:xfrm>
              <a:off x="5810043" y="843343"/>
              <a:ext cx="3232471" cy="599926"/>
              <a:chOff x="5817088" y="671392"/>
              <a:chExt cx="3232471" cy="599926"/>
            </a:xfrm>
          </p:grpSpPr>
          <p:sp>
            <p:nvSpPr>
              <p:cNvPr id="5" name="Rectangle: Rounded Corners 4">
                <a:extLst>
                  <a:ext uri="{FF2B5EF4-FFF2-40B4-BE49-F238E27FC236}">
                    <a16:creationId xmlns:a16="http://schemas.microsoft.com/office/drawing/2014/main" id="{33BA133F-26F1-4FC8-8340-5FF868C81ED1}"/>
                  </a:ext>
                </a:extLst>
              </p:cNvPr>
              <p:cNvSpPr/>
              <p:nvPr/>
            </p:nvSpPr>
            <p:spPr>
              <a:xfrm>
                <a:off x="5817088" y="671392"/>
                <a:ext cx="3232471" cy="599926"/>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22D042A0-D994-484A-A70A-DBE99BE33944}"/>
                  </a:ext>
                </a:extLst>
              </p:cNvPr>
              <p:cNvSpPr txBox="1"/>
              <p:nvPr/>
            </p:nvSpPr>
            <p:spPr>
              <a:xfrm>
                <a:off x="6656780" y="727628"/>
                <a:ext cx="1744388" cy="307777"/>
              </a:xfrm>
              <a:prstGeom prst="rect">
                <a:avLst/>
              </a:prstGeom>
              <a:noFill/>
            </p:spPr>
            <p:txBody>
              <a:bodyPr wrap="none" rtlCol="0">
                <a:spAutoFit/>
              </a:bodyPr>
              <a:lstStyle/>
              <a:p>
                <a:r>
                  <a:rPr lang="en-SG">
                    <a:latin typeface="Prata" panose="020B0604020202020204" charset="0"/>
                  </a:rPr>
                  <a:t>Remove Variables</a:t>
                </a:r>
              </a:p>
            </p:txBody>
          </p:sp>
          <p:sp>
            <p:nvSpPr>
              <p:cNvPr id="82" name="TextBox 81">
                <a:extLst>
                  <a:ext uri="{FF2B5EF4-FFF2-40B4-BE49-F238E27FC236}">
                    <a16:creationId xmlns:a16="http://schemas.microsoft.com/office/drawing/2014/main" id="{D758FC13-8F68-4CE6-898D-4D24B2AC9D52}"/>
                  </a:ext>
                </a:extLst>
              </p:cNvPr>
              <p:cNvSpPr txBox="1"/>
              <p:nvPr/>
            </p:nvSpPr>
            <p:spPr>
              <a:xfrm>
                <a:off x="5817088" y="930669"/>
                <a:ext cx="3225426" cy="307777"/>
              </a:xfrm>
              <a:prstGeom prst="rect">
                <a:avLst/>
              </a:prstGeom>
              <a:noFill/>
            </p:spPr>
            <p:txBody>
              <a:bodyPr wrap="square" rtlCol="0">
                <a:spAutoFit/>
              </a:bodyPr>
              <a:lstStyle/>
              <a:p>
                <a:pPr algn="just"/>
                <a:r>
                  <a:rPr lang="en-SG">
                    <a:latin typeface="Didact Gothic" panose="020B0604020202020204" charset="0"/>
                  </a:rPr>
                  <a:t>Drop variables with &gt; 80%  missing data</a:t>
                </a:r>
              </a:p>
            </p:txBody>
          </p:sp>
        </p:grpSp>
      </p:grpSp>
      <p:pic>
        <p:nvPicPr>
          <p:cNvPr id="2054" name="Picture 6">
            <a:extLst>
              <a:ext uri="{FF2B5EF4-FFF2-40B4-BE49-F238E27FC236}">
                <a16:creationId xmlns:a16="http://schemas.microsoft.com/office/drawing/2014/main" id="{95BF3DEE-A769-42B4-8A4F-5FCDABF1B8F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49" t="4972" r="24786" b="11598"/>
          <a:stretch/>
        </p:blipFill>
        <p:spPr bwMode="auto">
          <a:xfrm>
            <a:off x="134342" y="3882732"/>
            <a:ext cx="4373795" cy="51653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A9BF9BA-3EB7-4715-AA51-EDE4A3854415}"/>
              </a:ext>
            </a:extLst>
          </p:cNvPr>
          <p:cNvGrpSpPr/>
          <p:nvPr/>
        </p:nvGrpSpPr>
        <p:grpSpPr>
          <a:xfrm>
            <a:off x="4585166" y="1997106"/>
            <a:ext cx="4495492" cy="799832"/>
            <a:chOff x="4555165" y="1646382"/>
            <a:chExt cx="4495492" cy="799832"/>
          </a:xfrm>
        </p:grpSpPr>
        <p:grpSp>
          <p:nvGrpSpPr>
            <p:cNvPr id="3" name="Group 2">
              <a:extLst>
                <a:ext uri="{FF2B5EF4-FFF2-40B4-BE49-F238E27FC236}">
                  <a16:creationId xmlns:a16="http://schemas.microsoft.com/office/drawing/2014/main" id="{E0D3D8D9-31B5-429B-BBC8-A5F3BF54B2F7}"/>
                </a:ext>
              </a:extLst>
            </p:cNvPr>
            <p:cNvGrpSpPr/>
            <p:nvPr/>
          </p:nvGrpSpPr>
          <p:grpSpPr>
            <a:xfrm>
              <a:off x="4555165" y="1993705"/>
              <a:ext cx="1251013" cy="338910"/>
              <a:chOff x="4545852" y="1592364"/>
              <a:chExt cx="1251013" cy="338910"/>
            </a:xfrm>
          </p:grpSpPr>
          <p:cxnSp>
            <p:nvCxnSpPr>
              <p:cNvPr id="28" name="Straight Connector 27">
                <a:extLst>
                  <a:ext uri="{FF2B5EF4-FFF2-40B4-BE49-F238E27FC236}">
                    <a16:creationId xmlns:a16="http://schemas.microsoft.com/office/drawing/2014/main" id="{70C4548E-3C94-470B-AC3C-4724E1584E08}"/>
                  </a:ext>
                </a:extLst>
              </p:cNvPr>
              <p:cNvCxnSpPr>
                <a:cxnSpLocks/>
              </p:cNvCxnSpPr>
              <p:nvPr/>
            </p:nvCxnSpPr>
            <p:spPr>
              <a:xfrm flipV="1">
                <a:off x="4545852" y="1592364"/>
                <a:ext cx="156311" cy="33891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67ECF9-0DA8-4A55-BB5C-D7B61656F7D4}"/>
                  </a:ext>
                </a:extLst>
              </p:cNvPr>
              <p:cNvCxnSpPr>
                <a:cxnSpLocks/>
              </p:cNvCxnSpPr>
              <p:nvPr/>
            </p:nvCxnSpPr>
            <p:spPr>
              <a:xfrm>
                <a:off x="4702163" y="1592364"/>
                <a:ext cx="1094702" cy="1503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40459A6-9CC9-462A-A515-2D687654A396}"/>
                </a:ext>
              </a:extLst>
            </p:cNvPr>
            <p:cNvGrpSpPr/>
            <p:nvPr/>
          </p:nvGrpSpPr>
          <p:grpSpPr>
            <a:xfrm>
              <a:off x="5817789" y="1646382"/>
              <a:ext cx="3232868" cy="799832"/>
              <a:chOff x="5817789" y="1587795"/>
              <a:chExt cx="3232868" cy="799832"/>
            </a:xfrm>
          </p:grpSpPr>
          <p:sp>
            <p:nvSpPr>
              <p:cNvPr id="42" name="Rectangle: Rounded Corners 41">
                <a:extLst>
                  <a:ext uri="{FF2B5EF4-FFF2-40B4-BE49-F238E27FC236}">
                    <a16:creationId xmlns:a16="http://schemas.microsoft.com/office/drawing/2014/main" id="{968AF465-70DB-457C-A22F-03B0C894EDAD}"/>
                  </a:ext>
                </a:extLst>
              </p:cNvPr>
              <p:cNvSpPr/>
              <p:nvPr/>
            </p:nvSpPr>
            <p:spPr>
              <a:xfrm>
                <a:off x="5818186" y="1587795"/>
                <a:ext cx="3232471" cy="799831"/>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DB13BAB5-CA63-46BF-8F63-17A135432D44}"/>
                  </a:ext>
                </a:extLst>
              </p:cNvPr>
              <p:cNvSpPr txBox="1"/>
              <p:nvPr/>
            </p:nvSpPr>
            <p:spPr>
              <a:xfrm>
                <a:off x="6588382" y="1642371"/>
                <a:ext cx="1782860" cy="307777"/>
              </a:xfrm>
              <a:prstGeom prst="rect">
                <a:avLst/>
              </a:prstGeom>
              <a:noFill/>
            </p:spPr>
            <p:txBody>
              <a:bodyPr wrap="none" rtlCol="0">
                <a:spAutoFit/>
              </a:bodyPr>
              <a:lstStyle/>
              <a:p>
                <a:pPr algn="ctr"/>
                <a:r>
                  <a:rPr lang="en-SG">
                    <a:latin typeface="Prata" panose="020B0604020202020204" charset="0"/>
                  </a:rPr>
                  <a:t>Remove Countries</a:t>
                </a:r>
              </a:p>
            </p:txBody>
          </p:sp>
          <p:sp>
            <p:nvSpPr>
              <p:cNvPr id="24" name="TextBox 23">
                <a:extLst>
                  <a:ext uri="{FF2B5EF4-FFF2-40B4-BE49-F238E27FC236}">
                    <a16:creationId xmlns:a16="http://schemas.microsoft.com/office/drawing/2014/main" id="{D72541A4-FD6B-4C0E-A49D-592C9CF7396B}"/>
                  </a:ext>
                </a:extLst>
              </p:cNvPr>
              <p:cNvSpPr txBox="1"/>
              <p:nvPr/>
            </p:nvSpPr>
            <p:spPr>
              <a:xfrm>
                <a:off x="5817789" y="1864407"/>
                <a:ext cx="3232470" cy="523220"/>
              </a:xfrm>
              <a:prstGeom prst="rect">
                <a:avLst/>
              </a:prstGeom>
              <a:noFill/>
            </p:spPr>
            <p:txBody>
              <a:bodyPr wrap="square" rtlCol="0">
                <a:spAutoFit/>
              </a:bodyPr>
              <a:lstStyle/>
              <a:p>
                <a:pPr algn="just"/>
                <a:r>
                  <a:rPr lang="en-SG">
                    <a:latin typeface="Didact Gothic" panose="020B0604020202020204" charset="0"/>
                  </a:rPr>
                  <a:t>Drop countries with &gt; 2 variables with 10 years worth of missing data</a:t>
                </a:r>
              </a:p>
            </p:txBody>
          </p:sp>
        </p:grpSp>
      </p:grpSp>
      <p:grpSp>
        <p:nvGrpSpPr>
          <p:cNvPr id="11" name="Group 10">
            <a:extLst>
              <a:ext uri="{FF2B5EF4-FFF2-40B4-BE49-F238E27FC236}">
                <a16:creationId xmlns:a16="http://schemas.microsoft.com/office/drawing/2014/main" id="{7DA7FB8B-4856-4E31-B627-9F25FBF04DA6}"/>
              </a:ext>
            </a:extLst>
          </p:cNvPr>
          <p:cNvGrpSpPr/>
          <p:nvPr/>
        </p:nvGrpSpPr>
        <p:grpSpPr>
          <a:xfrm>
            <a:off x="4566776" y="3757659"/>
            <a:ext cx="4542123" cy="998164"/>
            <a:chOff x="4548386" y="3652271"/>
            <a:chExt cx="4542123" cy="998164"/>
          </a:xfrm>
        </p:grpSpPr>
        <p:grpSp>
          <p:nvGrpSpPr>
            <p:cNvPr id="33" name="Group 32">
              <a:extLst>
                <a:ext uri="{FF2B5EF4-FFF2-40B4-BE49-F238E27FC236}">
                  <a16:creationId xmlns:a16="http://schemas.microsoft.com/office/drawing/2014/main" id="{177FFCAF-38EE-4EAF-83D4-D5C9858AC0A7}"/>
                </a:ext>
              </a:extLst>
            </p:cNvPr>
            <p:cNvGrpSpPr/>
            <p:nvPr/>
          </p:nvGrpSpPr>
          <p:grpSpPr>
            <a:xfrm>
              <a:off x="4548386" y="3882732"/>
              <a:ext cx="1309652" cy="338910"/>
              <a:chOff x="4545852" y="1592364"/>
              <a:chExt cx="1309652" cy="338910"/>
            </a:xfrm>
          </p:grpSpPr>
          <p:cxnSp>
            <p:nvCxnSpPr>
              <p:cNvPr id="34" name="Straight Connector 33">
                <a:extLst>
                  <a:ext uri="{FF2B5EF4-FFF2-40B4-BE49-F238E27FC236}">
                    <a16:creationId xmlns:a16="http://schemas.microsoft.com/office/drawing/2014/main" id="{39DEF7A6-0CD1-4207-8E6F-D5D925D1348C}"/>
                  </a:ext>
                </a:extLst>
              </p:cNvPr>
              <p:cNvCxnSpPr>
                <a:cxnSpLocks/>
              </p:cNvCxnSpPr>
              <p:nvPr/>
            </p:nvCxnSpPr>
            <p:spPr>
              <a:xfrm flipV="1">
                <a:off x="4545852" y="1592364"/>
                <a:ext cx="156311" cy="33891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BE4FBD-67DA-49E0-8F85-0A03A7775AA2}"/>
                  </a:ext>
                </a:extLst>
              </p:cNvPr>
              <p:cNvCxnSpPr>
                <a:cxnSpLocks/>
              </p:cNvCxnSpPr>
              <p:nvPr/>
            </p:nvCxnSpPr>
            <p:spPr>
              <a:xfrm>
                <a:off x="4702163" y="1592364"/>
                <a:ext cx="115334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sp>
          <p:nvSpPr>
            <p:cNvPr id="47" name="Rectangle: Rounded Corners 46">
              <a:extLst>
                <a:ext uri="{FF2B5EF4-FFF2-40B4-BE49-F238E27FC236}">
                  <a16:creationId xmlns:a16="http://schemas.microsoft.com/office/drawing/2014/main" id="{287F541B-52E0-4BEF-93B5-3C7EFE539161}"/>
                </a:ext>
              </a:extLst>
            </p:cNvPr>
            <p:cNvSpPr/>
            <p:nvPr/>
          </p:nvSpPr>
          <p:spPr>
            <a:xfrm>
              <a:off x="5858038" y="3652271"/>
              <a:ext cx="3232471" cy="998164"/>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5FFF5EC5-E006-4E08-AB44-249AF2E631CB}"/>
                </a:ext>
              </a:extLst>
            </p:cNvPr>
            <p:cNvSpPr txBox="1"/>
            <p:nvPr/>
          </p:nvSpPr>
          <p:spPr>
            <a:xfrm>
              <a:off x="6748863" y="3686354"/>
              <a:ext cx="1542410" cy="307777"/>
            </a:xfrm>
            <a:prstGeom prst="rect">
              <a:avLst/>
            </a:prstGeom>
            <a:noFill/>
          </p:spPr>
          <p:txBody>
            <a:bodyPr wrap="none" rtlCol="0">
              <a:spAutoFit/>
            </a:bodyPr>
            <a:lstStyle/>
            <a:p>
              <a:r>
                <a:rPr lang="en-SG">
                  <a:latin typeface="Prata" panose="020B0604020202020204" charset="0"/>
                </a:rPr>
                <a:t>Feature Scaling</a:t>
              </a:r>
            </a:p>
          </p:txBody>
        </p:sp>
        <p:sp>
          <p:nvSpPr>
            <p:cNvPr id="41" name="TextBox 40">
              <a:extLst>
                <a:ext uri="{FF2B5EF4-FFF2-40B4-BE49-F238E27FC236}">
                  <a16:creationId xmlns:a16="http://schemas.microsoft.com/office/drawing/2014/main" id="{927045F1-CF98-4993-BFC4-BE4E5951C584}"/>
                </a:ext>
              </a:extLst>
            </p:cNvPr>
            <p:cNvSpPr txBox="1"/>
            <p:nvPr/>
          </p:nvSpPr>
          <p:spPr>
            <a:xfrm>
              <a:off x="5906434" y="3911771"/>
              <a:ext cx="3143826" cy="738664"/>
            </a:xfrm>
            <a:prstGeom prst="rect">
              <a:avLst/>
            </a:prstGeom>
            <a:noFill/>
          </p:spPr>
          <p:txBody>
            <a:bodyPr wrap="square" rtlCol="0">
              <a:spAutoFit/>
            </a:bodyPr>
            <a:lstStyle/>
            <a:p>
              <a:pPr algn="just"/>
              <a:r>
                <a:rPr lang="en-SG">
                  <a:latin typeface="Didact Gothic" panose="020B0604020202020204" charset="0"/>
                </a:rPr>
                <a:t>With </a:t>
              </a:r>
              <a:r>
                <a:rPr lang="en-SG" err="1">
                  <a:latin typeface="Didact Gothic" panose="020B0604020202020204" charset="0"/>
                </a:rPr>
                <a:t>sklearn</a:t>
              </a:r>
              <a:r>
                <a:rPr lang="en-SG">
                  <a:latin typeface="Didact Gothic" panose="020B0604020202020204" charset="0"/>
                </a:rPr>
                <a:t> package, independent variables are normalised and standardised </a:t>
              </a:r>
            </a:p>
          </p:txBody>
        </p:sp>
      </p:grpSp>
      <p:sp>
        <p:nvSpPr>
          <p:cNvPr id="48" name="TextBox 47">
            <a:extLst>
              <a:ext uri="{FF2B5EF4-FFF2-40B4-BE49-F238E27FC236}">
                <a16:creationId xmlns:a16="http://schemas.microsoft.com/office/drawing/2014/main" id="{2519D090-C544-4F34-BD51-4E5201382CD6}"/>
              </a:ext>
            </a:extLst>
          </p:cNvPr>
          <p:cNvSpPr txBox="1"/>
          <p:nvPr/>
        </p:nvSpPr>
        <p:spPr>
          <a:xfrm>
            <a:off x="0" y="69768"/>
            <a:ext cx="1279517" cy="261610"/>
          </a:xfrm>
          <a:prstGeom prst="rect">
            <a:avLst/>
          </a:prstGeom>
          <a:noFill/>
        </p:spPr>
        <p:txBody>
          <a:bodyPr wrap="none" rtlCol="0">
            <a:spAutoFit/>
          </a:bodyPr>
          <a:lstStyle/>
          <a:p>
            <a:r>
              <a:rPr lang="en-SG" sz="1100">
                <a:latin typeface="Didact Gothic" panose="020B0604020202020204" charset="0"/>
              </a:rPr>
              <a:t>Presenter: Averina</a:t>
            </a:r>
          </a:p>
        </p:txBody>
      </p:sp>
    </p:spTree>
    <p:extLst>
      <p:ext uri="{BB962C8B-B14F-4D97-AF65-F5344CB8AC3E}">
        <p14:creationId xmlns:p14="http://schemas.microsoft.com/office/powerpoint/2010/main" val="149708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703839-CEA2-4EE6-B90B-318D14DCDB85}"/>
              </a:ext>
            </a:extLst>
          </p:cNvPr>
          <p:cNvSpPr/>
          <p:nvPr/>
        </p:nvSpPr>
        <p:spPr>
          <a:xfrm>
            <a:off x="-1149069" y="606903"/>
            <a:ext cx="10584382" cy="3625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accent2"/>
              </a:solidFill>
              <a:latin typeface="Didact Gothic" panose="020B0604020202020204" charset="0"/>
            </a:endParaRPr>
          </a:p>
        </p:txBody>
      </p:sp>
      <p:sp>
        <p:nvSpPr>
          <p:cNvPr id="3" name="Google Shape;328;p46">
            <a:extLst>
              <a:ext uri="{FF2B5EF4-FFF2-40B4-BE49-F238E27FC236}">
                <a16:creationId xmlns:a16="http://schemas.microsoft.com/office/drawing/2014/main" id="{4D47EC24-BBB3-4AB7-A50E-F5EB6262C816}"/>
              </a:ext>
            </a:extLst>
          </p:cNvPr>
          <p:cNvSpPr txBox="1">
            <a:spLocks/>
          </p:cNvSpPr>
          <p:nvPr/>
        </p:nvSpPr>
        <p:spPr>
          <a:xfrm>
            <a:off x="1832115" y="707669"/>
            <a:ext cx="5195888"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
              <a:t>Models &amp; Evaluation</a:t>
            </a:r>
          </a:p>
        </p:txBody>
      </p:sp>
      <p:sp>
        <p:nvSpPr>
          <p:cNvPr id="6" name="Rectangle 5">
            <a:extLst>
              <a:ext uri="{FF2B5EF4-FFF2-40B4-BE49-F238E27FC236}">
                <a16:creationId xmlns:a16="http://schemas.microsoft.com/office/drawing/2014/main" id="{6519BC08-B685-4341-ADE8-7064D125FCB4}"/>
              </a:ext>
            </a:extLst>
          </p:cNvPr>
          <p:cNvSpPr/>
          <p:nvPr/>
        </p:nvSpPr>
        <p:spPr>
          <a:xfrm>
            <a:off x="655455" y="1774509"/>
            <a:ext cx="2275833" cy="400110"/>
          </a:xfrm>
          <a:prstGeom prst="rect">
            <a:avLst/>
          </a:prstGeom>
          <a:solidFill>
            <a:schemeClr val="accent1">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accent2"/>
                </a:solidFill>
                <a:latin typeface="Didact Gothic" panose="020B0604020202020204" charset="0"/>
              </a:rPr>
              <a:t>Linear Regression</a:t>
            </a:r>
          </a:p>
        </p:txBody>
      </p:sp>
      <p:sp>
        <p:nvSpPr>
          <p:cNvPr id="7" name="Rectangle 6">
            <a:extLst>
              <a:ext uri="{FF2B5EF4-FFF2-40B4-BE49-F238E27FC236}">
                <a16:creationId xmlns:a16="http://schemas.microsoft.com/office/drawing/2014/main" id="{50D6BACF-9F60-4913-B7DA-7A0234642700}"/>
              </a:ext>
            </a:extLst>
          </p:cNvPr>
          <p:cNvSpPr/>
          <p:nvPr/>
        </p:nvSpPr>
        <p:spPr>
          <a:xfrm>
            <a:off x="655455" y="2712822"/>
            <a:ext cx="2275833" cy="400110"/>
          </a:xfrm>
          <a:prstGeom prst="rect">
            <a:avLst/>
          </a:prstGeom>
          <a:solidFill>
            <a:schemeClr val="accent1">
              <a:lumMod val="20000"/>
              <a:lumOff val="8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accent2"/>
                </a:solidFill>
                <a:latin typeface="Didact Gothic" panose="020B0604020202020204" charset="0"/>
              </a:rPr>
              <a:t>CART</a:t>
            </a:r>
          </a:p>
        </p:txBody>
      </p:sp>
      <p:cxnSp>
        <p:nvCxnSpPr>
          <p:cNvPr id="9" name="Straight Arrow Connector 8">
            <a:extLst>
              <a:ext uri="{FF2B5EF4-FFF2-40B4-BE49-F238E27FC236}">
                <a16:creationId xmlns:a16="http://schemas.microsoft.com/office/drawing/2014/main" id="{555D3A60-D2B9-45D9-B505-1A9BF7251389}"/>
              </a:ext>
            </a:extLst>
          </p:cNvPr>
          <p:cNvCxnSpPr>
            <a:cxnSpLocks/>
          </p:cNvCxnSpPr>
          <p:nvPr/>
        </p:nvCxnSpPr>
        <p:spPr>
          <a:xfrm>
            <a:off x="2931288" y="1950181"/>
            <a:ext cx="495689" cy="419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046F861-F8B9-42EA-93D7-6F4BDF32C903}"/>
              </a:ext>
            </a:extLst>
          </p:cNvPr>
          <p:cNvCxnSpPr>
            <a:cxnSpLocks/>
            <a:stCxn id="7" idx="3"/>
          </p:cNvCxnSpPr>
          <p:nvPr/>
        </p:nvCxnSpPr>
        <p:spPr>
          <a:xfrm flipV="1">
            <a:off x="2931288" y="2430678"/>
            <a:ext cx="495689" cy="48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A29DBFD-4E80-4F00-9F2E-A1385F14FD2F}"/>
              </a:ext>
            </a:extLst>
          </p:cNvPr>
          <p:cNvSpPr/>
          <p:nvPr/>
        </p:nvSpPr>
        <p:spPr>
          <a:xfrm>
            <a:off x="3426977" y="2174619"/>
            <a:ext cx="2290046" cy="482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Didact Gothic" panose="020B0604020202020204" charset="0"/>
              </a:rPr>
              <a:t>EIU Baseline Model</a:t>
            </a:r>
          </a:p>
        </p:txBody>
      </p:sp>
      <p:cxnSp>
        <p:nvCxnSpPr>
          <p:cNvPr id="17" name="Straight Arrow Connector 16">
            <a:extLst>
              <a:ext uri="{FF2B5EF4-FFF2-40B4-BE49-F238E27FC236}">
                <a16:creationId xmlns:a16="http://schemas.microsoft.com/office/drawing/2014/main" id="{03C81C49-BB17-4D6F-9214-2413DCAB757C}"/>
              </a:ext>
            </a:extLst>
          </p:cNvPr>
          <p:cNvCxnSpPr>
            <a:cxnSpLocks/>
          </p:cNvCxnSpPr>
          <p:nvPr/>
        </p:nvCxnSpPr>
        <p:spPr>
          <a:xfrm flipV="1">
            <a:off x="5743754" y="2442462"/>
            <a:ext cx="5099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FEFE3BC-D8E2-4276-A6AA-C8C91F04D6BA}"/>
              </a:ext>
            </a:extLst>
          </p:cNvPr>
          <p:cNvSpPr/>
          <p:nvPr/>
        </p:nvSpPr>
        <p:spPr>
          <a:xfrm>
            <a:off x="6274831" y="2182711"/>
            <a:ext cx="2290046" cy="482199"/>
          </a:xfrm>
          <a:prstGeom prst="rect">
            <a:avLst/>
          </a:prstGeom>
          <a:solidFill>
            <a:schemeClr val="accent3">
              <a:lumMod val="9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Didact Gothic" panose="020B0604020202020204" charset="0"/>
              </a:rPr>
              <a:t>Comparison of Models</a:t>
            </a:r>
          </a:p>
        </p:txBody>
      </p:sp>
      <p:sp>
        <p:nvSpPr>
          <p:cNvPr id="20" name="TextBox 19">
            <a:extLst>
              <a:ext uri="{FF2B5EF4-FFF2-40B4-BE49-F238E27FC236}">
                <a16:creationId xmlns:a16="http://schemas.microsoft.com/office/drawing/2014/main" id="{E84BBAD5-6302-41FE-949D-DAF5C534A8D0}"/>
              </a:ext>
            </a:extLst>
          </p:cNvPr>
          <p:cNvSpPr txBox="1"/>
          <p:nvPr/>
        </p:nvSpPr>
        <p:spPr>
          <a:xfrm>
            <a:off x="15696" y="42802"/>
            <a:ext cx="1279517" cy="261610"/>
          </a:xfrm>
          <a:prstGeom prst="rect">
            <a:avLst/>
          </a:prstGeom>
          <a:noFill/>
        </p:spPr>
        <p:txBody>
          <a:bodyPr wrap="none" rtlCol="0">
            <a:spAutoFit/>
          </a:bodyPr>
          <a:lstStyle/>
          <a:p>
            <a:r>
              <a:rPr lang="en-SG" sz="1100">
                <a:latin typeface="Didact Gothic" panose="020B0604020202020204" charset="0"/>
              </a:rPr>
              <a:t>Presenter: Averina</a:t>
            </a:r>
          </a:p>
        </p:txBody>
      </p:sp>
    </p:spTree>
    <p:extLst>
      <p:ext uri="{BB962C8B-B14F-4D97-AF65-F5344CB8AC3E}">
        <p14:creationId xmlns:p14="http://schemas.microsoft.com/office/powerpoint/2010/main" val="33182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272595" y="2260991"/>
            <a:ext cx="3783480" cy="1113387"/>
          </a:xfrm>
          <a:prstGeom prst="rect">
            <a:avLst/>
          </a:prstGeom>
        </p:spPr>
        <p:txBody>
          <a:bodyPr spcFirstLastPara="1" wrap="square" lIns="91425" tIns="91425" rIns="91425" bIns="91425" anchor="ctr" anchorCtr="0">
            <a:noAutofit/>
          </a:bodyPr>
          <a:lstStyle/>
          <a:p>
            <a:r>
              <a:rPr lang="en" b="1"/>
              <a:t>Linear Regression</a:t>
            </a:r>
            <a:endParaRPr lang="en-US"/>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03</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847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41">
            <a:extLst>
              <a:ext uri="{FF2B5EF4-FFF2-40B4-BE49-F238E27FC236}">
                <a16:creationId xmlns:a16="http://schemas.microsoft.com/office/drawing/2014/main" id="{D8DCF9A4-A26B-8842-985B-AD24C99C0AC6}"/>
              </a:ext>
            </a:extLst>
          </p:cNvPr>
          <p:cNvSpPr/>
          <p:nvPr/>
        </p:nvSpPr>
        <p:spPr>
          <a:xfrm>
            <a:off x="488495" y="2892669"/>
            <a:ext cx="7925741" cy="1596518"/>
          </a:xfrm>
          <a:prstGeom prst="roundRect">
            <a:avLst>
              <a:gd name="adj" fmla="val 53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Rounded Corners 8">
            <a:extLst>
              <a:ext uri="{FF2B5EF4-FFF2-40B4-BE49-F238E27FC236}">
                <a16:creationId xmlns:a16="http://schemas.microsoft.com/office/drawing/2014/main" id="{A843D1CF-FE6F-B147-8827-915BD8A27917}"/>
              </a:ext>
            </a:extLst>
          </p:cNvPr>
          <p:cNvSpPr/>
          <p:nvPr/>
        </p:nvSpPr>
        <p:spPr>
          <a:xfrm>
            <a:off x="488496" y="901131"/>
            <a:ext cx="7925741" cy="1929983"/>
          </a:xfrm>
          <a:prstGeom prst="roundRect">
            <a:avLst>
              <a:gd name="adj" fmla="val 532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642;p58">
            <a:extLst>
              <a:ext uri="{FF2B5EF4-FFF2-40B4-BE49-F238E27FC236}">
                <a16:creationId xmlns:a16="http://schemas.microsoft.com/office/drawing/2014/main" id="{6E951DAF-65E0-424F-A6B6-6E244B2CA320}"/>
              </a:ext>
            </a:extLst>
          </p:cNvPr>
          <p:cNvSpPr txBox="1">
            <a:spLocks/>
          </p:cNvSpPr>
          <p:nvPr/>
        </p:nvSpPr>
        <p:spPr>
          <a:xfrm>
            <a:off x="1875438" y="237730"/>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a:t>Linear Regression</a:t>
            </a:r>
          </a:p>
        </p:txBody>
      </p:sp>
      <p:cxnSp>
        <p:nvCxnSpPr>
          <p:cNvPr id="23" name="Google Shape;412;p50">
            <a:extLst>
              <a:ext uri="{FF2B5EF4-FFF2-40B4-BE49-F238E27FC236}">
                <a16:creationId xmlns:a16="http://schemas.microsoft.com/office/drawing/2014/main" id="{F08EC778-3DE8-4CF1-8599-98BA8D65F729}"/>
              </a:ext>
            </a:extLst>
          </p:cNvPr>
          <p:cNvCxnSpPr/>
          <p:nvPr/>
        </p:nvCxnSpPr>
        <p:spPr>
          <a:xfrm>
            <a:off x="4114344" y="750604"/>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10" name="Group 9">
            <a:extLst>
              <a:ext uri="{FF2B5EF4-FFF2-40B4-BE49-F238E27FC236}">
                <a16:creationId xmlns:a16="http://schemas.microsoft.com/office/drawing/2014/main" id="{FB70DF79-C5C8-A843-A8C7-CD23DB8F166A}"/>
              </a:ext>
            </a:extLst>
          </p:cNvPr>
          <p:cNvGrpSpPr/>
          <p:nvPr/>
        </p:nvGrpSpPr>
        <p:grpSpPr>
          <a:xfrm>
            <a:off x="2276616" y="3017451"/>
            <a:ext cx="4277365" cy="1057214"/>
            <a:chOff x="1332437" y="1346500"/>
            <a:chExt cx="6116456" cy="2015013"/>
          </a:xfrm>
        </p:grpSpPr>
        <p:sp>
          <p:nvSpPr>
            <p:cNvPr id="2" name="TextBox 1">
              <a:extLst>
                <a:ext uri="{FF2B5EF4-FFF2-40B4-BE49-F238E27FC236}">
                  <a16:creationId xmlns:a16="http://schemas.microsoft.com/office/drawing/2014/main" id="{2CD1FF04-41C7-463B-ACF0-B4517AA0D319}"/>
                </a:ext>
              </a:extLst>
            </p:cNvPr>
            <p:cNvSpPr txBox="1"/>
            <p:nvPr/>
          </p:nvSpPr>
          <p:spPr>
            <a:xfrm>
              <a:off x="1332437" y="1863863"/>
              <a:ext cx="1881131" cy="9972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Didact Gothic" panose="020B0604020202020204" charset="0"/>
                </a:rPr>
                <a:t>Root Mean Square Error</a:t>
              </a:r>
            </a:p>
          </p:txBody>
        </p:sp>
        <p:pic>
          <p:nvPicPr>
            <p:cNvPr id="1026" name="Picture 2" descr="What does RMSE really mean?. Root Mean Square Error (RMSE) is a… | by James  Moody | Towards Data Science">
              <a:extLst>
                <a:ext uri="{FF2B5EF4-FFF2-40B4-BE49-F238E27FC236}">
                  <a16:creationId xmlns:a16="http://schemas.microsoft.com/office/drawing/2014/main" id="{E20948D0-77EF-2549-89C2-1C6CA313B8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07"/>
            <a:stretch/>
          </p:blipFill>
          <p:spPr bwMode="auto">
            <a:xfrm>
              <a:off x="3818158" y="1346500"/>
              <a:ext cx="3630735" cy="20150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EDC2B1-8974-8A48-90E6-C09408D5B12D}"/>
                </a:ext>
              </a:extLst>
            </p:cNvPr>
            <p:cNvSpPr txBox="1"/>
            <p:nvPr/>
          </p:nvSpPr>
          <p:spPr>
            <a:xfrm>
              <a:off x="3184698" y="1863863"/>
              <a:ext cx="484118" cy="879917"/>
            </a:xfrm>
            <a:prstGeom prst="rect">
              <a:avLst/>
            </a:prstGeom>
            <a:noFill/>
          </p:spPr>
          <p:txBody>
            <a:bodyPr wrap="none" rtlCol="0">
              <a:spAutoFit/>
            </a:bodyPr>
            <a:lstStyle/>
            <a:p>
              <a:r>
                <a:rPr lang="en-US" sz="2400" b="1">
                  <a:latin typeface="Didact Gothic" panose="020B0604020202020204" charset="0"/>
                </a:rPr>
                <a:t>=</a:t>
              </a:r>
              <a:endParaRPr lang="en-US" sz="2400"/>
            </a:p>
          </p:txBody>
        </p:sp>
      </p:grpSp>
      <p:sp>
        <p:nvSpPr>
          <p:cNvPr id="8" name="TextBox 7">
            <a:extLst>
              <a:ext uri="{FF2B5EF4-FFF2-40B4-BE49-F238E27FC236}">
                <a16:creationId xmlns:a16="http://schemas.microsoft.com/office/drawing/2014/main" id="{EB5CA34D-701A-544B-B7D8-8C61491AB5BF}"/>
              </a:ext>
            </a:extLst>
          </p:cNvPr>
          <p:cNvSpPr txBox="1"/>
          <p:nvPr/>
        </p:nvSpPr>
        <p:spPr>
          <a:xfrm>
            <a:off x="3548067" y="4084687"/>
            <a:ext cx="1779654" cy="369332"/>
          </a:xfrm>
          <a:prstGeom prst="rect">
            <a:avLst/>
          </a:prstGeom>
          <a:noFill/>
        </p:spPr>
        <p:txBody>
          <a:bodyPr wrap="none" rtlCol="0">
            <a:spAutoFit/>
          </a:bodyPr>
          <a:lstStyle/>
          <a:p>
            <a:r>
              <a:rPr lang="en-US" sz="1800">
                <a:latin typeface="Didact Gothic" panose="020B0604020202020204" charset="0"/>
              </a:rPr>
              <a:t>for Continuous Y</a:t>
            </a:r>
          </a:p>
        </p:txBody>
      </p:sp>
      <p:sp>
        <p:nvSpPr>
          <p:cNvPr id="20" name="TextBox 19">
            <a:extLst>
              <a:ext uri="{FF2B5EF4-FFF2-40B4-BE49-F238E27FC236}">
                <a16:creationId xmlns:a16="http://schemas.microsoft.com/office/drawing/2014/main" id="{4C2C3D0F-6890-4042-A5B1-F83745DC4EB0}"/>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pic>
        <p:nvPicPr>
          <p:cNvPr id="22" name="Picture 21">
            <a:extLst>
              <a:ext uri="{FF2B5EF4-FFF2-40B4-BE49-F238E27FC236}">
                <a16:creationId xmlns:a16="http://schemas.microsoft.com/office/drawing/2014/main" id="{4F7F5C0A-6B96-0540-AB69-12F4309C1E5B}"/>
              </a:ext>
            </a:extLst>
          </p:cNvPr>
          <p:cNvPicPr>
            <a:picLocks noChangeAspect="1"/>
          </p:cNvPicPr>
          <p:nvPr/>
        </p:nvPicPr>
        <p:blipFill>
          <a:blip r:embed="rId4"/>
          <a:stretch>
            <a:fillRect/>
          </a:stretch>
        </p:blipFill>
        <p:spPr>
          <a:xfrm>
            <a:off x="1780358" y="1162332"/>
            <a:ext cx="5390722" cy="299023"/>
          </a:xfrm>
          <a:prstGeom prst="rect">
            <a:avLst/>
          </a:prstGeom>
        </p:spPr>
      </p:pic>
      <p:sp>
        <p:nvSpPr>
          <p:cNvPr id="29" name="TextBox 28">
            <a:extLst>
              <a:ext uri="{FF2B5EF4-FFF2-40B4-BE49-F238E27FC236}">
                <a16:creationId xmlns:a16="http://schemas.microsoft.com/office/drawing/2014/main" id="{960239EF-253D-3347-971E-E296BC7F59CA}"/>
              </a:ext>
            </a:extLst>
          </p:cNvPr>
          <p:cNvSpPr txBox="1"/>
          <p:nvPr/>
        </p:nvSpPr>
        <p:spPr>
          <a:xfrm>
            <a:off x="1458414" y="1615668"/>
            <a:ext cx="6028348" cy="1077218"/>
          </a:xfrm>
          <a:prstGeom prst="rect">
            <a:avLst/>
          </a:prstGeom>
          <a:noFill/>
        </p:spPr>
        <p:txBody>
          <a:bodyPr wrap="square">
            <a:spAutoFit/>
          </a:bodyPr>
          <a:lstStyle/>
          <a:p>
            <a:pPr algn="ctr"/>
            <a:r>
              <a:rPr lang="en-US" sz="1600" b="1">
                <a:latin typeface="Didact Gothic" panose="020B0604020202020204" charset="0"/>
              </a:rPr>
              <a:t>Linear Regression </a:t>
            </a:r>
            <a:r>
              <a:rPr lang="en-US" sz="1600">
                <a:latin typeface="Didact Gothic" panose="020B0604020202020204" charset="0"/>
              </a:rPr>
              <a:t>models a relationship between a continuous Y variable and its X variable(s) by fitting a linear equation to observed data. The relationship is then used predict the value of the Y-variable based on given predictor variable(s).</a:t>
            </a:r>
            <a:endParaRPr lang="en-US" sz="1600"/>
          </a:p>
        </p:txBody>
      </p:sp>
    </p:spTree>
    <p:extLst>
      <p:ext uri="{BB962C8B-B14F-4D97-AF65-F5344CB8AC3E}">
        <p14:creationId xmlns:p14="http://schemas.microsoft.com/office/powerpoint/2010/main" val="181997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707E7-6F3F-DE49-82AA-3EBB222CAF15}"/>
              </a:ext>
            </a:extLst>
          </p:cNvPr>
          <p:cNvSpPr/>
          <p:nvPr/>
        </p:nvSpPr>
        <p:spPr>
          <a:xfrm>
            <a:off x="1027916" y="1271707"/>
            <a:ext cx="3086428" cy="65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Didact Gothic" panose="020B0604020202020204" charset="0"/>
              </a:rPr>
              <a:t>EIU variables with our own data</a:t>
            </a:r>
          </a:p>
        </p:txBody>
      </p:sp>
      <p:sp>
        <p:nvSpPr>
          <p:cNvPr id="3" name="Rectangle 2">
            <a:extLst>
              <a:ext uri="{FF2B5EF4-FFF2-40B4-BE49-F238E27FC236}">
                <a16:creationId xmlns:a16="http://schemas.microsoft.com/office/drawing/2014/main" id="{14C5CC28-ADBA-B54D-B942-7EC6441B6FEE}"/>
              </a:ext>
            </a:extLst>
          </p:cNvPr>
          <p:cNvSpPr/>
          <p:nvPr/>
        </p:nvSpPr>
        <p:spPr>
          <a:xfrm>
            <a:off x="4969566" y="1271707"/>
            <a:ext cx="3086428" cy="659959"/>
          </a:xfrm>
          <a:prstGeom prst="rect">
            <a:avLst/>
          </a:prstGeom>
          <a:solidFill>
            <a:schemeClr val="accent3">
              <a:lumMod val="9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Didact Gothic" panose="020B0604020202020204" charset="0"/>
              </a:rPr>
              <a:t>EIU variables + our additional variables</a:t>
            </a:r>
          </a:p>
        </p:txBody>
      </p:sp>
      <p:sp>
        <p:nvSpPr>
          <p:cNvPr id="4" name="Google Shape;642;p58">
            <a:extLst>
              <a:ext uri="{FF2B5EF4-FFF2-40B4-BE49-F238E27FC236}">
                <a16:creationId xmlns:a16="http://schemas.microsoft.com/office/drawing/2014/main" id="{E4A4336B-A922-9D4F-B23B-E14F8C091C5D}"/>
              </a:ext>
            </a:extLst>
          </p:cNvPr>
          <p:cNvSpPr txBox="1">
            <a:spLocks/>
          </p:cNvSpPr>
          <p:nvPr/>
        </p:nvSpPr>
        <p:spPr>
          <a:xfrm>
            <a:off x="1875438" y="237730"/>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dirty="0"/>
              <a:t>Linear Regression Models</a:t>
            </a:r>
          </a:p>
        </p:txBody>
      </p:sp>
      <p:cxnSp>
        <p:nvCxnSpPr>
          <p:cNvPr id="5" name="Google Shape;412;p50">
            <a:extLst>
              <a:ext uri="{FF2B5EF4-FFF2-40B4-BE49-F238E27FC236}">
                <a16:creationId xmlns:a16="http://schemas.microsoft.com/office/drawing/2014/main" id="{C242AB29-C087-5F4C-88CB-0E3CB6210240}"/>
              </a:ext>
            </a:extLst>
          </p:cNvPr>
          <p:cNvCxnSpPr/>
          <p:nvPr/>
        </p:nvCxnSpPr>
        <p:spPr>
          <a:xfrm>
            <a:off x="4114344" y="750604"/>
            <a:ext cx="647100" cy="0"/>
          </a:xfrm>
          <a:prstGeom prst="straightConnector1">
            <a:avLst/>
          </a:prstGeom>
          <a:noFill/>
          <a:ln w="19050" cap="flat" cmpd="sng">
            <a:solidFill>
              <a:schemeClr val="dk1"/>
            </a:solidFill>
            <a:prstDash val="solid"/>
            <a:round/>
            <a:headEnd type="none" w="med" len="med"/>
            <a:tailEnd type="none" w="med" len="med"/>
          </a:ln>
        </p:spPr>
      </p:cxnSp>
      <p:sp>
        <p:nvSpPr>
          <p:cNvPr id="7" name="Google Shape;476;p52">
            <a:extLst>
              <a:ext uri="{FF2B5EF4-FFF2-40B4-BE49-F238E27FC236}">
                <a16:creationId xmlns:a16="http://schemas.microsoft.com/office/drawing/2014/main" id="{6712966A-5B29-B04A-A51F-7E14B8703E65}"/>
              </a:ext>
            </a:extLst>
          </p:cNvPr>
          <p:cNvSpPr txBox="1">
            <a:spLocks/>
          </p:cNvSpPr>
          <p:nvPr/>
        </p:nvSpPr>
        <p:spPr>
          <a:xfrm>
            <a:off x="1425085" y="963007"/>
            <a:ext cx="2292090"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600" b="1">
                <a:latin typeface="Didact Gothic" panose="020B0604020202020204" charset="0"/>
              </a:rPr>
              <a:t>EIU Baseline Model</a:t>
            </a:r>
          </a:p>
        </p:txBody>
      </p:sp>
      <p:sp>
        <p:nvSpPr>
          <p:cNvPr id="8" name="Google Shape;476;p52">
            <a:extLst>
              <a:ext uri="{FF2B5EF4-FFF2-40B4-BE49-F238E27FC236}">
                <a16:creationId xmlns:a16="http://schemas.microsoft.com/office/drawing/2014/main" id="{99D0D5F6-9366-1743-93D7-A8274D2F98FD}"/>
              </a:ext>
            </a:extLst>
          </p:cNvPr>
          <p:cNvSpPr txBox="1">
            <a:spLocks/>
          </p:cNvSpPr>
          <p:nvPr/>
        </p:nvSpPr>
        <p:spPr>
          <a:xfrm>
            <a:off x="5366735" y="959731"/>
            <a:ext cx="2292090"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600" b="1">
                <a:latin typeface="Didact Gothic" panose="020B0604020202020204" charset="0"/>
              </a:rPr>
              <a:t>Full Standardized Data</a:t>
            </a:r>
          </a:p>
        </p:txBody>
      </p:sp>
      <p:sp>
        <p:nvSpPr>
          <p:cNvPr id="9" name="Google Shape;642;p58">
            <a:extLst>
              <a:ext uri="{FF2B5EF4-FFF2-40B4-BE49-F238E27FC236}">
                <a16:creationId xmlns:a16="http://schemas.microsoft.com/office/drawing/2014/main" id="{47DBA6E0-3C89-B74F-9CB5-B6C5AB808C7F}"/>
              </a:ext>
            </a:extLst>
          </p:cNvPr>
          <p:cNvSpPr txBox="1">
            <a:spLocks/>
          </p:cNvSpPr>
          <p:nvPr/>
        </p:nvSpPr>
        <p:spPr>
          <a:xfrm>
            <a:off x="1875438" y="2288552"/>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a:t>Feature Scaling</a:t>
            </a:r>
          </a:p>
        </p:txBody>
      </p:sp>
      <p:cxnSp>
        <p:nvCxnSpPr>
          <p:cNvPr id="10" name="Google Shape;412;p50">
            <a:extLst>
              <a:ext uri="{FF2B5EF4-FFF2-40B4-BE49-F238E27FC236}">
                <a16:creationId xmlns:a16="http://schemas.microsoft.com/office/drawing/2014/main" id="{BD74A5AE-22CC-104E-B0F3-F7FD6CF72D2E}"/>
              </a:ext>
            </a:extLst>
          </p:cNvPr>
          <p:cNvCxnSpPr/>
          <p:nvPr/>
        </p:nvCxnSpPr>
        <p:spPr>
          <a:xfrm>
            <a:off x="4114344" y="2801426"/>
            <a:ext cx="647100" cy="0"/>
          </a:xfrm>
          <a:prstGeom prst="straightConnector1">
            <a:avLst/>
          </a:prstGeom>
          <a:noFill/>
          <a:ln w="19050" cap="flat" cmpd="sng">
            <a:solidFill>
              <a:schemeClr val="dk1"/>
            </a:solidFill>
            <a:prstDash val="solid"/>
            <a:round/>
            <a:headEnd type="none" w="med" len="med"/>
            <a:tailEnd type="none" w="med" len="med"/>
          </a:ln>
        </p:spPr>
      </p:cxnSp>
      <p:sp>
        <p:nvSpPr>
          <p:cNvPr id="13" name="TextBox 12">
            <a:extLst>
              <a:ext uri="{FF2B5EF4-FFF2-40B4-BE49-F238E27FC236}">
                <a16:creationId xmlns:a16="http://schemas.microsoft.com/office/drawing/2014/main" id="{5591B994-FA07-7B4C-84D7-780C4A175BFA}"/>
              </a:ext>
            </a:extLst>
          </p:cNvPr>
          <p:cNvSpPr txBox="1"/>
          <p:nvPr/>
        </p:nvSpPr>
        <p:spPr>
          <a:xfrm>
            <a:off x="1471265" y="2884791"/>
            <a:ext cx="5933258" cy="1508105"/>
          </a:xfrm>
          <a:prstGeom prst="rect">
            <a:avLst/>
          </a:prstGeom>
          <a:noFill/>
        </p:spPr>
        <p:txBody>
          <a:bodyPr wrap="square">
            <a:spAutoFit/>
          </a:bodyPr>
          <a:lstStyle/>
          <a:p>
            <a:pPr algn="ctr"/>
            <a:r>
              <a:rPr lang="en-SG" dirty="0">
                <a:latin typeface="Didact Gothic" panose="020B0604020202020204" charset="0"/>
              </a:rPr>
              <a:t>Used STANDARDISED DATASET</a:t>
            </a:r>
          </a:p>
          <a:p>
            <a:pPr algn="ctr"/>
            <a:endParaRPr lang="en-SG" sz="800" dirty="0">
              <a:latin typeface="Didact Gothic" panose="020B0604020202020204" charset="0"/>
            </a:endParaRPr>
          </a:p>
          <a:p>
            <a:pPr marL="285750" indent="-285750">
              <a:buFont typeface="Arial" panose="020B0604020202020204" pitchFamily="34" charset="0"/>
              <a:buChar char="•"/>
            </a:pPr>
            <a:r>
              <a:rPr lang="en-SG" dirty="0">
                <a:latin typeface="Didact Gothic" panose="020B0604020202020204" charset="0"/>
              </a:rPr>
              <a:t>Good practice to conduct feature scaling on data used for machine learning</a:t>
            </a:r>
          </a:p>
          <a:p>
            <a:pPr marL="285750" indent="-285750">
              <a:buFont typeface="Arial" panose="020B0604020202020204" pitchFamily="34" charset="0"/>
              <a:buChar char="•"/>
            </a:pPr>
            <a:r>
              <a:rPr lang="en-SG" dirty="0">
                <a:latin typeface="Didact Gothic" panose="020B0604020202020204" charset="0"/>
              </a:rPr>
              <a:t>x-variables in the raw dataset had differing ranges of values as well as measurement units</a:t>
            </a:r>
          </a:p>
          <a:p>
            <a:pPr marL="285750" indent="-285750">
              <a:buFont typeface="Arial" panose="020B0604020202020204" pitchFamily="34" charset="0"/>
              <a:buChar char="•"/>
            </a:pPr>
            <a:r>
              <a:rPr lang="en-SG" dirty="0">
                <a:latin typeface="Didact Gothic" panose="020B0604020202020204" charset="0"/>
              </a:rPr>
              <a:t>Avoid the bias that came with this</a:t>
            </a:r>
            <a:endParaRPr lang="en-SG" sz="1400" dirty="0">
              <a:latin typeface="Didact Gothic" panose="020B0604020202020204" charset="0"/>
            </a:endParaRPr>
          </a:p>
        </p:txBody>
      </p:sp>
      <p:sp>
        <p:nvSpPr>
          <p:cNvPr id="14" name="TextBox 13">
            <a:extLst>
              <a:ext uri="{FF2B5EF4-FFF2-40B4-BE49-F238E27FC236}">
                <a16:creationId xmlns:a16="http://schemas.microsoft.com/office/drawing/2014/main" id="{7D108455-9494-B840-B65B-575C4D618C92}"/>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spTree>
    <p:extLst>
      <p:ext uri="{BB962C8B-B14F-4D97-AF65-F5344CB8AC3E}">
        <p14:creationId xmlns:p14="http://schemas.microsoft.com/office/powerpoint/2010/main" val="13793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12" name="Rectangle 11">
            <a:extLst>
              <a:ext uri="{FF2B5EF4-FFF2-40B4-BE49-F238E27FC236}">
                <a16:creationId xmlns:a16="http://schemas.microsoft.com/office/drawing/2014/main" id="{09BBAC67-B21F-419C-B030-F4D07197430C}"/>
              </a:ext>
            </a:extLst>
          </p:cNvPr>
          <p:cNvSpPr/>
          <p:nvPr/>
        </p:nvSpPr>
        <p:spPr>
          <a:xfrm>
            <a:off x="5073306" y="1363335"/>
            <a:ext cx="4708552" cy="310734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8" name="Google Shape;208;p35"/>
          <p:cNvSpPr txBox="1">
            <a:spLocks noGrp="1"/>
          </p:cNvSpPr>
          <p:nvPr>
            <p:ph type="title" idx="15"/>
          </p:nvPr>
        </p:nvSpPr>
        <p:spPr>
          <a:xfrm>
            <a:off x="713225" y="597435"/>
            <a:ext cx="57681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09" name="Google Shape;209;p35"/>
          <p:cNvSpPr txBox="1">
            <a:spLocks noGrp="1"/>
          </p:cNvSpPr>
          <p:nvPr>
            <p:ph type="subTitle" idx="1"/>
          </p:nvPr>
        </p:nvSpPr>
        <p:spPr>
          <a:xfrm>
            <a:off x="1617318" y="1977297"/>
            <a:ext cx="3368388" cy="2962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Didact Gothic"/>
                <a:ea typeface="Didact Gothic"/>
                <a:cs typeface="Didact Gothic"/>
                <a:sym typeface="Didact Gothic"/>
              </a:rPr>
              <a:t>EIU’s Current Method, </a:t>
            </a:r>
            <a:r>
              <a:rPr lang="en" sz="1200"/>
              <a:t>Value of Machine Learning</a:t>
            </a:r>
            <a:endParaRPr sz="1200">
              <a:solidFill>
                <a:schemeClr val="dk1"/>
              </a:solidFill>
              <a:latin typeface="Didact Gothic"/>
              <a:ea typeface="Didact Gothic"/>
              <a:cs typeface="Didact Gothic"/>
              <a:sym typeface="Didact Gothic"/>
            </a:endParaRPr>
          </a:p>
        </p:txBody>
      </p:sp>
      <p:sp>
        <p:nvSpPr>
          <p:cNvPr id="210" name="Google Shape;210;p35"/>
          <p:cNvSpPr txBox="1">
            <a:spLocks noGrp="1"/>
          </p:cNvSpPr>
          <p:nvPr>
            <p:ph type="title" idx="5"/>
          </p:nvPr>
        </p:nvSpPr>
        <p:spPr>
          <a:xfrm>
            <a:off x="1613950" y="1751261"/>
            <a:ext cx="2719500" cy="325200"/>
          </a:xfrm>
          <a:prstGeom prst="rect">
            <a:avLst/>
          </a:prstGeom>
        </p:spPr>
        <p:txBody>
          <a:bodyPr spcFirstLastPara="1" wrap="square" lIns="91425" tIns="91425" rIns="91425" bIns="91425" anchor="ctr" anchorCtr="0">
            <a:noAutofit/>
          </a:bodyPr>
          <a:lstStyle/>
          <a:p>
            <a:r>
              <a:rPr lang="en"/>
              <a:t>Business Opportunity</a:t>
            </a:r>
            <a:endParaRPr lang="en-US">
              <a:solidFill>
                <a:schemeClr val="dk1"/>
              </a:solidFill>
              <a:latin typeface="Prata"/>
              <a:ea typeface="Prata"/>
              <a:cs typeface="Prata"/>
              <a:sym typeface="Prata"/>
            </a:endParaRPr>
          </a:p>
        </p:txBody>
      </p:sp>
      <p:sp>
        <p:nvSpPr>
          <p:cNvPr id="211" name="Google Shape;211;p35"/>
          <p:cNvSpPr txBox="1">
            <a:spLocks noGrp="1"/>
          </p:cNvSpPr>
          <p:nvPr>
            <p:ph type="title"/>
          </p:nvPr>
        </p:nvSpPr>
        <p:spPr>
          <a:xfrm>
            <a:off x="1613950" y="2630114"/>
            <a:ext cx="2807100" cy="325200"/>
          </a:xfrm>
          <a:prstGeom prst="rect">
            <a:avLst/>
          </a:prstGeom>
        </p:spPr>
        <p:txBody>
          <a:bodyPr spcFirstLastPara="1" wrap="square" lIns="91425" tIns="91425" rIns="91425" bIns="91425" anchor="ctr" anchorCtr="0">
            <a:noAutofit/>
          </a:bodyPr>
          <a:lstStyle/>
          <a:p>
            <a:r>
              <a:rPr lang="en"/>
              <a:t>Proposed Approach</a:t>
            </a:r>
            <a:endParaRPr lang="en-US"/>
          </a:p>
        </p:txBody>
      </p:sp>
      <p:sp>
        <p:nvSpPr>
          <p:cNvPr id="212" name="Google Shape;212;p35"/>
          <p:cNvSpPr txBox="1">
            <a:spLocks noGrp="1"/>
          </p:cNvSpPr>
          <p:nvPr>
            <p:ph type="subTitle" idx="13"/>
          </p:nvPr>
        </p:nvSpPr>
        <p:spPr>
          <a:xfrm>
            <a:off x="1613950" y="2835850"/>
            <a:ext cx="3601525" cy="311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t>Variables Used, </a:t>
            </a:r>
            <a:r>
              <a:rPr lang="en" sz="1200">
                <a:solidFill>
                  <a:schemeClr val="dk1"/>
                </a:solidFill>
                <a:latin typeface="Didact Gothic"/>
                <a:ea typeface="Didact Gothic"/>
                <a:cs typeface="Didact Gothic"/>
                <a:sym typeface="Didact Gothic"/>
              </a:rPr>
              <a:t>Data Extraction, </a:t>
            </a:r>
            <a:r>
              <a:rPr lang="en" sz="1200"/>
              <a:t>Data Cleaning</a:t>
            </a:r>
            <a:endParaRPr sz="1200">
              <a:solidFill>
                <a:schemeClr val="dk1"/>
              </a:solidFill>
              <a:latin typeface="Didact Gothic"/>
              <a:ea typeface="Didact Gothic"/>
              <a:cs typeface="Didact Gothic"/>
              <a:sym typeface="Didact Gothic"/>
            </a:endParaRPr>
          </a:p>
        </p:txBody>
      </p:sp>
      <p:sp>
        <p:nvSpPr>
          <p:cNvPr id="213" name="Google Shape;213;p35"/>
          <p:cNvSpPr txBox="1">
            <a:spLocks noGrp="1"/>
          </p:cNvSpPr>
          <p:nvPr>
            <p:ph type="title" idx="2"/>
          </p:nvPr>
        </p:nvSpPr>
        <p:spPr>
          <a:xfrm>
            <a:off x="819525" y="1751261"/>
            <a:ext cx="808114" cy="5367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dk1"/>
                </a:solidFill>
                <a:latin typeface="Prata"/>
                <a:ea typeface="Prata"/>
                <a:cs typeface="Prata"/>
                <a:sym typeface="Prata"/>
              </a:rPr>
              <a:t>01</a:t>
            </a:r>
            <a:endParaRPr sz="4000">
              <a:solidFill>
                <a:schemeClr val="dk1"/>
              </a:solidFill>
              <a:latin typeface="Prata"/>
              <a:ea typeface="Prata"/>
              <a:cs typeface="Prata"/>
              <a:sym typeface="Prata"/>
            </a:endParaRPr>
          </a:p>
        </p:txBody>
      </p:sp>
      <p:sp>
        <p:nvSpPr>
          <p:cNvPr id="214" name="Google Shape;214;p35"/>
          <p:cNvSpPr txBox="1">
            <a:spLocks noGrp="1"/>
          </p:cNvSpPr>
          <p:nvPr>
            <p:ph type="title" idx="3"/>
          </p:nvPr>
        </p:nvSpPr>
        <p:spPr>
          <a:xfrm>
            <a:off x="819525" y="2549762"/>
            <a:ext cx="870621" cy="7344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dk1"/>
                </a:solidFill>
                <a:latin typeface="Prata"/>
                <a:ea typeface="Prata"/>
                <a:cs typeface="Prata"/>
                <a:sym typeface="Prata"/>
              </a:rPr>
              <a:t>02</a:t>
            </a:r>
            <a:endParaRPr sz="4000">
              <a:solidFill>
                <a:schemeClr val="dk1"/>
              </a:solidFill>
              <a:latin typeface="Prata"/>
              <a:ea typeface="Prata"/>
              <a:cs typeface="Prata"/>
              <a:sym typeface="Prata"/>
            </a:endParaRPr>
          </a:p>
        </p:txBody>
      </p:sp>
      <p:cxnSp>
        <p:nvCxnSpPr>
          <p:cNvPr id="221" name="Google Shape;221;p35"/>
          <p:cNvCxnSpPr/>
          <p:nvPr/>
        </p:nvCxnSpPr>
        <p:spPr>
          <a:xfrm>
            <a:off x="819525" y="1171753"/>
            <a:ext cx="647100" cy="0"/>
          </a:xfrm>
          <a:prstGeom prst="straightConnector1">
            <a:avLst/>
          </a:prstGeom>
          <a:noFill/>
          <a:ln w="19050" cap="flat" cmpd="sng">
            <a:solidFill>
              <a:schemeClr val="dk1"/>
            </a:solidFill>
            <a:prstDash val="solid"/>
            <a:round/>
            <a:headEnd type="none" w="med" len="med"/>
            <a:tailEnd type="none" w="med" len="med"/>
          </a:ln>
        </p:spPr>
      </p:cxnSp>
      <p:sp>
        <p:nvSpPr>
          <p:cNvPr id="21" name="Google Shape;211;p35">
            <a:extLst>
              <a:ext uri="{FF2B5EF4-FFF2-40B4-BE49-F238E27FC236}">
                <a16:creationId xmlns:a16="http://schemas.microsoft.com/office/drawing/2014/main" id="{7DF692D6-2EFC-4158-8711-4088D7BFC8CE}"/>
              </a:ext>
            </a:extLst>
          </p:cNvPr>
          <p:cNvSpPr txBox="1">
            <a:spLocks/>
          </p:cNvSpPr>
          <p:nvPr/>
        </p:nvSpPr>
        <p:spPr>
          <a:xfrm>
            <a:off x="1613950" y="3629753"/>
            <a:ext cx="28071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SG"/>
              <a:t>Linear Regression</a:t>
            </a:r>
          </a:p>
        </p:txBody>
      </p:sp>
      <p:sp>
        <p:nvSpPr>
          <p:cNvPr id="22" name="Google Shape;212;p35">
            <a:extLst>
              <a:ext uri="{FF2B5EF4-FFF2-40B4-BE49-F238E27FC236}">
                <a16:creationId xmlns:a16="http://schemas.microsoft.com/office/drawing/2014/main" id="{5BDE5A9B-5B09-48AE-9D80-8CF6A51BF98F}"/>
              </a:ext>
            </a:extLst>
          </p:cNvPr>
          <p:cNvSpPr txBox="1">
            <a:spLocks/>
          </p:cNvSpPr>
          <p:nvPr/>
        </p:nvSpPr>
        <p:spPr>
          <a:xfrm>
            <a:off x="1613950" y="3835488"/>
            <a:ext cx="3601525" cy="325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sz="1200"/>
              <a:t>Process &amp; Analysis</a:t>
            </a:r>
          </a:p>
        </p:txBody>
      </p:sp>
      <p:sp>
        <p:nvSpPr>
          <p:cNvPr id="23" name="Google Shape;214;p35">
            <a:extLst>
              <a:ext uri="{FF2B5EF4-FFF2-40B4-BE49-F238E27FC236}">
                <a16:creationId xmlns:a16="http://schemas.microsoft.com/office/drawing/2014/main" id="{6BB68BFB-DF12-4E52-B2F1-D1F3944D9C79}"/>
              </a:ext>
            </a:extLst>
          </p:cNvPr>
          <p:cNvSpPr txBox="1">
            <a:spLocks/>
          </p:cNvSpPr>
          <p:nvPr/>
        </p:nvSpPr>
        <p:spPr>
          <a:xfrm>
            <a:off x="819525" y="3545994"/>
            <a:ext cx="870621" cy="7344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sz="4000"/>
              <a:t>03</a:t>
            </a:r>
          </a:p>
        </p:txBody>
      </p:sp>
      <p:sp>
        <p:nvSpPr>
          <p:cNvPr id="30" name="Google Shape;209;p35">
            <a:extLst>
              <a:ext uri="{FF2B5EF4-FFF2-40B4-BE49-F238E27FC236}">
                <a16:creationId xmlns:a16="http://schemas.microsoft.com/office/drawing/2014/main" id="{5C9371DF-DEAB-41F5-AC4F-225BE760E36B}"/>
              </a:ext>
            </a:extLst>
          </p:cNvPr>
          <p:cNvSpPr txBox="1">
            <a:spLocks/>
          </p:cNvSpPr>
          <p:nvPr/>
        </p:nvSpPr>
        <p:spPr>
          <a:xfrm>
            <a:off x="6182877" y="1977297"/>
            <a:ext cx="1908017" cy="291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a:t>Process &amp; Analysis</a:t>
            </a:r>
          </a:p>
        </p:txBody>
      </p:sp>
      <p:sp>
        <p:nvSpPr>
          <p:cNvPr id="31" name="Google Shape;210;p35">
            <a:extLst>
              <a:ext uri="{FF2B5EF4-FFF2-40B4-BE49-F238E27FC236}">
                <a16:creationId xmlns:a16="http://schemas.microsoft.com/office/drawing/2014/main" id="{27036393-CDFC-42FC-9560-44E0A7867275}"/>
              </a:ext>
            </a:extLst>
          </p:cNvPr>
          <p:cNvSpPr txBox="1">
            <a:spLocks/>
          </p:cNvSpPr>
          <p:nvPr/>
        </p:nvSpPr>
        <p:spPr>
          <a:xfrm>
            <a:off x="6179509" y="1751261"/>
            <a:ext cx="27195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a:t>CART Model</a:t>
            </a:r>
            <a:endParaRPr lang="en-US"/>
          </a:p>
        </p:txBody>
      </p:sp>
      <p:sp>
        <p:nvSpPr>
          <p:cNvPr id="32" name="Google Shape;211;p35">
            <a:extLst>
              <a:ext uri="{FF2B5EF4-FFF2-40B4-BE49-F238E27FC236}">
                <a16:creationId xmlns:a16="http://schemas.microsoft.com/office/drawing/2014/main" id="{327CC8BA-1B40-4418-B787-4502B01ECB49}"/>
              </a:ext>
            </a:extLst>
          </p:cNvPr>
          <p:cNvSpPr txBox="1">
            <a:spLocks/>
          </p:cNvSpPr>
          <p:nvPr/>
        </p:nvSpPr>
        <p:spPr>
          <a:xfrm>
            <a:off x="6179509" y="2613930"/>
            <a:ext cx="28071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SG"/>
              <a:t>Analysis of Results</a:t>
            </a:r>
          </a:p>
        </p:txBody>
      </p:sp>
      <p:sp>
        <p:nvSpPr>
          <p:cNvPr id="33" name="Google Shape;212;p35">
            <a:extLst>
              <a:ext uri="{FF2B5EF4-FFF2-40B4-BE49-F238E27FC236}">
                <a16:creationId xmlns:a16="http://schemas.microsoft.com/office/drawing/2014/main" id="{F252CE4A-32D2-43D0-ACF3-C3E0B22F63BC}"/>
              </a:ext>
            </a:extLst>
          </p:cNvPr>
          <p:cNvSpPr txBox="1">
            <a:spLocks/>
          </p:cNvSpPr>
          <p:nvPr/>
        </p:nvSpPr>
        <p:spPr>
          <a:xfrm>
            <a:off x="6179510" y="2819666"/>
            <a:ext cx="2730904" cy="3117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sz="1200"/>
              <a:t>Linear Regression vs CART Model</a:t>
            </a:r>
          </a:p>
        </p:txBody>
      </p:sp>
      <p:sp>
        <p:nvSpPr>
          <p:cNvPr id="34" name="Google Shape;213;p35">
            <a:extLst>
              <a:ext uri="{FF2B5EF4-FFF2-40B4-BE49-F238E27FC236}">
                <a16:creationId xmlns:a16="http://schemas.microsoft.com/office/drawing/2014/main" id="{E51157D7-A179-455A-A454-EB55D8053B8C}"/>
              </a:ext>
            </a:extLst>
          </p:cNvPr>
          <p:cNvSpPr txBox="1">
            <a:spLocks/>
          </p:cNvSpPr>
          <p:nvPr/>
        </p:nvSpPr>
        <p:spPr>
          <a:xfrm>
            <a:off x="5385084" y="1751261"/>
            <a:ext cx="847933" cy="5367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sz="4000"/>
              <a:t>04</a:t>
            </a:r>
          </a:p>
        </p:txBody>
      </p:sp>
      <p:sp>
        <p:nvSpPr>
          <p:cNvPr id="35" name="Google Shape;214;p35">
            <a:extLst>
              <a:ext uri="{FF2B5EF4-FFF2-40B4-BE49-F238E27FC236}">
                <a16:creationId xmlns:a16="http://schemas.microsoft.com/office/drawing/2014/main" id="{B990FD72-3C05-486A-AABA-4FA9C136DF92}"/>
              </a:ext>
            </a:extLst>
          </p:cNvPr>
          <p:cNvSpPr txBox="1">
            <a:spLocks/>
          </p:cNvSpPr>
          <p:nvPr/>
        </p:nvSpPr>
        <p:spPr>
          <a:xfrm>
            <a:off x="5385084" y="2549762"/>
            <a:ext cx="870621" cy="7344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sz="4000"/>
              <a:t>05</a:t>
            </a:r>
          </a:p>
        </p:txBody>
      </p:sp>
      <p:sp>
        <p:nvSpPr>
          <p:cNvPr id="36" name="Google Shape;211;p35">
            <a:extLst>
              <a:ext uri="{FF2B5EF4-FFF2-40B4-BE49-F238E27FC236}">
                <a16:creationId xmlns:a16="http://schemas.microsoft.com/office/drawing/2014/main" id="{0178D091-0C8E-4EA2-9E69-B6D0CD941FC6}"/>
              </a:ext>
            </a:extLst>
          </p:cNvPr>
          <p:cNvSpPr txBox="1">
            <a:spLocks/>
          </p:cNvSpPr>
          <p:nvPr/>
        </p:nvSpPr>
        <p:spPr>
          <a:xfrm>
            <a:off x="6179509" y="3629753"/>
            <a:ext cx="28071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SG"/>
              <a:t>Future Works</a:t>
            </a:r>
          </a:p>
        </p:txBody>
      </p:sp>
      <p:sp>
        <p:nvSpPr>
          <p:cNvPr id="37" name="Google Shape;212;p35">
            <a:extLst>
              <a:ext uri="{FF2B5EF4-FFF2-40B4-BE49-F238E27FC236}">
                <a16:creationId xmlns:a16="http://schemas.microsoft.com/office/drawing/2014/main" id="{3F952C2B-F9B9-48BD-B7D6-BF5E2B414A5D}"/>
              </a:ext>
            </a:extLst>
          </p:cNvPr>
          <p:cNvSpPr txBox="1">
            <a:spLocks/>
          </p:cNvSpPr>
          <p:nvPr/>
        </p:nvSpPr>
        <p:spPr>
          <a:xfrm>
            <a:off x="6179510" y="3835488"/>
            <a:ext cx="2807100" cy="325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buSzPts val="1100"/>
              <a:buFont typeface="Arial"/>
              <a:buNone/>
            </a:pPr>
            <a:r>
              <a:rPr lang="en-US" sz="1200"/>
              <a:t>Current Limitations &amp; Future Directions</a:t>
            </a:r>
          </a:p>
        </p:txBody>
      </p:sp>
      <p:sp>
        <p:nvSpPr>
          <p:cNvPr id="38" name="Google Shape;214;p35">
            <a:extLst>
              <a:ext uri="{FF2B5EF4-FFF2-40B4-BE49-F238E27FC236}">
                <a16:creationId xmlns:a16="http://schemas.microsoft.com/office/drawing/2014/main" id="{A67E3124-70A5-4D23-A577-814CDE693902}"/>
              </a:ext>
            </a:extLst>
          </p:cNvPr>
          <p:cNvSpPr txBox="1">
            <a:spLocks/>
          </p:cNvSpPr>
          <p:nvPr/>
        </p:nvSpPr>
        <p:spPr>
          <a:xfrm>
            <a:off x="5385084" y="3545994"/>
            <a:ext cx="870621" cy="7344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 sz="4000"/>
              <a:t>06</a:t>
            </a:r>
          </a:p>
        </p:txBody>
      </p:sp>
    </p:spTree>
    <p:extLst>
      <p:ext uri="{BB962C8B-B14F-4D97-AF65-F5344CB8AC3E}">
        <p14:creationId xmlns:p14="http://schemas.microsoft.com/office/powerpoint/2010/main" val="20779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E1DB4-274C-42A0-916F-CFFF1625139D}"/>
              </a:ext>
            </a:extLst>
          </p:cNvPr>
          <p:cNvSpPr txBox="1"/>
          <p:nvPr/>
        </p:nvSpPr>
        <p:spPr>
          <a:xfrm>
            <a:off x="3821502" y="2263973"/>
            <a:ext cx="1500996" cy="307777"/>
          </a:xfrm>
          <a:prstGeom prst="rect">
            <a:avLst/>
          </a:prstGeom>
          <a:noFill/>
        </p:spPr>
        <p:txBody>
          <a:bodyPr wrap="square" rtlCol="0">
            <a:spAutoFit/>
          </a:bodyPr>
          <a:lstStyle/>
          <a:p>
            <a:r>
              <a:rPr lang="en-SG" dirty="0">
                <a:latin typeface="Prata" panose="020B0604020202020204" charset="0"/>
              </a:rPr>
              <a:t>LIVE DEMO</a:t>
            </a:r>
          </a:p>
        </p:txBody>
      </p:sp>
      <p:sp>
        <p:nvSpPr>
          <p:cNvPr id="4" name="TextBox 3">
            <a:extLst>
              <a:ext uri="{FF2B5EF4-FFF2-40B4-BE49-F238E27FC236}">
                <a16:creationId xmlns:a16="http://schemas.microsoft.com/office/drawing/2014/main" id="{E97086C0-BE00-A14A-8D72-B44C709E4366}"/>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spTree>
    <p:extLst>
      <p:ext uri="{BB962C8B-B14F-4D97-AF65-F5344CB8AC3E}">
        <p14:creationId xmlns:p14="http://schemas.microsoft.com/office/powerpoint/2010/main" val="63814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68BDE-C0DF-3B45-BDDC-815E56AE913B}"/>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pic>
        <p:nvPicPr>
          <p:cNvPr id="3" name="Picture 2">
            <a:extLst>
              <a:ext uri="{FF2B5EF4-FFF2-40B4-BE49-F238E27FC236}">
                <a16:creationId xmlns:a16="http://schemas.microsoft.com/office/drawing/2014/main" id="{644945EF-B48A-F14C-AB59-43C7C6A32078}"/>
              </a:ext>
            </a:extLst>
          </p:cNvPr>
          <p:cNvPicPr>
            <a:picLocks noChangeAspect="1"/>
          </p:cNvPicPr>
          <p:nvPr/>
        </p:nvPicPr>
        <p:blipFill rotWithShape="1">
          <a:blip r:embed="rId3"/>
          <a:srcRect l="3403" t="16398" r="6636" b="11075"/>
          <a:stretch/>
        </p:blipFill>
        <p:spPr>
          <a:xfrm>
            <a:off x="1938498" y="1107828"/>
            <a:ext cx="5267001" cy="3184700"/>
          </a:xfrm>
          <a:prstGeom prst="rect">
            <a:avLst/>
          </a:prstGeom>
        </p:spPr>
      </p:pic>
      <p:sp>
        <p:nvSpPr>
          <p:cNvPr id="5" name="Google Shape;642;p58">
            <a:extLst>
              <a:ext uri="{FF2B5EF4-FFF2-40B4-BE49-F238E27FC236}">
                <a16:creationId xmlns:a16="http://schemas.microsoft.com/office/drawing/2014/main" id="{8909EB58-81DC-AC4E-8DF5-34DACE961AC8}"/>
              </a:ext>
            </a:extLst>
          </p:cNvPr>
          <p:cNvSpPr txBox="1">
            <a:spLocks/>
          </p:cNvSpPr>
          <p:nvPr/>
        </p:nvSpPr>
        <p:spPr>
          <a:xfrm>
            <a:off x="1974849" y="167662"/>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a:t>RMSE b/w Train-Test Sets</a:t>
            </a:r>
          </a:p>
        </p:txBody>
      </p:sp>
      <p:cxnSp>
        <p:nvCxnSpPr>
          <p:cNvPr id="6" name="Google Shape;412;p50">
            <a:extLst>
              <a:ext uri="{FF2B5EF4-FFF2-40B4-BE49-F238E27FC236}">
                <a16:creationId xmlns:a16="http://schemas.microsoft.com/office/drawing/2014/main" id="{900C0535-EC1B-8D46-9E18-3CAF8C73106F}"/>
              </a:ext>
            </a:extLst>
          </p:cNvPr>
          <p:cNvCxnSpPr/>
          <p:nvPr/>
        </p:nvCxnSpPr>
        <p:spPr>
          <a:xfrm>
            <a:off x="4224906" y="696299"/>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3444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D66AF7-85CE-A34A-BE22-73539F7D0D69}"/>
              </a:ext>
            </a:extLst>
          </p:cNvPr>
          <p:cNvSpPr/>
          <p:nvPr/>
        </p:nvSpPr>
        <p:spPr>
          <a:xfrm>
            <a:off x="927176" y="1771651"/>
            <a:ext cx="3297730" cy="16001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A46FA8DA-C4E9-4F4C-A1E7-B0A2AA2DF085}"/>
              </a:ext>
            </a:extLst>
          </p:cNvPr>
          <p:cNvSpPr/>
          <p:nvPr/>
        </p:nvSpPr>
        <p:spPr>
          <a:xfrm>
            <a:off x="4954668" y="1771651"/>
            <a:ext cx="3297730" cy="1600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D342C016-2E9D-4840-9BB8-4633CC7D7399}"/>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sp>
        <p:nvSpPr>
          <p:cNvPr id="3" name="Google Shape;642;p58">
            <a:extLst>
              <a:ext uri="{FF2B5EF4-FFF2-40B4-BE49-F238E27FC236}">
                <a16:creationId xmlns:a16="http://schemas.microsoft.com/office/drawing/2014/main" id="{36C9DAF3-86DD-F444-83F2-DC55A02544B8}"/>
              </a:ext>
            </a:extLst>
          </p:cNvPr>
          <p:cNvSpPr txBox="1">
            <a:spLocks/>
          </p:cNvSpPr>
          <p:nvPr/>
        </p:nvSpPr>
        <p:spPr>
          <a:xfrm>
            <a:off x="1974849" y="167662"/>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a:t>RMSE b/w LR Models</a:t>
            </a:r>
          </a:p>
        </p:txBody>
      </p:sp>
      <p:cxnSp>
        <p:nvCxnSpPr>
          <p:cNvPr id="4" name="Google Shape;412;p50">
            <a:extLst>
              <a:ext uri="{FF2B5EF4-FFF2-40B4-BE49-F238E27FC236}">
                <a16:creationId xmlns:a16="http://schemas.microsoft.com/office/drawing/2014/main" id="{43B19685-F8C7-E845-A19F-495105B07E8F}"/>
              </a:ext>
            </a:extLst>
          </p:cNvPr>
          <p:cNvCxnSpPr/>
          <p:nvPr/>
        </p:nvCxnSpPr>
        <p:spPr>
          <a:xfrm>
            <a:off x="4224906" y="696299"/>
            <a:ext cx="647100" cy="0"/>
          </a:xfrm>
          <a:prstGeom prst="straightConnector1">
            <a:avLst/>
          </a:prstGeom>
          <a:noFill/>
          <a:ln w="19050"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2064D0EB-638B-D340-A0D3-8D6B7B81856F}"/>
              </a:ext>
            </a:extLst>
          </p:cNvPr>
          <p:cNvPicPr>
            <a:picLocks noChangeAspect="1"/>
          </p:cNvPicPr>
          <p:nvPr/>
        </p:nvPicPr>
        <p:blipFill rotWithShape="1">
          <a:blip r:embed="rId3"/>
          <a:srcRect r="65982"/>
          <a:stretch/>
        </p:blipFill>
        <p:spPr>
          <a:xfrm>
            <a:off x="5105783" y="2276346"/>
            <a:ext cx="2947242" cy="926850"/>
          </a:xfrm>
          <a:prstGeom prst="rect">
            <a:avLst/>
          </a:prstGeom>
        </p:spPr>
      </p:pic>
      <p:pic>
        <p:nvPicPr>
          <p:cNvPr id="8" name="Picture 7" descr="Background pattern&#10;&#10;Description automatically generated with low confidence">
            <a:extLst>
              <a:ext uri="{FF2B5EF4-FFF2-40B4-BE49-F238E27FC236}">
                <a16:creationId xmlns:a16="http://schemas.microsoft.com/office/drawing/2014/main" id="{099A7291-4490-C548-95FF-A36FA209E8DF}"/>
              </a:ext>
            </a:extLst>
          </p:cNvPr>
          <p:cNvPicPr>
            <a:picLocks noChangeAspect="1"/>
          </p:cNvPicPr>
          <p:nvPr/>
        </p:nvPicPr>
        <p:blipFill rotWithShape="1">
          <a:blip r:embed="rId4"/>
          <a:srcRect r="66773"/>
          <a:stretch/>
        </p:blipFill>
        <p:spPr>
          <a:xfrm>
            <a:off x="1251949" y="2245539"/>
            <a:ext cx="2646032" cy="988463"/>
          </a:xfrm>
          <a:prstGeom prst="rect">
            <a:avLst/>
          </a:prstGeom>
        </p:spPr>
      </p:pic>
      <p:sp>
        <p:nvSpPr>
          <p:cNvPr id="11" name="Google Shape;476;p52">
            <a:extLst>
              <a:ext uri="{FF2B5EF4-FFF2-40B4-BE49-F238E27FC236}">
                <a16:creationId xmlns:a16="http://schemas.microsoft.com/office/drawing/2014/main" id="{317EBEF1-4D29-7B40-B91B-790D596ADEE3}"/>
              </a:ext>
            </a:extLst>
          </p:cNvPr>
          <p:cNvSpPr txBox="1">
            <a:spLocks/>
          </p:cNvSpPr>
          <p:nvPr/>
        </p:nvSpPr>
        <p:spPr>
          <a:xfrm>
            <a:off x="1251948" y="1860606"/>
            <a:ext cx="2646033"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latin typeface="Prata" panose="020B0604020202020204" charset="0"/>
              </a:rPr>
              <a:t>Full Standardized Data</a:t>
            </a:r>
            <a:endParaRPr lang="en-SG" sz="1600" b="1">
              <a:latin typeface="Didact Gothic" panose="020B0604020202020204" charset="0"/>
            </a:endParaRPr>
          </a:p>
        </p:txBody>
      </p:sp>
      <p:sp>
        <p:nvSpPr>
          <p:cNvPr id="12" name="Google Shape;476;p52">
            <a:extLst>
              <a:ext uri="{FF2B5EF4-FFF2-40B4-BE49-F238E27FC236}">
                <a16:creationId xmlns:a16="http://schemas.microsoft.com/office/drawing/2014/main" id="{7F0BDD2F-4AD0-0244-8B93-CC801B8B1D5E}"/>
              </a:ext>
            </a:extLst>
          </p:cNvPr>
          <p:cNvSpPr txBox="1">
            <a:spLocks/>
          </p:cNvSpPr>
          <p:nvPr/>
        </p:nvSpPr>
        <p:spPr>
          <a:xfrm>
            <a:off x="5370147" y="1860606"/>
            <a:ext cx="2418515"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latin typeface="Prata" panose="020B0604020202020204" charset="0"/>
              </a:rPr>
              <a:t>EIU Baseline Model</a:t>
            </a:r>
            <a:endParaRPr lang="en-SG" sz="1600" b="1">
              <a:latin typeface="Didact Gothic" panose="020B0604020202020204" charset="0"/>
            </a:endParaRPr>
          </a:p>
        </p:txBody>
      </p:sp>
      <p:sp>
        <p:nvSpPr>
          <p:cNvPr id="14" name="TextBox 13">
            <a:extLst>
              <a:ext uri="{FF2B5EF4-FFF2-40B4-BE49-F238E27FC236}">
                <a16:creationId xmlns:a16="http://schemas.microsoft.com/office/drawing/2014/main" id="{186EA46B-BC6E-4D46-ADE9-41A171DCFD05}"/>
              </a:ext>
            </a:extLst>
          </p:cNvPr>
          <p:cNvSpPr txBox="1"/>
          <p:nvPr/>
        </p:nvSpPr>
        <p:spPr>
          <a:xfrm>
            <a:off x="4224906" y="2232350"/>
            <a:ext cx="729762" cy="584775"/>
          </a:xfrm>
          <a:prstGeom prst="rect">
            <a:avLst/>
          </a:prstGeom>
          <a:noFill/>
        </p:spPr>
        <p:txBody>
          <a:bodyPr wrap="square">
            <a:spAutoFit/>
          </a:bodyPr>
          <a:lstStyle/>
          <a:p>
            <a:pPr algn="ctr"/>
            <a:r>
              <a:rPr lang="en-SG" sz="3200" b="1">
                <a:latin typeface="Didact Gothic" panose="020B0604020202020204" charset="0"/>
              </a:rPr>
              <a:t>&lt;</a:t>
            </a:r>
          </a:p>
        </p:txBody>
      </p:sp>
    </p:spTree>
    <p:extLst>
      <p:ext uri="{BB962C8B-B14F-4D97-AF65-F5344CB8AC3E}">
        <p14:creationId xmlns:p14="http://schemas.microsoft.com/office/powerpoint/2010/main" val="362901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997148-215B-8647-B8B8-FBC0F668EF9C}"/>
              </a:ext>
            </a:extLst>
          </p:cNvPr>
          <p:cNvSpPr txBox="1"/>
          <p:nvPr/>
        </p:nvSpPr>
        <p:spPr>
          <a:xfrm>
            <a:off x="1734" y="10716"/>
            <a:ext cx="1178528" cy="261610"/>
          </a:xfrm>
          <a:prstGeom prst="rect">
            <a:avLst/>
          </a:prstGeom>
          <a:noFill/>
        </p:spPr>
        <p:txBody>
          <a:bodyPr wrap="none" rtlCol="0">
            <a:spAutoFit/>
          </a:bodyPr>
          <a:lstStyle/>
          <a:p>
            <a:r>
              <a:rPr lang="en-SG" sz="1100">
                <a:latin typeface="Didact Gothic" panose="020B0604020202020204" charset="0"/>
              </a:rPr>
              <a:t>Presenter: Jenny</a:t>
            </a:r>
          </a:p>
        </p:txBody>
      </p:sp>
      <p:sp>
        <p:nvSpPr>
          <p:cNvPr id="3" name="Google Shape;642;p58">
            <a:extLst>
              <a:ext uri="{FF2B5EF4-FFF2-40B4-BE49-F238E27FC236}">
                <a16:creationId xmlns:a16="http://schemas.microsoft.com/office/drawing/2014/main" id="{E3AAF5AD-2A39-5540-854B-4F62795204E7}"/>
              </a:ext>
            </a:extLst>
          </p:cNvPr>
          <p:cNvSpPr txBox="1">
            <a:spLocks/>
          </p:cNvSpPr>
          <p:nvPr/>
        </p:nvSpPr>
        <p:spPr>
          <a:xfrm>
            <a:off x="1974850" y="175467"/>
            <a:ext cx="5194300"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US"/>
              <a:t>What we can Infer</a:t>
            </a:r>
          </a:p>
        </p:txBody>
      </p:sp>
      <p:cxnSp>
        <p:nvCxnSpPr>
          <p:cNvPr id="4" name="Google Shape;412;p50">
            <a:extLst>
              <a:ext uri="{FF2B5EF4-FFF2-40B4-BE49-F238E27FC236}">
                <a16:creationId xmlns:a16="http://schemas.microsoft.com/office/drawing/2014/main" id="{6A3C93F5-672A-8C49-8D75-851295F99434}"/>
              </a:ext>
            </a:extLst>
          </p:cNvPr>
          <p:cNvCxnSpPr/>
          <p:nvPr/>
        </p:nvCxnSpPr>
        <p:spPr>
          <a:xfrm>
            <a:off x="4224906" y="696299"/>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7" name="Straight Connector 6">
            <a:extLst>
              <a:ext uri="{FF2B5EF4-FFF2-40B4-BE49-F238E27FC236}">
                <a16:creationId xmlns:a16="http://schemas.microsoft.com/office/drawing/2014/main" id="{92F2A0EE-1D23-744C-89E5-BC2B9FC61C16}"/>
              </a:ext>
            </a:extLst>
          </p:cNvPr>
          <p:cNvCxnSpPr>
            <a:cxnSpLocks/>
          </p:cNvCxnSpPr>
          <p:nvPr/>
        </p:nvCxnSpPr>
        <p:spPr>
          <a:xfrm>
            <a:off x="-215412" y="2571750"/>
            <a:ext cx="9574824"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 name="Rectangle: Rounded Corners 43">
            <a:extLst>
              <a:ext uri="{FF2B5EF4-FFF2-40B4-BE49-F238E27FC236}">
                <a16:creationId xmlns:a16="http://schemas.microsoft.com/office/drawing/2014/main" id="{7D6661F8-1246-E24D-8D9B-C2EB611B75B7}"/>
              </a:ext>
            </a:extLst>
          </p:cNvPr>
          <p:cNvSpPr/>
          <p:nvPr/>
        </p:nvSpPr>
        <p:spPr>
          <a:xfrm>
            <a:off x="4663135" y="1244031"/>
            <a:ext cx="4136123" cy="2655438"/>
          </a:xfrm>
          <a:prstGeom prst="roundRect">
            <a:avLst>
              <a:gd name="adj" fmla="val 5329"/>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44">
            <a:extLst>
              <a:ext uri="{FF2B5EF4-FFF2-40B4-BE49-F238E27FC236}">
                <a16:creationId xmlns:a16="http://schemas.microsoft.com/office/drawing/2014/main" id="{5A5B97B8-525B-3846-87C5-C08BFA30D6E4}"/>
              </a:ext>
            </a:extLst>
          </p:cNvPr>
          <p:cNvSpPr/>
          <p:nvPr/>
        </p:nvSpPr>
        <p:spPr>
          <a:xfrm>
            <a:off x="344741" y="1244031"/>
            <a:ext cx="4136125" cy="2655438"/>
          </a:xfrm>
          <a:prstGeom prst="roundRect">
            <a:avLst>
              <a:gd name="adj" fmla="val 532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Google Shape;410;p50">
            <a:extLst>
              <a:ext uri="{FF2B5EF4-FFF2-40B4-BE49-F238E27FC236}">
                <a16:creationId xmlns:a16="http://schemas.microsoft.com/office/drawing/2014/main" id="{FE809EC0-6D2C-B04D-94B3-246811A7CBB6}"/>
              </a:ext>
            </a:extLst>
          </p:cNvPr>
          <p:cNvSpPr txBox="1">
            <a:spLocks/>
          </p:cNvSpPr>
          <p:nvPr/>
        </p:nvSpPr>
        <p:spPr>
          <a:xfrm>
            <a:off x="195460" y="3913115"/>
            <a:ext cx="4428707"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a:latin typeface="Prata" panose="020B0604020202020204" charset="0"/>
              </a:rPr>
              <a:t>Variables Left in EIU Baseline Model</a:t>
            </a:r>
          </a:p>
        </p:txBody>
      </p:sp>
      <p:sp>
        <p:nvSpPr>
          <p:cNvPr id="24" name="Google Shape;410;p50">
            <a:extLst>
              <a:ext uri="{FF2B5EF4-FFF2-40B4-BE49-F238E27FC236}">
                <a16:creationId xmlns:a16="http://schemas.microsoft.com/office/drawing/2014/main" id="{0585E9E1-65AB-DD48-9ABF-9467D732292A}"/>
              </a:ext>
            </a:extLst>
          </p:cNvPr>
          <p:cNvSpPr txBox="1">
            <a:spLocks/>
          </p:cNvSpPr>
          <p:nvPr/>
        </p:nvSpPr>
        <p:spPr>
          <a:xfrm>
            <a:off x="4598400" y="3891924"/>
            <a:ext cx="4428707" cy="4794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a:latin typeface="Prata" panose="020B0604020202020204" charset="0"/>
              </a:rPr>
              <a:t>Variables Left in Full Dataset Model</a:t>
            </a:r>
          </a:p>
        </p:txBody>
      </p:sp>
      <p:sp>
        <p:nvSpPr>
          <p:cNvPr id="27" name="Google Shape;476;p52">
            <a:extLst>
              <a:ext uri="{FF2B5EF4-FFF2-40B4-BE49-F238E27FC236}">
                <a16:creationId xmlns:a16="http://schemas.microsoft.com/office/drawing/2014/main" id="{0F3B720C-2ABC-FC4A-AF34-992AC4689964}"/>
              </a:ext>
            </a:extLst>
          </p:cNvPr>
          <p:cNvSpPr txBox="1">
            <a:spLocks/>
          </p:cNvSpPr>
          <p:nvPr/>
        </p:nvSpPr>
        <p:spPr>
          <a:xfrm>
            <a:off x="770392" y="1693641"/>
            <a:ext cx="3278842" cy="17562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600">
                <a:solidFill>
                  <a:schemeClr val="accent2"/>
                </a:solidFill>
                <a:latin typeface="Didact Gothic" panose="020B0604020202020204" charset="0"/>
              </a:rPr>
              <a:t>Market Size</a:t>
            </a:r>
          </a:p>
          <a:p>
            <a:pPr algn="ctr"/>
            <a:r>
              <a:rPr lang="en-SG" sz="1600">
                <a:solidFill>
                  <a:schemeClr val="accent2"/>
                </a:solidFill>
                <a:latin typeface="Didact Gothic" panose="020B0604020202020204" charset="0"/>
              </a:rPr>
              <a:t>Mean Years of Schooling</a:t>
            </a:r>
          </a:p>
          <a:p>
            <a:pPr algn="ctr"/>
            <a:r>
              <a:rPr lang="en-SG" sz="1600">
                <a:solidFill>
                  <a:schemeClr val="bg1"/>
                </a:solidFill>
                <a:latin typeface="Didact Gothic" panose="020B0604020202020204" charset="0"/>
              </a:rPr>
              <a:t>Trade Openness</a:t>
            </a:r>
          </a:p>
          <a:p>
            <a:pPr algn="ctr"/>
            <a:r>
              <a:rPr lang="en-SG" sz="1600">
                <a:solidFill>
                  <a:schemeClr val="bg1"/>
                </a:solidFill>
                <a:latin typeface="Didact Gothic" panose="020B0604020202020204" charset="0"/>
              </a:rPr>
              <a:t>Labour Force</a:t>
            </a:r>
          </a:p>
          <a:p>
            <a:pPr algn="ctr"/>
            <a:r>
              <a:rPr lang="en-SG" sz="1600">
                <a:solidFill>
                  <a:schemeClr val="bg1"/>
                </a:solidFill>
                <a:latin typeface="Didact Gothic" panose="020B0604020202020204" charset="0"/>
              </a:rPr>
              <a:t>Domestic Credit to Private Sector</a:t>
            </a:r>
          </a:p>
        </p:txBody>
      </p:sp>
      <p:sp>
        <p:nvSpPr>
          <p:cNvPr id="29" name="TextBox 28">
            <a:extLst>
              <a:ext uri="{FF2B5EF4-FFF2-40B4-BE49-F238E27FC236}">
                <a16:creationId xmlns:a16="http://schemas.microsoft.com/office/drawing/2014/main" id="{4CF16932-7955-1B4D-8D2E-C3687537DA65}"/>
              </a:ext>
            </a:extLst>
          </p:cNvPr>
          <p:cNvSpPr txBox="1"/>
          <p:nvPr/>
        </p:nvSpPr>
        <p:spPr>
          <a:xfrm>
            <a:off x="5116294" y="1560305"/>
            <a:ext cx="3392918" cy="2031325"/>
          </a:xfrm>
          <a:prstGeom prst="rect">
            <a:avLst/>
          </a:prstGeom>
          <a:noFill/>
        </p:spPr>
        <p:txBody>
          <a:bodyPr wrap="square">
            <a:spAutoFit/>
          </a:bodyPr>
          <a:lstStyle/>
          <a:p>
            <a:pPr algn="ctr"/>
            <a:r>
              <a:rPr lang="en-SG" sz="1400">
                <a:solidFill>
                  <a:schemeClr val="bg1"/>
                </a:solidFill>
                <a:latin typeface="Didact Gothic" panose="020B0604020202020204" charset="0"/>
              </a:rPr>
              <a:t>Trade Openness</a:t>
            </a:r>
          </a:p>
          <a:p>
            <a:pPr algn="ctr"/>
            <a:r>
              <a:rPr lang="en-SG" sz="1400">
                <a:solidFill>
                  <a:schemeClr val="bg1"/>
                </a:solidFill>
                <a:latin typeface="Didact Gothic" panose="020B0604020202020204" charset="0"/>
              </a:rPr>
              <a:t>Labour Force</a:t>
            </a:r>
          </a:p>
          <a:p>
            <a:pPr algn="ctr"/>
            <a:r>
              <a:rPr lang="en-SG" sz="1400">
                <a:solidFill>
                  <a:schemeClr val="bg1"/>
                </a:solidFill>
                <a:latin typeface="Didact Gothic" panose="020B0604020202020204" charset="0"/>
              </a:rPr>
              <a:t>Domestic Credit to Private Sector</a:t>
            </a:r>
          </a:p>
          <a:p>
            <a:pPr algn="ctr"/>
            <a:r>
              <a:rPr lang="en-SG">
                <a:solidFill>
                  <a:schemeClr val="tx1"/>
                </a:solidFill>
                <a:latin typeface="Didact Gothic" panose="020B0604020202020204" charset="0"/>
              </a:rPr>
              <a:t>Inflation</a:t>
            </a:r>
          </a:p>
          <a:p>
            <a:pPr algn="ctr"/>
            <a:r>
              <a:rPr lang="en-SG" sz="1400">
                <a:solidFill>
                  <a:schemeClr val="tx1"/>
                </a:solidFill>
                <a:latin typeface="Didact Gothic" panose="020B0604020202020204" charset="0"/>
              </a:rPr>
              <a:t>Child Mortality</a:t>
            </a:r>
          </a:p>
          <a:p>
            <a:pPr algn="ctr"/>
            <a:r>
              <a:rPr lang="en-SG" sz="1400">
                <a:solidFill>
                  <a:schemeClr val="tx1"/>
                </a:solidFill>
                <a:latin typeface="Didact Gothic" panose="020B0604020202020204" charset="0"/>
              </a:rPr>
              <a:t>Ur</a:t>
            </a:r>
            <a:r>
              <a:rPr lang="en-SG">
                <a:solidFill>
                  <a:schemeClr val="tx1"/>
                </a:solidFill>
                <a:latin typeface="Didact Gothic" panose="020B0604020202020204" charset="0"/>
              </a:rPr>
              <a:t>ban Population</a:t>
            </a:r>
          </a:p>
          <a:p>
            <a:pPr algn="ctr"/>
            <a:r>
              <a:rPr lang="en-SG">
                <a:solidFill>
                  <a:schemeClr val="tx1"/>
                </a:solidFill>
                <a:latin typeface="Didact Gothic" panose="020B0604020202020204" charset="0"/>
              </a:rPr>
              <a:t>CO</a:t>
            </a:r>
            <a:r>
              <a:rPr lang="en-SG" baseline="-25000">
                <a:solidFill>
                  <a:schemeClr val="tx1"/>
                </a:solidFill>
                <a:latin typeface="Didact Gothic" panose="020B0604020202020204" charset="0"/>
              </a:rPr>
              <a:t>2</a:t>
            </a:r>
            <a:r>
              <a:rPr lang="en-SG">
                <a:solidFill>
                  <a:schemeClr val="tx1"/>
                </a:solidFill>
                <a:latin typeface="Didact Gothic" panose="020B0604020202020204" charset="0"/>
              </a:rPr>
              <a:t> Emissions</a:t>
            </a:r>
          </a:p>
          <a:p>
            <a:pPr algn="ctr"/>
            <a:r>
              <a:rPr lang="en-SG">
                <a:solidFill>
                  <a:schemeClr val="tx1"/>
                </a:solidFill>
                <a:latin typeface="Didact Gothic" panose="020B0604020202020204" charset="0"/>
              </a:rPr>
              <a:t>Industry Value-Added</a:t>
            </a:r>
          </a:p>
          <a:p>
            <a:pPr algn="ctr"/>
            <a:r>
              <a:rPr lang="en-SG">
                <a:solidFill>
                  <a:schemeClr val="tx1"/>
                </a:solidFill>
                <a:latin typeface="Didact Gothic" panose="020B0604020202020204" charset="0"/>
              </a:rPr>
              <a:t>Unemployment Rate</a:t>
            </a:r>
          </a:p>
        </p:txBody>
      </p:sp>
    </p:spTree>
    <p:extLst>
      <p:ext uri="{BB962C8B-B14F-4D97-AF65-F5344CB8AC3E}">
        <p14:creationId xmlns:p14="http://schemas.microsoft.com/office/powerpoint/2010/main" val="187404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345423" y="2318197"/>
            <a:ext cx="3783480" cy="1113387"/>
          </a:xfrm>
          <a:prstGeom prst="rect">
            <a:avLst/>
          </a:prstGeom>
        </p:spPr>
        <p:txBody>
          <a:bodyPr spcFirstLastPara="1" wrap="square" lIns="91425" tIns="91425" rIns="91425" bIns="91425" anchor="ctr" anchorCtr="0">
            <a:noAutofit/>
          </a:bodyPr>
          <a:lstStyle/>
          <a:p>
            <a:r>
              <a:rPr lang="en" b="1" dirty="0"/>
              <a:t>CART</a:t>
            </a:r>
            <a:br>
              <a:rPr lang="en" b="1" dirty="0"/>
            </a:br>
            <a:r>
              <a:rPr lang="en" sz="1400" dirty="0"/>
              <a:t>Classification &amp; Regression Tree</a:t>
            </a:r>
            <a:endParaRPr lang="en-US" dirty="0"/>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04</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4625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47CEE0-1133-4A7A-B489-25F18A0FD216}"/>
              </a:ext>
            </a:extLst>
          </p:cNvPr>
          <p:cNvSpPr txBox="1"/>
          <p:nvPr/>
        </p:nvSpPr>
        <p:spPr>
          <a:xfrm>
            <a:off x="1341832" y="1199136"/>
            <a:ext cx="6443663"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600" b="0" i="0" u="none" strike="noStrike" dirty="0">
                <a:solidFill>
                  <a:srgbClr val="000000"/>
                </a:solidFill>
                <a:effectLst/>
                <a:latin typeface="Didact Gothic" panose="020B0604020202020204" charset="0"/>
              </a:rPr>
              <a:t>A Classification and Regression Tree (CART), is a </a:t>
            </a:r>
            <a:r>
              <a:rPr lang="en-US" sz="1600" b="0" i="0" u="none" strike="noStrike" dirty="0">
                <a:solidFill>
                  <a:srgbClr val="FF0000"/>
                </a:solidFill>
                <a:effectLst/>
                <a:latin typeface="Didact Gothic" panose="020B0604020202020204" charset="0"/>
              </a:rPr>
              <a:t>predictive model</a:t>
            </a:r>
            <a:r>
              <a:rPr lang="en-US" sz="1600" b="0" i="0" u="none" strike="noStrike" dirty="0">
                <a:solidFill>
                  <a:srgbClr val="000000"/>
                </a:solidFill>
                <a:effectLst/>
                <a:latin typeface="Didact Gothic" panose="020B0604020202020204" charset="0"/>
              </a:rPr>
              <a:t>, which explains how an outcome variable's values can be predicted based on other values</a:t>
            </a:r>
            <a:endParaRPr lang="en-SG" sz="1600" dirty="0">
              <a:latin typeface="Didact Gothic" panose="020B0604020202020204" charset="0"/>
            </a:endParaRPr>
          </a:p>
        </p:txBody>
      </p:sp>
      <p:sp>
        <p:nvSpPr>
          <p:cNvPr id="5" name="TextBox 4">
            <a:extLst>
              <a:ext uri="{FF2B5EF4-FFF2-40B4-BE49-F238E27FC236}">
                <a16:creationId xmlns:a16="http://schemas.microsoft.com/office/drawing/2014/main" id="{3F76BB15-4FFE-4949-B146-B1585FD62A55}"/>
              </a:ext>
            </a:extLst>
          </p:cNvPr>
          <p:cNvSpPr txBox="1"/>
          <p:nvPr/>
        </p:nvSpPr>
        <p:spPr>
          <a:xfrm>
            <a:off x="-16672" y="25076"/>
            <a:ext cx="1260281" cy="261610"/>
          </a:xfrm>
          <a:prstGeom prst="rect">
            <a:avLst/>
          </a:prstGeom>
          <a:noFill/>
        </p:spPr>
        <p:txBody>
          <a:bodyPr wrap="none" rtlCol="0">
            <a:spAutoFit/>
          </a:bodyPr>
          <a:lstStyle/>
          <a:p>
            <a:r>
              <a:rPr lang="en-SG" sz="1100" dirty="0">
                <a:latin typeface="Didact Gothic" panose="020B0604020202020204" charset="0"/>
              </a:rPr>
              <a:t>Presenter: Yi Xuan</a:t>
            </a:r>
          </a:p>
        </p:txBody>
      </p:sp>
      <p:sp>
        <p:nvSpPr>
          <p:cNvPr id="6" name="Google Shape;642;p58">
            <a:extLst>
              <a:ext uri="{FF2B5EF4-FFF2-40B4-BE49-F238E27FC236}">
                <a16:creationId xmlns:a16="http://schemas.microsoft.com/office/drawing/2014/main" id="{B98899BF-2A97-42C1-B8A1-E1CDDF054174}"/>
              </a:ext>
            </a:extLst>
          </p:cNvPr>
          <p:cNvSpPr txBox="1">
            <a:spLocks/>
          </p:cNvSpPr>
          <p:nvPr/>
        </p:nvSpPr>
        <p:spPr>
          <a:xfrm>
            <a:off x="-16672" y="357798"/>
            <a:ext cx="9160672"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dirty="0"/>
              <a:t>What is CART?</a:t>
            </a:r>
          </a:p>
        </p:txBody>
      </p:sp>
      <p:cxnSp>
        <p:nvCxnSpPr>
          <p:cNvPr id="7" name="Google Shape;412;p50">
            <a:extLst>
              <a:ext uri="{FF2B5EF4-FFF2-40B4-BE49-F238E27FC236}">
                <a16:creationId xmlns:a16="http://schemas.microsoft.com/office/drawing/2014/main" id="{77CC6DA1-B2A3-48AF-A1B4-44CB9BE6BC88}"/>
              </a:ext>
            </a:extLst>
          </p:cNvPr>
          <p:cNvCxnSpPr/>
          <p:nvPr/>
        </p:nvCxnSpPr>
        <p:spPr>
          <a:xfrm>
            <a:off x="4248450" y="886435"/>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13" name="Google Shape;7722;p71">
            <a:extLst>
              <a:ext uri="{FF2B5EF4-FFF2-40B4-BE49-F238E27FC236}">
                <a16:creationId xmlns:a16="http://schemas.microsoft.com/office/drawing/2014/main" id="{4946781D-087C-47AC-B2EE-50BB75EDCE55}"/>
              </a:ext>
            </a:extLst>
          </p:cNvPr>
          <p:cNvGrpSpPr/>
          <p:nvPr/>
        </p:nvGrpSpPr>
        <p:grpSpPr>
          <a:xfrm>
            <a:off x="2079806" y="2235041"/>
            <a:ext cx="5276474" cy="2339230"/>
            <a:chOff x="363632" y="2411619"/>
            <a:chExt cx="2433352" cy="889719"/>
          </a:xfrm>
        </p:grpSpPr>
        <p:cxnSp>
          <p:nvCxnSpPr>
            <p:cNvPr id="14" name="Google Shape;7723;p71">
              <a:extLst>
                <a:ext uri="{FF2B5EF4-FFF2-40B4-BE49-F238E27FC236}">
                  <a16:creationId xmlns:a16="http://schemas.microsoft.com/office/drawing/2014/main" id="{0BB86A61-6AB8-4886-949C-C7DC82F94FBA}"/>
                </a:ext>
              </a:extLst>
            </p:cNvPr>
            <p:cNvCxnSpPr>
              <a:cxnSpLocks/>
              <a:stCxn id="26" idx="2"/>
              <a:endCxn id="24" idx="0"/>
            </p:cNvCxnSpPr>
            <p:nvPr/>
          </p:nvCxnSpPr>
          <p:spPr>
            <a:xfrm rot="16200000" flipH="1">
              <a:off x="1703200" y="2340250"/>
              <a:ext cx="235210" cy="628148"/>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cxnSp>
          <p:nvCxnSpPr>
            <p:cNvPr id="15" name="Google Shape;7726;p71">
              <a:extLst>
                <a:ext uri="{FF2B5EF4-FFF2-40B4-BE49-F238E27FC236}">
                  <a16:creationId xmlns:a16="http://schemas.microsoft.com/office/drawing/2014/main" id="{EAD9B9A4-ED82-436E-B1B7-CCB71EF1DE27}"/>
                </a:ext>
              </a:extLst>
            </p:cNvPr>
            <p:cNvCxnSpPr>
              <a:cxnSpLocks/>
              <a:stCxn id="25" idx="0"/>
              <a:endCxn id="26" idx="2"/>
            </p:cNvCxnSpPr>
            <p:nvPr/>
          </p:nvCxnSpPr>
          <p:spPr>
            <a:xfrm rot="5400000" flipH="1" flipV="1">
              <a:off x="1098537" y="2364351"/>
              <a:ext cx="235826" cy="580561"/>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cxnSp>
          <p:nvCxnSpPr>
            <p:cNvPr id="16" name="Google Shape;7728;p71">
              <a:extLst>
                <a:ext uri="{FF2B5EF4-FFF2-40B4-BE49-F238E27FC236}">
                  <a16:creationId xmlns:a16="http://schemas.microsoft.com/office/drawing/2014/main" id="{8E4A632D-B292-4562-9819-3B140EB1532D}"/>
                </a:ext>
              </a:extLst>
            </p:cNvPr>
            <p:cNvCxnSpPr>
              <a:cxnSpLocks/>
              <a:stCxn id="25" idx="2"/>
              <a:endCxn id="21" idx="0"/>
            </p:cNvCxnSpPr>
            <p:nvPr/>
          </p:nvCxnSpPr>
          <p:spPr>
            <a:xfrm rot="16200000" flipH="1">
              <a:off x="981863" y="2841951"/>
              <a:ext cx="278593" cy="389980"/>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cxnSp>
          <p:nvCxnSpPr>
            <p:cNvPr id="17" name="Google Shape;7730;p71">
              <a:extLst>
                <a:ext uri="{FF2B5EF4-FFF2-40B4-BE49-F238E27FC236}">
                  <a16:creationId xmlns:a16="http://schemas.microsoft.com/office/drawing/2014/main" id="{F43D417F-4A48-4439-B32C-C8A3BC92493D}"/>
                </a:ext>
              </a:extLst>
            </p:cNvPr>
            <p:cNvCxnSpPr>
              <a:cxnSpLocks/>
              <a:stCxn id="20" idx="0"/>
              <a:endCxn id="25" idx="2"/>
            </p:cNvCxnSpPr>
            <p:nvPr/>
          </p:nvCxnSpPr>
          <p:spPr>
            <a:xfrm rot="5400000" flipH="1" flipV="1">
              <a:off x="585779" y="2835848"/>
              <a:ext cx="278593" cy="402187"/>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cxnSp>
          <p:nvCxnSpPr>
            <p:cNvPr id="18" name="Google Shape;7732;p71">
              <a:extLst>
                <a:ext uri="{FF2B5EF4-FFF2-40B4-BE49-F238E27FC236}">
                  <a16:creationId xmlns:a16="http://schemas.microsoft.com/office/drawing/2014/main" id="{02AD6913-E326-4806-8955-C121B7A2E2D6}"/>
                </a:ext>
              </a:extLst>
            </p:cNvPr>
            <p:cNvCxnSpPr>
              <a:cxnSpLocks/>
              <a:stCxn id="24" idx="2"/>
              <a:endCxn id="23" idx="0"/>
            </p:cNvCxnSpPr>
            <p:nvPr/>
          </p:nvCxnSpPr>
          <p:spPr>
            <a:xfrm rot="16200000" flipH="1">
              <a:off x="2246152" y="2785755"/>
              <a:ext cx="279209" cy="501756"/>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cxnSp>
          <p:nvCxnSpPr>
            <p:cNvPr id="19" name="Google Shape;7734;p71">
              <a:extLst>
                <a:ext uri="{FF2B5EF4-FFF2-40B4-BE49-F238E27FC236}">
                  <a16:creationId xmlns:a16="http://schemas.microsoft.com/office/drawing/2014/main" id="{3D64DFD9-099B-496C-9AD3-82B0237BAD95}"/>
                </a:ext>
              </a:extLst>
            </p:cNvPr>
            <p:cNvCxnSpPr>
              <a:cxnSpLocks/>
              <a:stCxn id="22" idx="0"/>
              <a:endCxn id="24" idx="2"/>
            </p:cNvCxnSpPr>
            <p:nvPr/>
          </p:nvCxnSpPr>
          <p:spPr>
            <a:xfrm rot="5400000" flipH="1" flipV="1">
              <a:off x="1778875" y="2820235"/>
              <a:ext cx="279209" cy="432797"/>
            </a:xfrm>
            <a:prstGeom prst="bentConnector3">
              <a:avLst>
                <a:gd name="adj1" fmla="val 50000"/>
              </a:avLst>
            </a:prstGeom>
            <a:noFill/>
            <a:ln w="9525" cap="flat" cmpd="sng">
              <a:solidFill>
                <a:schemeClr val="accent3">
                  <a:lumMod val="50000"/>
                </a:schemeClr>
              </a:solidFill>
              <a:prstDash val="solid"/>
              <a:round/>
              <a:headEnd type="none" w="sm" len="sm"/>
              <a:tailEnd type="none" w="sm" len="sm"/>
            </a:ln>
          </p:spPr>
        </p:cxnSp>
        <p:sp>
          <p:nvSpPr>
            <p:cNvPr id="20" name="Google Shape;7731;p71">
              <a:extLst>
                <a:ext uri="{FF2B5EF4-FFF2-40B4-BE49-F238E27FC236}">
                  <a16:creationId xmlns:a16="http://schemas.microsoft.com/office/drawing/2014/main" id="{11672CF8-192A-48E6-8877-36C7BA7556B6}"/>
                </a:ext>
              </a:extLst>
            </p:cNvPr>
            <p:cNvSpPr/>
            <p:nvPr/>
          </p:nvSpPr>
          <p:spPr>
            <a:xfrm>
              <a:off x="363632"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21" name="Google Shape;7729;p71">
              <a:extLst>
                <a:ext uri="{FF2B5EF4-FFF2-40B4-BE49-F238E27FC236}">
                  <a16:creationId xmlns:a16="http://schemas.microsoft.com/office/drawing/2014/main" id="{5F25F0BC-65FB-4707-9CC9-390C1CC85D95}"/>
                </a:ext>
              </a:extLst>
            </p:cNvPr>
            <p:cNvSpPr/>
            <p:nvPr/>
          </p:nvSpPr>
          <p:spPr>
            <a:xfrm>
              <a:off x="1155799"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22" name="Google Shape;7735;p71">
              <a:extLst>
                <a:ext uri="{FF2B5EF4-FFF2-40B4-BE49-F238E27FC236}">
                  <a16:creationId xmlns:a16="http://schemas.microsoft.com/office/drawing/2014/main" id="{E1E64243-F0FA-41CE-9CE5-F48EC02529C4}"/>
                </a:ext>
              </a:extLst>
            </p:cNvPr>
            <p:cNvSpPr/>
            <p:nvPr/>
          </p:nvSpPr>
          <p:spPr>
            <a:xfrm>
              <a:off x="1541731"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23" name="Google Shape;7733;p71">
              <a:extLst>
                <a:ext uri="{FF2B5EF4-FFF2-40B4-BE49-F238E27FC236}">
                  <a16:creationId xmlns:a16="http://schemas.microsoft.com/office/drawing/2014/main" id="{83C104BA-8FF1-42C6-8AAA-9E1FC0FF31B7}"/>
                </a:ext>
              </a:extLst>
            </p:cNvPr>
            <p:cNvSpPr/>
            <p:nvPr/>
          </p:nvSpPr>
          <p:spPr>
            <a:xfrm>
              <a:off x="2476284" y="3176238"/>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24" name="Google Shape;7725;p71">
              <a:extLst>
                <a:ext uri="{FF2B5EF4-FFF2-40B4-BE49-F238E27FC236}">
                  <a16:creationId xmlns:a16="http://schemas.microsoft.com/office/drawing/2014/main" id="{918C098E-7EC3-4675-A6ED-783041AFAE6D}"/>
                </a:ext>
              </a:extLst>
            </p:cNvPr>
            <p:cNvSpPr/>
            <p:nvPr/>
          </p:nvSpPr>
          <p:spPr>
            <a:xfrm>
              <a:off x="1974528" y="2771929"/>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25" name="Google Shape;7727;p71">
              <a:extLst>
                <a:ext uri="{FF2B5EF4-FFF2-40B4-BE49-F238E27FC236}">
                  <a16:creationId xmlns:a16="http://schemas.microsoft.com/office/drawing/2014/main" id="{74814719-AF4F-43DC-8A78-AB9034D674BF}"/>
                </a:ext>
              </a:extLst>
            </p:cNvPr>
            <p:cNvSpPr/>
            <p:nvPr/>
          </p:nvSpPr>
          <p:spPr>
            <a:xfrm>
              <a:off x="765819" y="2772545"/>
              <a:ext cx="320700"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50" dirty="0">
                <a:solidFill>
                  <a:schemeClr val="tx1"/>
                </a:solidFill>
                <a:latin typeface="Didact Gothic" panose="020B0604020202020204" charset="0"/>
              </a:endParaRPr>
            </a:p>
          </p:txBody>
        </p:sp>
        <p:sp>
          <p:nvSpPr>
            <p:cNvPr id="26" name="Google Shape;7724;p71">
              <a:extLst>
                <a:ext uri="{FF2B5EF4-FFF2-40B4-BE49-F238E27FC236}">
                  <a16:creationId xmlns:a16="http://schemas.microsoft.com/office/drawing/2014/main" id="{F2F7FC37-AD43-4806-8E7A-65294D1A2E9C}"/>
                </a:ext>
              </a:extLst>
            </p:cNvPr>
            <p:cNvSpPr/>
            <p:nvPr/>
          </p:nvSpPr>
          <p:spPr>
            <a:xfrm>
              <a:off x="1346381" y="2411619"/>
              <a:ext cx="320699" cy="125100"/>
            </a:xfrm>
            <a:prstGeom prst="roundRect">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tx1"/>
                </a:solidFill>
                <a:latin typeface="Didact Gothic" panose="020B0604020202020204" charset="0"/>
              </a:endParaRPr>
            </a:p>
          </p:txBody>
        </p:sp>
      </p:grpSp>
      <p:grpSp>
        <p:nvGrpSpPr>
          <p:cNvPr id="31" name="Group 30">
            <a:extLst>
              <a:ext uri="{FF2B5EF4-FFF2-40B4-BE49-F238E27FC236}">
                <a16:creationId xmlns:a16="http://schemas.microsoft.com/office/drawing/2014/main" id="{610B2E88-72ED-46FD-B9F4-DCB9FE6B47D9}"/>
              </a:ext>
            </a:extLst>
          </p:cNvPr>
          <p:cNvGrpSpPr/>
          <p:nvPr/>
        </p:nvGrpSpPr>
        <p:grpSpPr>
          <a:xfrm>
            <a:off x="5084588" y="2220881"/>
            <a:ext cx="2832632" cy="513694"/>
            <a:chOff x="4120902" y="899579"/>
            <a:chExt cx="3850786" cy="398824"/>
          </a:xfrm>
        </p:grpSpPr>
        <p:grpSp>
          <p:nvGrpSpPr>
            <p:cNvPr id="32" name="Group 31">
              <a:extLst>
                <a:ext uri="{FF2B5EF4-FFF2-40B4-BE49-F238E27FC236}">
                  <a16:creationId xmlns:a16="http://schemas.microsoft.com/office/drawing/2014/main" id="{24AC4874-2303-43A2-9BF4-EF463D0536E4}"/>
                </a:ext>
              </a:extLst>
            </p:cNvPr>
            <p:cNvGrpSpPr/>
            <p:nvPr/>
          </p:nvGrpSpPr>
          <p:grpSpPr>
            <a:xfrm>
              <a:off x="4120902" y="1064403"/>
              <a:ext cx="1689139" cy="85203"/>
              <a:chOff x="4191196" y="974873"/>
              <a:chExt cx="1689139" cy="85203"/>
            </a:xfrm>
          </p:grpSpPr>
          <p:cxnSp>
            <p:nvCxnSpPr>
              <p:cNvPr id="37" name="Straight Connector 36">
                <a:extLst>
                  <a:ext uri="{FF2B5EF4-FFF2-40B4-BE49-F238E27FC236}">
                    <a16:creationId xmlns:a16="http://schemas.microsoft.com/office/drawing/2014/main" id="{AA6E3F72-EF68-4FBB-9E4B-A31E0C2CF889}"/>
                  </a:ext>
                </a:extLst>
              </p:cNvPr>
              <p:cNvCxnSpPr>
                <a:cxnSpLocks/>
              </p:cNvCxnSpPr>
              <p:nvPr/>
            </p:nvCxnSpPr>
            <p:spPr>
              <a:xfrm>
                <a:off x="4191196" y="974873"/>
                <a:ext cx="583794" cy="85203"/>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183E879-D642-4816-8166-04C752523694}"/>
                  </a:ext>
                </a:extLst>
              </p:cNvPr>
              <p:cNvCxnSpPr>
                <a:cxnSpLocks/>
              </p:cNvCxnSpPr>
              <p:nvPr/>
            </p:nvCxnSpPr>
            <p:spPr>
              <a:xfrm>
                <a:off x="4774990" y="1060076"/>
                <a:ext cx="1105345"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C9D7E330-9E44-4A1D-8C59-63AE77D39742}"/>
                </a:ext>
              </a:extLst>
            </p:cNvPr>
            <p:cNvGrpSpPr/>
            <p:nvPr/>
          </p:nvGrpSpPr>
          <p:grpSpPr>
            <a:xfrm>
              <a:off x="5830039" y="899579"/>
              <a:ext cx="2141649" cy="398824"/>
              <a:chOff x="5837084" y="727628"/>
              <a:chExt cx="2141649" cy="398824"/>
            </a:xfrm>
          </p:grpSpPr>
          <p:sp>
            <p:nvSpPr>
              <p:cNvPr id="34" name="Rectangle: Rounded Corners 33">
                <a:extLst>
                  <a:ext uri="{FF2B5EF4-FFF2-40B4-BE49-F238E27FC236}">
                    <a16:creationId xmlns:a16="http://schemas.microsoft.com/office/drawing/2014/main" id="{DC9D463F-F8FC-4504-BD51-8CBDA77CE5F4}"/>
                  </a:ext>
                </a:extLst>
              </p:cNvPr>
              <p:cNvSpPr/>
              <p:nvPr/>
            </p:nvSpPr>
            <p:spPr>
              <a:xfrm>
                <a:off x="5837084" y="764354"/>
                <a:ext cx="2141649" cy="362098"/>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Didact Gothic" panose="020B0604020202020204" charset="0"/>
                  </a:rPr>
                  <a:t>Root Node</a:t>
                </a:r>
              </a:p>
            </p:txBody>
          </p:sp>
          <p:sp>
            <p:nvSpPr>
              <p:cNvPr id="35" name="TextBox 34">
                <a:extLst>
                  <a:ext uri="{FF2B5EF4-FFF2-40B4-BE49-F238E27FC236}">
                    <a16:creationId xmlns:a16="http://schemas.microsoft.com/office/drawing/2014/main" id="{AB50F297-D703-477F-A372-BD84E728C5A8}"/>
                  </a:ext>
                </a:extLst>
              </p:cNvPr>
              <p:cNvSpPr txBox="1"/>
              <p:nvPr/>
            </p:nvSpPr>
            <p:spPr>
              <a:xfrm>
                <a:off x="6656780" y="727628"/>
                <a:ext cx="251130" cy="238953"/>
              </a:xfrm>
              <a:prstGeom prst="rect">
                <a:avLst/>
              </a:prstGeom>
              <a:noFill/>
            </p:spPr>
            <p:txBody>
              <a:bodyPr wrap="none" rtlCol="0">
                <a:spAutoFit/>
              </a:bodyPr>
              <a:lstStyle/>
              <a:p>
                <a:endParaRPr lang="en-SG" dirty="0">
                  <a:latin typeface="Prata" panose="020B0604020202020204" charset="0"/>
                </a:endParaRPr>
              </a:p>
            </p:txBody>
          </p:sp>
        </p:grpSp>
      </p:grpSp>
      <p:grpSp>
        <p:nvGrpSpPr>
          <p:cNvPr id="73" name="Group 72">
            <a:extLst>
              <a:ext uri="{FF2B5EF4-FFF2-40B4-BE49-F238E27FC236}">
                <a16:creationId xmlns:a16="http://schemas.microsoft.com/office/drawing/2014/main" id="{442014A8-47C4-428A-A2BA-8F7045BBEA3D}"/>
              </a:ext>
            </a:extLst>
          </p:cNvPr>
          <p:cNvGrpSpPr/>
          <p:nvPr/>
        </p:nvGrpSpPr>
        <p:grpSpPr>
          <a:xfrm>
            <a:off x="183591" y="2925514"/>
            <a:ext cx="1728487" cy="1482180"/>
            <a:chOff x="5729252" y="899579"/>
            <a:chExt cx="2349770" cy="1150740"/>
          </a:xfrm>
        </p:grpSpPr>
        <p:grpSp>
          <p:nvGrpSpPr>
            <p:cNvPr id="74" name="Group 73">
              <a:extLst>
                <a:ext uri="{FF2B5EF4-FFF2-40B4-BE49-F238E27FC236}">
                  <a16:creationId xmlns:a16="http://schemas.microsoft.com/office/drawing/2014/main" id="{A6BBF4CA-0514-412B-ACA4-4EB9556E3086}"/>
                </a:ext>
              </a:extLst>
            </p:cNvPr>
            <p:cNvGrpSpPr/>
            <p:nvPr/>
          </p:nvGrpSpPr>
          <p:grpSpPr>
            <a:xfrm>
              <a:off x="6800077" y="1871647"/>
              <a:ext cx="1278945" cy="178672"/>
              <a:chOff x="6870371" y="1782117"/>
              <a:chExt cx="1278945" cy="178672"/>
            </a:xfrm>
          </p:grpSpPr>
          <p:cxnSp>
            <p:nvCxnSpPr>
              <p:cNvPr id="78" name="Straight Connector 77">
                <a:extLst>
                  <a:ext uri="{FF2B5EF4-FFF2-40B4-BE49-F238E27FC236}">
                    <a16:creationId xmlns:a16="http://schemas.microsoft.com/office/drawing/2014/main" id="{DD5EB973-66E1-4555-86C3-8C48AE38D5FC}"/>
                  </a:ext>
                </a:extLst>
              </p:cNvPr>
              <p:cNvCxnSpPr>
                <a:cxnSpLocks/>
              </p:cNvCxnSpPr>
              <p:nvPr/>
            </p:nvCxnSpPr>
            <p:spPr>
              <a:xfrm flipH="1">
                <a:off x="7574213" y="1960789"/>
                <a:ext cx="575103"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CDDC61E-ADD4-481B-938A-435CC169BB37}"/>
                  </a:ext>
                </a:extLst>
              </p:cNvPr>
              <p:cNvCxnSpPr>
                <a:cxnSpLocks/>
                <a:endCxn id="76" idx="2"/>
              </p:cNvCxnSpPr>
              <p:nvPr/>
            </p:nvCxnSpPr>
            <p:spPr>
              <a:xfrm flipH="1" flipV="1">
                <a:off x="6870371" y="1782117"/>
                <a:ext cx="703841" cy="178672"/>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23935B9-3611-4C68-A0DE-CE3C0F4513FE}"/>
                </a:ext>
              </a:extLst>
            </p:cNvPr>
            <p:cNvGrpSpPr/>
            <p:nvPr/>
          </p:nvGrpSpPr>
          <p:grpSpPr>
            <a:xfrm>
              <a:off x="5729252" y="899579"/>
              <a:ext cx="2141649" cy="972067"/>
              <a:chOff x="5736297" y="727628"/>
              <a:chExt cx="2141649" cy="972067"/>
            </a:xfrm>
          </p:grpSpPr>
          <p:sp>
            <p:nvSpPr>
              <p:cNvPr id="76" name="Rectangle: Rounded Corners 75">
                <a:extLst>
                  <a:ext uri="{FF2B5EF4-FFF2-40B4-BE49-F238E27FC236}">
                    <a16:creationId xmlns:a16="http://schemas.microsoft.com/office/drawing/2014/main" id="{4215C893-7BFA-4771-8C75-C2EFEE70CDF8}"/>
                  </a:ext>
                </a:extLst>
              </p:cNvPr>
              <p:cNvSpPr/>
              <p:nvPr/>
            </p:nvSpPr>
            <p:spPr>
              <a:xfrm>
                <a:off x="5736297" y="1337597"/>
                <a:ext cx="2141649" cy="362098"/>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Didact Gothic" panose="020B0604020202020204" charset="0"/>
                  </a:rPr>
                  <a:t>Leaf Node</a:t>
                </a:r>
              </a:p>
            </p:txBody>
          </p:sp>
          <p:sp>
            <p:nvSpPr>
              <p:cNvPr id="77" name="TextBox 76">
                <a:extLst>
                  <a:ext uri="{FF2B5EF4-FFF2-40B4-BE49-F238E27FC236}">
                    <a16:creationId xmlns:a16="http://schemas.microsoft.com/office/drawing/2014/main" id="{7D8C5682-79D2-416E-9EF6-03A55768EDA5}"/>
                  </a:ext>
                </a:extLst>
              </p:cNvPr>
              <p:cNvSpPr txBox="1"/>
              <p:nvPr/>
            </p:nvSpPr>
            <p:spPr>
              <a:xfrm>
                <a:off x="6656780" y="727628"/>
                <a:ext cx="251130" cy="238953"/>
              </a:xfrm>
              <a:prstGeom prst="rect">
                <a:avLst/>
              </a:prstGeom>
              <a:noFill/>
            </p:spPr>
            <p:txBody>
              <a:bodyPr wrap="none" rtlCol="0">
                <a:spAutoFit/>
              </a:bodyPr>
              <a:lstStyle/>
              <a:p>
                <a:endParaRPr lang="en-SG" dirty="0">
                  <a:latin typeface="Prata" panose="020B0604020202020204" charset="0"/>
                </a:endParaRPr>
              </a:p>
            </p:txBody>
          </p:sp>
        </p:grpSp>
      </p:grpSp>
      <p:sp>
        <p:nvSpPr>
          <p:cNvPr id="100" name="TextBox 99">
            <a:extLst>
              <a:ext uri="{FF2B5EF4-FFF2-40B4-BE49-F238E27FC236}">
                <a16:creationId xmlns:a16="http://schemas.microsoft.com/office/drawing/2014/main" id="{CCED078E-03F6-449C-81A0-8B00CBA5D0DA}"/>
              </a:ext>
            </a:extLst>
          </p:cNvPr>
          <p:cNvSpPr txBox="1"/>
          <p:nvPr/>
        </p:nvSpPr>
        <p:spPr>
          <a:xfrm>
            <a:off x="5572869" y="3208315"/>
            <a:ext cx="754247" cy="276999"/>
          </a:xfrm>
          <a:prstGeom prst="rect">
            <a:avLst/>
          </a:prstGeom>
          <a:noFill/>
        </p:spPr>
        <p:txBody>
          <a:bodyPr wrap="square" rtlCol="0">
            <a:spAutoFit/>
          </a:bodyPr>
          <a:lstStyle/>
          <a:p>
            <a:r>
              <a:rPr lang="en-SG" sz="1200" dirty="0">
                <a:latin typeface="Didact Gothic" panose="020B0604020202020204" charset="0"/>
              </a:rPr>
              <a:t>Exercise</a:t>
            </a:r>
          </a:p>
        </p:txBody>
      </p:sp>
      <p:sp>
        <p:nvSpPr>
          <p:cNvPr id="102" name="TextBox 101">
            <a:extLst>
              <a:ext uri="{FF2B5EF4-FFF2-40B4-BE49-F238E27FC236}">
                <a16:creationId xmlns:a16="http://schemas.microsoft.com/office/drawing/2014/main" id="{6E823CA4-039B-434D-B76A-6F31EA8C3625}"/>
              </a:ext>
            </a:extLst>
          </p:cNvPr>
          <p:cNvSpPr txBox="1"/>
          <p:nvPr/>
        </p:nvSpPr>
        <p:spPr>
          <a:xfrm>
            <a:off x="4334178" y="2253897"/>
            <a:ext cx="754247" cy="276999"/>
          </a:xfrm>
          <a:prstGeom prst="rect">
            <a:avLst/>
          </a:prstGeom>
          <a:noFill/>
        </p:spPr>
        <p:txBody>
          <a:bodyPr wrap="square" rtlCol="0">
            <a:spAutoFit/>
          </a:bodyPr>
          <a:lstStyle/>
          <a:p>
            <a:r>
              <a:rPr lang="en-SG" sz="1200" dirty="0">
                <a:latin typeface="Didact Gothic" panose="020B0604020202020204" charset="0"/>
              </a:rPr>
              <a:t>Age</a:t>
            </a:r>
          </a:p>
        </p:txBody>
      </p:sp>
      <p:grpSp>
        <p:nvGrpSpPr>
          <p:cNvPr id="103" name="Group 102">
            <a:extLst>
              <a:ext uri="{FF2B5EF4-FFF2-40B4-BE49-F238E27FC236}">
                <a16:creationId xmlns:a16="http://schemas.microsoft.com/office/drawing/2014/main" id="{0C8F4AA5-2B4C-40D0-9910-BEACBCD401D7}"/>
              </a:ext>
            </a:extLst>
          </p:cNvPr>
          <p:cNvGrpSpPr/>
          <p:nvPr/>
        </p:nvGrpSpPr>
        <p:grpSpPr>
          <a:xfrm>
            <a:off x="6538248" y="3264570"/>
            <a:ext cx="2191417" cy="488564"/>
            <a:chOff x="4598754" y="759218"/>
            <a:chExt cx="2979094" cy="379314"/>
          </a:xfrm>
        </p:grpSpPr>
        <p:grpSp>
          <p:nvGrpSpPr>
            <p:cNvPr id="104" name="Group 103">
              <a:extLst>
                <a:ext uri="{FF2B5EF4-FFF2-40B4-BE49-F238E27FC236}">
                  <a16:creationId xmlns:a16="http://schemas.microsoft.com/office/drawing/2014/main" id="{D43EFA53-3C6A-4D7D-A0F5-2523FAC7D7CF}"/>
                </a:ext>
              </a:extLst>
            </p:cNvPr>
            <p:cNvGrpSpPr/>
            <p:nvPr/>
          </p:nvGrpSpPr>
          <p:grpSpPr>
            <a:xfrm>
              <a:off x="4598754" y="940267"/>
              <a:ext cx="1211289" cy="171385"/>
              <a:chOff x="4669048" y="850737"/>
              <a:chExt cx="1211289" cy="171385"/>
            </a:xfrm>
          </p:grpSpPr>
          <p:cxnSp>
            <p:nvCxnSpPr>
              <p:cNvPr id="108" name="Straight Connector 107">
                <a:extLst>
                  <a:ext uri="{FF2B5EF4-FFF2-40B4-BE49-F238E27FC236}">
                    <a16:creationId xmlns:a16="http://schemas.microsoft.com/office/drawing/2014/main" id="{770B2F6B-73DF-4506-8DC2-1B636760FBC5}"/>
                  </a:ext>
                </a:extLst>
              </p:cNvPr>
              <p:cNvCxnSpPr>
                <a:cxnSpLocks/>
              </p:cNvCxnSpPr>
              <p:nvPr/>
            </p:nvCxnSpPr>
            <p:spPr>
              <a:xfrm flipV="1">
                <a:off x="4669048" y="850738"/>
                <a:ext cx="323730" cy="171384"/>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D8C3C00-B026-4B35-A80D-8312750AC1F3}"/>
                  </a:ext>
                </a:extLst>
              </p:cNvPr>
              <p:cNvCxnSpPr>
                <a:cxnSpLocks/>
                <a:endCxn id="106" idx="1"/>
              </p:cNvCxnSpPr>
              <p:nvPr/>
            </p:nvCxnSpPr>
            <p:spPr>
              <a:xfrm>
                <a:off x="4992779" y="850737"/>
                <a:ext cx="88755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033004DA-4886-4EE8-9937-88881DEC8ECC}"/>
                </a:ext>
              </a:extLst>
            </p:cNvPr>
            <p:cNvGrpSpPr/>
            <p:nvPr/>
          </p:nvGrpSpPr>
          <p:grpSpPr>
            <a:xfrm>
              <a:off x="5810043" y="759218"/>
              <a:ext cx="1767805" cy="379314"/>
              <a:chOff x="5817088" y="587267"/>
              <a:chExt cx="1767805" cy="379314"/>
            </a:xfrm>
          </p:grpSpPr>
          <p:sp>
            <p:nvSpPr>
              <p:cNvPr id="106" name="Rectangle: Rounded Corners 105">
                <a:extLst>
                  <a:ext uri="{FF2B5EF4-FFF2-40B4-BE49-F238E27FC236}">
                    <a16:creationId xmlns:a16="http://schemas.microsoft.com/office/drawing/2014/main" id="{CF5CAB92-DF01-4F83-BB93-76E0D4A1FBEE}"/>
                  </a:ext>
                </a:extLst>
              </p:cNvPr>
              <p:cNvSpPr/>
              <p:nvPr/>
            </p:nvSpPr>
            <p:spPr>
              <a:xfrm>
                <a:off x="5817088" y="587267"/>
                <a:ext cx="1767805" cy="362098"/>
              </a:xfrm>
              <a:prstGeom prst="roundRect">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Didact Gothic" panose="020B0604020202020204" charset="0"/>
                  </a:rPr>
                  <a:t>Branches</a:t>
                </a:r>
              </a:p>
            </p:txBody>
          </p:sp>
          <p:sp>
            <p:nvSpPr>
              <p:cNvPr id="107" name="TextBox 106">
                <a:extLst>
                  <a:ext uri="{FF2B5EF4-FFF2-40B4-BE49-F238E27FC236}">
                    <a16:creationId xmlns:a16="http://schemas.microsoft.com/office/drawing/2014/main" id="{459B1AC1-C985-49AC-AC2A-85B4A792C11D}"/>
                  </a:ext>
                </a:extLst>
              </p:cNvPr>
              <p:cNvSpPr txBox="1"/>
              <p:nvPr/>
            </p:nvSpPr>
            <p:spPr>
              <a:xfrm>
                <a:off x="6656780" y="727628"/>
                <a:ext cx="251130" cy="238953"/>
              </a:xfrm>
              <a:prstGeom prst="rect">
                <a:avLst/>
              </a:prstGeom>
              <a:noFill/>
            </p:spPr>
            <p:txBody>
              <a:bodyPr wrap="none" rtlCol="0">
                <a:spAutoFit/>
              </a:bodyPr>
              <a:lstStyle/>
              <a:p>
                <a:endParaRPr lang="en-SG" dirty="0">
                  <a:latin typeface="Prata" panose="020B0604020202020204" charset="0"/>
                </a:endParaRPr>
              </a:p>
            </p:txBody>
          </p:sp>
        </p:grpSp>
      </p:grpSp>
      <p:sp>
        <p:nvSpPr>
          <p:cNvPr id="122" name="TextBox 121">
            <a:extLst>
              <a:ext uri="{FF2B5EF4-FFF2-40B4-BE49-F238E27FC236}">
                <a16:creationId xmlns:a16="http://schemas.microsoft.com/office/drawing/2014/main" id="{C9EDDBCD-AE95-4FC2-BD4A-8DA549ACBE57}"/>
              </a:ext>
            </a:extLst>
          </p:cNvPr>
          <p:cNvSpPr txBox="1"/>
          <p:nvPr/>
        </p:nvSpPr>
        <p:spPr>
          <a:xfrm>
            <a:off x="3427128" y="2571750"/>
            <a:ext cx="754247" cy="276999"/>
          </a:xfrm>
          <a:prstGeom prst="rect">
            <a:avLst/>
          </a:prstGeom>
          <a:noFill/>
        </p:spPr>
        <p:txBody>
          <a:bodyPr wrap="square" rtlCol="0">
            <a:spAutoFit/>
          </a:bodyPr>
          <a:lstStyle/>
          <a:p>
            <a:r>
              <a:rPr lang="en-SG" sz="1200" dirty="0">
                <a:latin typeface="Didact Gothic" panose="020B0604020202020204" charset="0"/>
              </a:rPr>
              <a:t>Yes</a:t>
            </a:r>
          </a:p>
        </p:txBody>
      </p:sp>
      <p:sp>
        <p:nvSpPr>
          <p:cNvPr id="123" name="TextBox 122">
            <a:extLst>
              <a:ext uri="{FF2B5EF4-FFF2-40B4-BE49-F238E27FC236}">
                <a16:creationId xmlns:a16="http://schemas.microsoft.com/office/drawing/2014/main" id="{2A09B9DC-84D2-4CA4-99EF-58C724C82F97}"/>
              </a:ext>
            </a:extLst>
          </p:cNvPr>
          <p:cNvSpPr txBox="1"/>
          <p:nvPr/>
        </p:nvSpPr>
        <p:spPr>
          <a:xfrm>
            <a:off x="5451333" y="2580235"/>
            <a:ext cx="754247" cy="276999"/>
          </a:xfrm>
          <a:prstGeom prst="rect">
            <a:avLst/>
          </a:prstGeom>
          <a:noFill/>
        </p:spPr>
        <p:txBody>
          <a:bodyPr wrap="square" rtlCol="0">
            <a:spAutoFit/>
          </a:bodyPr>
          <a:lstStyle/>
          <a:p>
            <a:r>
              <a:rPr lang="en-SG" sz="1200" dirty="0">
                <a:latin typeface="Didact Gothic" panose="020B0604020202020204" charset="0"/>
              </a:rPr>
              <a:t>No</a:t>
            </a:r>
          </a:p>
        </p:txBody>
      </p:sp>
      <p:sp>
        <p:nvSpPr>
          <p:cNvPr id="124" name="TextBox 123">
            <a:extLst>
              <a:ext uri="{FF2B5EF4-FFF2-40B4-BE49-F238E27FC236}">
                <a16:creationId xmlns:a16="http://schemas.microsoft.com/office/drawing/2014/main" id="{C4B532DC-2BB2-4FF5-94D3-A95E5E438694}"/>
              </a:ext>
            </a:extLst>
          </p:cNvPr>
          <p:cNvSpPr txBox="1"/>
          <p:nvPr/>
        </p:nvSpPr>
        <p:spPr>
          <a:xfrm>
            <a:off x="4326304" y="2876548"/>
            <a:ext cx="754247" cy="276999"/>
          </a:xfrm>
          <a:prstGeom prst="rect">
            <a:avLst/>
          </a:prstGeom>
          <a:noFill/>
        </p:spPr>
        <p:txBody>
          <a:bodyPr wrap="square" rtlCol="0">
            <a:spAutoFit/>
          </a:bodyPr>
          <a:lstStyle/>
          <a:p>
            <a:r>
              <a:rPr lang="en-SG" sz="1200" dirty="0">
                <a:latin typeface="Didact Gothic" panose="020B0604020202020204" charset="0"/>
              </a:rPr>
              <a:t>&lt;30</a:t>
            </a:r>
          </a:p>
        </p:txBody>
      </p:sp>
      <p:sp>
        <p:nvSpPr>
          <p:cNvPr id="125" name="TextBox 124">
            <a:extLst>
              <a:ext uri="{FF2B5EF4-FFF2-40B4-BE49-F238E27FC236}">
                <a16:creationId xmlns:a16="http://schemas.microsoft.com/office/drawing/2014/main" id="{34699CEB-3E45-4D6E-8652-6631CFE40D46}"/>
              </a:ext>
            </a:extLst>
          </p:cNvPr>
          <p:cNvSpPr txBox="1"/>
          <p:nvPr/>
        </p:nvSpPr>
        <p:spPr>
          <a:xfrm>
            <a:off x="6657315" y="3599246"/>
            <a:ext cx="754247" cy="276999"/>
          </a:xfrm>
          <a:prstGeom prst="rect">
            <a:avLst/>
          </a:prstGeom>
          <a:noFill/>
        </p:spPr>
        <p:txBody>
          <a:bodyPr wrap="square" rtlCol="0">
            <a:spAutoFit/>
          </a:bodyPr>
          <a:lstStyle/>
          <a:p>
            <a:r>
              <a:rPr lang="en-SG" sz="1200" dirty="0">
                <a:latin typeface="Didact Gothic" panose="020B0604020202020204" charset="0"/>
              </a:rPr>
              <a:t>No</a:t>
            </a:r>
          </a:p>
        </p:txBody>
      </p:sp>
      <p:sp>
        <p:nvSpPr>
          <p:cNvPr id="126" name="TextBox 125">
            <a:extLst>
              <a:ext uri="{FF2B5EF4-FFF2-40B4-BE49-F238E27FC236}">
                <a16:creationId xmlns:a16="http://schemas.microsoft.com/office/drawing/2014/main" id="{D8319904-DD3A-4264-9238-B0BBBBF46A80}"/>
              </a:ext>
            </a:extLst>
          </p:cNvPr>
          <p:cNvSpPr txBox="1"/>
          <p:nvPr/>
        </p:nvSpPr>
        <p:spPr>
          <a:xfrm>
            <a:off x="4937257" y="3618165"/>
            <a:ext cx="754247" cy="276999"/>
          </a:xfrm>
          <a:prstGeom prst="rect">
            <a:avLst/>
          </a:prstGeom>
          <a:noFill/>
        </p:spPr>
        <p:txBody>
          <a:bodyPr wrap="square" rtlCol="0">
            <a:spAutoFit/>
          </a:bodyPr>
          <a:lstStyle/>
          <a:p>
            <a:r>
              <a:rPr lang="en-SG" sz="1200" dirty="0">
                <a:latin typeface="Didact Gothic" panose="020B0604020202020204" charset="0"/>
              </a:rPr>
              <a:t>Yes</a:t>
            </a:r>
          </a:p>
        </p:txBody>
      </p:sp>
      <p:sp>
        <p:nvSpPr>
          <p:cNvPr id="128" name="TextBox 127">
            <a:extLst>
              <a:ext uri="{FF2B5EF4-FFF2-40B4-BE49-F238E27FC236}">
                <a16:creationId xmlns:a16="http://schemas.microsoft.com/office/drawing/2014/main" id="{6C99D0F4-4CFF-4F5F-8853-46E687C033DC}"/>
              </a:ext>
            </a:extLst>
          </p:cNvPr>
          <p:cNvSpPr txBox="1"/>
          <p:nvPr/>
        </p:nvSpPr>
        <p:spPr>
          <a:xfrm>
            <a:off x="4801122" y="4271316"/>
            <a:ext cx="754247" cy="276999"/>
          </a:xfrm>
          <a:prstGeom prst="rect">
            <a:avLst/>
          </a:prstGeom>
          <a:noFill/>
        </p:spPr>
        <p:txBody>
          <a:bodyPr wrap="square" rtlCol="0">
            <a:spAutoFit/>
          </a:bodyPr>
          <a:lstStyle/>
          <a:p>
            <a:r>
              <a:rPr lang="en-SG" sz="1200" dirty="0">
                <a:latin typeface="Didact Gothic" panose="020B0604020202020204" charset="0"/>
              </a:rPr>
              <a:t>Fit</a:t>
            </a:r>
          </a:p>
        </p:txBody>
      </p:sp>
      <p:sp>
        <p:nvSpPr>
          <p:cNvPr id="129" name="TextBox 128">
            <a:extLst>
              <a:ext uri="{FF2B5EF4-FFF2-40B4-BE49-F238E27FC236}">
                <a16:creationId xmlns:a16="http://schemas.microsoft.com/office/drawing/2014/main" id="{A3C48C6F-2D28-4544-AA8D-01C88BB09E37}"/>
              </a:ext>
            </a:extLst>
          </p:cNvPr>
          <p:cNvSpPr txBox="1"/>
          <p:nvPr/>
        </p:nvSpPr>
        <p:spPr>
          <a:xfrm>
            <a:off x="6752480" y="4271316"/>
            <a:ext cx="754247" cy="276999"/>
          </a:xfrm>
          <a:prstGeom prst="rect">
            <a:avLst/>
          </a:prstGeom>
          <a:noFill/>
        </p:spPr>
        <p:txBody>
          <a:bodyPr wrap="square" rtlCol="0">
            <a:spAutoFit/>
          </a:bodyPr>
          <a:lstStyle/>
          <a:p>
            <a:r>
              <a:rPr lang="en-SG" sz="1200" dirty="0">
                <a:latin typeface="Didact Gothic" panose="020B0604020202020204" charset="0"/>
              </a:rPr>
              <a:t>Unfit</a:t>
            </a:r>
          </a:p>
        </p:txBody>
      </p:sp>
      <p:sp>
        <p:nvSpPr>
          <p:cNvPr id="134" name="TextBox 133">
            <a:extLst>
              <a:ext uri="{FF2B5EF4-FFF2-40B4-BE49-F238E27FC236}">
                <a16:creationId xmlns:a16="http://schemas.microsoft.com/office/drawing/2014/main" id="{DAE8525E-FF1E-4E11-B0D7-7C4A8198F5B8}"/>
              </a:ext>
            </a:extLst>
          </p:cNvPr>
          <p:cNvSpPr txBox="1"/>
          <p:nvPr/>
        </p:nvSpPr>
        <p:spPr>
          <a:xfrm>
            <a:off x="3077836" y="3215459"/>
            <a:ext cx="754247" cy="276999"/>
          </a:xfrm>
          <a:prstGeom prst="rect">
            <a:avLst/>
          </a:prstGeom>
          <a:noFill/>
        </p:spPr>
        <p:txBody>
          <a:bodyPr wrap="square" rtlCol="0">
            <a:spAutoFit/>
          </a:bodyPr>
          <a:lstStyle/>
          <a:p>
            <a:r>
              <a:rPr lang="en-SG" sz="1200" dirty="0">
                <a:latin typeface="Didact Gothic" panose="020B0604020202020204" charset="0"/>
              </a:rPr>
              <a:t>BMI</a:t>
            </a:r>
          </a:p>
        </p:txBody>
      </p:sp>
      <p:sp>
        <p:nvSpPr>
          <p:cNvPr id="135" name="TextBox 134">
            <a:extLst>
              <a:ext uri="{FF2B5EF4-FFF2-40B4-BE49-F238E27FC236}">
                <a16:creationId xmlns:a16="http://schemas.microsoft.com/office/drawing/2014/main" id="{FA4DE739-302D-4517-861D-52494353105E}"/>
              </a:ext>
            </a:extLst>
          </p:cNvPr>
          <p:cNvSpPr txBox="1"/>
          <p:nvPr/>
        </p:nvSpPr>
        <p:spPr>
          <a:xfrm>
            <a:off x="3071436" y="3878384"/>
            <a:ext cx="754247" cy="276999"/>
          </a:xfrm>
          <a:prstGeom prst="rect">
            <a:avLst/>
          </a:prstGeom>
          <a:noFill/>
        </p:spPr>
        <p:txBody>
          <a:bodyPr wrap="square" rtlCol="0">
            <a:spAutoFit/>
          </a:bodyPr>
          <a:lstStyle/>
          <a:p>
            <a:r>
              <a:rPr lang="en-SG" sz="1200" dirty="0">
                <a:latin typeface="Didact Gothic" panose="020B0604020202020204" charset="0"/>
              </a:rPr>
              <a:t>&lt;23</a:t>
            </a:r>
          </a:p>
        </p:txBody>
      </p:sp>
      <p:sp>
        <p:nvSpPr>
          <p:cNvPr id="136" name="TextBox 135">
            <a:extLst>
              <a:ext uri="{FF2B5EF4-FFF2-40B4-BE49-F238E27FC236}">
                <a16:creationId xmlns:a16="http://schemas.microsoft.com/office/drawing/2014/main" id="{3EE93979-8349-48D8-AA90-863C8D95F675}"/>
              </a:ext>
            </a:extLst>
          </p:cNvPr>
          <p:cNvSpPr txBox="1"/>
          <p:nvPr/>
        </p:nvSpPr>
        <p:spPr>
          <a:xfrm>
            <a:off x="2236744" y="4269194"/>
            <a:ext cx="754247" cy="276999"/>
          </a:xfrm>
          <a:prstGeom prst="rect">
            <a:avLst/>
          </a:prstGeom>
          <a:noFill/>
        </p:spPr>
        <p:txBody>
          <a:bodyPr wrap="square" rtlCol="0">
            <a:spAutoFit/>
          </a:bodyPr>
          <a:lstStyle/>
          <a:p>
            <a:r>
              <a:rPr lang="en-SG" sz="1200" dirty="0">
                <a:latin typeface="Didact Gothic" panose="020B0604020202020204" charset="0"/>
              </a:rPr>
              <a:t>Fit</a:t>
            </a:r>
          </a:p>
        </p:txBody>
      </p:sp>
      <p:sp>
        <p:nvSpPr>
          <p:cNvPr id="137" name="TextBox 136">
            <a:extLst>
              <a:ext uri="{FF2B5EF4-FFF2-40B4-BE49-F238E27FC236}">
                <a16:creationId xmlns:a16="http://schemas.microsoft.com/office/drawing/2014/main" id="{F178D9EC-0C5B-4679-8AD9-3D14EF3CBFEE}"/>
              </a:ext>
            </a:extLst>
          </p:cNvPr>
          <p:cNvSpPr txBox="1"/>
          <p:nvPr/>
        </p:nvSpPr>
        <p:spPr>
          <a:xfrm>
            <a:off x="2385475" y="3599246"/>
            <a:ext cx="754247" cy="276999"/>
          </a:xfrm>
          <a:prstGeom prst="rect">
            <a:avLst/>
          </a:prstGeom>
          <a:noFill/>
        </p:spPr>
        <p:txBody>
          <a:bodyPr wrap="square" rtlCol="0">
            <a:spAutoFit/>
          </a:bodyPr>
          <a:lstStyle/>
          <a:p>
            <a:r>
              <a:rPr lang="en-SG" sz="1200" dirty="0">
                <a:latin typeface="Didact Gothic" panose="020B0604020202020204" charset="0"/>
              </a:rPr>
              <a:t>Yes</a:t>
            </a:r>
          </a:p>
        </p:txBody>
      </p:sp>
      <p:sp>
        <p:nvSpPr>
          <p:cNvPr id="138" name="TextBox 137">
            <a:extLst>
              <a:ext uri="{FF2B5EF4-FFF2-40B4-BE49-F238E27FC236}">
                <a16:creationId xmlns:a16="http://schemas.microsoft.com/office/drawing/2014/main" id="{EE179F84-9069-4245-B223-DF964D2A2C1B}"/>
              </a:ext>
            </a:extLst>
          </p:cNvPr>
          <p:cNvSpPr txBox="1"/>
          <p:nvPr/>
        </p:nvSpPr>
        <p:spPr>
          <a:xfrm>
            <a:off x="3796288" y="3608139"/>
            <a:ext cx="754247" cy="276999"/>
          </a:xfrm>
          <a:prstGeom prst="rect">
            <a:avLst/>
          </a:prstGeom>
          <a:noFill/>
        </p:spPr>
        <p:txBody>
          <a:bodyPr wrap="square" rtlCol="0">
            <a:spAutoFit/>
          </a:bodyPr>
          <a:lstStyle/>
          <a:p>
            <a:r>
              <a:rPr lang="en-SG" sz="1200" dirty="0">
                <a:latin typeface="Didact Gothic" panose="020B0604020202020204" charset="0"/>
              </a:rPr>
              <a:t>No</a:t>
            </a:r>
          </a:p>
        </p:txBody>
      </p:sp>
      <p:sp>
        <p:nvSpPr>
          <p:cNvPr id="139" name="TextBox 138">
            <a:extLst>
              <a:ext uri="{FF2B5EF4-FFF2-40B4-BE49-F238E27FC236}">
                <a16:creationId xmlns:a16="http://schemas.microsoft.com/office/drawing/2014/main" id="{C19082F7-FF66-46B0-89D9-140FF2E665F7}"/>
              </a:ext>
            </a:extLst>
          </p:cNvPr>
          <p:cNvSpPr txBox="1"/>
          <p:nvPr/>
        </p:nvSpPr>
        <p:spPr>
          <a:xfrm>
            <a:off x="3898052" y="4270070"/>
            <a:ext cx="754247" cy="276999"/>
          </a:xfrm>
          <a:prstGeom prst="rect">
            <a:avLst/>
          </a:prstGeom>
          <a:noFill/>
        </p:spPr>
        <p:txBody>
          <a:bodyPr wrap="square" rtlCol="0">
            <a:spAutoFit/>
          </a:bodyPr>
          <a:lstStyle/>
          <a:p>
            <a:r>
              <a:rPr lang="en-SG" sz="1200" dirty="0">
                <a:latin typeface="Didact Gothic" panose="020B0604020202020204" charset="0"/>
              </a:rPr>
              <a:t>Unfit</a:t>
            </a:r>
          </a:p>
        </p:txBody>
      </p:sp>
      <p:sp>
        <p:nvSpPr>
          <p:cNvPr id="140" name="Circle: Hollow 139">
            <a:extLst>
              <a:ext uri="{FF2B5EF4-FFF2-40B4-BE49-F238E27FC236}">
                <a16:creationId xmlns:a16="http://schemas.microsoft.com/office/drawing/2014/main" id="{9FB488D3-1777-4689-86AD-EEA6D0A6E92B}"/>
              </a:ext>
            </a:extLst>
          </p:cNvPr>
          <p:cNvSpPr/>
          <p:nvPr/>
        </p:nvSpPr>
        <p:spPr>
          <a:xfrm>
            <a:off x="3971079" y="2077259"/>
            <a:ext cx="1191401" cy="1138200"/>
          </a:xfrm>
          <a:prstGeom prst="donut">
            <a:avLst>
              <a:gd name="adj" fmla="val 5414"/>
            </a:avLst>
          </a:prstGeom>
          <a:solidFill>
            <a:srgbClr val="FF0000"/>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41" name="Circle: Hollow 140">
            <a:extLst>
              <a:ext uri="{FF2B5EF4-FFF2-40B4-BE49-F238E27FC236}">
                <a16:creationId xmlns:a16="http://schemas.microsoft.com/office/drawing/2014/main" id="{00F670D3-57C1-4D9E-BEE9-D6A1B147D719}"/>
              </a:ext>
            </a:extLst>
          </p:cNvPr>
          <p:cNvSpPr/>
          <p:nvPr/>
        </p:nvSpPr>
        <p:spPr>
          <a:xfrm>
            <a:off x="1983735" y="4014766"/>
            <a:ext cx="872101" cy="770936"/>
          </a:xfrm>
          <a:prstGeom prst="donut">
            <a:avLst>
              <a:gd name="adj" fmla="val 5414"/>
            </a:avLst>
          </a:prstGeom>
          <a:solidFill>
            <a:srgbClr val="FF0000"/>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272532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fade">
                                      <p:cBhvr>
                                        <p:cTn id="13" dur="500"/>
                                        <p:tgtEl>
                                          <p:spTgt spid="1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500"/>
                                        <p:tgtEl>
                                          <p:spTgt spid="1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fade">
                                      <p:cBhvr>
                                        <p:cTn id="25" dur="500"/>
                                        <p:tgtEl>
                                          <p:spTgt spid="1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5"/>
                                        </p:tgtEl>
                                        <p:attrNameLst>
                                          <p:attrName>style.visibility</p:attrName>
                                        </p:attrNameLst>
                                      </p:cBhvr>
                                      <p:to>
                                        <p:strVal val="visible"/>
                                      </p:to>
                                    </p:set>
                                    <p:animEffect transition="in" filter="fade">
                                      <p:cBhvr>
                                        <p:cTn id="28" dur="500"/>
                                        <p:tgtEl>
                                          <p:spTgt spid="12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6"/>
                                        </p:tgtEl>
                                        <p:attrNameLst>
                                          <p:attrName>style.visibility</p:attrName>
                                        </p:attrNameLst>
                                      </p:cBhvr>
                                      <p:to>
                                        <p:strVal val="visible"/>
                                      </p:to>
                                    </p:set>
                                    <p:animEffect transition="in" filter="fade">
                                      <p:cBhvr>
                                        <p:cTn id="34" dur="500"/>
                                        <p:tgtEl>
                                          <p:spTgt spid="126"/>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fade">
                                      <p:cBhvr>
                                        <p:cTn id="40" dur="500"/>
                                        <p:tgtEl>
                                          <p:spTgt spid="1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fade">
                                      <p:cBhvr>
                                        <p:cTn id="43" dur="500"/>
                                        <p:tgtEl>
                                          <p:spTgt spid="1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fade">
                                      <p:cBhvr>
                                        <p:cTn id="46" dur="500"/>
                                        <p:tgtEl>
                                          <p:spTgt spid="1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fade">
                                      <p:cBhvr>
                                        <p:cTn id="49" dur="500"/>
                                        <p:tgtEl>
                                          <p:spTgt spid="1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500"/>
                                        <p:tgtEl>
                                          <p:spTgt spid="1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7"/>
                                        </p:tgtEl>
                                        <p:attrNameLst>
                                          <p:attrName>style.visibility</p:attrName>
                                        </p:attrNameLst>
                                      </p:cBhvr>
                                      <p:to>
                                        <p:strVal val="visible"/>
                                      </p:to>
                                    </p:set>
                                    <p:animEffect transition="in" filter="fade">
                                      <p:cBhvr>
                                        <p:cTn id="58" dur="500"/>
                                        <p:tgtEl>
                                          <p:spTgt spid="1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fade">
                                      <p:cBhvr>
                                        <p:cTn id="70" dur="500"/>
                                        <p:tgtEl>
                                          <p:spTgt spid="10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22" grpId="0"/>
      <p:bldP spid="123" grpId="0"/>
      <p:bldP spid="124" grpId="0"/>
      <p:bldP spid="125" grpId="0"/>
      <p:bldP spid="125" grpId="1"/>
      <p:bldP spid="126" grpId="0"/>
      <p:bldP spid="128" grpId="0"/>
      <p:bldP spid="129" grpId="0"/>
      <p:bldP spid="134" grpId="0"/>
      <p:bldP spid="134" grpId="1"/>
      <p:bldP spid="135" grpId="0"/>
      <p:bldP spid="136" grpId="0"/>
      <p:bldP spid="137" grpId="0"/>
      <p:bldP spid="138" grpId="0"/>
      <p:bldP spid="139" grpId="0"/>
      <p:bldP spid="140" grpId="0" animBg="1"/>
      <p:bldP spid="1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CCD18-42AF-4320-9D52-9317A6BB4474}"/>
              </a:ext>
            </a:extLst>
          </p:cNvPr>
          <p:cNvSpPr txBox="1"/>
          <p:nvPr/>
        </p:nvSpPr>
        <p:spPr>
          <a:xfrm>
            <a:off x="3046131" y="2279362"/>
            <a:ext cx="3051738" cy="461665"/>
          </a:xfrm>
          <a:prstGeom prst="rect">
            <a:avLst/>
          </a:prstGeom>
          <a:noFill/>
        </p:spPr>
        <p:txBody>
          <a:bodyPr wrap="square" rtlCol="0">
            <a:spAutoFit/>
          </a:bodyPr>
          <a:lstStyle/>
          <a:p>
            <a:pPr algn="ctr"/>
            <a:r>
              <a:rPr lang="en-SG" sz="2400" dirty="0">
                <a:latin typeface="Prata" panose="020B0604020202020204" charset="0"/>
              </a:rPr>
              <a:t>LIVE DEMO</a:t>
            </a:r>
          </a:p>
        </p:txBody>
      </p:sp>
      <p:sp>
        <p:nvSpPr>
          <p:cNvPr id="3" name="TextBox 2">
            <a:extLst>
              <a:ext uri="{FF2B5EF4-FFF2-40B4-BE49-F238E27FC236}">
                <a16:creationId xmlns:a16="http://schemas.microsoft.com/office/drawing/2014/main" id="{62D5EC05-E6E6-4AF3-BF15-CB372B2E76CF}"/>
              </a:ext>
            </a:extLst>
          </p:cNvPr>
          <p:cNvSpPr txBox="1"/>
          <p:nvPr/>
        </p:nvSpPr>
        <p:spPr>
          <a:xfrm>
            <a:off x="-16672" y="25076"/>
            <a:ext cx="1260281" cy="261610"/>
          </a:xfrm>
          <a:prstGeom prst="rect">
            <a:avLst/>
          </a:prstGeom>
          <a:noFill/>
        </p:spPr>
        <p:txBody>
          <a:bodyPr wrap="none" rtlCol="0">
            <a:spAutoFit/>
          </a:bodyPr>
          <a:lstStyle/>
          <a:p>
            <a:r>
              <a:rPr lang="en-SG" sz="1100" dirty="0">
                <a:latin typeface="Didact Gothic" panose="020B0604020202020204" charset="0"/>
              </a:rPr>
              <a:t>Presenter: Yi Xuan</a:t>
            </a:r>
          </a:p>
        </p:txBody>
      </p:sp>
    </p:spTree>
    <p:extLst>
      <p:ext uri="{BB962C8B-B14F-4D97-AF65-F5344CB8AC3E}">
        <p14:creationId xmlns:p14="http://schemas.microsoft.com/office/powerpoint/2010/main" val="320173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D5EC05-E6E6-4AF3-BF15-CB372B2E76CF}"/>
              </a:ext>
            </a:extLst>
          </p:cNvPr>
          <p:cNvSpPr txBox="1"/>
          <p:nvPr/>
        </p:nvSpPr>
        <p:spPr>
          <a:xfrm>
            <a:off x="-16672" y="25076"/>
            <a:ext cx="1260281" cy="261610"/>
          </a:xfrm>
          <a:prstGeom prst="rect">
            <a:avLst/>
          </a:prstGeom>
          <a:noFill/>
        </p:spPr>
        <p:txBody>
          <a:bodyPr wrap="none" rtlCol="0">
            <a:spAutoFit/>
          </a:bodyPr>
          <a:lstStyle/>
          <a:p>
            <a:r>
              <a:rPr lang="en-SG" sz="1100" dirty="0">
                <a:latin typeface="Didact Gothic" panose="020B0604020202020204" charset="0"/>
              </a:rPr>
              <a:t>Presenter: Yi Xuan</a:t>
            </a:r>
          </a:p>
        </p:txBody>
      </p:sp>
      <p:sp>
        <p:nvSpPr>
          <p:cNvPr id="8" name="Google Shape;642;p58">
            <a:extLst>
              <a:ext uri="{FF2B5EF4-FFF2-40B4-BE49-F238E27FC236}">
                <a16:creationId xmlns:a16="http://schemas.microsoft.com/office/drawing/2014/main" id="{69D1B4C9-0A96-4BFD-ADB2-5BC92C949508}"/>
              </a:ext>
            </a:extLst>
          </p:cNvPr>
          <p:cNvSpPr txBox="1">
            <a:spLocks/>
          </p:cNvSpPr>
          <p:nvPr/>
        </p:nvSpPr>
        <p:spPr>
          <a:xfrm>
            <a:off x="-16672" y="357798"/>
            <a:ext cx="9160672"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dirty="0"/>
              <a:t>Iterations of Datasets</a:t>
            </a:r>
          </a:p>
        </p:txBody>
      </p:sp>
      <p:cxnSp>
        <p:nvCxnSpPr>
          <p:cNvPr id="9" name="Google Shape;412;p50">
            <a:extLst>
              <a:ext uri="{FF2B5EF4-FFF2-40B4-BE49-F238E27FC236}">
                <a16:creationId xmlns:a16="http://schemas.microsoft.com/office/drawing/2014/main" id="{3E2E8425-7A27-402A-89F4-AFA0165C74BF}"/>
              </a:ext>
            </a:extLst>
          </p:cNvPr>
          <p:cNvCxnSpPr/>
          <p:nvPr/>
        </p:nvCxnSpPr>
        <p:spPr>
          <a:xfrm>
            <a:off x="4248450" y="886435"/>
            <a:ext cx="647100" cy="0"/>
          </a:xfrm>
          <a:prstGeom prst="straightConnector1">
            <a:avLst/>
          </a:prstGeom>
          <a:noFill/>
          <a:ln w="19050" cap="flat" cmpd="sng">
            <a:solidFill>
              <a:schemeClr val="dk1"/>
            </a:solidFill>
            <a:prstDash val="solid"/>
            <a:round/>
            <a:headEnd type="none" w="med" len="med"/>
            <a:tailEnd type="none" w="med" len="med"/>
          </a:ln>
        </p:spPr>
      </p:cxnSp>
      <p:graphicFrame>
        <p:nvGraphicFramePr>
          <p:cNvPr id="7" name="Google Shape;627;p57">
            <a:extLst>
              <a:ext uri="{FF2B5EF4-FFF2-40B4-BE49-F238E27FC236}">
                <a16:creationId xmlns:a16="http://schemas.microsoft.com/office/drawing/2014/main" id="{70D42D2A-D20D-4DC1-910C-6119DB1FD0D5}"/>
              </a:ext>
            </a:extLst>
          </p:cNvPr>
          <p:cNvGraphicFramePr/>
          <p:nvPr>
            <p:extLst>
              <p:ext uri="{D42A27DB-BD31-4B8C-83A1-F6EECF244321}">
                <p14:modId xmlns:p14="http://schemas.microsoft.com/office/powerpoint/2010/main" val="3668906453"/>
              </p:ext>
            </p:extLst>
          </p:nvPr>
        </p:nvGraphicFramePr>
        <p:xfrm>
          <a:off x="705444" y="1415072"/>
          <a:ext cx="7733112" cy="2812990"/>
        </p:xfrm>
        <a:graphic>
          <a:graphicData uri="http://schemas.openxmlformats.org/drawingml/2006/table">
            <a:tbl>
              <a:tblPr>
                <a:noFill/>
                <a:tableStyleId>{DC7F6B37-8016-4AEA-A660-58626039BDA5}</a:tableStyleId>
              </a:tblPr>
              <a:tblGrid>
                <a:gridCol w="1435418">
                  <a:extLst>
                    <a:ext uri="{9D8B030D-6E8A-4147-A177-3AD203B41FA5}">
                      <a16:colId xmlns:a16="http://schemas.microsoft.com/office/drawing/2014/main" val="20000"/>
                    </a:ext>
                  </a:extLst>
                </a:gridCol>
                <a:gridCol w="1435418">
                  <a:extLst>
                    <a:ext uri="{9D8B030D-6E8A-4147-A177-3AD203B41FA5}">
                      <a16:colId xmlns:a16="http://schemas.microsoft.com/office/drawing/2014/main" val="20001"/>
                    </a:ext>
                  </a:extLst>
                </a:gridCol>
                <a:gridCol w="1435418">
                  <a:extLst>
                    <a:ext uri="{9D8B030D-6E8A-4147-A177-3AD203B41FA5}">
                      <a16:colId xmlns:a16="http://schemas.microsoft.com/office/drawing/2014/main" val="20002"/>
                    </a:ext>
                  </a:extLst>
                </a:gridCol>
                <a:gridCol w="1435418">
                  <a:extLst>
                    <a:ext uri="{9D8B030D-6E8A-4147-A177-3AD203B41FA5}">
                      <a16:colId xmlns:a16="http://schemas.microsoft.com/office/drawing/2014/main" val="20003"/>
                    </a:ext>
                  </a:extLst>
                </a:gridCol>
                <a:gridCol w="199144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800" dirty="0">
                          <a:solidFill>
                            <a:schemeClr val="lt1"/>
                          </a:solidFill>
                          <a:latin typeface="Prata"/>
                          <a:ea typeface="Prata"/>
                          <a:cs typeface="Prata"/>
                          <a:sym typeface="Prata"/>
                        </a:rPr>
                        <a:t>Dataset</a:t>
                      </a:r>
                      <a:endParaRPr sz="1800" dirty="0">
                        <a:solidFill>
                          <a:schemeClr val="lt1"/>
                        </a:solidFill>
                        <a:latin typeface="Prata"/>
                        <a:ea typeface="Prata"/>
                        <a:cs typeface="Prata"/>
                        <a:sym typeface="Prata"/>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dirty="0">
                          <a:solidFill>
                            <a:schemeClr val="lt1"/>
                          </a:solidFill>
                          <a:latin typeface="Prata"/>
                          <a:ea typeface="Prata"/>
                          <a:cs typeface="Prata"/>
                          <a:sym typeface="Prata"/>
                        </a:rPr>
                        <a:t>No. of Branches</a:t>
                      </a:r>
                      <a:endParaRPr sz="1800" dirty="0">
                        <a:solidFill>
                          <a:schemeClr val="lt1"/>
                        </a:solidFill>
                        <a:latin typeface="Prata"/>
                        <a:ea typeface="Prata"/>
                        <a:cs typeface="Prata"/>
                        <a:sym typeface="Prata"/>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dirty="0">
                          <a:solidFill>
                            <a:schemeClr val="lt1"/>
                          </a:solidFill>
                          <a:latin typeface="Prata"/>
                          <a:ea typeface="Prata"/>
                          <a:cs typeface="Prata"/>
                          <a:sym typeface="Prata"/>
                        </a:rPr>
                        <a:t>Trainset RMSE</a:t>
                      </a:r>
                      <a:endParaRPr sz="1800" dirty="0">
                        <a:solidFill>
                          <a:schemeClr val="lt1"/>
                        </a:solidFill>
                        <a:latin typeface="Prata"/>
                        <a:ea typeface="Prata"/>
                        <a:cs typeface="Prata"/>
                        <a:sym typeface="Prata"/>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dirty="0">
                          <a:solidFill>
                            <a:schemeClr val="lt1"/>
                          </a:solidFill>
                          <a:latin typeface="Prata"/>
                          <a:ea typeface="Prata"/>
                          <a:cs typeface="Prata"/>
                          <a:sym typeface="Prata"/>
                        </a:rPr>
                        <a:t>Testset RMSE</a:t>
                      </a: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SG" sz="1800" dirty="0">
                          <a:solidFill>
                            <a:schemeClr val="lt1"/>
                          </a:solidFill>
                          <a:latin typeface="Prata"/>
                          <a:ea typeface="Prata"/>
                          <a:cs typeface="Prata"/>
                          <a:sym typeface="Prata"/>
                        </a:rPr>
                        <a:t>Difference in RMSE</a:t>
                      </a: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03782">
                <a:tc>
                  <a:txBody>
                    <a:bodyPr/>
                    <a:lstStyle/>
                    <a:p>
                      <a:pPr marL="0" lvl="0" indent="0" algn="ctr" rtl="0">
                        <a:spcBef>
                          <a:spcPts val="0"/>
                        </a:spcBef>
                        <a:spcAft>
                          <a:spcPts val="0"/>
                        </a:spcAft>
                        <a:buNone/>
                      </a:pPr>
                      <a:r>
                        <a:rPr lang="en" b="1" dirty="0">
                          <a:solidFill>
                            <a:schemeClr val="tx1">
                              <a:lumMod val="90000"/>
                              <a:lumOff val="10000"/>
                            </a:schemeClr>
                          </a:solidFill>
                          <a:latin typeface="Didact Gothic"/>
                          <a:ea typeface="Didact Gothic"/>
                          <a:cs typeface="Didact Gothic"/>
                          <a:sym typeface="Didact Gothic"/>
                        </a:rPr>
                        <a:t>Original</a:t>
                      </a:r>
                      <a:endParaRPr b="1" dirty="0">
                        <a:solidFill>
                          <a:schemeClr val="tx1">
                            <a:lumMod val="90000"/>
                            <a:lumOff val="10000"/>
                          </a:schemeClr>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chemeClr val="dk1"/>
                        </a:buClr>
                        <a:buSzPts val="1100"/>
                        <a:buFont typeface="Arial"/>
                        <a:buNone/>
                      </a:pPr>
                      <a:r>
                        <a:rPr lang="en" b="1" dirty="0">
                          <a:solidFill>
                            <a:schemeClr val="tx1">
                              <a:lumMod val="90000"/>
                              <a:lumOff val="10000"/>
                            </a:schemeClr>
                          </a:solidFill>
                          <a:latin typeface="Didact Gothic"/>
                          <a:ea typeface="Didact Gothic"/>
                          <a:cs typeface="Didact Gothic"/>
                          <a:sym typeface="Didact Gothic"/>
                        </a:rPr>
                        <a:t>5</a:t>
                      </a:r>
                      <a:endParaRPr b="1" dirty="0">
                        <a:solidFill>
                          <a:schemeClr val="tx1">
                            <a:lumMod val="90000"/>
                            <a:lumOff val="10000"/>
                          </a:schemeClr>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tc>
                  <a:txBody>
                    <a:bodyPr/>
                    <a:lstStyle/>
                    <a:p>
                      <a:pPr algn="ctr" rtl="0" fontAlgn="t">
                        <a:spcBef>
                          <a:spcPts val="0"/>
                        </a:spcBef>
                        <a:spcAft>
                          <a:spcPts val="0"/>
                        </a:spcAft>
                      </a:pPr>
                      <a:r>
                        <a:rPr lang="en-SG" sz="1600" b="1" i="0" u="none" strike="noStrike" dirty="0">
                          <a:solidFill>
                            <a:schemeClr val="tx1">
                              <a:lumMod val="90000"/>
                              <a:lumOff val="10000"/>
                            </a:schemeClr>
                          </a:solidFill>
                          <a:effectLst/>
                          <a:latin typeface="Didact Gothic" panose="020B0604020202020204" charset="0"/>
                        </a:rPr>
                        <a:t>1.131</a:t>
                      </a:r>
                      <a:endParaRPr lang="en-SG" sz="1600" dirty="0">
                        <a:solidFill>
                          <a:schemeClr val="tx1">
                            <a:lumMod val="90000"/>
                            <a:lumOff val="10000"/>
                          </a:schemeClr>
                        </a:solidFill>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tc>
                  <a:txBody>
                    <a:bodyPr/>
                    <a:lstStyle/>
                    <a:p>
                      <a:pPr algn="ctr" rtl="0" fontAlgn="t">
                        <a:spcBef>
                          <a:spcPts val="0"/>
                        </a:spcBef>
                        <a:spcAft>
                          <a:spcPts val="0"/>
                        </a:spcAft>
                      </a:pPr>
                      <a:r>
                        <a:rPr lang="en-SG" sz="1600" b="1" i="0" u="none" strike="noStrike" dirty="0">
                          <a:solidFill>
                            <a:schemeClr val="tx1">
                              <a:lumMod val="90000"/>
                              <a:lumOff val="10000"/>
                            </a:schemeClr>
                          </a:solidFill>
                          <a:effectLst/>
                          <a:latin typeface="Didact Gothic" panose="020B0604020202020204" charset="0"/>
                        </a:rPr>
                        <a:t>1.839</a:t>
                      </a:r>
                      <a:endParaRPr lang="en-SG" sz="1600" dirty="0">
                        <a:solidFill>
                          <a:schemeClr val="tx1">
                            <a:lumMod val="90000"/>
                            <a:lumOff val="10000"/>
                          </a:schemeClr>
                        </a:solidFill>
                        <a:effectLst/>
                        <a:latin typeface="Didact Gothic" panose="020B0604020202020204" charset="0"/>
                      </a:endParaRPr>
                    </a:p>
                  </a:txBody>
                  <a:tcPr marL="63500" marR="63500" marT="63500" marB="63500" anchor="ctr">
                    <a:lnL w="38100" cap="flat" cmpd="sng" algn="ctr">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tc>
                  <a:txBody>
                    <a:bodyPr/>
                    <a:lstStyle/>
                    <a:p>
                      <a:pPr algn="ctr" rtl="0" fontAlgn="t">
                        <a:spcBef>
                          <a:spcPts val="0"/>
                        </a:spcBef>
                        <a:spcAft>
                          <a:spcPts val="0"/>
                        </a:spcAft>
                      </a:pPr>
                      <a:r>
                        <a:rPr lang="en-SG" sz="1600" b="1" i="0" u="none" strike="noStrike" dirty="0">
                          <a:solidFill>
                            <a:schemeClr val="tx1">
                              <a:lumMod val="90000"/>
                              <a:lumOff val="10000"/>
                            </a:schemeClr>
                          </a:solidFill>
                          <a:effectLst/>
                          <a:latin typeface="Didact Gothic" panose="020B0604020202020204" charset="0"/>
                        </a:rPr>
                        <a:t>0.708</a:t>
                      </a:r>
                      <a:endParaRPr lang="en-SG" sz="1600" dirty="0">
                        <a:solidFill>
                          <a:schemeClr val="tx1">
                            <a:lumMod val="90000"/>
                            <a:lumOff val="10000"/>
                          </a:schemeClr>
                        </a:solidFill>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506687">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Didact Gothic"/>
                          <a:ea typeface="Didact Gothic"/>
                          <a:cs typeface="Didact Gothic"/>
                          <a:sym typeface="Didact Gothic"/>
                        </a:rPr>
                        <a:t>&lt; 10 NAs</a:t>
                      </a:r>
                      <a:endParaRPr b="1"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marL="0" lvl="0" indent="0" algn="ctr" rtl="0">
                        <a:spcBef>
                          <a:spcPts val="0"/>
                        </a:spcBef>
                        <a:spcAft>
                          <a:spcPts val="0"/>
                        </a:spcAft>
                        <a:buNone/>
                      </a:pPr>
                      <a:r>
                        <a:rPr lang="en-SG" dirty="0">
                          <a:solidFill>
                            <a:schemeClr val="dk1"/>
                          </a:solidFill>
                          <a:latin typeface="Didact Gothic"/>
                          <a:ea typeface="Didact Gothic"/>
                          <a:cs typeface="Didact Gothic"/>
                          <a:sym typeface="Didact Gothic"/>
                        </a:rPr>
                        <a:t>6</a:t>
                      </a:r>
                      <a:endParaRPr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1.068</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2.589</a:t>
                      </a:r>
                      <a:endParaRPr lang="en-SG" sz="1600" dirty="0">
                        <a:effectLst/>
                        <a:latin typeface="Didact Gothic" panose="020B0604020202020204" charset="0"/>
                      </a:endParaRPr>
                    </a:p>
                  </a:txBody>
                  <a:tcPr marL="63500" marR="63500" marT="63500" marB="63500" anchor="ctr">
                    <a:lnL w="38100" cap="flat" cmpd="sng" algn="ctr">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1.521</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2"/>
                  </a:ext>
                </a:extLst>
              </a:tr>
              <a:tr h="574821">
                <a:tc>
                  <a:txBody>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No NAs</a:t>
                      </a:r>
                      <a:endParaRPr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marL="0" lvl="0" indent="0" algn="ctr" rtl="0">
                        <a:spcBef>
                          <a:spcPts val="0"/>
                        </a:spcBef>
                        <a:spcAft>
                          <a:spcPts val="0"/>
                        </a:spcAft>
                        <a:buNone/>
                      </a:pPr>
                      <a:r>
                        <a:rPr lang="en-SG" dirty="0">
                          <a:solidFill>
                            <a:schemeClr val="dk1"/>
                          </a:solidFill>
                          <a:latin typeface="Didact Gothic"/>
                          <a:ea typeface="Didact Gothic"/>
                          <a:cs typeface="Didact Gothic"/>
                          <a:sym typeface="Didact Gothic"/>
                        </a:rPr>
                        <a:t>4</a:t>
                      </a:r>
                      <a:endParaRPr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1.237</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1.803</a:t>
                      </a:r>
                      <a:endParaRPr lang="en-SG" sz="1600" dirty="0">
                        <a:effectLst/>
                        <a:latin typeface="Didact Gothic" panose="020B0604020202020204" charset="0"/>
                      </a:endParaRPr>
                    </a:p>
                  </a:txBody>
                  <a:tcPr marL="63500" marR="63500" marT="63500" marB="63500" anchor="ctr">
                    <a:lnL w="38100" cap="flat" cmpd="sng" algn="ctr">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0.566</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3"/>
                  </a:ext>
                </a:extLst>
              </a:tr>
              <a:tr h="296313">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Didact Gothic"/>
                          <a:ea typeface="Didact Gothic"/>
                          <a:cs typeface="Didact Gothic"/>
                          <a:sym typeface="Didact Gothic"/>
                        </a:rPr>
                        <a:t>Using Mean</a:t>
                      </a:r>
                      <a:endParaRPr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marL="0" lvl="0" indent="0" algn="ctr" rtl="0">
                        <a:spcBef>
                          <a:spcPts val="0"/>
                        </a:spcBef>
                        <a:spcAft>
                          <a:spcPts val="0"/>
                        </a:spcAft>
                        <a:buClr>
                          <a:schemeClr val="dk1"/>
                        </a:buClr>
                        <a:buSzPts val="1100"/>
                        <a:buFont typeface="Arial"/>
                        <a:buNone/>
                      </a:pPr>
                      <a:r>
                        <a:rPr lang="en-SG" dirty="0">
                          <a:solidFill>
                            <a:schemeClr val="dk1"/>
                          </a:solidFill>
                          <a:latin typeface="Didact Gothic"/>
                          <a:ea typeface="Didact Gothic"/>
                          <a:cs typeface="Didact Gothic"/>
                          <a:sym typeface="Didact Gothic"/>
                        </a:rPr>
                        <a:t>2</a:t>
                      </a:r>
                      <a:endParaRPr dirty="0">
                        <a:solidFill>
                          <a:schemeClr val="dk1"/>
                        </a:solidFill>
                        <a:latin typeface="Didact Gothic"/>
                        <a:ea typeface="Didact Gothic"/>
                        <a:cs typeface="Didact Gothic"/>
                        <a:sym typeface="Didact Gothic"/>
                      </a:endParaRPr>
                    </a:p>
                  </a:txBody>
                  <a:tcPr marL="91425" marR="91425" marT="91425" marB="91425"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1.400</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a:solidFill>
                            <a:srgbClr val="000000"/>
                          </a:solidFill>
                          <a:effectLst/>
                          <a:latin typeface="Didact Gothic" panose="020B0604020202020204" charset="0"/>
                        </a:rPr>
                        <a:t>2.157</a:t>
                      </a:r>
                      <a:endParaRPr lang="en-SG" sz="1600">
                        <a:effectLst/>
                        <a:latin typeface="Didact Gothic" panose="020B0604020202020204" charset="0"/>
                      </a:endParaRPr>
                    </a:p>
                  </a:txBody>
                  <a:tcPr marL="63500" marR="63500" marT="63500" marB="63500" anchor="ctr">
                    <a:lnL w="38100" cap="flat" cmpd="sng" algn="ctr">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tc>
                  <a:txBody>
                    <a:bodyPr/>
                    <a:lstStyle/>
                    <a:p>
                      <a:pPr algn="ctr" rtl="0" fontAlgn="t">
                        <a:spcBef>
                          <a:spcPts val="0"/>
                        </a:spcBef>
                        <a:spcAft>
                          <a:spcPts val="0"/>
                        </a:spcAft>
                      </a:pPr>
                      <a:r>
                        <a:rPr lang="en-SG" sz="1600" b="0" i="0" u="none" strike="noStrike" dirty="0">
                          <a:solidFill>
                            <a:srgbClr val="000000"/>
                          </a:solidFill>
                          <a:effectLst/>
                          <a:latin typeface="Didact Gothic" panose="020B0604020202020204" charset="0"/>
                        </a:rPr>
                        <a:t>0.757</a:t>
                      </a:r>
                      <a:endParaRPr lang="en-SG" sz="1600" dirty="0">
                        <a:effectLst/>
                        <a:latin typeface="Didact Gothic" panose="020B0604020202020204" charset="0"/>
                      </a:endParaRPr>
                    </a:p>
                  </a:txBody>
                  <a:tcPr marL="63500" marR="63500" marT="63500" marB="63500"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348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60A9AEC-EDEB-4A47-9498-943E1EFEC073}"/>
              </a:ext>
            </a:extLst>
          </p:cNvPr>
          <p:cNvGrpSpPr/>
          <p:nvPr/>
        </p:nvGrpSpPr>
        <p:grpSpPr>
          <a:xfrm>
            <a:off x="2227629" y="1867385"/>
            <a:ext cx="2059200" cy="1662745"/>
            <a:chOff x="2227629" y="1867385"/>
            <a:chExt cx="2059200" cy="1662745"/>
          </a:xfrm>
          <a:solidFill>
            <a:schemeClr val="accent2">
              <a:lumMod val="20000"/>
              <a:lumOff val="80000"/>
            </a:schemeClr>
          </a:solidFill>
        </p:grpSpPr>
        <p:sp>
          <p:nvSpPr>
            <p:cNvPr id="9" name="Rectangle 8">
              <a:extLst>
                <a:ext uri="{FF2B5EF4-FFF2-40B4-BE49-F238E27FC236}">
                  <a16:creationId xmlns:a16="http://schemas.microsoft.com/office/drawing/2014/main" id="{D32B4F68-98EC-4961-81F7-EA84E412A98F}"/>
                </a:ext>
              </a:extLst>
            </p:cNvPr>
            <p:cNvSpPr/>
            <p:nvPr/>
          </p:nvSpPr>
          <p:spPr>
            <a:xfrm>
              <a:off x="2227629" y="1867385"/>
              <a:ext cx="2059200" cy="1662745"/>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Google Shape;410;p50">
              <a:extLst>
                <a:ext uri="{FF2B5EF4-FFF2-40B4-BE49-F238E27FC236}">
                  <a16:creationId xmlns:a16="http://schemas.microsoft.com/office/drawing/2014/main" id="{B46AB8AD-D606-4689-9DD3-8784C1A24E86}"/>
                </a:ext>
              </a:extLst>
            </p:cNvPr>
            <p:cNvSpPr txBox="1">
              <a:spLocks/>
            </p:cNvSpPr>
            <p:nvPr/>
          </p:nvSpPr>
          <p:spPr>
            <a:xfrm>
              <a:off x="2295823" y="2583693"/>
              <a:ext cx="1940421" cy="702452"/>
            </a:xfrm>
            <a:prstGeom prst="rect">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dirty="0"/>
                <a:t>Trainset RMSE: 0.807</a:t>
              </a:r>
            </a:p>
            <a:p>
              <a:pPr marL="0" indent="0"/>
              <a:r>
                <a:rPr lang="en-US" dirty="0" err="1"/>
                <a:t>Testset</a:t>
              </a:r>
              <a:r>
                <a:rPr lang="en-US" dirty="0"/>
                <a:t> RMSE: </a:t>
              </a:r>
              <a:r>
                <a:rPr lang="en-US" b="1" dirty="0">
                  <a:solidFill>
                    <a:srgbClr val="FF0000"/>
                  </a:solidFill>
                </a:rPr>
                <a:t>2.236</a:t>
              </a:r>
            </a:p>
            <a:p>
              <a:pPr marL="0" indent="0"/>
              <a:r>
                <a:rPr lang="en-US" dirty="0"/>
                <a:t>Difference: 1.430</a:t>
              </a:r>
            </a:p>
          </p:txBody>
        </p:sp>
      </p:grpSp>
      <p:sp>
        <p:nvSpPr>
          <p:cNvPr id="7" name="Rectangle 6">
            <a:extLst>
              <a:ext uri="{FF2B5EF4-FFF2-40B4-BE49-F238E27FC236}">
                <a16:creationId xmlns:a16="http://schemas.microsoft.com/office/drawing/2014/main" id="{75535941-397D-4DFD-A89E-E8792D8FFFE6}"/>
              </a:ext>
            </a:extLst>
          </p:cNvPr>
          <p:cNvSpPr/>
          <p:nvPr/>
        </p:nvSpPr>
        <p:spPr>
          <a:xfrm>
            <a:off x="4572000" y="1867385"/>
            <a:ext cx="2059360" cy="1662745"/>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62D5EC05-E6E6-4AF3-BF15-CB372B2E76CF}"/>
              </a:ext>
            </a:extLst>
          </p:cNvPr>
          <p:cNvSpPr txBox="1"/>
          <p:nvPr/>
        </p:nvSpPr>
        <p:spPr>
          <a:xfrm>
            <a:off x="-16672" y="25076"/>
            <a:ext cx="1260281" cy="261610"/>
          </a:xfrm>
          <a:prstGeom prst="rect">
            <a:avLst/>
          </a:prstGeom>
          <a:noFill/>
        </p:spPr>
        <p:txBody>
          <a:bodyPr wrap="none" rtlCol="0">
            <a:spAutoFit/>
          </a:bodyPr>
          <a:lstStyle/>
          <a:p>
            <a:r>
              <a:rPr lang="en-SG" sz="1100" dirty="0">
                <a:latin typeface="Didact Gothic" panose="020B0604020202020204" charset="0"/>
              </a:rPr>
              <a:t>Presenter: Yi Xuan</a:t>
            </a:r>
          </a:p>
        </p:txBody>
      </p:sp>
      <p:sp>
        <p:nvSpPr>
          <p:cNvPr id="4" name="Google Shape;405;p50">
            <a:extLst>
              <a:ext uri="{FF2B5EF4-FFF2-40B4-BE49-F238E27FC236}">
                <a16:creationId xmlns:a16="http://schemas.microsoft.com/office/drawing/2014/main" id="{00C2D6D0-358C-47E1-B0F1-62D80E8CD61F}"/>
              </a:ext>
            </a:extLst>
          </p:cNvPr>
          <p:cNvSpPr txBox="1">
            <a:spLocks/>
          </p:cNvSpPr>
          <p:nvPr/>
        </p:nvSpPr>
        <p:spPr>
          <a:xfrm>
            <a:off x="4567285" y="1986089"/>
            <a:ext cx="2000638" cy="436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sz="2000" dirty="0"/>
              <a:t>Our Model</a:t>
            </a:r>
          </a:p>
        </p:txBody>
      </p:sp>
      <p:sp>
        <p:nvSpPr>
          <p:cNvPr id="5" name="Google Shape;406;p50">
            <a:extLst>
              <a:ext uri="{FF2B5EF4-FFF2-40B4-BE49-F238E27FC236}">
                <a16:creationId xmlns:a16="http://schemas.microsoft.com/office/drawing/2014/main" id="{C9482DCB-A2BE-485D-83BF-09CFE813FA95}"/>
              </a:ext>
            </a:extLst>
          </p:cNvPr>
          <p:cNvSpPr txBox="1">
            <a:spLocks/>
          </p:cNvSpPr>
          <p:nvPr/>
        </p:nvSpPr>
        <p:spPr>
          <a:xfrm>
            <a:off x="2195750" y="1972530"/>
            <a:ext cx="2150570" cy="436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sz="2000" dirty="0"/>
              <a:t>EIU</a:t>
            </a:r>
          </a:p>
        </p:txBody>
      </p:sp>
      <p:sp>
        <p:nvSpPr>
          <p:cNvPr id="6" name="Google Shape;410;p50">
            <a:extLst>
              <a:ext uri="{FF2B5EF4-FFF2-40B4-BE49-F238E27FC236}">
                <a16:creationId xmlns:a16="http://schemas.microsoft.com/office/drawing/2014/main" id="{ECFCA0DB-598F-4B77-93BA-FB22D9209112}"/>
              </a:ext>
            </a:extLst>
          </p:cNvPr>
          <p:cNvSpPr txBox="1">
            <a:spLocks/>
          </p:cNvSpPr>
          <p:nvPr/>
        </p:nvSpPr>
        <p:spPr>
          <a:xfrm>
            <a:off x="4567284" y="2438506"/>
            <a:ext cx="2059201" cy="10404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hlink"/>
              </a:buClr>
              <a:buSzPts val="1400"/>
              <a:buFont typeface="Didact Gothic"/>
              <a:buChar char="■"/>
              <a:defRPr sz="1400" b="0" i="0" u="none" strike="noStrike" cap="none">
                <a:solidFill>
                  <a:schemeClr val="hlink"/>
                </a:solidFill>
                <a:latin typeface="Didact Gothic"/>
                <a:ea typeface="Didact Gothic"/>
                <a:cs typeface="Didact Gothic"/>
                <a:sym typeface="Didact Gothic"/>
              </a:defRPr>
            </a:lvl9pPr>
          </a:lstStyle>
          <a:p>
            <a:pPr marL="0" indent="0" algn="ctr">
              <a:lnSpc>
                <a:spcPct val="100000"/>
              </a:lnSpc>
              <a:buFont typeface="Didact Gothic"/>
              <a:buNone/>
            </a:pPr>
            <a:r>
              <a:rPr lang="en-US" dirty="0"/>
              <a:t>Trainset RMSE: 1.131</a:t>
            </a:r>
          </a:p>
          <a:p>
            <a:pPr marL="0" indent="0" algn="ctr">
              <a:lnSpc>
                <a:spcPct val="100000"/>
              </a:lnSpc>
              <a:buFont typeface="Didact Gothic"/>
              <a:buNone/>
            </a:pPr>
            <a:r>
              <a:rPr lang="en-US" dirty="0" err="1"/>
              <a:t>Testset</a:t>
            </a:r>
            <a:r>
              <a:rPr lang="en-US" dirty="0"/>
              <a:t> RMSE: </a:t>
            </a:r>
            <a:r>
              <a:rPr lang="en-US" b="1" dirty="0">
                <a:solidFill>
                  <a:srgbClr val="0070C0"/>
                </a:solidFill>
              </a:rPr>
              <a:t>1.839</a:t>
            </a:r>
          </a:p>
          <a:p>
            <a:pPr marL="0" indent="0" algn="ctr">
              <a:lnSpc>
                <a:spcPct val="100000"/>
              </a:lnSpc>
              <a:buFont typeface="Didact Gothic"/>
              <a:buNone/>
            </a:pPr>
            <a:r>
              <a:rPr lang="en-US" dirty="0"/>
              <a:t>Difference: 0.708</a:t>
            </a:r>
          </a:p>
        </p:txBody>
      </p:sp>
      <p:grpSp>
        <p:nvGrpSpPr>
          <p:cNvPr id="11" name="Group 10">
            <a:extLst>
              <a:ext uri="{FF2B5EF4-FFF2-40B4-BE49-F238E27FC236}">
                <a16:creationId xmlns:a16="http://schemas.microsoft.com/office/drawing/2014/main" id="{EDBBC65B-6092-461D-8C77-C2F601443000}"/>
              </a:ext>
            </a:extLst>
          </p:cNvPr>
          <p:cNvGrpSpPr/>
          <p:nvPr/>
        </p:nvGrpSpPr>
        <p:grpSpPr>
          <a:xfrm>
            <a:off x="265105" y="1041241"/>
            <a:ext cx="1691236" cy="3172228"/>
            <a:chOff x="254203" y="1168413"/>
            <a:chExt cx="1691236" cy="3172228"/>
          </a:xfrm>
          <a:solidFill>
            <a:schemeClr val="accent3">
              <a:lumMod val="90000"/>
            </a:schemeClr>
          </a:solidFill>
        </p:grpSpPr>
        <p:sp>
          <p:nvSpPr>
            <p:cNvPr id="12" name="Rectangle: Rounded Corners 11">
              <a:extLst>
                <a:ext uri="{FF2B5EF4-FFF2-40B4-BE49-F238E27FC236}">
                  <a16:creationId xmlns:a16="http://schemas.microsoft.com/office/drawing/2014/main" id="{F1E87805-9AB4-486E-876E-11E348FA8F9E}"/>
                </a:ext>
              </a:extLst>
            </p:cNvPr>
            <p:cNvSpPr/>
            <p:nvPr/>
          </p:nvSpPr>
          <p:spPr>
            <a:xfrm>
              <a:off x="254204" y="1168413"/>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Government Indicator</a:t>
              </a:r>
            </a:p>
          </p:txBody>
        </p:sp>
        <p:sp>
          <p:nvSpPr>
            <p:cNvPr id="13" name="Rectangle: Rounded Corners 12">
              <a:extLst>
                <a:ext uri="{FF2B5EF4-FFF2-40B4-BE49-F238E27FC236}">
                  <a16:creationId xmlns:a16="http://schemas.microsoft.com/office/drawing/2014/main" id="{E0749A83-8D0E-4DA6-B15F-62D7E56340EF}"/>
                </a:ext>
              </a:extLst>
            </p:cNvPr>
            <p:cNvSpPr/>
            <p:nvPr/>
          </p:nvSpPr>
          <p:spPr>
            <a:xfrm>
              <a:off x="254204" y="1565499"/>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Means Years of Schooling</a:t>
              </a:r>
            </a:p>
          </p:txBody>
        </p:sp>
        <p:sp>
          <p:nvSpPr>
            <p:cNvPr id="14" name="Rectangle: Rounded Corners 13">
              <a:extLst>
                <a:ext uri="{FF2B5EF4-FFF2-40B4-BE49-F238E27FC236}">
                  <a16:creationId xmlns:a16="http://schemas.microsoft.com/office/drawing/2014/main" id="{53E2EB0B-833E-443B-A285-4E2B0D5604DB}"/>
                </a:ext>
              </a:extLst>
            </p:cNvPr>
            <p:cNvSpPr/>
            <p:nvPr/>
          </p:nvSpPr>
          <p:spPr>
            <a:xfrm>
              <a:off x="254204" y="1962585"/>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Life Expectancy</a:t>
              </a:r>
            </a:p>
          </p:txBody>
        </p:sp>
        <p:sp>
          <p:nvSpPr>
            <p:cNvPr id="15" name="Rectangle: Rounded Corners 14">
              <a:extLst>
                <a:ext uri="{FF2B5EF4-FFF2-40B4-BE49-F238E27FC236}">
                  <a16:creationId xmlns:a16="http://schemas.microsoft.com/office/drawing/2014/main" id="{F46C1105-CCF1-46D3-AB81-9350CB53E444}"/>
                </a:ext>
              </a:extLst>
            </p:cNvPr>
            <p:cNvSpPr/>
            <p:nvPr/>
          </p:nvSpPr>
          <p:spPr>
            <a:xfrm>
              <a:off x="254204" y="2359671"/>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Market Size</a:t>
              </a:r>
            </a:p>
          </p:txBody>
        </p:sp>
        <p:sp>
          <p:nvSpPr>
            <p:cNvPr id="16" name="Rectangle: Rounded Corners 15">
              <a:extLst>
                <a:ext uri="{FF2B5EF4-FFF2-40B4-BE49-F238E27FC236}">
                  <a16:creationId xmlns:a16="http://schemas.microsoft.com/office/drawing/2014/main" id="{C1BF3875-D66D-41D5-8105-32FBDED1A48A}"/>
                </a:ext>
              </a:extLst>
            </p:cNvPr>
            <p:cNvSpPr/>
            <p:nvPr/>
          </p:nvSpPr>
          <p:spPr>
            <a:xfrm>
              <a:off x="254203" y="4035307"/>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Labour Force</a:t>
              </a:r>
            </a:p>
          </p:txBody>
        </p:sp>
        <p:sp>
          <p:nvSpPr>
            <p:cNvPr id="17" name="Rectangle: Rounded Corners 16">
              <a:extLst>
                <a:ext uri="{FF2B5EF4-FFF2-40B4-BE49-F238E27FC236}">
                  <a16:creationId xmlns:a16="http://schemas.microsoft.com/office/drawing/2014/main" id="{A7BF5CD8-D0B4-4ED6-A916-EE9D7451937F}"/>
                </a:ext>
              </a:extLst>
            </p:cNvPr>
            <p:cNvSpPr/>
            <p:nvPr/>
          </p:nvSpPr>
          <p:spPr>
            <a:xfrm>
              <a:off x="254203" y="3245595"/>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Trade Openness</a:t>
              </a:r>
            </a:p>
          </p:txBody>
        </p:sp>
        <p:sp>
          <p:nvSpPr>
            <p:cNvPr id="18" name="Rectangle: Rounded Corners 17">
              <a:extLst>
                <a:ext uri="{FF2B5EF4-FFF2-40B4-BE49-F238E27FC236}">
                  <a16:creationId xmlns:a16="http://schemas.microsoft.com/office/drawing/2014/main" id="{698BBF31-D5FC-471A-9362-83022E530F50}"/>
                </a:ext>
              </a:extLst>
            </p:cNvPr>
            <p:cNvSpPr/>
            <p:nvPr/>
          </p:nvSpPr>
          <p:spPr>
            <a:xfrm>
              <a:off x="254203" y="3642647"/>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Internet Penetration</a:t>
              </a:r>
            </a:p>
          </p:txBody>
        </p:sp>
        <p:sp>
          <p:nvSpPr>
            <p:cNvPr id="19" name="Rectangle: Rounded Corners 18">
              <a:extLst>
                <a:ext uri="{FF2B5EF4-FFF2-40B4-BE49-F238E27FC236}">
                  <a16:creationId xmlns:a16="http://schemas.microsoft.com/office/drawing/2014/main" id="{5E18239E-B506-4B17-B1A9-900512973635}"/>
                </a:ext>
              </a:extLst>
            </p:cNvPr>
            <p:cNvSpPr/>
            <p:nvPr/>
          </p:nvSpPr>
          <p:spPr>
            <a:xfrm>
              <a:off x="254203" y="2756757"/>
              <a:ext cx="1691235" cy="39712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Domestic Credit to Private Sector</a:t>
              </a:r>
            </a:p>
          </p:txBody>
        </p:sp>
      </p:grpSp>
      <p:sp>
        <p:nvSpPr>
          <p:cNvPr id="38" name="Google Shape;642;p58">
            <a:extLst>
              <a:ext uri="{FF2B5EF4-FFF2-40B4-BE49-F238E27FC236}">
                <a16:creationId xmlns:a16="http://schemas.microsoft.com/office/drawing/2014/main" id="{01A7C07B-FCEA-4B31-BEF7-B5FD1CF48F2A}"/>
              </a:ext>
            </a:extLst>
          </p:cNvPr>
          <p:cNvSpPr txBox="1">
            <a:spLocks/>
          </p:cNvSpPr>
          <p:nvPr/>
        </p:nvSpPr>
        <p:spPr>
          <a:xfrm>
            <a:off x="2361484" y="209677"/>
            <a:ext cx="4100992" cy="9888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dirty="0"/>
              <a:t>Comparison to </a:t>
            </a:r>
          </a:p>
          <a:p>
            <a:pPr algn="ctr"/>
            <a:r>
              <a:rPr lang="en-SG" dirty="0"/>
              <a:t>EIU Baseline Model</a:t>
            </a:r>
          </a:p>
        </p:txBody>
      </p:sp>
      <p:cxnSp>
        <p:nvCxnSpPr>
          <p:cNvPr id="39" name="Google Shape;412;p50">
            <a:extLst>
              <a:ext uri="{FF2B5EF4-FFF2-40B4-BE49-F238E27FC236}">
                <a16:creationId xmlns:a16="http://schemas.microsoft.com/office/drawing/2014/main" id="{9B26E743-AEAD-4B7B-830C-F4C4FB11DF80}"/>
              </a:ext>
            </a:extLst>
          </p:cNvPr>
          <p:cNvCxnSpPr/>
          <p:nvPr/>
        </p:nvCxnSpPr>
        <p:spPr>
          <a:xfrm>
            <a:off x="4088430" y="1214336"/>
            <a:ext cx="647100" cy="0"/>
          </a:xfrm>
          <a:prstGeom prst="straightConnector1">
            <a:avLst/>
          </a:prstGeom>
          <a:noFill/>
          <a:ln w="19050" cap="flat" cmpd="sng">
            <a:solidFill>
              <a:schemeClr val="dk1"/>
            </a:solidFill>
            <a:prstDash val="solid"/>
            <a:round/>
            <a:headEnd type="none" w="med" len="med"/>
            <a:tailEnd type="none" w="med" len="med"/>
          </a:ln>
        </p:spPr>
      </p:cxnSp>
      <p:grpSp>
        <p:nvGrpSpPr>
          <p:cNvPr id="40" name="Group 39">
            <a:extLst>
              <a:ext uri="{FF2B5EF4-FFF2-40B4-BE49-F238E27FC236}">
                <a16:creationId xmlns:a16="http://schemas.microsoft.com/office/drawing/2014/main" id="{9C9A437C-6394-4418-BA61-CBF332D80D97}"/>
              </a:ext>
            </a:extLst>
          </p:cNvPr>
          <p:cNvGrpSpPr/>
          <p:nvPr/>
        </p:nvGrpSpPr>
        <p:grpSpPr>
          <a:xfrm>
            <a:off x="7002396" y="924632"/>
            <a:ext cx="1691235" cy="2687850"/>
            <a:chOff x="254204" y="1168413"/>
            <a:chExt cx="1691235" cy="2687850"/>
          </a:xfrm>
          <a:solidFill>
            <a:schemeClr val="bg1">
              <a:lumMod val="75000"/>
            </a:schemeClr>
          </a:solidFill>
        </p:grpSpPr>
        <p:sp>
          <p:nvSpPr>
            <p:cNvPr id="41" name="Rectangle: Rounded Corners 40">
              <a:extLst>
                <a:ext uri="{FF2B5EF4-FFF2-40B4-BE49-F238E27FC236}">
                  <a16:creationId xmlns:a16="http://schemas.microsoft.com/office/drawing/2014/main" id="{730ACD5B-8B8E-4F78-BB3E-68575F10732D}"/>
                </a:ext>
              </a:extLst>
            </p:cNvPr>
            <p:cNvSpPr/>
            <p:nvPr/>
          </p:nvSpPr>
          <p:spPr>
            <a:xfrm>
              <a:off x="254204" y="1168413"/>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Government Indicator</a:t>
              </a:r>
            </a:p>
          </p:txBody>
        </p:sp>
        <p:sp>
          <p:nvSpPr>
            <p:cNvPr id="42" name="Rectangle: Rounded Corners 41">
              <a:extLst>
                <a:ext uri="{FF2B5EF4-FFF2-40B4-BE49-F238E27FC236}">
                  <a16:creationId xmlns:a16="http://schemas.microsoft.com/office/drawing/2014/main" id="{F5B5682B-1901-4CD4-868C-0FB2CC05A016}"/>
                </a:ext>
              </a:extLst>
            </p:cNvPr>
            <p:cNvSpPr/>
            <p:nvPr/>
          </p:nvSpPr>
          <p:spPr>
            <a:xfrm>
              <a:off x="254204" y="1565499"/>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Mean Years of Schooling</a:t>
              </a:r>
            </a:p>
          </p:txBody>
        </p:sp>
        <p:sp>
          <p:nvSpPr>
            <p:cNvPr id="43" name="Rectangle: Rounded Corners 42">
              <a:extLst>
                <a:ext uri="{FF2B5EF4-FFF2-40B4-BE49-F238E27FC236}">
                  <a16:creationId xmlns:a16="http://schemas.microsoft.com/office/drawing/2014/main" id="{0FC57B57-5974-4B58-B25A-D2F3FA621ABF}"/>
                </a:ext>
              </a:extLst>
            </p:cNvPr>
            <p:cNvSpPr/>
            <p:nvPr/>
          </p:nvSpPr>
          <p:spPr>
            <a:xfrm>
              <a:off x="254204" y="1962585"/>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rgbClr val="0070C0"/>
                  </a:solidFill>
                  <a:latin typeface="Didact Gothic" panose="020B0604020202020204" charset="0"/>
                </a:rPr>
                <a:t>Child Mortality Rate</a:t>
              </a:r>
            </a:p>
          </p:txBody>
        </p:sp>
        <p:sp>
          <p:nvSpPr>
            <p:cNvPr id="44" name="Rectangle: Rounded Corners 43">
              <a:extLst>
                <a:ext uri="{FF2B5EF4-FFF2-40B4-BE49-F238E27FC236}">
                  <a16:creationId xmlns:a16="http://schemas.microsoft.com/office/drawing/2014/main" id="{CA91D41D-635B-47C7-BA49-F516058313F6}"/>
                </a:ext>
              </a:extLst>
            </p:cNvPr>
            <p:cNvSpPr/>
            <p:nvPr/>
          </p:nvSpPr>
          <p:spPr>
            <a:xfrm>
              <a:off x="254204" y="2359671"/>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rgbClr val="0070C0"/>
                  </a:solidFill>
                  <a:latin typeface="Didact Gothic" panose="020B0604020202020204" charset="0"/>
                </a:rPr>
                <a:t>Gross National Index</a:t>
              </a:r>
            </a:p>
          </p:txBody>
        </p:sp>
        <p:sp>
          <p:nvSpPr>
            <p:cNvPr id="45" name="Rectangle: Rounded Corners 44">
              <a:extLst>
                <a:ext uri="{FF2B5EF4-FFF2-40B4-BE49-F238E27FC236}">
                  <a16:creationId xmlns:a16="http://schemas.microsoft.com/office/drawing/2014/main" id="{575843A4-A5A9-45D1-89BA-85E15C0285BB}"/>
                </a:ext>
              </a:extLst>
            </p:cNvPr>
            <p:cNvSpPr/>
            <p:nvPr/>
          </p:nvSpPr>
          <p:spPr>
            <a:xfrm>
              <a:off x="254204" y="2756757"/>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Market Size</a:t>
              </a:r>
            </a:p>
          </p:txBody>
        </p:sp>
        <p:sp>
          <p:nvSpPr>
            <p:cNvPr id="46" name="Rectangle: Rounded Corners 45">
              <a:extLst>
                <a:ext uri="{FF2B5EF4-FFF2-40B4-BE49-F238E27FC236}">
                  <a16:creationId xmlns:a16="http://schemas.microsoft.com/office/drawing/2014/main" id="{D2E61934-8046-4D2B-8750-30786117E4B5}"/>
                </a:ext>
              </a:extLst>
            </p:cNvPr>
            <p:cNvSpPr/>
            <p:nvPr/>
          </p:nvSpPr>
          <p:spPr>
            <a:xfrm>
              <a:off x="254204" y="3153843"/>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Life Expectancy</a:t>
              </a:r>
            </a:p>
          </p:txBody>
        </p:sp>
        <p:sp>
          <p:nvSpPr>
            <p:cNvPr id="47" name="Rectangle: Rounded Corners 46">
              <a:extLst>
                <a:ext uri="{FF2B5EF4-FFF2-40B4-BE49-F238E27FC236}">
                  <a16:creationId xmlns:a16="http://schemas.microsoft.com/office/drawing/2014/main" id="{DA602587-4214-4F56-9F45-F809C6D93A64}"/>
                </a:ext>
              </a:extLst>
            </p:cNvPr>
            <p:cNvSpPr/>
            <p:nvPr/>
          </p:nvSpPr>
          <p:spPr>
            <a:xfrm>
              <a:off x="254204" y="3550929"/>
              <a:ext cx="1691235" cy="30533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rgbClr val="0070C0"/>
                  </a:solidFill>
                  <a:latin typeface="Didact Gothic" panose="020B0604020202020204" charset="0"/>
                </a:rPr>
                <a:t>Unemployment Rate</a:t>
              </a:r>
            </a:p>
          </p:txBody>
        </p:sp>
      </p:grpSp>
      <p:sp>
        <p:nvSpPr>
          <p:cNvPr id="49" name="Rectangle: Rounded Corners 48">
            <a:extLst>
              <a:ext uri="{FF2B5EF4-FFF2-40B4-BE49-F238E27FC236}">
                <a16:creationId xmlns:a16="http://schemas.microsoft.com/office/drawing/2014/main" id="{F5CC11A3-04F8-4B0A-B862-5501A5A7AC58}"/>
              </a:ext>
            </a:extLst>
          </p:cNvPr>
          <p:cNvSpPr/>
          <p:nvPr/>
        </p:nvSpPr>
        <p:spPr>
          <a:xfrm>
            <a:off x="7002396" y="3701021"/>
            <a:ext cx="1691235" cy="41422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rgbClr val="0070C0"/>
                </a:solidFill>
                <a:latin typeface="Didact Gothic" panose="020B0604020202020204" charset="0"/>
              </a:rPr>
              <a:t>Human Development Index</a:t>
            </a:r>
          </a:p>
        </p:txBody>
      </p:sp>
      <p:sp>
        <p:nvSpPr>
          <p:cNvPr id="50" name="Rectangle: Rounded Corners 49">
            <a:extLst>
              <a:ext uri="{FF2B5EF4-FFF2-40B4-BE49-F238E27FC236}">
                <a16:creationId xmlns:a16="http://schemas.microsoft.com/office/drawing/2014/main" id="{070B6913-13FF-4F09-8C4C-E05FCBFE1D05}"/>
              </a:ext>
            </a:extLst>
          </p:cNvPr>
          <p:cNvSpPr/>
          <p:nvPr/>
        </p:nvSpPr>
        <p:spPr>
          <a:xfrm>
            <a:off x="7002396" y="4196565"/>
            <a:ext cx="1691235"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b="1" dirty="0">
                <a:solidFill>
                  <a:srgbClr val="0070C0"/>
                </a:solidFill>
                <a:latin typeface="Didact Gothic" panose="020B0604020202020204" charset="0"/>
              </a:rPr>
              <a:t>Industry Value Add</a:t>
            </a:r>
          </a:p>
        </p:txBody>
      </p:sp>
    </p:spTree>
    <p:extLst>
      <p:ext uri="{BB962C8B-B14F-4D97-AF65-F5344CB8AC3E}">
        <p14:creationId xmlns:p14="http://schemas.microsoft.com/office/powerpoint/2010/main" val="363861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6" grpId="0"/>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272595" y="2260991"/>
            <a:ext cx="3783480" cy="1113387"/>
          </a:xfrm>
          <a:prstGeom prst="rect">
            <a:avLst/>
          </a:prstGeom>
        </p:spPr>
        <p:txBody>
          <a:bodyPr spcFirstLastPara="1" wrap="square" lIns="91425" tIns="91425" rIns="91425" bIns="91425" anchor="ctr" anchorCtr="0">
            <a:noAutofit/>
          </a:bodyPr>
          <a:lstStyle/>
          <a:p>
            <a:r>
              <a:rPr lang="en" b="1"/>
              <a:t>Analysis </a:t>
            </a:r>
            <a:br>
              <a:rPr lang="en" b="1"/>
            </a:br>
            <a:r>
              <a:rPr lang="en" b="1"/>
              <a:t>of Results</a:t>
            </a:r>
            <a:endParaRPr lang="en-US"/>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05</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3181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240227" y="2260991"/>
            <a:ext cx="3815848" cy="1113387"/>
          </a:xfrm>
          <a:prstGeom prst="rect">
            <a:avLst/>
          </a:prstGeom>
        </p:spPr>
        <p:txBody>
          <a:bodyPr spcFirstLastPara="1" wrap="square" lIns="91425" tIns="91425" rIns="91425" bIns="91425" anchor="ctr" anchorCtr="0">
            <a:noAutofit/>
          </a:bodyPr>
          <a:lstStyle/>
          <a:p>
            <a:r>
              <a:rPr lang="en" b="1"/>
              <a:t>Business Opportunity</a:t>
            </a:r>
            <a:endParaRPr lang="en-US"/>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01</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07734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B3F4C-E10D-4C90-8D4E-7B3B1C817639}"/>
              </a:ext>
            </a:extLst>
          </p:cNvPr>
          <p:cNvSpPr txBox="1"/>
          <p:nvPr/>
        </p:nvSpPr>
        <p:spPr>
          <a:xfrm>
            <a:off x="-9528" y="25076"/>
            <a:ext cx="1260281" cy="261610"/>
          </a:xfrm>
          <a:prstGeom prst="rect">
            <a:avLst/>
          </a:prstGeom>
          <a:noFill/>
        </p:spPr>
        <p:txBody>
          <a:bodyPr wrap="none" rtlCol="0">
            <a:spAutoFit/>
          </a:bodyPr>
          <a:lstStyle/>
          <a:p>
            <a:r>
              <a:rPr lang="en-SG" sz="1100" dirty="0">
                <a:latin typeface="Didact Gothic" panose="020B0604020202020204" charset="0"/>
              </a:rPr>
              <a:t>Presenter: Yi Xuan</a:t>
            </a:r>
          </a:p>
        </p:txBody>
      </p:sp>
      <p:sp>
        <p:nvSpPr>
          <p:cNvPr id="3" name="Google Shape;642;p58">
            <a:extLst>
              <a:ext uri="{FF2B5EF4-FFF2-40B4-BE49-F238E27FC236}">
                <a16:creationId xmlns:a16="http://schemas.microsoft.com/office/drawing/2014/main" id="{7DB68D11-5C20-4653-AA7C-3C42634C8BAE}"/>
              </a:ext>
            </a:extLst>
          </p:cNvPr>
          <p:cNvSpPr txBox="1">
            <a:spLocks/>
          </p:cNvSpPr>
          <p:nvPr/>
        </p:nvSpPr>
        <p:spPr>
          <a:xfrm>
            <a:off x="-16672" y="193486"/>
            <a:ext cx="9160672" cy="52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hlink"/>
              </a:buClr>
              <a:buSzPts val="2700"/>
              <a:buFont typeface="Prata"/>
              <a:buNone/>
              <a:defRPr sz="2700" b="0" i="0" u="none" strike="noStrike" cap="none">
                <a:solidFill>
                  <a:schemeClr val="hlink"/>
                </a:solidFill>
                <a:latin typeface="Prata"/>
                <a:ea typeface="Prata"/>
                <a:cs typeface="Prata"/>
                <a:sym typeface="Prata"/>
              </a:defRPr>
            </a:lvl1pPr>
            <a:lvl2pPr marR="0" lvl="1"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2pPr>
            <a:lvl3pPr marR="0" lvl="2"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3pPr>
            <a:lvl4pPr marR="0" lvl="3"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4pPr>
            <a:lvl5pPr marR="0" lvl="4"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5pPr>
            <a:lvl6pPr marR="0" lvl="5"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6pPr>
            <a:lvl7pPr marR="0" lvl="6"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7pPr>
            <a:lvl8pPr marR="0" lvl="7"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8pPr>
            <a:lvl9pPr marR="0" lvl="8" algn="l" rtl="0">
              <a:lnSpc>
                <a:spcPct val="100000"/>
              </a:lnSpc>
              <a:spcBef>
                <a:spcPts val="0"/>
              </a:spcBef>
              <a:spcAft>
                <a:spcPts val="0"/>
              </a:spcAft>
              <a:buClr>
                <a:schemeClr val="hlink"/>
              </a:buClr>
              <a:buSzPts val="3000"/>
              <a:buFont typeface="Prata"/>
              <a:buNone/>
              <a:defRPr sz="3000" b="0" i="0" u="none" strike="noStrike" cap="none">
                <a:solidFill>
                  <a:schemeClr val="hlink"/>
                </a:solidFill>
                <a:latin typeface="Prata"/>
                <a:ea typeface="Prata"/>
                <a:cs typeface="Prata"/>
                <a:sym typeface="Prata"/>
              </a:defRPr>
            </a:lvl9pPr>
          </a:lstStyle>
          <a:p>
            <a:pPr algn="ctr"/>
            <a:r>
              <a:rPr lang="en-SG" dirty="0"/>
              <a:t>Insights Gained</a:t>
            </a:r>
          </a:p>
        </p:txBody>
      </p:sp>
      <p:sp>
        <p:nvSpPr>
          <p:cNvPr id="14" name="Rectangle 13">
            <a:extLst>
              <a:ext uri="{FF2B5EF4-FFF2-40B4-BE49-F238E27FC236}">
                <a16:creationId xmlns:a16="http://schemas.microsoft.com/office/drawing/2014/main" id="{84F3E6CA-539C-48B3-8845-25AE8E703CA3}"/>
              </a:ext>
            </a:extLst>
          </p:cNvPr>
          <p:cNvSpPr/>
          <p:nvPr/>
        </p:nvSpPr>
        <p:spPr>
          <a:xfrm>
            <a:off x="664369" y="886436"/>
            <a:ext cx="3479006" cy="3807008"/>
          </a:xfrm>
          <a:prstGeom prst="rect">
            <a:avLst/>
          </a:prstGeom>
          <a:solidFill>
            <a:schemeClr val="bg1">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9F89D000-E6BC-4C12-A55D-CFEBC322E16F}"/>
              </a:ext>
            </a:extLst>
          </p:cNvPr>
          <p:cNvSpPr/>
          <p:nvPr/>
        </p:nvSpPr>
        <p:spPr>
          <a:xfrm>
            <a:off x="5000626" y="886435"/>
            <a:ext cx="3479006" cy="3807008"/>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Google Shape;282;p41">
            <a:extLst>
              <a:ext uri="{FF2B5EF4-FFF2-40B4-BE49-F238E27FC236}">
                <a16:creationId xmlns:a16="http://schemas.microsoft.com/office/drawing/2014/main" id="{331AECF3-A15C-48B1-8EAB-7B4D93D754CF}"/>
              </a:ext>
            </a:extLst>
          </p:cNvPr>
          <p:cNvSpPr txBox="1">
            <a:spLocks/>
          </p:cNvSpPr>
          <p:nvPr/>
        </p:nvSpPr>
        <p:spPr>
          <a:xfrm>
            <a:off x="1065094" y="1383578"/>
            <a:ext cx="2701709"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3000" dirty="0">
                <a:latin typeface="Prata" panose="020B0604020202020204" charset="0"/>
              </a:rPr>
              <a:t>Linear Regression</a:t>
            </a:r>
          </a:p>
        </p:txBody>
      </p:sp>
      <p:cxnSp>
        <p:nvCxnSpPr>
          <p:cNvPr id="21" name="Google Shape;284;p41">
            <a:extLst>
              <a:ext uri="{FF2B5EF4-FFF2-40B4-BE49-F238E27FC236}">
                <a16:creationId xmlns:a16="http://schemas.microsoft.com/office/drawing/2014/main" id="{305A1D83-E81E-4BD4-8A89-185C4D2ADE40}"/>
              </a:ext>
            </a:extLst>
          </p:cNvPr>
          <p:cNvCxnSpPr/>
          <p:nvPr/>
        </p:nvCxnSpPr>
        <p:spPr>
          <a:xfrm>
            <a:off x="2092398" y="2061951"/>
            <a:ext cx="647100" cy="0"/>
          </a:xfrm>
          <a:prstGeom prst="straightConnector1">
            <a:avLst/>
          </a:prstGeom>
          <a:noFill/>
          <a:ln w="19050" cap="flat" cmpd="sng">
            <a:solidFill>
              <a:schemeClr val="dk1"/>
            </a:solidFill>
            <a:prstDash val="solid"/>
            <a:round/>
            <a:headEnd type="none" w="med" len="med"/>
            <a:tailEnd type="none" w="med" len="med"/>
          </a:ln>
        </p:spPr>
      </p:cxnSp>
      <p:sp>
        <p:nvSpPr>
          <p:cNvPr id="22" name="Google Shape;282;p41">
            <a:extLst>
              <a:ext uri="{FF2B5EF4-FFF2-40B4-BE49-F238E27FC236}">
                <a16:creationId xmlns:a16="http://schemas.microsoft.com/office/drawing/2014/main" id="{90148739-FDC9-40EC-8EB1-906B57AE309C}"/>
              </a:ext>
            </a:extLst>
          </p:cNvPr>
          <p:cNvSpPr txBox="1">
            <a:spLocks/>
          </p:cNvSpPr>
          <p:nvPr/>
        </p:nvSpPr>
        <p:spPr>
          <a:xfrm>
            <a:off x="5402174" y="1455018"/>
            <a:ext cx="2701709"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3000" dirty="0">
                <a:latin typeface="Prata" panose="020B0604020202020204" charset="0"/>
              </a:rPr>
              <a:t>CART</a:t>
            </a:r>
          </a:p>
        </p:txBody>
      </p:sp>
      <p:cxnSp>
        <p:nvCxnSpPr>
          <p:cNvPr id="23" name="Google Shape;284;p41">
            <a:extLst>
              <a:ext uri="{FF2B5EF4-FFF2-40B4-BE49-F238E27FC236}">
                <a16:creationId xmlns:a16="http://schemas.microsoft.com/office/drawing/2014/main" id="{4FC7F5C7-4448-47F9-B787-64699E3212B3}"/>
              </a:ext>
            </a:extLst>
          </p:cNvPr>
          <p:cNvCxnSpPr/>
          <p:nvPr/>
        </p:nvCxnSpPr>
        <p:spPr>
          <a:xfrm>
            <a:off x="6458053" y="2061951"/>
            <a:ext cx="647100" cy="0"/>
          </a:xfrm>
          <a:prstGeom prst="straightConnector1">
            <a:avLst/>
          </a:prstGeom>
          <a:noFill/>
          <a:ln w="19050" cap="flat" cmpd="sng">
            <a:solidFill>
              <a:schemeClr val="dk1"/>
            </a:solidFill>
            <a:prstDash val="solid"/>
            <a:round/>
            <a:headEnd type="none" w="med" len="med"/>
            <a:tailEnd type="none" w="med" len="med"/>
          </a:ln>
        </p:spPr>
      </p:cxnSp>
      <p:sp>
        <p:nvSpPr>
          <p:cNvPr id="24" name="Rectangle 23">
            <a:extLst>
              <a:ext uri="{FF2B5EF4-FFF2-40B4-BE49-F238E27FC236}">
                <a16:creationId xmlns:a16="http://schemas.microsoft.com/office/drawing/2014/main" id="{53C46FAB-F88F-4190-809E-C921066364A5}"/>
              </a:ext>
            </a:extLst>
          </p:cNvPr>
          <p:cNvSpPr/>
          <p:nvPr/>
        </p:nvSpPr>
        <p:spPr>
          <a:xfrm>
            <a:off x="929713" y="2255045"/>
            <a:ext cx="2977814"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FD6F2F49-6F8C-4F07-81CD-E6DA0C5A1646}"/>
              </a:ext>
            </a:extLst>
          </p:cNvPr>
          <p:cNvSpPr txBox="1"/>
          <p:nvPr/>
        </p:nvSpPr>
        <p:spPr>
          <a:xfrm>
            <a:off x="914965" y="2337459"/>
            <a:ext cx="1481774" cy="1107996"/>
          </a:xfrm>
          <a:prstGeom prst="rect">
            <a:avLst/>
          </a:prstGeom>
          <a:noFill/>
        </p:spPr>
        <p:txBody>
          <a:bodyPr wrap="square" rtlCol="0">
            <a:spAutoFit/>
          </a:bodyPr>
          <a:lstStyle/>
          <a:p>
            <a:pPr algn="ctr"/>
            <a:r>
              <a:rPr lang="en-SG" dirty="0">
                <a:latin typeface="Prata" panose="020B0604020202020204" charset="0"/>
              </a:rPr>
              <a:t>Optimal</a:t>
            </a:r>
          </a:p>
          <a:p>
            <a:endParaRPr lang="en-SG" dirty="0">
              <a:latin typeface="Didact Gothic" panose="020B0604020202020204" charset="0"/>
            </a:endParaRPr>
          </a:p>
          <a:p>
            <a:pPr algn="ctr"/>
            <a:r>
              <a:rPr lang="en-SG" sz="1200" dirty="0">
                <a:latin typeface="Didact Gothic" panose="020B0604020202020204" charset="0"/>
              </a:rPr>
              <a:t>Train RMSE: 1.20</a:t>
            </a:r>
          </a:p>
          <a:p>
            <a:pPr algn="ctr"/>
            <a:r>
              <a:rPr lang="en-SG" sz="1200" dirty="0">
                <a:latin typeface="Didact Gothic" panose="020B0604020202020204" charset="0"/>
              </a:rPr>
              <a:t>  Test RMSE: </a:t>
            </a:r>
            <a:r>
              <a:rPr lang="en-SG" sz="1200" b="1" dirty="0">
                <a:solidFill>
                  <a:srgbClr val="00B050"/>
                </a:solidFill>
                <a:latin typeface="Didact Gothic" panose="020B0604020202020204" charset="0"/>
              </a:rPr>
              <a:t>1.07</a:t>
            </a:r>
            <a:r>
              <a:rPr lang="en-SG" sz="1200" dirty="0">
                <a:latin typeface="Didact Gothic" panose="020B0604020202020204" charset="0"/>
              </a:rPr>
              <a:t> </a:t>
            </a:r>
          </a:p>
          <a:p>
            <a:endParaRPr lang="en-SG" dirty="0">
              <a:latin typeface="Didact Gothic" panose="020B0604020202020204" charset="0"/>
            </a:endParaRPr>
          </a:p>
        </p:txBody>
      </p:sp>
      <p:sp>
        <p:nvSpPr>
          <p:cNvPr id="26" name="TextBox 25">
            <a:extLst>
              <a:ext uri="{FF2B5EF4-FFF2-40B4-BE49-F238E27FC236}">
                <a16:creationId xmlns:a16="http://schemas.microsoft.com/office/drawing/2014/main" id="{347B56BE-FE8F-4BEE-9A07-DCCC7B7D7FBC}"/>
              </a:ext>
            </a:extLst>
          </p:cNvPr>
          <p:cNvSpPr txBox="1"/>
          <p:nvPr/>
        </p:nvSpPr>
        <p:spPr>
          <a:xfrm>
            <a:off x="2396739" y="2337459"/>
            <a:ext cx="1481774" cy="892552"/>
          </a:xfrm>
          <a:prstGeom prst="rect">
            <a:avLst/>
          </a:prstGeom>
          <a:noFill/>
        </p:spPr>
        <p:txBody>
          <a:bodyPr wrap="square" rtlCol="0">
            <a:spAutoFit/>
          </a:bodyPr>
          <a:lstStyle/>
          <a:p>
            <a:pPr algn="ctr"/>
            <a:r>
              <a:rPr lang="en-SG" dirty="0">
                <a:latin typeface="Prata" panose="020B0604020202020204" charset="0"/>
              </a:rPr>
              <a:t>EIU Baseline</a:t>
            </a:r>
          </a:p>
          <a:p>
            <a:endParaRPr lang="en-SG" dirty="0">
              <a:latin typeface="Didact Gothic" panose="020B0604020202020204" charset="0"/>
            </a:endParaRPr>
          </a:p>
          <a:p>
            <a:pPr algn="ctr"/>
            <a:r>
              <a:rPr lang="en-SG" sz="1200" dirty="0">
                <a:latin typeface="Didact Gothic" panose="020B0604020202020204" charset="0"/>
              </a:rPr>
              <a:t>Train RMSE: 1.83</a:t>
            </a:r>
          </a:p>
          <a:p>
            <a:pPr algn="ctr"/>
            <a:r>
              <a:rPr lang="en-SG" sz="1200" dirty="0">
                <a:latin typeface="Didact Gothic" panose="020B0604020202020204" charset="0"/>
              </a:rPr>
              <a:t>Test RMSE: </a:t>
            </a:r>
            <a:r>
              <a:rPr lang="en-SG" sz="1200" dirty="0">
                <a:solidFill>
                  <a:srgbClr val="FF0000"/>
                </a:solidFill>
                <a:latin typeface="Didact Gothic" panose="020B0604020202020204" charset="0"/>
              </a:rPr>
              <a:t>1.99</a:t>
            </a:r>
          </a:p>
        </p:txBody>
      </p:sp>
      <p:sp>
        <p:nvSpPr>
          <p:cNvPr id="27" name="Rectangle 26">
            <a:extLst>
              <a:ext uri="{FF2B5EF4-FFF2-40B4-BE49-F238E27FC236}">
                <a16:creationId xmlns:a16="http://schemas.microsoft.com/office/drawing/2014/main" id="{00DF6EB2-1C12-4FC9-9CF9-A8D2243F6AE9}"/>
              </a:ext>
            </a:extLst>
          </p:cNvPr>
          <p:cNvSpPr/>
          <p:nvPr/>
        </p:nvSpPr>
        <p:spPr>
          <a:xfrm>
            <a:off x="5251221" y="2242573"/>
            <a:ext cx="2977814"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a:extLst>
              <a:ext uri="{FF2B5EF4-FFF2-40B4-BE49-F238E27FC236}">
                <a16:creationId xmlns:a16="http://schemas.microsoft.com/office/drawing/2014/main" id="{92AB3510-9384-41D1-95CE-8EA1FF0DB5CC}"/>
              </a:ext>
            </a:extLst>
          </p:cNvPr>
          <p:cNvSpPr txBox="1"/>
          <p:nvPr/>
        </p:nvSpPr>
        <p:spPr>
          <a:xfrm>
            <a:off x="5236473" y="2324987"/>
            <a:ext cx="1481774" cy="1107996"/>
          </a:xfrm>
          <a:prstGeom prst="rect">
            <a:avLst/>
          </a:prstGeom>
          <a:noFill/>
        </p:spPr>
        <p:txBody>
          <a:bodyPr wrap="square" rtlCol="0">
            <a:spAutoFit/>
          </a:bodyPr>
          <a:lstStyle/>
          <a:p>
            <a:pPr algn="ctr"/>
            <a:r>
              <a:rPr lang="en-SG" dirty="0">
                <a:latin typeface="Prata" panose="020B0604020202020204" charset="0"/>
              </a:rPr>
              <a:t>Optimal</a:t>
            </a:r>
          </a:p>
          <a:p>
            <a:endParaRPr lang="en-SG" dirty="0">
              <a:latin typeface="Didact Gothic" panose="020B0604020202020204" charset="0"/>
            </a:endParaRPr>
          </a:p>
          <a:p>
            <a:pPr algn="ctr"/>
            <a:r>
              <a:rPr lang="en-SG" sz="1200" dirty="0">
                <a:latin typeface="Didact Gothic" panose="020B0604020202020204" charset="0"/>
              </a:rPr>
              <a:t>Train RMSE: 1.13</a:t>
            </a:r>
          </a:p>
          <a:p>
            <a:pPr algn="ctr"/>
            <a:r>
              <a:rPr lang="en-SG" sz="1200" dirty="0">
                <a:latin typeface="Didact Gothic" panose="020B0604020202020204" charset="0"/>
              </a:rPr>
              <a:t>  Test RMSE: </a:t>
            </a:r>
            <a:r>
              <a:rPr lang="en-SG" sz="1200" b="1" dirty="0">
                <a:solidFill>
                  <a:srgbClr val="00B050"/>
                </a:solidFill>
                <a:latin typeface="Didact Gothic" panose="020B0604020202020204" charset="0"/>
              </a:rPr>
              <a:t>1.839</a:t>
            </a:r>
            <a:r>
              <a:rPr lang="en-SG" sz="1200" dirty="0">
                <a:latin typeface="Didact Gothic" panose="020B0604020202020204" charset="0"/>
              </a:rPr>
              <a:t> </a:t>
            </a:r>
          </a:p>
          <a:p>
            <a:endParaRPr lang="en-SG" dirty="0">
              <a:latin typeface="Didact Gothic" panose="020B0604020202020204" charset="0"/>
            </a:endParaRPr>
          </a:p>
        </p:txBody>
      </p:sp>
      <p:sp>
        <p:nvSpPr>
          <p:cNvPr id="29" name="TextBox 28">
            <a:extLst>
              <a:ext uri="{FF2B5EF4-FFF2-40B4-BE49-F238E27FC236}">
                <a16:creationId xmlns:a16="http://schemas.microsoft.com/office/drawing/2014/main" id="{FCFE682B-2879-49CA-BC38-410249C0D9D3}"/>
              </a:ext>
            </a:extLst>
          </p:cNvPr>
          <p:cNvSpPr txBox="1"/>
          <p:nvPr/>
        </p:nvSpPr>
        <p:spPr>
          <a:xfrm>
            <a:off x="6718247" y="2324987"/>
            <a:ext cx="1481774" cy="892552"/>
          </a:xfrm>
          <a:prstGeom prst="rect">
            <a:avLst/>
          </a:prstGeom>
          <a:noFill/>
        </p:spPr>
        <p:txBody>
          <a:bodyPr wrap="square" rtlCol="0">
            <a:spAutoFit/>
          </a:bodyPr>
          <a:lstStyle/>
          <a:p>
            <a:pPr algn="ctr"/>
            <a:r>
              <a:rPr lang="en-SG" dirty="0">
                <a:latin typeface="Prata" panose="020B0604020202020204" charset="0"/>
              </a:rPr>
              <a:t>EIU Baseline</a:t>
            </a:r>
          </a:p>
          <a:p>
            <a:endParaRPr lang="en-SG" dirty="0">
              <a:latin typeface="Didact Gothic" panose="020B0604020202020204" charset="0"/>
            </a:endParaRPr>
          </a:p>
          <a:p>
            <a:pPr algn="ctr"/>
            <a:r>
              <a:rPr lang="en-SG" sz="1200" dirty="0">
                <a:latin typeface="Didact Gothic" panose="020B0604020202020204" charset="0"/>
              </a:rPr>
              <a:t>Train RMSE: 0.807</a:t>
            </a:r>
          </a:p>
          <a:p>
            <a:pPr algn="ctr"/>
            <a:r>
              <a:rPr lang="en-SG" sz="1200" dirty="0">
                <a:latin typeface="Didact Gothic" panose="020B0604020202020204" charset="0"/>
              </a:rPr>
              <a:t>Test RMSE: </a:t>
            </a:r>
            <a:r>
              <a:rPr lang="en-SG" sz="1200" dirty="0">
                <a:solidFill>
                  <a:srgbClr val="FF0000"/>
                </a:solidFill>
                <a:latin typeface="Didact Gothic" panose="020B0604020202020204" charset="0"/>
              </a:rPr>
              <a:t>2.24</a:t>
            </a:r>
          </a:p>
        </p:txBody>
      </p:sp>
      <p:cxnSp>
        <p:nvCxnSpPr>
          <p:cNvPr id="31" name="Straight Connector 30">
            <a:extLst>
              <a:ext uri="{FF2B5EF4-FFF2-40B4-BE49-F238E27FC236}">
                <a16:creationId xmlns:a16="http://schemas.microsoft.com/office/drawing/2014/main" id="{2A79AA83-25DB-4762-81CD-4473B359AA96}"/>
              </a:ext>
            </a:extLst>
          </p:cNvPr>
          <p:cNvCxnSpPr/>
          <p:nvPr/>
        </p:nvCxnSpPr>
        <p:spPr>
          <a:xfrm>
            <a:off x="1065094" y="2593872"/>
            <a:ext cx="2701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D2568-77D0-450E-8908-CB7F0728FB4F}"/>
              </a:ext>
            </a:extLst>
          </p:cNvPr>
          <p:cNvCxnSpPr/>
          <p:nvPr/>
        </p:nvCxnSpPr>
        <p:spPr>
          <a:xfrm>
            <a:off x="5450396" y="2593872"/>
            <a:ext cx="2701709"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F091B92B-4C42-4E6D-AE92-8CBBD544C7F0}"/>
              </a:ext>
            </a:extLst>
          </p:cNvPr>
          <p:cNvSpPr/>
          <p:nvPr/>
        </p:nvSpPr>
        <p:spPr>
          <a:xfrm>
            <a:off x="810235" y="3314120"/>
            <a:ext cx="1481774"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Child Mortality</a:t>
            </a:r>
          </a:p>
        </p:txBody>
      </p:sp>
      <p:sp>
        <p:nvSpPr>
          <p:cNvPr id="38" name="Rectangle: Rounded Corners 37">
            <a:extLst>
              <a:ext uri="{FF2B5EF4-FFF2-40B4-BE49-F238E27FC236}">
                <a16:creationId xmlns:a16="http://schemas.microsoft.com/office/drawing/2014/main" id="{93B2DC1F-E2FF-4C93-B509-9AA9C73050F5}"/>
              </a:ext>
            </a:extLst>
          </p:cNvPr>
          <p:cNvSpPr/>
          <p:nvPr/>
        </p:nvSpPr>
        <p:spPr>
          <a:xfrm>
            <a:off x="2511235" y="3309261"/>
            <a:ext cx="1481774"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Industry Value Add</a:t>
            </a:r>
          </a:p>
        </p:txBody>
      </p:sp>
      <p:sp>
        <p:nvSpPr>
          <p:cNvPr id="39" name="Rectangle: Rounded Corners 38">
            <a:extLst>
              <a:ext uri="{FF2B5EF4-FFF2-40B4-BE49-F238E27FC236}">
                <a16:creationId xmlns:a16="http://schemas.microsoft.com/office/drawing/2014/main" id="{6D1843D7-BE0C-4071-BC9F-84521BCB60E3}"/>
              </a:ext>
            </a:extLst>
          </p:cNvPr>
          <p:cNvSpPr/>
          <p:nvPr/>
        </p:nvSpPr>
        <p:spPr>
          <a:xfrm>
            <a:off x="810235" y="3739482"/>
            <a:ext cx="1481774"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Unemployment Rate</a:t>
            </a:r>
          </a:p>
        </p:txBody>
      </p:sp>
      <p:sp>
        <p:nvSpPr>
          <p:cNvPr id="40" name="Rectangle: Rounded Corners 39">
            <a:extLst>
              <a:ext uri="{FF2B5EF4-FFF2-40B4-BE49-F238E27FC236}">
                <a16:creationId xmlns:a16="http://schemas.microsoft.com/office/drawing/2014/main" id="{14EDE2A2-05EA-4AE4-B98A-69F1934FD5B6}"/>
              </a:ext>
            </a:extLst>
          </p:cNvPr>
          <p:cNvSpPr/>
          <p:nvPr/>
        </p:nvSpPr>
        <p:spPr>
          <a:xfrm>
            <a:off x="2511235" y="3736686"/>
            <a:ext cx="1481774"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Inflation</a:t>
            </a:r>
          </a:p>
        </p:txBody>
      </p:sp>
      <p:sp>
        <p:nvSpPr>
          <p:cNvPr id="41" name="Rectangle: Rounded Corners 40">
            <a:extLst>
              <a:ext uri="{FF2B5EF4-FFF2-40B4-BE49-F238E27FC236}">
                <a16:creationId xmlns:a16="http://schemas.microsoft.com/office/drawing/2014/main" id="{68E7A44F-EF4D-4B23-945F-F0FE42066C7A}"/>
              </a:ext>
            </a:extLst>
          </p:cNvPr>
          <p:cNvSpPr/>
          <p:nvPr/>
        </p:nvSpPr>
        <p:spPr>
          <a:xfrm>
            <a:off x="1655852" y="4179443"/>
            <a:ext cx="1481774" cy="30533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Urban Population</a:t>
            </a:r>
          </a:p>
        </p:txBody>
      </p:sp>
      <p:sp>
        <p:nvSpPr>
          <p:cNvPr id="42" name="Rectangle: Rounded Corners 41">
            <a:extLst>
              <a:ext uri="{FF2B5EF4-FFF2-40B4-BE49-F238E27FC236}">
                <a16:creationId xmlns:a16="http://schemas.microsoft.com/office/drawing/2014/main" id="{CC8BA2FA-D2E9-48BE-A0E5-1EC5E18ECEE6}"/>
              </a:ext>
            </a:extLst>
          </p:cNvPr>
          <p:cNvSpPr/>
          <p:nvPr/>
        </p:nvSpPr>
        <p:spPr>
          <a:xfrm>
            <a:off x="5146410" y="3303802"/>
            <a:ext cx="1498391" cy="305334"/>
          </a:xfrm>
          <a:prstGeom prst="round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Child Mortality</a:t>
            </a:r>
          </a:p>
        </p:txBody>
      </p:sp>
      <p:sp>
        <p:nvSpPr>
          <p:cNvPr id="43" name="Rectangle: Rounded Corners 42">
            <a:extLst>
              <a:ext uri="{FF2B5EF4-FFF2-40B4-BE49-F238E27FC236}">
                <a16:creationId xmlns:a16="http://schemas.microsoft.com/office/drawing/2014/main" id="{B6A93910-7FCE-486D-8FDC-052FBBF7F66C}"/>
              </a:ext>
            </a:extLst>
          </p:cNvPr>
          <p:cNvSpPr/>
          <p:nvPr/>
        </p:nvSpPr>
        <p:spPr>
          <a:xfrm>
            <a:off x="6849744" y="3310805"/>
            <a:ext cx="1498391" cy="305334"/>
          </a:xfrm>
          <a:prstGeom prst="round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Industry Value Add</a:t>
            </a:r>
          </a:p>
        </p:txBody>
      </p:sp>
      <p:sp>
        <p:nvSpPr>
          <p:cNvPr id="46" name="Rectangle: Rounded Corners 45">
            <a:extLst>
              <a:ext uri="{FF2B5EF4-FFF2-40B4-BE49-F238E27FC236}">
                <a16:creationId xmlns:a16="http://schemas.microsoft.com/office/drawing/2014/main" id="{3BBEAE11-E027-44A0-A719-65F58BF2674C}"/>
              </a:ext>
            </a:extLst>
          </p:cNvPr>
          <p:cNvSpPr/>
          <p:nvPr/>
        </p:nvSpPr>
        <p:spPr>
          <a:xfrm>
            <a:off x="5146409" y="3744127"/>
            <a:ext cx="1498391" cy="305334"/>
          </a:xfrm>
          <a:prstGeom prst="round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Unemployment Rate</a:t>
            </a:r>
          </a:p>
        </p:txBody>
      </p:sp>
      <p:sp>
        <p:nvSpPr>
          <p:cNvPr id="48" name="Rectangle: Rounded Corners 47">
            <a:extLst>
              <a:ext uri="{FF2B5EF4-FFF2-40B4-BE49-F238E27FC236}">
                <a16:creationId xmlns:a16="http://schemas.microsoft.com/office/drawing/2014/main" id="{FDDC9053-3357-4CFB-9CD8-03F1E54F0B44}"/>
              </a:ext>
            </a:extLst>
          </p:cNvPr>
          <p:cNvSpPr/>
          <p:nvPr/>
        </p:nvSpPr>
        <p:spPr>
          <a:xfrm>
            <a:off x="6849744" y="3756664"/>
            <a:ext cx="1498391" cy="305334"/>
          </a:xfrm>
          <a:prstGeom prst="round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Gross National Index</a:t>
            </a:r>
          </a:p>
        </p:txBody>
      </p:sp>
      <p:sp>
        <p:nvSpPr>
          <p:cNvPr id="49" name="Rectangle: Rounded Corners 48">
            <a:extLst>
              <a:ext uri="{FF2B5EF4-FFF2-40B4-BE49-F238E27FC236}">
                <a16:creationId xmlns:a16="http://schemas.microsoft.com/office/drawing/2014/main" id="{F4B7CB56-3285-4F15-AC07-C5BF50EA8BAF}"/>
              </a:ext>
            </a:extLst>
          </p:cNvPr>
          <p:cNvSpPr/>
          <p:nvPr/>
        </p:nvSpPr>
        <p:spPr>
          <a:xfrm>
            <a:off x="5811945" y="4195881"/>
            <a:ext cx="1882166" cy="305334"/>
          </a:xfrm>
          <a:prstGeom prst="round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rgbClr val="252525"/>
                </a:solidFill>
                <a:latin typeface="Didact Gothic" panose="020B0604020202020204" charset="0"/>
              </a:rPr>
              <a:t>Human Development Index</a:t>
            </a:r>
          </a:p>
        </p:txBody>
      </p:sp>
      <p:sp>
        <p:nvSpPr>
          <p:cNvPr id="101" name="Oval 100">
            <a:extLst>
              <a:ext uri="{FF2B5EF4-FFF2-40B4-BE49-F238E27FC236}">
                <a16:creationId xmlns:a16="http://schemas.microsoft.com/office/drawing/2014/main" id="{372B1D3F-88AD-44B4-94B2-EA7FB43FA438}"/>
              </a:ext>
            </a:extLst>
          </p:cNvPr>
          <p:cNvSpPr/>
          <p:nvPr/>
        </p:nvSpPr>
        <p:spPr>
          <a:xfrm>
            <a:off x="7726255" y="539755"/>
            <a:ext cx="1131005" cy="1121433"/>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Oval 101">
            <a:extLst>
              <a:ext uri="{FF2B5EF4-FFF2-40B4-BE49-F238E27FC236}">
                <a16:creationId xmlns:a16="http://schemas.microsoft.com/office/drawing/2014/main" id="{700CFE43-F5DF-4096-A669-1A11A90F81DE}"/>
              </a:ext>
            </a:extLst>
          </p:cNvPr>
          <p:cNvSpPr/>
          <p:nvPr/>
        </p:nvSpPr>
        <p:spPr>
          <a:xfrm>
            <a:off x="193363" y="610715"/>
            <a:ext cx="1121034" cy="1074337"/>
          </a:xfrm>
          <a:prstGeom prst="ellipse">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1" name="Group 70">
            <a:extLst>
              <a:ext uri="{FF2B5EF4-FFF2-40B4-BE49-F238E27FC236}">
                <a16:creationId xmlns:a16="http://schemas.microsoft.com/office/drawing/2014/main" id="{C622A4E6-4453-420C-B0C9-1FDABAF2B9DF}"/>
              </a:ext>
            </a:extLst>
          </p:cNvPr>
          <p:cNvGrpSpPr/>
          <p:nvPr/>
        </p:nvGrpSpPr>
        <p:grpSpPr>
          <a:xfrm>
            <a:off x="409062" y="819756"/>
            <a:ext cx="689636" cy="631306"/>
            <a:chOff x="4387267" y="2578619"/>
            <a:chExt cx="396000" cy="396000"/>
          </a:xfrm>
        </p:grpSpPr>
        <p:sp>
          <p:nvSpPr>
            <p:cNvPr id="72" name="Oval 71">
              <a:extLst>
                <a:ext uri="{FF2B5EF4-FFF2-40B4-BE49-F238E27FC236}">
                  <a16:creationId xmlns:a16="http://schemas.microsoft.com/office/drawing/2014/main" id="{38A61469-91DD-41FF-BFFC-E87CA4BFDEC6}"/>
                </a:ext>
              </a:extLst>
            </p:cNvPr>
            <p:cNvSpPr/>
            <p:nvPr/>
          </p:nvSpPr>
          <p:spPr>
            <a:xfrm>
              <a:off x="4471220" y="2736871"/>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3" name="Oval 72">
              <a:extLst>
                <a:ext uri="{FF2B5EF4-FFF2-40B4-BE49-F238E27FC236}">
                  <a16:creationId xmlns:a16="http://schemas.microsoft.com/office/drawing/2014/main" id="{6278FF05-BF41-480E-B461-5EE3F0298638}"/>
                </a:ext>
              </a:extLst>
            </p:cNvPr>
            <p:cNvSpPr/>
            <p:nvPr/>
          </p:nvSpPr>
          <p:spPr>
            <a:xfrm>
              <a:off x="4623620" y="2889271"/>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4" name="Oval 73">
              <a:extLst>
                <a:ext uri="{FF2B5EF4-FFF2-40B4-BE49-F238E27FC236}">
                  <a16:creationId xmlns:a16="http://schemas.microsoft.com/office/drawing/2014/main" id="{E3F553E7-C003-485D-A74F-519C911B165A}"/>
                </a:ext>
              </a:extLst>
            </p:cNvPr>
            <p:cNvSpPr/>
            <p:nvPr/>
          </p:nvSpPr>
          <p:spPr>
            <a:xfrm>
              <a:off x="4660296" y="2752397"/>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5" name="Oval 74">
              <a:extLst>
                <a:ext uri="{FF2B5EF4-FFF2-40B4-BE49-F238E27FC236}">
                  <a16:creationId xmlns:a16="http://schemas.microsoft.com/office/drawing/2014/main" id="{323F410D-2105-446D-9508-59031A5A9C7D}"/>
                </a:ext>
              </a:extLst>
            </p:cNvPr>
            <p:cNvSpPr/>
            <p:nvPr/>
          </p:nvSpPr>
          <p:spPr>
            <a:xfrm>
              <a:off x="4507220" y="2853271"/>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6" name="Oval 75">
              <a:extLst>
                <a:ext uri="{FF2B5EF4-FFF2-40B4-BE49-F238E27FC236}">
                  <a16:creationId xmlns:a16="http://schemas.microsoft.com/office/drawing/2014/main" id="{1972054A-E724-4303-A945-4BDE92FA8C8F}"/>
                </a:ext>
              </a:extLst>
            </p:cNvPr>
            <p:cNvSpPr/>
            <p:nvPr/>
          </p:nvSpPr>
          <p:spPr>
            <a:xfrm>
              <a:off x="4570500" y="2736871"/>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7" name="Oval 76">
              <a:extLst>
                <a:ext uri="{FF2B5EF4-FFF2-40B4-BE49-F238E27FC236}">
                  <a16:creationId xmlns:a16="http://schemas.microsoft.com/office/drawing/2014/main" id="{6E76666A-2DF5-4349-9099-4507B4BFFDF1}"/>
                </a:ext>
              </a:extLst>
            </p:cNvPr>
            <p:cNvSpPr/>
            <p:nvPr/>
          </p:nvSpPr>
          <p:spPr>
            <a:xfrm>
              <a:off x="4555496" y="2640197"/>
              <a:ext cx="36000" cy="36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78" name="Straight Arrow Connector 77">
              <a:extLst>
                <a:ext uri="{FF2B5EF4-FFF2-40B4-BE49-F238E27FC236}">
                  <a16:creationId xmlns:a16="http://schemas.microsoft.com/office/drawing/2014/main" id="{A4FD88E7-C5A4-4ABF-9ADC-CD9AE588E7AF}"/>
                </a:ext>
              </a:extLst>
            </p:cNvPr>
            <p:cNvCxnSpPr>
              <a:cxnSpLocks/>
            </p:cNvCxnSpPr>
            <p:nvPr/>
          </p:nvCxnSpPr>
          <p:spPr>
            <a:xfrm flipV="1">
              <a:off x="4388504" y="2578619"/>
              <a:ext cx="0" cy="396000"/>
            </a:xfrm>
            <a:prstGeom prst="straightConnector1">
              <a:avLst/>
            </a:prstGeom>
            <a:ln>
              <a:tailEnd type="arrow" w="sm" len="sm"/>
            </a:ln>
          </p:spPr>
          <p:style>
            <a:lnRef idx="2">
              <a:schemeClr val="accent2"/>
            </a:lnRef>
            <a:fillRef idx="1">
              <a:schemeClr val="lt1"/>
            </a:fillRef>
            <a:effectRef idx="0">
              <a:schemeClr val="accent2"/>
            </a:effectRef>
            <a:fontRef idx="minor">
              <a:schemeClr val="dk1"/>
            </a:fontRef>
          </p:style>
        </p:cxnSp>
        <p:cxnSp>
          <p:nvCxnSpPr>
            <p:cNvPr id="79" name="Straight Arrow Connector 78">
              <a:extLst>
                <a:ext uri="{FF2B5EF4-FFF2-40B4-BE49-F238E27FC236}">
                  <a16:creationId xmlns:a16="http://schemas.microsoft.com/office/drawing/2014/main" id="{CB33EA87-1917-4187-828E-71C3253620FB}"/>
                </a:ext>
              </a:extLst>
            </p:cNvPr>
            <p:cNvCxnSpPr>
              <a:cxnSpLocks/>
            </p:cNvCxnSpPr>
            <p:nvPr/>
          </p:nvCxnSpPr>
          <p:spPr>
            <a:xfrm>
              <a:off x="4387267" y="2972502"/>
              <a:ext cx="396000" cy="0"/>
            </a:xfrm>
            <a:prstGeom prst="straightConnector1">
              <a:avLst/>
            </a:prstGeom>
            <a:ln>
              <a:tailEnd type="arrow" w="sm" len="sm"/>
            </a:ln>
          </p:spPr>
          <p:style>
            <a:lnRef idx="2">
              <a:schemeClr val="accent2"/>
            </a:lnRef>
            <a:fillRef idx="1">
              <a:schemeClr val="lt1"/>
            </a:fillRef>
            <a:effectRef idx="0">
              <a:schemeClr val="accent2"/>
            </a:effectRef>
            <a:fontRef idx="minor">
              <a:schemeClr val="dk1"/>
            </a:fontRef>
          </p:style>
        </p:cxnSp>
        <p:cxnSp>
          <p:nvCxnSpPr>
            <p:cNvPr id="80" name="Straight Connector 79">
              <a:extLst>
                <a:ext uri="{FF2B5EF4-FFF2-40B4-BE49-F238E27FC236}">
                  <a16:creationId xmlns:a16="http://schemas.microsoft.com/office/drawing/2014/main" id="{17C1A219-C799-42CB-8937-FEFA371D3EB3}"/>
                </a:ext>
              </a:extLst>
            </p:cNvPr>
            <p:cNvCxnSpPr/>
            <p:nvPr/>
          </p:nvCxnSpPr>
          <p:spPr>
            <a:xfrm flipV="1">
              <a:off x="4426500" y="2637271"/>
              <a:ext cx="288000" cy="288000"/>
            </a:xfrm>
            <a:prstGeom prst="line">
              <a:avLst/>
            </a:prstGeom>
            <a:ln>
              <a:headEnd type="none" w="sm" len="sm"/>
            </a:ln>
          </p:spPr>
          <p:style>
            <a:lnRef idx="2">
              <a:schemeClr val="accent2"/>
            </a:lnRef>
            <a:fillRef idx="1">
              <a:schemeClr val="lt1"/>
            </a:fillRef>
            <a:effectRef idx="0">
              <a:schemeClr val="accent2"/>
            </a:effectRef>
            <a:fontRef idx="minor">
              <a:schemeClr val="dk1"/>
            </a:fontRef>
          </p:style>
        </p:cxnSp>
      </p:grpSp>
      <p:grpSp>
        <p:nvGrpSpPr>
          <p:cNvPr id="87" name="Google Shape;7722;p71">
            <a:extLst>
              <a:ext uri="{FF2B5EF4-FFF2-40B4-BE49-F238E27FC236}">
                <a16:creationId xmlns:a16="http://schemas.microsoft.com/office/drawing/2014/main" id="{D19687CC-0FC7-446C-9918-CF7CCCA6A965}"/>
              </a:ext>
            </a:extLst>
          </p:cNvPr>
          <p:cNvGrpSpPr/>
          <p:nvPr/>
        </p:nvGrpSpPr>
        <p:grpSpPr>
          <a:xfrm>
            <a:off x="7841680" y="684269"/>
            <a:ext cx="908545" cy="743858"/>
            <a:chOff x="803162" y="2667727"/>
            <a:chExt cx="1411906" cy="633611"/>
          </a:xfrm>
        </p:grpSpPr>
        <p:cxnSp>
          <p:nvCxnSpPr>
            <p:cNvPr id="88" name="Google Shape;7723;p71">
              <a:extLst>
                <a:ext uri="{FF2B5EF4-FFF2-40B4-BE49-F238E27FC236}">
                  <a16:creationId xmlns:a16="http://schemas.microsoft.com/office/drawing/2014/main" id="{49E5C757-C4B9-48F2-A673-0EE05530D715}"/>
                </a:ext>
              </a:extLst>
            </p:cNvPr>
            <p:cNvCxnSpPr>
              <a:cxnSpLocks/>
              <a:stCxn id="100" idx="2"/>
              <a:endCxn id="98" idx="0"/>
            </p:cNvCxnSpPr>
            <p:nvPr/>
          </p:nvCxnSpPr>
          <p:spPr>
            <a:xfrm rot="-5400000" flipH="1">
              <a:off x="1629114" y="2672827"/>
              <a:ext cx="129300" cy="3693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cxnSp>
          <p:nvCxnSpPr>
            <p:cNvPr id="89" name="Google Shape;7726;p71">
              <a:extLst>
                <a:ext uri="{FF2B5EF4-FFF2-40B4-BE49-F238E27FC236}">
                  <a16:creationId xmlns:a16="http://schemas.microsoft.com/office/drawing/2014/main" id="{772CDFBE-8DD6-4DE7-8EB9-B95D06F400ED}"/>
                </a:ext>
              </a:extLst>
            </p:cNvPr>
            <p:cNvCxnSpPr>
              <a:cxnSpLocks/>
              <a:stCxn id="99" idx="0"/>
              <a:endCxn id="100" idx="2"/>
            </p:cNvCxnSpPr>
            <p:nvPr/>
          </p:nvCxnSpPr>
          <p:spPr>
            <a:xfrm rot="-5400000">
              <a:off x="1259830" y="2672682"/>
              <a:ext cx="129300" cy="3693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cxnSp>
          <p:nvCxnSpPr>
            <p:cNvPr id="90" name="Google Shape;7728;p71">
              <a:extLst>
                <a:ext uri="{FF2B5EF4-FFF2-40B4-BE49-F238E27FC236}">
                  <a16:creationId xmlns:a16="http://schemas.microsoft.com/office/drawing/2014/main" id="{C924AECD-85B7-4238-A831-8B861A0C313A}"/>
                </a:ext>
              </a:extLst>
            </p:cNvPr>
            <p:cNvCxnSpPr>
              <a:cxnSpLocks/>
              <a:stCxn id="99" idx="2"/>
              <a:endCxn id="95" idx="0"/>
            </p:cNvCxnSpPr>
            <p:nvPr/>
          </p:nvCxnSpPr>
          <p:spPr>
            <a:xfrm rot="-5400000" flipH="1">
              <a:off x="1163380" y="3023532"/>
              <a:ext cx="129300" cy="1764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cxnSp>
          <p:nvCxnSpPr>
            <p:cNvPr id="91" name="Google Shape;7730;p71">
              <a:extLst>
                <a:ext uri="{FF2B5EF4-FFF2-40B4-BE49-F238E27FC236}">
                  <a16:creationId xmlns:a16="http://schemas.microsoft.com/office/drawing/2014/main" id="{6EDB9A2F-06F2-409D-8F51-A65418AB3C03}"/>
                </a:ext>
              </a:extLst>
            </p:cNvPr>
            <p:cNvCxnSpPr>
              <a:cxnSpLocks/>
              <a:stCxn id="94" idx="0"/>
              <a:endCxn id="99" idx="2"/>
            </p:cNvCxnSpPr>
            <p:nvPr/>
          </p:nvCxnSpPr>
          <p:spPr>
            <a:xfrm rot="-5400000">
              <a:off x="987062" y="3023388"/>
              <a:ext cx="129300" cy="1764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cxnSp>
          <p:nvCxnSpPr>
            <p:cNvPr id="92" name="Google Shape;7732;p71">
              <a:extLst>
                <a:ext uri="{FF2B5EF4-FFF2-40B4-BE49-F238E27FC236}">
                  <a16:creationId xmlns:a16="http://schemas.microsoft.com/office/drawing/2014/main" id="{F9C29BF3-4164-4D38-AC0B-131CB5DE92F4}"/>
                </a:ext>
              </a:extLst>
            </p:cNvPr>
            <p:cNvCxnSpPr>
              <a:cxnSpLocks/>
              <a:stCxn id="98" idx="2"/>
              <a:endCxn id="97" idx="0"/>
            </p:cNvCxnSpPr>
            <p:nvPr/>
          </p:nvCxnSpPr>
          <p:spPr>
            <a:xfrm rot="-5400000" flipH="1">
              <a:off x="1901948" y="3023532"/>
              <a:ext cx="129300" cy="1764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cxnSp>
          <p:nvCxnSpPr>
            <p:cNvPr id="93" name="Google Shape;7734;p71">
              <a:extLst>
                <a:ext uri="{FF2B5EF4-FFF2-40B4-BE49-F238E27FC236}">
                  <a16:creationId xmlns:a16="http://schemas.microsoft.com/office/drawing/2014/main" id="{3D421806-B2E9-4709-AECF-57FD6F8CD7C0}"/>
                </a:ext>
              </a:extLst>
            </p:cNvPr>
            <p:cNvCxnSpPr>
              <a:cxnSpLocks/>
              <a:stCxn id="96" idx="0"/>
              <a:endCxn id="98" idx="2"/>
            </p:cNvCxnSpPr>
            <p:nvPr/>
          </p:nvCxnSpPr>
          <p:spPr>
            <a:xfrm rot="-5400000">
              <a:off x="1725631" y="3023388"/>
              <a:ext cx="129300" cy="176400"/>
            </a:xfrm>
            <a:prstGeom prst="bentConnector3">
              <a:avLst>
                <a:gd name="adj1" fmla="val 499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cxnSp>
        <p:sp>
          <p:nvSpPr>
            <p:cNvPr id="94" name="Google Shape;7731;p71">
              <a:extLst>
                <a:ext uri="{FF2B5EF4-FFF2-40B4-BE49-F238E27FC236}">
                  <a16:creationId xmlns:a16="http://schemas.microsoft.com/office/drawing/2014/main" id="{0246E910-11CE-48D9-816C-F56311ECA47D}"/>
                </a:ext>
              </a:extLst>
            </p:cNvPr>
            <p:cNvSpPr/>
            <p:nvPr/>
          </p:nvSpPr>
          <p:spPr>
            <a:xfrm>
              <a:off x="803162" y="3176238"/>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5" name="Google Shape;7729;p71">
              <a:extLst>
                <a:ext uri="{FF2B5EF4-FFF2-40B4-BE49-F238E27FC236}">
                  <a16:creationId xmlns:a16="http://schemas.microsoft.com/office/drawing/2014/main" id="{42C0A5F9-BB65-492E-B7AA-354266653826}"/>
                </a:ext>
              </a:extLst>
            </p:cNvPr>
            <p:cNvSpPr/>
            <p:nvPr/>
          </p:nvSpPr>
          <p:spPr>
            <a:xfrm>
              <a:off x="1155799" y="3176238"/>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6" name="Google Shape;7735;p71">
              <a:extLst>
                <a:ext uri="{FF2B5EF4-FFF2-40B4-BE49-F238E27FC236}">
                  <a16:creationId xmlns:a16="http://schemas.microsoft.com/office/drawing/2014/main" id="{ADF4FE57-FAA7-4089-9B51-B22ED22E955A}"/>
                </a:ext>
              </a:extLst>
            </p:cNvPr>
            <p:cNvSpPr/>
            <p:nvPr/>
          </p:nvSpPr>
          <p:spPr>
            <a:xfrm>
              <a:off x="1541731" y="3176238"/>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7" name="Google Shape;7733;p71">
              <a:extLst>
                <a:ext uri="{FF2B5EF4-FFF2-40B4-BE49-F238E27FC236}">
                  <a16:creationId xmlns:a16="http://schemas.microsoft.com/office/drawing/2014/main" id="{41885397-73F5-4AFD-9926-120FFF500E4A}"/>
                </a:ext>
              </a:extLst>
            </p:cNvPr>
            <p:cNvSpPr/>
            <p:nvPr/>
          </p:nvSpPr>
          <p:spPr>
            <a:xfrm>
              <a:off x="1894368" y="3176238"/>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8" name="Google Shape;7725;p71">
              <a:extLst>
                <a:ext uri="{FF2B5EF4-FFF2-40B4-BE49-F238E27FC236}">
                  <a16:creationId xmlns:a16="http://schemas.microsoft.com/office/drawing/2014/main" id="{0E079C1A-01BB-45E4-8B80-6B4060C2EA31}"/>
                </a:ext>
              </a:extLst>
            </p:cNvPr>
            <p:cNvSpPr/>
            <p:nvPr/>
          </p:nvSpPr>
          <p:spPr>
            <a:xfrm>
              <a:off x="1718048" y="2921982"/>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99" name="Google Shape;7727;p71">
              <a:extLst>
                <a:ext uri="{FF2B5EF4-FFF2-40B4-BE49-F238E27FC236}">
                  <a16:creationId xmlns:a16="http://schemas.microsoft.com/office/drawing/2014/main" id="{1CFC2420-5313-42D9-BA52-BF6D743EDAC1}"/>
                </a:ext>
              </a:extLst>
            </p:cNvPr>
            <p:cNvSpPr/>
            <p:nvPr/>
          </p:nvSpPr>
          <p:spPr>
            <a:xfrm>
              <a:off x="979480" y="2921982"/>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00" name="Google Shape;7724;p71">
              <a:extLst>
                <a:ext uri="{FF2B5EF4-FFF2-40B4-BE49-F238E27FC236}">
                  <a16:creationId xmlns:a16="http://schemas.microsoft.com/office/drawing/2014/main" id="{C0C7DAAA-7364-46F5-976C-DA9E33CE3ACA}"/>
                </a:ext>
              </a:extLst>
            </p:cNvPr>
            <p:cNvSpPr/>
            <p:nvPr/>
          </p:nvSpPr>
          <p:spPr>
            <a:xfrm>
              <a:off x="1348764" y="2667727"/>
              <a:ext cx="320700" cy="125100"/>
            </a:xfrm>
            <a:prstGeom prst="roundRect">
              <a:avLst>
                <a:gd name="adj" fmla="val 5000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25471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iterate type="lt">
                                    <p:tmPct val="0"/>
                                  </p:iterate>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1" nodeType="withEffect">
                                  <p:stCondLst>
                                    <p:cond delay="0"/>
                                  </p:stCondLst>
                                  <p:iterate type="lt">
                                    <p:tmPct val="0"/>
                                  </p:iterate>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iterate type="lt">
                                    <p:tmPct val="0"/>
                                  </p:iterate>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par>
                                <p:cTn id="78" presetID="10" presetClass="entr" presetSubtype="0" fill="hold" grpId="0" nodeType="withEffect">
                                  <p:stCondLst>
                                    <p:cond delay="0"/>
                                  </p:stCondLst>
                                  <p:iterate type="lt">
                                    <p:tmPct val="0"/>
                                  </p:iterate>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par>
                                <p:cTn id="81" presetID="10" presetClass="entr" presetSubtype="0" fill="hold" grpId="0" nodeType="withEffect">
                                  <p:stCondLst>
                                    <p:cond delay="0"/>
                                  </p:stCondLst>
                                  <p:iterate type="lt">
                                    <p:tmPct val="0"/>
                                  </p:iterate>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par>
                                <p:cTn id="84" presetID="10" presetClass="entr" presetSubtype="0" fill="hold" grpId="0" nodeType="withEffect">
                                  <p:stCondLst>
                                    <p:cond delay="0"/>
                                  </p:stCondLst>
                                  <p:iterate type="lt">
                                    <p:tmPct val="0"/>
                                  </p:iterate>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5" presetClass="emph" presetSubtype="0" grpId="2" nodeType="clickEffect">
                                  <p:stCondLst>
                                    <p:cond delay="0"/>
                                  </p:stCondLst>
                                  <p:iterate type="lt">
                                    <p:tmAbs val="25"/>
                                  </p:iterate>
                                  <p:childTnLst>
                                    <p:set>
                                      <p:cBhvr override="childStyle">
                                        <p:cTn id="96" dur="indefinite"/>
                                        <p:tgtEl>
                                          <p:spTgt spid="37"/>
                                        </p:tgtEl>
                                        <p:attrNameLst>
                                          <p:attrName>style.fontWeight</p:attrName>
                                        </p:attrNameLst>
                                      </p:cBhvr>
                                      <p:to>
                                        <p:strVal val="bold"/>
                                      </p:to>
                                    </p:set>
                                  </p:childTnLst>
                                </p:cTn>
                              </p:par>
                              <p:par>
                                <p:cTn id="97" presetID="15" presetClass="emph" presetSubtype="0" grpId="2" nodeType="withEffect">
                                  <p:stCondLst>
                                    <p:cond delay="0"/>
                                  </p:stCondLst>
                                  <p:iterate type="lt">
                                    <p:tmAbs val="25"/>
                                  </p:iterate>
                                  <p:childTnLst>
                                    <p:set>
                                      <p:cBhvr override="childStyle">
                                        <p:cTn id="98" dur="indefinite"/>
                                        <p:tgtEl>
                                          <p:spTgt spid="38"/>
                                        </p:tgtEl>
                                        <p:attrNameLst>
                                          <p:attrName>style.fontWeight</p:attrName>
                                        </p:attrNameLst>
                                      </p:cBhvr>
                                      <p:to>
                                        <p:strVal val="bold"/>
                                      </p:to>
                                    </p:set>
                                  </p:childTnLst>
                                </p:cTn>
                              </p:par>
                              <p:par>
                                <p:cTn id="99" presetID="15" presetClass="emph" presetSubtype="0" grpId="1" nodeType="withEffect">
                                  <p:stCondLst>
                                    <p:cond delay="0"/>
                                  </p:stCondLst>
                                  <p:iterate type="lt">
                                    <p:tmAbs val="25"/>
                                  </p:iterate>
                                  <p:childTnLst>
                                    <p:set>
                                      <p:cBhvr override="childStyle">
                                        <p:cTn id="100" dur="indefinite"/>
                                        <p:tgtEl>
                                          <p:spTgt spid="39"/>
                                        </p:tgtEl>
                                        <p:attrNameLst>
                                          <p:attrName>style.fontWeight</p:attrName>
                                        </p:attrNameLst>
                                      </p:cBhvr>
                                      <p:to>
                                        <p:strVal val="bold"/>
                                      </p:to>
                                    </p:set>
                                  </p:childTnLst>
                                </p:cTn>
                              </p:par>
                              <p:par>
                                <p:cTn id="101" presetID="15" presetClass="emph" presetSubtype="0" grpId="1" nodeType="withEffect">
                                  <p:stCondLst>
                                    <p:cond delay="0"/>
                                  </p:stCondLst>
                                  <p:iterate type="lt">
                                    <p:tmAbs val="25"/>
                                  </p:iterate>
                                  <p:childTnLst>
                                    <p:set>
                                      <p:cBhvr override="childStyle">
                                        <p:cTn id="102" dur="indefinite"/>
                                        <p:tgtEl>
                                          <p:spTgt spid="42"/>
                                        </p:tgtEl>
                                        <p:attrNameLst>
                                          <p:attrName>style.fontWeight</p:attrName>
                                        </p:attrNameLst>
                                      </p:cBhvr>
                                      <p:to>
                                        <p:strVal val="bold"/>
                                      </p:to>
                                    </p:set>
                                  </p:childTnLst>
                                </p:cTn>
                              </p:par>
                              <p:par>
                                <p:cTn id="103" presetID="15" presetClass="emph" presetSubtype="0" grpId="1" nodeType="withEffect">
                                  <p:stCondLst>
                                    <p:cond delay="0"/>
                                  </p:stCondLst>
                                  <p:iterate type="lt">
                                    <p:tmAbs val="25"/>
                                  </p:iterate>
                                  <p:childTnLst>
                                    <p:set>
                                      <p:cBhvr override="childStyle">
                                        <p:cTn id="104" dur="indefinite"/>
                                        <p:tgtEl>
                                          <p:spTgt spid="43"/>
                                        </p:tgtEl>
                                        <p:attrNameLst>
                                          <p:attrName>style.fontWeight</p:attrName>
                                        </p:attrNameLst>
                                      </p:cBhvr>
                                      <p:to>
                                        <p:strVal val="bold"/>
                                      </p:to>
                                    </p:set>
                                  </p:childTnLst>
                                </p:cTn>
                              </p:par>
                              <p:par>
                                <p:cTn id="105" presetID="15" presetClass="emph" presetSubtype="0" grpId="1" nodeType="withEffect">
                                  <p:stCondLst>
                                    <p:cond delay="0"/>
                                  </p:stCondLst>
                                  <p:iterate type="lt">
                                    <p:tmAbs val="25"/>
                                  </p:iterate>
                                  <p:childTnLst>
                                    <p:set>
                                      <p:cBhvr override="childStyle">
                                        <p:cTn id="106" dur="indefinite"/>
                                        <p:tgtEl>
                                          <p:spTgt spid="46"/>
                                        </p:tgtEl>
                                        <p:attrNameLst>
                                          <p:attrName>style.fontWeight</p:attrName>
                                        </p:attrNameLst>
                                      </p:cBhvr>
                                      <p:to>
                                        <p:strVal val="bold"/>
                                      </p:to>
                                    </p:set>
                                  </p:childTnLst>
                                </p:cTn>
                              </p:par>
                              <p:par>
                                <p:cTn id="107" presetID="15" presetClass="emph" presetSubtype="0" grpId="2" nodeType="withEffect">
                                  <p:stCondLst>
                                    <p:cond delay="0"/>
                                  </p:stCondLst>
                                  <p:iterate type="lt">
                                    <p:tmAbs val="25"/>
                                  </p:iterate>
                                  <p:childTnLst>
                                    <p:set>
                                      <p:cBhvr override="childStyle">
                                        <p:cTn id="108" dur="indefinite"/>
                                        <p:tgtEl>
                                          <p:spTgt spid="3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p:bldP spid="22" grpId="0"/>
      <p:bldP spid="24" grpId="0" animBg="1"/>
      <p:bldP spid="25" grpId="0"/>
      <p:bldP spid="26" grpId="0"/>
      <p:bldP spid="27" grpId="0" animBg="1"/>
      <p:bldP spid="28" grpId="0"/>
      <p:bldP spid="29" grpId="0"/>
      <p:bldP spid="37" grpId="1" animBg="1"/>
      <p:bldP spid="37" grpId="2" animBg="1"/>
      <p:bldP spid="38" grpId="1" animBg="1"/>
      <p:bldP spid="38" grpId="2"/>
      <p:bldP spid="39" grpId="0" animBg="1"/>
      <p:bldP spid="39" grpId="1"/>
      <p:bldP spid="39" grpId="2"/>
      <p:bldP spid="40" grpId="0" animBg="1"/>
      <p:bldP spid="41" grpId="0" animBg="1"/>
      <p:bldP spid="42" grpId="0" animBg="1"/>
      <p:bldP spid="42" grpId="1"/>
      <p:bldP spid="43" grpId="0" animBg="1"/>
      <p:bldP spid="43" grpId="1"/>
      <p:bldP spid="46" grpId="0" animBg="1"/>
      <p:bldP spid="46" grpId="1"/>
      <p:bldP spid="48" grpId="0" animBg="1"/>
      <p:bldP spid="49" grpId="0" animBg="1"/>
      <p:bldP spid="101" grpId="0" animBg="1"/>
      <p:bldP spid="1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272595" y="2260991"/>
            <a:ext cx="3783480" cy="1113387"/>
          </a:xfrm>
          <a:prstGeom prst="rect">
            <a:avLst/>
          </a:prstGeom>
        </p:spPr>
        <p:txBody>
          <a:bodyPr spcFirstLastPara="1" wrap="square" lIns="91425" tIns="91425" rIns="91425" bIns="91425" anchor="ctr" anchorCtr="0">
            <a:noAutofit/>
          </a:bodyPr>
          <a:lstStyle/>
          <a:p>
            <a:r>
              <a:rPr lang="en" b="1"/>
              <a:t>Future Works</a:t>
            </a:r>
            <a:endParaRPr lang="en-US"/>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06</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204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8;p55">
            <a:extLst>
              <a:ext uri="{FF2B5EF4-FFF2-40B4-BE49-F238E27FC236}">
                <a16:creationId xmlns:a16="http://schemas.microsoft.com/office/drawing/2014/main" id="{820C60B1-19DE-4FC9-B65D-32BB40DB5A05}"/>
              </a:ext>
            </a:extLst>
          </p:cNvPr>
          <p:cNvSpPr/>
          <p:nvPr/>
        </p:nvSpPr>
        <p:spPr>
          <a:xfrm rot="5400000">
            <a:off x="2599300" y="-1487708"/>
            <a:ext cx="3788788" cy="8558561"/>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 name="Google Shape;589;p55">
            <a:extLst>
              <a:ext uri="{FF2B5EF4-FFF2-40B4-BE49-F238E27FC236}">
                <a16:creationId xmlns:a16="http://schemas.microsoft.com/office/drawing/2014/main" id="{DC4FEC8D-F4A9-4C00-A21D-AEC70762B9B0}"/>
              </a:ext>
            </a:extLst>
          </p:cNvPr>
          <p:cNvSpPr txBox="1">
            <a:spLocks/>
          </p:cNvSpPr>
          <p:nvPr/>
        </p:nvSpPr>
        <p:spPr>
          <a:xfrm>
            <a:off x="1974300" y="188035"/>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a:latin typeface="Prata" panose="020B0604020202020204" charset="0"/>
              </a:rPr>
              <a:t>Limitations </a:t>
            </a:r>
            <a:endParaRPr lang="en-US" sz="3200">
              <a:latin typeface="Prata" panose="020B0604020202020204" charset="0"/>
            </a:endParaRPr>
          </a:p>
        </p:txBody>
      </p:sp>
      <p:sp>
        <p:nvSpPr>
          <p:cNvPr id="4" name="Google Shape;592;p55">
            <a:extLst>
              <a:ext uri="{FF2B5EF4-FFF2-40B4-BE49-F238E27FC236}">
                <a16:creationId xmlns:a16="http://schemas.microsoft.com/office/drawing/2014/main" id="{9CFF64D7-CC85-43EF-868F-0B0880397B88}"/>
              </a:ext>
            </a:extLst>
          </p:cNvPr>
          <p:cNvSpPr txBox="1">
            <a:spLocks/>
          </p:cNvSpPr>
          <p:nvPr/>
        </p:nvSpPr>
        <p:spPr>
          <a:xfrm>
            <a:off x="3284936" y="3131944"/>
            <a:ext cx="2574125" cy="333900"/>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a:latin typeface="Prata" panose="020B0604020202020204" charset="0"/>
              </a:rPr>
              <a:t>O</a:t>
            </a:r>
            <a:r>
              <a:rPr lang="en-SG">
                <a:latin typeface="Prata" panose="020B0604020202020204" charset="0"/>
              </a:rPr>
              <a:t>bstacles </a:t>
            </a:r>
            <a:r>
              <a:rPr lang="en-US" altLang="zh-CN">
                <a:latin typeface="Prata" panose="020B0604020202020204" charset="0"/>
              </a:rPr>
              <a:t>in</a:t>
            </a:r>
            <a:r>
              <a:rPr lang="zh-CN" altLang="en-US">
                <a:latin typeface="Prata" panose="020B0604020202020204" charset="0"/>
              </a:rPr>
              <a:t> </a:t>
            </a:r>
            <a:r>
              <a:rPr lang="en-US" altLang="zh-CN">
                <a:latin typeface="Prata" panose="020B0604020202020204" charset="0"/>
              </a:rPr>
              <a:t>data</a:t>
            </a:r>
            <a:r>
              <a:rPr lang="zh-CN" altLang="en-US">
                <a:latin typeface="Prata" panose="020B0604020202020204" charset="0"/>
              </a:rPr>
              <a:t> </a:t>
            </a:r>
            <a:r>
              <a:rPr lang="en-US" altLang="zh-CN">
                <a:latin typeface="Prata" panose="020B0604020202020204" charset="0"/>
              </a:rPr>
              <a:t>collection</a:t>
            </a:r>
            <a:endParaRPr lang="en-SG">
              <a:latin typeface="Prata" panose="020B0604020202020204" charset="0"/>
            </a:endParaRPr>
          </a:p>
        </p:txBody>
      </p:sp>
      <p:sp>
        <p:nvSpPr>
          <p:cNvPr id="5" name="Google Shape;593;p55">
            <a:extLst>
              <a:ext uri="{FF2B5EF4-FFF2-40B4-BE49-F238E27FC236}">
                <a16:creationId xmlns:a16="http://schemas.microsoft.com/office/drawing/2014/main" id="{9A8754B2-236F-4446-8F2A-91622F61633D}"/>
              </a:ext>
            </a:extLst>
          </p:cNvPr>
          <p:cNvSpPr txBox="1">
            <a:spLocks/>
          </p:cNvSpPr>
          <p:nvPr/>
        </p:nvSpPr>
        <p:spPr>
          <a:xfrm>
            <a:off x="682734" y="3409330"/>
            <a:ext cx="7778527" cy="9476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ltLang="zh-CN">
                <a:latin typeface="Didact Gothic" panose="020B0604020202020204" charset="0"/>
              </a:rPr>
              <a:t>In</a:t>
            </a:r>
            <a:r>
              <a:rPr lang="en-SG">
                <a:latin typeface="Didact Gothic" panose="020B0604020202020204" charset="0"/>
              </a:rPr>
              <a:t>sufficient data available over 20 years or above in record</a:t>
            </a:r>
            <a:r>
              <a:rPr lang="en-US" altLang="zh-CN">
                <a:latin typeface="Didact Gothic" panose="020B0604020202020204" charset="0"/>
              </a:rPr>
              <a:t>s</a:t>
            </a:r>
            <a:r>
              <a:rPr lang="en-SG">
                <a:latin typeface="Didact Gothic" panose="020B0604020202020204" charset="0"/>
              </a:rPr>
              <a:t> for countries</a:t>
            </a:r>
            <a:r>
              <a:rPr lang="zh-CN" altLang="en-US">
                <a:latin typeface="Didact Gothic" panose="020B0604020202020204" charset="0"/>
              </a:rPr>
              <a:t> </a:t>
            </a:r>
            <a:r>
              <a:rPr lang="en-US" altLang="zh-CN">
                <a:latin typeface="Didact Gothic" panose="020B0604020202020204" charset="0"/>
              </a:rPr>
              <a:t>we</a:t>
            </a:r>
            <a:r>
              <a:rPr lang="zh-CN" altLang="en-US">
                <a:latin typeface="Didact Gothic" panose="020B0604020202020204" charset="0"/>
              </a:rPr>
              <a:t> </a:t>
            </a:r>
            <a:r>
              <a:rPr lang="en-US" altLang="zh-CN">
                <a:latin typeface="Didact Gothic" panose="020B0604020202020204" charset="0"/>
              </a:rPr>
              <a:t>have</a:t>
            </a:r>
            <a:r>
              <a:rPr lang="zh-CN" altLang="en-US">
                <a:latin typeface="Didact Gothic" panose="020B0604020202020204" charset="0"/>
              </a:rPr>
              <a:t> </a:t>
            </a:r>
            <a:r>
              <a:rPr lang="en-US" altLang="zh-CN">
                <a:latin typeface="Didact Gothic" panose="020B0604020202020204" charset="0"/>
              </a:rPr>
              <a:t>taken</a:t>
            </a:r>
            <a:r>
              <a:rPr lang="zh-CN" altLang="en-US">
                <a:latin typeface="Didact Gothic" panose="020B0604020202020204" charset="0"/>
              </a:rPr>
              <a:t> </a:t>
            </a:r>
            <a:r>
              <a:rPr lang="en-US" altLang="zh-CN">
                <a:latin typeface="Didact Gothic" panose="020B0604020202020204" charset="0"/>
              </a:rPr>
              <a:t>into</a:t>
            </a:r>
            <a:r>
              <a:rPr lang="zh-CN" altLang="en-US">
                <a:latin typeface="Didact Gothic" panose="020B0604020202020204" charset="0"/>
              </a:rPr>
              <a:t> </a:t>
            </a:r>
            <a:r>
              <a:rPr lang="en-US" altLang="zh-CN">
                <a:latin typeface="Didact Gothic" panose="020B0604020202020204" charset="0"/>
              </a:rPr>
              <a:t>account</a:t>
            </a:r>
            <a:r>
              <a:rPr lang="zh-CN" altLang="en-US">
                <a:latin typeface="Didact Gothic" panose="020B0604020202020204" charset="0"/>
              </a:rPr>
              <a:t> </a:t>
            </a:r>
            <a:endParaRPr lang="en-SG" altLang="zh-CN">
              <a:latin typeface="Didact Gothic" panose="020B0604020202020204" charset="0"/>
            </a:endParaRPr>
          </a:p>
          <a:p>
            <a:pPr marL="285750" indent="-285750">
              <a:buFont typeface="Arial" panose="020B0604020202020204" pitchFamily="34" charset="0"/>
              <a:buChar char="•"/>
            </a:pPr>
            <a:r>
              <a:rPr lang="en-US" altLang="zh-CN">
                <a:latin typeface="Didact Gothic" panose="020B0604020202020204" charset="0"/>
              </a:rPr>
              <a:t>C</a:t>
            </a:r>
            <a:r>
              <a:rPr lang="en-SG" err="1">
                <a:latin typeface="Didact Gothic" panose="020B0604020202020204" charset="0"/>
              </a:rPr>
              <a:t>ompromise</a:t>
            </a:r>
            <a:r>
              <a:rPr lang="en-SG">
                <a:latin typeface="Didact Gothic" panose="020B0604020202020204" charset="0"/>
              </a:rPr>
              <a:t> to count only 10 years records alternatively</a:t>
            </a:r>
            <a:endParaRPr lang="en-US">
              <a:latin typeface="Didact Gothic" panose="020B0604020202020204" charset="0"/>
            </a:endParaRPr>
          </a:p>
          <a:p>
            <a:pPr marL="285750" indent="-285750">
              <a:buFont typeface="Arial" panose="020B0604020202020204" pitchFamily="34" charset="0"/>
              <a:buChar char="•"/>
            </a:pPr>
            <a:r>
              <a:rPr lang="en-US" altLang="zh-CN">
                <a:latin typeface="Didact Gothic" panose="020B0604020202020204" charset="0"/>
              </a:rPr>
              <a:t>May have </a:t>
            </a:r>
            <a:r>
              <a:rPr lang="en-US">
                <a:latin typeface="Didact Gothic" panose="020B0604020202020204" charset="0"/>
              </a:rPr>
              <a:t>obtained a more </a:t>
            </a:r>
            <a:r>
              <a:rPr lang="en-US" err="1">
                <a:latin typeface="Didact Gothic" panose="020B0604020202020204" charset="0"/>
              </a:rPr>
              <a:t>optimised</a:t>
            </a:r>
            <a:r>
              <a:rPr lang="en-US">
                <a:latin typeface="Didact Gothic" panose="020B0604020202020204" charset="0"/>
              </a:rPr>
              <a:t> and desirable model accuracy if the training set had been expanded </a:t>
            </a:r>
          </a:p>
        </p:txBody>
      </p:sp>
      <p:sp>
        <p:nvSpPr>
          <p:cNvPr id="6" name="Google Shape;590;p55">
            <a:extLst>
              <a:ext uri="{FF2B5EF4-FFF2-40B4-BE49-F238E27FC236}">
                <a16:creationId xmlns:a16="http://schemas.microsoft.com/office/drawing/2014/main" id="{59F3DBA2-08C2-435A-9B10-F5133F452BC0}"/>
              </a:ext>
            </a:extLst>
          </p:cNvPr>
          <p:cNvSpPr txBox="1">
            <a:spLocks/>
          </p:cNvSpPr>
          <p:nvPr/>
        </p:nvSpPr>
        <p:spPr>
          <a:xfrm>
            <a:off x="2787040" y="1074245"/>
            <a:ext cx="3569919" cy="515321"/>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a:latin typeface="Prata" panose="020B0604020202020204" charset="0"/>
              </a:rPr>
              <a:t>Existence</a:t>
            </a:r>
            <a:r>
              <a:rPr lang="zh-CN" altLang="en-US">
                <a:latin typeface="Prata" panose="020B0604020202020204" charset="0"/>
              </a:rPr>
              <a:t> </a:t>
            </a:r>
            <a:r>
              <a:rPr lang="en-US" altLang="zh-CN">
                <a:latin typeface="Prata" panose="020B0604020202020204" charset="0"/>
              </a:rPr>
              <a:t>of</a:t>
            </a:r>
            <a:r>
              <a:rPr lang="zh-CN" altLang="en-US">
                <a:latin typeface="Prata" panose="020B0604020202020204" charset="0"/>
              </a:rPr>
              <a:t> </a:t>
            </a:r>
            <a:r>
              <a:rPr lang="en-US" altLang="zh-CN">
                <a:latin typeface="Prata" panose="020B0604020202020204" charset="0"/>
              </a:rPr>
              <a:t>cross-national</a:t>
            </a:r>
            <a:r>
              <a:rPr lang="zh-CN" altLang="en-US">
                <a:latin typeface="Prata" panose="020B0604020202020204" charset="0"/>
              </a:rPr>
              <a:t>  </a:t>
            </a:r>
            <a:r>
              <a:rPr lang="en-US" altLang="zh-CN">
                <a:latin typeface="Prata" panose="020B0604020202020204" charset="0"/>
              </a:rPr>
              <a:t>differences</a:t>
            </a:r>
            <a:endParaRPr lang="en-SG">
              <a:latin typeface="Prata" panose="020B0604020202020204" charset="0"/>
            </a:endParaRPr>
          </a:p>
        </p:txBody>
      </p:sp>
      <p:sp>
        <p:nvSpPr>
          <p:cNvPr id="7" name="Google Shape;591;p55">
            <a:extLst>
              <a:ext uri="{FF2B5EF4-FFF2-40B4-BE49-F238E27FC236}">
                <a16:creationId xmlns:a16="http://schemas.microsoft.com/office/drawing/2014/main" id="{7E799499-B43D-462E-9612-52BAA39044C5}"/>
              </a:ext>
            </a:extLst>
          </p:cNvPr>
          <p:cNvSpPr txBox="1">
            <a:spLocks/>
          </p:cNvSpPr>
          <p:nvPr/>
        </p:nvSpPr>
        <p:spPr>
          <a:xfrm>
            <a:off x="745751" y="1700855"/>
            <a:ext cx="7313909" cy="12267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ltLang="zh-CN">
                <a:latin typeface="Didact Gothic" panose="020B0604020202020204" charset="0"/>
              </a:rPr>
              <a:t>Variables were from various countries</a:t>
            </a:r>
          </a:p>
          <a:p>
            <a:pPr marL="285750" indent="-285750">
              <a:buFont typeface="Arial" panose="020B0604020202020204" pitchFamily="34" charset="0"/>
              <a:buChar char="•"/>
            </a:pPr>
            <a:r>
              <a:rPr lang="en-US" altLang="zh-CN">
                <a:latin typeface="Didact Gothic" panose="020B0604020202020204" charset="0"/>
              </a:rPr>
              <a:t>Every country has different economic conditions</a:t>
            </a:r>
          </a:p>
          <a:p>
            <a:pPr marL="285750" indent="-285750">
              <a:buFont typeface="Arial" panose="020B0604020202020204" pitchFamily="34" charset="0"/>
              <a:buChar char="•"/>
            </a:pPr>
            <a:r>
              <a:rPr lang="en-US" altLang="zh-CN">
                <a:latin typeface="Didact Gothic" panose="020B0604020202020204" charset="0"/>
              </a:rPr>
              <a:t>Different motivations to promote economic growth across countries</a:t>
            </a:r>
          </a:p>
          <a:p>
            <a:pPr marL="285750" indent="-285750">
              <a:buFont typeface="Arial" panose="020B0604020202020204" pitchFamily="34" charset="0"/>
              <a:buChar char="•"/>
            </a:pPr>
            <a:r>
              <a:rPr lang="en-US" altLang="zh-CN">
                <a:latin typeface="Didact Gothic" panose="020B0604020202020204" charset="0"/>
              </a:rPr>
              <a:t>It</a:t>
            </a:r>
            <a:r>
              <a:rPr lang="zh-CN" altLang="en-US">
                <a:latin typeface="Didact Gothic" panose="020B0604020202020204" charset="0"/>
              </a:rPr>
              <a:t> </a:t>
            </a:r>
            <a:r>
              <a:rPr lang="en-SG">
                <a:latin typeface="Didact Gothic" panose="020B0604020202020204" charset="0"/>
              </a:rPr>
              <a:t>would be quite arbitrary to include </a:t>
            </a:r>
            <a:r>
              <a:rPr lang="en-US" altLang="zh-CN">
                <a:latin typeface="Didact Gothic" panose="020B0604020202020204" charset="0"/>
              </a:rPr>
              <a:t>the</a:t>
            </a:r>
            <a:r>
              <a:rPr lang="zh-CN" altLang="en-US">
                <a:latin typeface="Didact Gothic" panose="020B0604020202020204" charset="0"/>
              </a:rPr>
              <a:t> </a:t>
            </a:r>
            <a:r>
              <a:rPr lang="en-US" altLang="zh-CN">
                <a:latin typeface="Didact Gothic" panose="020B0604020202020204" charset="0"/>
              </a:rPr>
              <a:t>data</a:t>
            </a:r>
            <a:r>
              <a:rPr lang="zh-CN" altLang="en-US">
                <a:latin typeface="Didact Gothic" panose="020B0604020202020204" charset="0"/>
              </a:rPr>
              <a:t> </a:t>
            </a:r>
            <a:r>
              <a:rPr lang="en-US" altLang="zh-CN">
                <a:latin typeface="Didact Gothic" panose="020B0604020202020204" charset="0"/>
              </a:rPr>
              <a:t>from</a:t>
            </a:r>
            <a:r>
              <a:rPr lang="zh-CN" altLang="en-US">
                <a:latin typeface="Didact Gothic" panose="020B0604020202020204" charset="0"/>
              </a:rPr>
              <a:t> </a:t>
            </a:r>
            <a:r>
              <a:rPr lang="en-SG">
                <a:latin typeface="Didact Gothic" panose="020B0604020202020204" charset="0"/>
              </a:rPr>
              <a:t>different countries</a:t>
            </a:r>
            <a:r>
              <a:rPr lang="zh-CN" altLang="en-US">
                <a:latin typeface="Didact Gothic" panose="020B0604020202020204" charset="0"/>
              </a:rPr>
              <a:t> </a:t>
            </a:r>
            <a:r>
              <a:rPr lang="en-US" altLang="zh-CN">
                <a:latin typeface="Didact Gothic" panose="020B0604020202020204" charset="0"/>
              </a:rPr>
              <a:t>altogether</a:t>
            </a:r>
            <a:r>
              <a:rPr lang="en-SG">
                <a:latin typeface="Didact Gothic" panose="020B0604020202020204" charset="0"/>
              </a:rPr>
              <a:t> to </a:t>
            </a:r>
            <a:r>
              <a:rPr lang="en-US" altLang="zh-CN">
                <a:latin typeface="Didact Gothic" panose="020B0604020202020204" charset="0"/>
              </a:rPr>
              <a:t>train</a:t>
            </a:r>
            <a:r>
              <a:rPr lang="zh-CN" altLang="en-US">
                <a:latin typeface="Didact Gothic" panose="020B0604020202020204" charset="0"/>
              </a:rPr>
              <a:t> </a:t>
            </a:r>
            <a:r>
              <a:rPr lang="en-US" altLang="zh-CN">
                <a:latin typeface="Didact Gothic" panose="020B0604020202020204" charset="0"/>
              </a:rPr>
              <a:t>the</a:t>
            </a:r>
            <a:r>
              <a:rPr lang="zh-CN" altLang="en-US">
                <a:latin typeface="Didact Gothic" panose="020B0604020202020204" charset="0"/>
              </a:rPr>
              <a:t> </a:t>
            </a:r>
            <a:r>
              <a:rPr lang="en-US" altLang="zh-CN">
                <a:latin typeface="Didact Gothic" panose="020B0604020202020204" charset="0"/>
              </a:rPr>
              <a:t>model</a:t>
            </a:r>
            <a:r>
              <a:rPr lang="zh-CN" altLang="en-US">
                <a:latin typeface="Didact Gothic" panose="020B0604020202020204" charset="0"/>
              </a:rPr>
              <a:t> </a:t>
            </a:r>
            <a:r>
              <a:rPr lang="en-US" altLang="zh-CN">
                <a:latin typeface="Didact Gothic" panose="020B0604020202020204" charset="0"/>
              </a:rPr>
              <a:t>for</a:t>
            </a:r>
            <a:r>
              <a:rPr lang="zh-CN" altLang="en-US">
                <a:latin typeface="Didact Gothic" panose="020B0604020202020204" charset="0"/>
              </a:rPr>
              <a:t> </a:t>
            </a:r>
            <a:r>
              <a:rPr lang="en-SG">
                <a:latin typeface="Didact Gothic" panose="020B0604020202020204" charset="0"/>
              </a:rPr>
              <a:t>predict</a:t>
            </a:r>
            <a:r>
              <a:rPr lang="en-US" altLang="zh-CN">
                <a:latin typeface="Didact Gothic" panose="020B0604020202020204" charset="0"/>
              </a:rPr>
              <a:t>ions</a:t>
            </a:r>
            <a:r>
              <a:rPr lang="en-SG">
                <a:latin typeface="Didact Gothic" panose="020B0604020202020204" charset="0"/>
              </a:rPr>
              <a:t> </a:t>
            </a:r>
            <a:r>
              <a:rPr lang="en-US" altLang="zh-CN">
                <a:latin typeface="Didact Gothic" panose="020B0604020202020204" charset="0"/>
              </a:rPr>
              <a:t>of</a:t>
            </a:r>
            <a:r>
              <a:rPr lang="zh-CN" altLang="en-US">
                <a:latin typeface="Didact Gothic" panose="020B0604020202020204" charset="0"/>
              </a:rPr>
              <a:t> </a:t>
            </a:r>
            <a:r>
              <a:rPr lang="en-US" altLang="zh-CN">
                <a:latin typeface="Didact Gothic" panose="020B0604020202020204" charset="0"/>
              </a:rPr>
              <a:t>the</a:t>
            </a:r>
            <a:r>
              <a:rPr lang="en-SG">
                <a:latin typeface="Didact Gothic" panose="020B0604020202020204" charset="0"/>
              </a:rPr>
              <a:t> final GDP growth.</a:t>
            </a:r>
          </a:p>
        </p:txBody>
      </p:sp>
      <p:cxnSp>
        <p:nvCxnSpPr>
          <p:cNvPr id="8" name="Google Shape;598;p55">
            <a:extLst>
              <a:ext uri="{FF2B5EF4-FFF2-40B4-BE49-F238E27FC236}">
                <a16:creationId xmlns:a16="http://schemas.microsoft.com/office/drawing/2014/main" id="{0E7FC748-EC5B-454A-80D2-46F4EFE9114A}"/>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9" name="TextBox 8">
            <a:extLst>
              <a:ext uri="{FF2B5EF4-FFF2-40B4-BE49-F238E27FC236}">
                <a16:creationId xmlns:a16="http://schemas.microsoft.com/office/drawing/2014/main" id="{FEBB33CE-8480-B648-93FA-C2810865484F}"/>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768771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9;p55">
            <a:extLst>
              <a:ext uri="{FF2B5EF4-FFF2-40B4-BE49-F238E27FC236}">
                <a16:creationId xmlns:a16="http://schemas.microsoft.com/office/drawing/2014/main" id="{DC4FEC8D-F4A9-4C00-A21D-AEC70762B9B0}"/>
              </a:ext>
            </a:extLst>
          </p:cNvPr>
          <p:cNvSpPr txBox="1">
            <a:spLocks/>
          </p:cNvSpPr>
          <p:nvPr/>
        </p:nvSpPr>
        <p:spPr>
          <a:xfrm>
            <a:off x="1974300" y="188035"/>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a:latin typeface="Prata" panose="020B0604020202020204" charset="0"/>
              </a:rPr>
              <a:t>Limitations </a:t>
            </a:r>
            <a:endParaRPr lang="en-US" sz="3200">
              <a:latin typeface="Prata" panose="020B0604020202020204" charset="0"/>
            </a:endParaRPr>
          </a:p>
        </p:txBody>
      </p:sp>
      <p:cxnSp>
        <p:nvCxnSpPr>
          <p:cNvPr id="8" name="Google Shape;598;p55">
            <a:extLst>
              <a:ext uri="{FF2B5EF4-FFF2-40B4-BE49-F238E27FC236}">
                <a16:creationId xmlns:a16="http://schemas.microsoft.com/office/drawing/2014/main" id="{0E7FC748-EC5B-454A-80D2-46F4EFE9114A}"/>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9" name="Google Shape;588;p55">
            <a:extLst>
              <a:ext uri="{FF2B5EF4-FFF2-40B4-BE49-F238E27FC236}">
                <a16:creationId xmlns:a16="http://schemas.microsoft.com/office/drawing/2014/main" id="{378B326D-FB35-4E36-8CDA-F71D3CB4839F}"/>
              </a:ext>
            </a:extLst>
          </p:cNvPr>
          <p:cNvSpPr/>
          <p:nvPr/>
        </p:nvSpPr>
        <p:spPr>
          <a:xfrm rot="5400000">
            <a:off x="2630158" y="-1421930"/>
            <a:ext cx="3788788" cy="8558561"/>
          </a:xfrm>
          <a:prstGeom prst="rect">
            <a:avLst/>
          </a:prstGeom>
          <a:solidFill>
            <a:schemeClr val="accent3"/>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solidFill>
                <a:schemeClr val="accent3"/>
              </a:solidFill>
            </a:endParaRPr>
          </a:p>
        </p:txBody>
      </p:sp>
      <p:sp>
        <p:nvSpPr>
          <p:cNvPr id="10" name="Google Shape;594;p55">
            <a:extLst>
              <a:ext uri="{FF2B5EF4-FFF2-40B4-BE49-F238E27FC236}">
                <a16:creationId xmlns:a16="http://schemas.microsoft.com/office/drawing/2014/main" id="{B9AE26DB-3597-4867-9895-F500CBD5AABA}"/>
              </a:ext>
            </a:extLst>
          </p:cNvPr>
          <p:cNvSpPr txBox="1">
            <a:spLocks/>
          </p:cNvSpPr>
          <p:nvPr/>
        </p:nvSpPr>
        <p:spPr>
          <a:xfrm>
            <a:off x="2603436" y="1099520"/>
            <a:ext cx="3842232" cy="528600"/>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a:latin typeface="Prata" panose="020B0604020202020204" charset="0"/>
              </a:rPr>
              <a:t>The</a:t>
            </a:r>
            <a:r>
              <a:rPr lang="zh-CN" altLang="en-US">
                <a:latin typeface="Prata" panose="020B0604020202020204" charset="0"/>
              </a:rPr>
              <a:t> </a:t>
            </a:r>
            <a:r>
              <a:rPr lang="en-US" altLang="zh-CN">
                <a:latin typeface="Prata" panose="020B0604020202020204" charset="0"/>
              </a:rPr>
              <a:t>data-preprocessing</a:t>
            </a:r>
            <a:r>
              <a:rPr lang="zh-CN" altLang="en-US">
                <a:latin typeface="Prata" panose="020B0604020202020204" charset="0"/>
              </a:rPr>
              <a:t> </a:t>
            </a:r>
            <a:r>
              <a:rPr lang="en-US" altLang="zh-CN">
                <a:latin typeface="Prata" panose="020B0604020202020204" charset="0"/>
              </a:rPr>
              <a:t>for</a:t>
            </a:r>
            <a:r>
              <a:rPr lang="zh-CN" altLang="en-US">
                <a:latin typeface="Prata" panose="020B0604020202020204" charset="0"/>
              </a:rPr>
              <a:t> </a:t>
            </a:r>
            <a:r>
              <a:rPr lang="en-US" altLang="zh-CN">
                <a:latin typeface="Prata" panose="020B0604020202020204" charset="0"/>
              </a:rPr>
              <a:t>missing</a:t>
            </a:r>
            <a:r>
              <a:rPr lang="zh-CN" altLang="en-US">
                <a:latin typeface="Prata" panose="020B0604020202020204" charset="0"/>
              </a:rPr>
              <a:t> </a:t>
            </a:r>
            <a:r>
              <a:rPr lang="en-US" altLang="zh-CN">
                <a:latin typeface="Prata" panose="020B0604020202020204" charset="0"/>
              </a:rPr>
              <a:t>values</a:t>
            </a:r>
            <a:endParaRPr lang="en-SG">
              <a:latin typeface="Prata" panose="020B0604020202020204" charset="0"/>
            </a:endParaRPr>
          </a:p>
        </p:txBody>
      </p:sp>
      <p:sp>
        <p:nvSpPr>
          <p:cNvPr id="11" name="Google Shape;596;p55">
            <a:extLst>
              <a:ext uri="{FF2B5EF4-FFF2-40B4-BE49-F238E27FC236}">
                <a16:creationId xmlns:a16="http://schemas.microsoft.com/office/drawing/2014/main" id="{F4C3B0BC-7EEF-4D13-B21E-CA7A60536E1D}"/>
              </a:ext>
            </a:extLst>
          </p:cNvPr>
          <p:cNvSpPr txBox="1">
            <a:spLocks/>
          </p:cNvSpPr>
          <p:nvPr/>
        </p:nvSpPr>
        <p:spPr>
          <a:xfrm>
            <a:off x="2603436" y="3147463"/>
            <a:ext cx="3697472" cy="339197"/>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a:latin typeface="Prata" panose="020B0604020202020204" charset="0"/>
              </a:rPr>
              <a:t>More</a:t>
            </a:r>
            <a:r>
              <a:rPr lang="zh-CN" altLang="en-US">
                <a:latin typeface="Prata" panose="020B0604020202020204" charset="0"/>
              </a:rPr>
              <a:t> </a:t>
            </a:r>
            <a:r>
              <a:rPr lang="en-US" altLang="zh-CN">
                <a:latin typeface="Prata" panose="020B0604020202020204" charset="0"/>
              </a:rPr>
              <a:t>valid</a:t>
            </a:r>
            <a:r>
              <a:rPr lang="zh-CN" altLang="en-US">
                <a:latin typeface="Prata" panose="020B0604020202020204" charset="0"/>
              </a:rPr>
              <a:t> </a:t>
            </a:r>
            <a:r>
              <a:rPr lang="en-US" altLang="zh-CN">
                <a:latin typeface="Prata" panose="020B0604020202020204" charset="0"/>
              </a:rPr>
              <a:t>predictor</a:t>
            </a:r>
            <a:r>
              <a:rPr lang="zh-CN" altLang="en-US">
                <a:latin typeface="Prata" panose="020B0604020202020204" charset="0"/>
              </a:rPr>
              <a:t> </a:t>
            </a:r>
            <a:r>
              <a:rPr lang="en-US" altLang="zh-CN">
                <a:latin typeface="Prata" panose="020B0604020202020204" charset="0"/>
              </a:rPr>
              <a:t>variables</a:t>
            </a:r>
            <a:r>
              <a:rPr lang="zh-CN" altLang="en-US">
                <a:latin typeface="Prata" panose="020B0604020202020204" charset="0"/>
              </a:rPr>
              <a:t> </a:t>
            </a:r>
            <a:r>
              <a:rPr lang="en-US" altLang="zh-CN">
                <a:latin typeface="Prata" panose="020B0604020202020204" charset="0"/>
              </a:rPr>
              <a:t>may</a:t>
            </a:r>
            <a:r>
              <a:rPr lang="zh-CN" altLang="en-US">
                <a:latin typeface="Prata" panose="020B0604020202020204" charset="0"/>
              </a:rPr>
              <a:t> </a:t>
            </a:r>
            <a:r>
              <a:rPr lang="en-US" altLang="zh-CN">
                <a:latin typeface="Prata" panose="020B0604020202020204" charset="0"/>
              </a:rPr>
              <a:t>exist</a:t>
            </a:r>
            <a:r>
              <a:rPr lang="zh-CN" altLang="en-US">
                <a:latin typeface="Prata" panose="020B0604020202020204" charset="0"/>
              </a:rPr>
              <a:t> </a:t>
            </a:r>
          </a:p>
        </p:txBody>
      </p:sp>
      <p:sp>
        <p:nvSpPr>
          <p:cNvPr id="12" name="Google Shape;597;p55">
            <a:extLst>
              <a:ext uri="{FF2B5EF4-FFF2-40B4-BE49-F238E27FC236}">
                <a16:creationId xmlns:a16="http://schemas.microsoft.com/office/drawing/2014/main" id="{FB73D330-09C0-4BF9-9880-0076536106A2}"/>
              </a:ext>
            </a:extLst>
          </p:cNvPr>
          <p:cNvSpPr txBox="1">
            <a:spLocks/>
          </p:cNvSpPr>
          <p:nvPr/>
        </p:nvSpPr>
        <p:spPr>
          <a:xfrm>
            <a:off x="1371600" y="3642709"/>
            <a:ext cx="5797428" cy="4223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latin typeface="Didact Gothic"/>
              </a:rPr>
              <a:t>Possibility of more variables that are relevant but were undiscovered due to time constraints</a:t>
            </a:r>
          </a:p>
          <a:p>
            <a:pPr marL="285750" indent="-285750">
              <a:buFont typeface="Arial" panose="020B0604020202020204" pitchFamily="34" charset="0"/>
              <a:buChar char="•"/>
            </a:pPr>
            <a:endParaRPr lang="en-US" altLang="zh-CN">
              <a:latin typeface="Didact Gothic" panose="020B0604020202020204" charset="0"/>
            </a:endParaRPr>
          </a:p>
        </p:txBody>
      </p:sp>
      <p:cxnSp>
        <p:nvCxnSpPr>
          <p:cNvPr id="13" name="Google Shape;598;p55">
            <a:extLst>
              <a:ext uri="{FF2B5EF4-FFF2-40B4-BE49-F238E27FC236}">
                <a16:creationId xmlns:a16="http://schemas.microsoft.com/office/drawing/2014/main" id="{CBC79A39-3D76-48CC-8373-E6D31FB7595F}"/>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14" name="Google Shape;597;p55">
            <a:extLst>
              <a:ext uri="{FF2B5EF4-FFF2-40B4-BE49-F238E27FC236}">
                <a16:creationId xmlns:a16="http://schemas.microsoft.com/office/drawing/2014/main" id="{0C59CE7D-3422-4690-8294-C5DD0EDD07E3}"/>
              </a:ext>
            </a:extLst>
          </p:cNvPr>
          <p:cNvSpPr txBox="1">
            <a:spLocks/>
          </p:cNvSpPr>
          <p:nvPr/>
        </p:nvSpPr>
        <p:spPr>
          <a:xfrm>
            <a:off x="1371600" y="1680594"/>
            <a:ext cx="6084916" cy="1291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altLang="zh-CN" sz="1800" b="1">
                <a:latin typeface="Perpetua" panose="02020502060401020303" pitchFamily="18" charset="77"/>
              </a:rPr>
              <a:t>Linear Regression Model</a:t>
            </a:r>
            <a:endParaRPr lang="en-US"/>
          </a:p>
          <a:p>
            <a:pPr marL="285750" indent="-285750">
              <a:buFont typeface="Arial" panose="020B0604020202020204" pitchFamily="34" charset="0"/>
              <a:buChar char="•"/>
            </a:pPr>
            <a:r>
              <a:rPr lang="en-US"/>
              <a:t>Elimination of the countries that had too many missing values</a:t>
            </a:r>
          </a:p>
          <a:p>
            <a:pPr marL="285750" indent="-285750">
              <a:buFont typeface="Arial" panose="020B0604020202020204" pitchFamily="34" charset="0"/>
              <a:buChar char="•"/>
            </a:pPr>
            <a:r>
              <a:rPr lang="en-US"/>
              <a:t>Model could have been more comprehensive and robust if we had the dataset for those deleted variables to train our model</a:t>
            </a:r>
          </a:p>
          <a:p>
            <a:pPr marL="0" indent="0"/>
            <a:endParaRPr lang="en-SG">
              <a:latin typeface="Perpetua" panose="02020502060401020303" pitchFamily="18" charset="77"/>
            </a:endParaRPr>
          </a:p>
          <a:p>
            <a:pPr marL="0" indent="0"/>
            <a:endParaRPr lang="en-US" altLang="zh-CN">
              <a:latin typeface="Perpetua" panose="02020502060401020303" pitchFamily="18" charset="77"/>
            </a:endParaRPr>
          </a:p>
        </p:txBody>
      </p:sp>
      <p:sp>
        <p:nvSpPr>
          <p:cNvPr id="15" name="TextBox 14">
            <a:extLst>
              <a:ext uri="{FF2B5EF4-FFF2-40B4-BE49-F238E27FC236}">
                <a16:creationId xmlns:a16="http://schemas.microsoft.com/office/drawing/2014/main" id="{83DA3E21-7CF4-CE4C-B6DB-4835C016C225}"/>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3565488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3425DD3-F100-40B9-BC83-03EA597FCB35}"/>
              </a:ext>
            </a:extLst>
          </p:cNvPr>
          <p:cNvSpPr/>
          <p:nvPr/>
        </p:nvSpPr>
        <p:spPr>
          <a:xfrm>
            <a:off x="-60745" y="1335504"/>
            <a:ext cx="9605554" cy="3006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p>
        </p:txBody>
      </p:sp>
      <p:sp>
        <p:nvSpPr>
          <p:cNvPr id="2" name="Google Shape;343;p47">
            <a:extLst>
              <a:ext uri="{FF2B5EF4-FFF2-40B4-BE49-F238E27FC236}">
                <a16:creationId xmlns:a16="http://schemas.microsoft.com/office/drawing/2014/main" id="{F481AC19-B6E9-4725-B7C0-E9CB42C3AFD7}"/>
              </a:ext>
            </a:extLst>
          </p:cNvPr>
          <p:cNvSpPr txBox="1">
            <a:spLocks/>
          </p:cNvSpPr>
          <p:nvPr/>
        </p:nvSpPr>
        <p:spPr>
          <a:xfrm>
            <a:off x="302594" y="2707891"/>
            <a:ext cx="2391600" cy="9310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 sz="1300">
                <a:latin typeface="Didact Gothic"/>
              </a:rPr>
              <a:t>Use Machine Learning</a:t>
            </a:r>
          </a:p>
          <a:p>
            <a:pPr marL="285750" indent="-285750">
              <a:buFont typeface="Arial" panose="020B0604020202020204" pitchFamily="34" charset="0"/>
              <a:buChar char="•"/>
            </a:pPr>
            <a:r>
              <a:rPr lang="en" sz="1300">
                <a:latin typeface="Didact Gothic"/>
              </a:rPr>
              <a:t>Unemployment rate and industry value add</a:t>
            </a:r>
            <a:endParaRPr lang="en">
              <a:latin typeface="Didact Gothic"/>
            </a:endParaRPr>
          </a:p>
          <a:p>
            <a:pPr marL="285750" indent="-285750">
              <a:buFont typeface="Arial" panose="020B0604020202020204" pitchFamily="34" charset="0"/>
              <a:buChar char="•"/>
            </a:pPr>
            <a:r>
              <a:rPr lang="en" sz="1300">
                <a:latin typeface="Didact Gothic"/>
              </a:rPr>
              <a:t>Integrate these into their flagship report</a:t>
            </a:r>
            <a:endParaRPr lang="en-US" sz="1300">
              <a:latin typeface="Didact Gothic"/>
            </a:endParaRPr>
          </a:p>
        </p:txBody>
      </p:sp>
      <p:sp>
        <p:nvSpPr>
          <p:cNvPr id="3" name="Google Shape;344;p47">
            <a:extLst>
              <a:ext uri="{FF2B5EF4-FFF2-40B4-BE49-F238E27FC236}">
                <a16:creationId xmlns:a16="http://schemas.microsoft.com/office/drawing/2014/main" id="{83C37E1D-6DD3-43E1-A17D-B9A2E72CF076}"/>
              </a:ext>
            </a:extLst>
          </p:cNvPr>
          <p:cNvSpPr txBox="1">
            <a:spLocks/>
          </p:cNvSpPr>
          <p:nvPr/>
        </p:nvSpPr>
        <p:spPr>
          <a:xfrm>
            <a:off x="4841541" y="2635629"/>
            <a:ext cx="2391600" cy="693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Font typeface="Arial" panose="020B0604020202020204" pitchFamily="34" charset="0"/>
              <a:buChar char="•"/>
            </a:pPr>
            <a:r>
              <a:rPr lang="en-US" sz="1300">
                <a:latin typeface="Didact Gothic" panose="020B0604020202020204" charset="0"/>
              </a:rPr>
              <a:t>Learning materials for students, analysts and researchers</a:t>
            </a:r>
          </a:p>
          <a:p>
            <a:pPr marL="285750" indent="-285750">
              <a:spcAft>
                <a:spcPts val="1600"/>
              </a:spcAft>
              <a:buFont typeface="Arial" panose="020B0604020202020204" pitchFamily="34" charset="0"/>
              <a:buChar char="•"/>
            </a:pPr>
            <a:r>
              <a:rPr lang="en-US" sz="1300">
                <a:latin typeface="Didact Gothic" panose="020B0604020202020204" charset="0"/>
              </a:rPr>
              <a:t>Have a global team of experts ready to give consultations to customers</a:t>
            </a:r>
          </a:p>
          <a:p>
            <a:pPr algn="ctr">
              <a:spcAft>
                <a:spcPts val="1600"/>
              </a:spcAft>
            </a:pPr>
            <a:endParaRPr lang="en-US">
              <a:latin typeface="Didact Gothic" panose="020B0604020202020204" charset="0"/>
            </a:endParaRPr>
          </a:p>
          <a:p>
            <a:pPr algn="ctr">
              <a:spcAft>
                <a:spcPts val="1600"/>
              </a:spcAft>
            </a:pPr>
            <a:endParaRPr lang="en-US">
              <a:latin typeface="Didact Gothic" panose="020B0604020202020204" charset="0"/>
            </a:endParaRPr>
          </a:p>
        </p:txBody>
      </p:sp>
      <p:sp>
        <p:nvSpPr>
          <p:cNvPr id="4" name="Google Shape;345;p47">
            <a:extLst>
              <a:ext uri="{FF2B5EF4-FFF2-40B4-BE49-F238E27FC236}">
                <a16:creationId xmlns:a16="http://schemas.microsoft.com/office/drawing/2014/main" id="{5C859368-F684-4B45-8A5A-F90ECEAA3970}"/>
              </a:ext>
            </a:extLst>
          </p:cNvPr>
          <p:cNvSpPr txBox="1">
            <a:spLocks/>
          </p:cNvSpPr>
          <p:nvPr/>
        </p:nvSpPr>
        <p:spPr>
          <a:xfrm>
            <a:off x="302594" y="2100560"/>
            <a:ext cx="1658700" cy="5009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800">
                <a:latin typeface="Prata"/>
              </a:rPr>
              <a:t>Add other indicators</a:t>
            </a:r>
            <a:endParaRPr lang="en-SG" sz="1800">
              <a:latin typeface="Prata" panose="020B0604020202020204" charset="0"/>
            </a:endParaRPr>
          </a:p>
        </p:txBody>
      </p:sp>
      <p:sp>
        <p:nvSpPr>
          <p:cNvPr id="5" name="Google Shape;346;p47">
            <a:extLst>
              <a:ext uri="{FF2B5EF4-FFF2-40B4-BE49-F238E27FC236}">
                <a16:creationId xmlns:a16="http://schemas.microsoft.com/office/drawing/2014/main" id="{BA2B4786-50FA-48D0-B8E1-B2B658DA8A85}"/>
              </a:ext>
            </a:extLst>
          </p:cNvPr>
          <p:cNvSpPr txBox="1">
            <a:spLocks/>
          </p:cNvSpPr>
          <p:nvPr/>
        </p:nvSpPr>
        <p:spPr>
          <a:xfrm>
            <a:off x="5297429" y="2278499"/>
            <a:ext cx="1658700"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800">
                <a:latin typeface="Prata" panose="020B0604020202020204" charset="0"/>
              </a:rPr>
              <a:t>Teaching Hub</a:t>
            </a:r>
          </a:p>
        </p:txBody>
      </p:sp>
      <p:sp>
        <p:nvSpPr>
          <p:cNvPr id="6" name="Google Shape;347;p47">
            <a:extLst>
              <a:ext uri="{FF2B5EF4-FFF2-40B4-BE49-F238E27FC236}">
                <a16:creationId xmlns:a16="http://schemas.microsoft.com/office/drawing/2014/main" id="{7521E04C-0099-4D44-A58D-8BDB0ECB4682}"/>
              </a:ext>
            </a:extLst>
          </p:cNvPr>
          <p:cNvSpPr txBox="1">
            <a:spLocks/>
          </p:cNvSpPr>
          <p:nvPr/>
        </p:nvSpPr>
        <p:spPr>
          <a:xfrm>
            <a:off x="2850672" y="2147877"/>
            <a:ext cx="1658700" cy="4966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1800">
                <a:latin typeface="Prata" panose="020B0604020202020204" charset="0"/>
              </a:rPr>
              <a:t>Expand their services</a:t>
            </a:r>
          </a:p>
        </p:txBody>
      </p:sp>
      <p:sp>
        <p:nvSpPr>
          <p:cNvPr id="7" name="Google Shape;348;p47">
            <a:extLst>
              <a:ext uri="{FF2B5EF4-FFF2-40B4-BE49-F238E27FC236}">
                <a16:creationId xmlns:a16="http://schemas.microsoft.com/office/drawing/2014/main" id="{041999B5-8874-4C59-947B-CC8017B96FF4}"/>
              </a:ext>
            </a:extLst>
          </p:cNvPr>
          <p:cNvSpPr txBox="1">
            <a:spLocks/>
          </p:cNvSpPr>
          <p:nvPr/>
        </p:nvSpPr>
        <p:spPr>
          <a:xfrm>
            <a:off x="2484222" y="2750900"/>
            <a:ext cx="2391600" cy="30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300">
                <a:latin typeface="Didact Gothic" panose="020B0604020202020204" charset="0"/>
              </a:rPr>
              <a:t>Provide data for global industry services</a:t>
            </a:r>
          </a:p>
          <a:p>
            <a:pPr marL="285750" indent="-285750">
              <a:buFont typeface="Arial" panose="020B0604020202020204" pitchFamily="34" charset="0"/>
              <a:buChar char="•"/>
            </a:pPr>
            <a:r>
              <a:rPr lang="en-US" sz="1300">
                <a:latin typeface="Didact Gothic" panose="020B0604020202020204" charset="0"/>
              </a:rPr>
              <a:t>Daily publications, research &amp; analyses, and articles (</a:t>
            </a:r>
            <a:r>
              <a:rPr lang="en-US" sz="1300" err="1">
                <a:latin typeface="Didact Gothic" panose="020B0604020202020204" charset="0"/>
              </a:rPr>
              <a:t>Eg.</a:t>
            </a:r>
            <a:r>
              <a:rPr lang="en-US" sz="1300">
                <a:latin typeface="Didact Gothic" panose="020B0604020202020204" charset="0"/>
              </a:rPr>
              <a:t> Coal index for daily tracking)</a:t>
            </a:r>
          </a:p>
          <a:p>
            <a:pPr algn="ctr"/>
            <a:endParaRPr lang="en-US">
              <a:latin typeface="Didact Gothic" panose="020B0604020202020204" charset="0"/>
            </a:endParaRPr>
          </a:p>
        </p:txBody>
      </p:sp>
      <p:sp>
        <p:nvSpPr>
          <p:cNvPr id="8" name="Google Shape;349;p47">
            <a:extLst>
              <a:ext uri="{FF2B5EF4-FFF2-40B4-BE49-F238E27FC236}">
                <a16:creationId xmlns:a16="http://schemas.microsoft.com/office/drawing/2014/main" id="{55307D58-F7EC-4B84-92B2-19774D343702}"/>
              </a:ext>
            </a:extLst>
          </p:cNvPr>
          <p:cNvSpPr txBox="1">
            <a:spLocks/>
          </p:cNvSpPr>
          <p:nvPr/>
        </p:nvSpPr>
        <p:spPr>
          <a:xfrm>
            <a:off x="1687950" y="530725"/>
            <a:ext cx="57681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3200">
                <a:latin typeface="Prata" panose="020B0604020202020204" charset="0"/>
              </a:rPr>
              <a:t>Future Plans</a:t>
            </a:r>
          </a:p>
        </p:txBody>
      </p:sp>
      <p:cxnSp>
        <p:nvCxnSpPr>
          <p:cNvPr id="18" name="Google Shape;359;p47">
            <a:extLst>
              <a:ext uri="{FF2B5EF4-FFF2-40B4-BE49-F238E27FC236}">
                <a16:creationId xmlns:a16="http://schemas.microsoft.com/office/drawing/2014/main" id="{60722746-50A1-4B56-9C55-EBC9735D767C}"/>
              </a:ext>
            </a:extLst>
          </p:cNvPr>
          <p:cNvCxnSpPr/>
          <p:nvPr/>
        </p:nvCxnSpPr>
        <p:spPr>
          <a:xfrm>
            <a:off x="4251963" y="1168413"/>
            <a:ext cx="647100" cy="0"/>
          </a:xfrm>
          <a:prstGeom prst="straightConnector1">
            <a:avLst/>
          </a:prstGeom>
          <a:noFill/>
          <a:ln w="19050" cap="flat" cmpd="sng">
            <a:solidFill>
              <a:schemeClr val="dk1"/>
            </a:solidFill>
            <a:prstDash val="solid"/>
            <a:round/>
            <a:headEnd type="none" w="med" len="med"/>
            <a:tailEnd type="none" w="med" len="med"/>
          </a:ln>
        </p:spPr>
      </p:cxnSp>
      <p:sp>
        <p:nvSpPr>
          <p:cNvPr id="19" name="Google Shape;346;p47">
            <a:extLst>
              <a:ext uri="{FF2B5EF4-FFF2-40B4-BE49-F238E27FC236}">
                <a16:creationId xmlns:a16="http://schemas.microsoft.com/office/drawing/2014/main" id="{6B73454C-0E5A-4F47-9722-7C3504F30915}"/>
              </a:ext>
            </a:extLst>
          </p:cNvPr>
          <p:cNvSpPr txBox="1">
            <a:spLocks/>
          </p:cNvSpPr>
          <p:nvPr/>
        </p:nvSpPr>
        <p:spPr>
          <a:xfrm>
            <a:off x="7394160" y="2196702"/>
            <a:ext cx="1658700" cy="30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1800"/>
              <a:buFont typeface="Prata"/>
              <a:buNone/>
              <a:defRPr sz="1800" b="0" i="0" u="none" strike="noStrike" cap="none">
                <a:solidFill>
                  <a:schemeClr val="dk1"/>
                </a:solidFill>
                <a:latin typeface="Prata"/>
                <a:ea typeface="Prata"/>
                <a:cs typeface="Prata"/>
                <a:sym typeface="Prata"/>
              </a:defRPr>
            </a:lvl9pPr>
          </a:lstStyle>
          <a:p>
            <a:r>
              <a:rPr lang="en-SG">
                <a:latin typeface="Prata" panose="020B0604020202020204" charset="0"/>
              </a:rPr>
              <a:t>Pilot Studies</a:t>
            </a:r>
            <a:endParaRPr lang="en-US">
              <a:latin typeface="Prata" panose="020B0604020202020204" charset="0"/>
            </a:endParaRPr>
          </a:p>
        </p:txBody>
      </p:sp>
      <p:grpSp>
        <p:nvGrpSpPr>
          <p:cNvPr id="38" name="Google Shape;10250;p76">
            <a:extLst>
              <a:ext uri="{FF2B5EF4-FFF2-40B4-BE49-F238E27FC236}">
                <a16:creationId xmlns:a16="http://schemas.microsoft.com/office/drawing/2014/main" id="{A76AD1CD-441A-6A41-AC8E-724EB7E0F1A5}"/>
              </a:ext>
            </a:extLst>
          </p:cNvPr>
          <p:cNvGrpSpPr/>
          <p:nvPr/>
        </p:nvGrpSpPr>
        <p:grpSpPr>
          <a:xfrm>
            <a:off x="5922716" y="1534016"/>
            <a:ext cx="501731" cy="445947"/>
            <a:chOff x="7929578" y="4284365"/>
            <a:chExt cx="395266" cy="351312"/>
          </a:xfrm>
          <a:solidFill>
            <a:schemeClr val="tx1"/>
          </a:solidFill>
        </p:grpSpPr>
        <p:sp>
          <p:nvSpPr>
            <p:cNvPr id="39" name="Google Shape;10251;p76">
              <a:extLst>
                <a:ext uri="{FF2B5EF4-FFF2-40B4-BE49-F238E27FC236}">
                  <a16:creationId xmlns:a16="http://schemas.microsoft.com/office/drawing/2014/main" id="{5F6BCD0E-75C0-404B-8155-49B6F8AF16CD}"/>
                </a:ext>
              </a:extLst>
            </p:cNvPr>
            <p:cNvSpPr/>
            <p:nvPr/>
          </p:nvSpPr>
          <p:spPr>
            <a:xfrm>
              <a:off x="7954213" y="4588668"/>
              <a:ext cx="11394" cy="47009"/>
            </a:xfrm>
            <a:custGeom>
              <a:avLst/>
              <a:gdLst/>
              <a:ahLst/>
              <a:cxnLst/>
              <a:rect l="l" t="t" r="r" b="b"/>
              <a:pathLst>
                <a:path w="358" h="1477" extrusionOk="0">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52;p76">
              <a:extLst>
                <a:ext uri="{FF2B5EF4-FFF2-40B4-BE49-F238E27FC236}">
                  <a16:creationId xmlns:a16="http://schemas.microsoft.com/office/drawing/2014/main" id="{5623D988-BEE2-A846-A478-5E02042F36AF}"/>
                </a:ext>
              </a:extLst>
            </p:cNvPr>
            <p:cNvSpPr/>
            <p:nvPr/>
          </p:nvSpPr>
          <p:spPr>
            <a:xfrm>
              <a:off x="7929578" y="4432522"/>
              <a:ext cx="213372" cy="203155"/>
            </a:xfrm>
            <a:custGeom>
              <a:avLst/>
              <a:gdLst/>
              <a:ahLst/>
              <a:cxnLst/>
              <a:rect l="l" t="t" r="r" b="b"/>
              <a:pathLst>
                <a:path w="6704" h="6383" extrusionOk="0">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53;p76">
              <a:extLst>
                <a:ext uri="{FF2B5EF4-FFF2-40B4-BE49-F238E27FC236}">
                  <a16:creationId xmlns:a16="http://schemas.microsoft.com/office/drawing/2014/main" id="{1941364C-7A36-164E-A794-466E35BB458D}"/>
                </a:ext>
              </a:extLst>
            </p:cNvPr>
            <p:cNvSpPr/>
            <p:nvPr/>
          </p:nvSpPr>
          <p:spPr>
            <a:xfrm>
              <a:off x="8090243" y="4284365"/>
              <a:ext cx="234601" cy="196344"/>
            </a:xfrm>
            <a:custGeom>
              <a:avLst/>
              <a:gdLst/>
              <a:ahLst/>
              <a:cxnLst/>
              <a:rect l="l" t="t" r="r" b="b"/>
              <a:pathLst>
                <a:path w="7371" h="6169" extrusionOk="0">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54;p76">
              <a:extLst>
                <a:ext uri="{FF2B5EF4-FFF2-40B4-BE49-F238E27FC236}">
                  <a16:creationId xmlns:a16="http://schemas.microsoft.com/office/drawing/2014/main" id="{9638019B-C48D-9841-89B3-EB4957ECAC51}"/>
                </a:ext>
              </a:extLst>
            </p:cNvPr>
            <p:cNvSpPr/>
            <p:nvPr/>
          </p:nvSpPr>
          <p:spPr>
            <a:xfrm>
              <a:off x="8145591" y="4309382"/>
              <a:ext cx="136063" cy="135299"/>
            </a:xfrm>
            <a:custGeom>
              <a:avLst/>
              <a:gdLst/>
              <a:ahLst/>
              <a:cxnLst/>
              <a:rect l="l" t="t" r="r" b="b"/>
              <a:pathLst>
                <a:path w="4275" h="4251" extrusionOk="0">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9906;p76">
            <a:extLst>
              <a:ext uri="{FF2B5EF4-FFF2-40B4-BE49-F238E27FC236}">
                <a16:creationId xmlns:a16="http://schemas.microsoft.com/office/drawing/2014/main" id="{6246C053-2255-DF46-853F-D818CD1D16B5}"/>
              </a:ext>
            </a:extLst>
          </p:cNvPr>
          <p:cNvGrpSpPr/>
          <p:nvPr/>
        </p:nvGrpSpPr>
        <p:grpSpPr>
          <a:xfrm>
            <a:off x="909679" y="1528680"/>
            <a:ext cx="450751" cy="451235"/>
            <a:chOff x="3539102" y="2427549"/>
            <a:chExt cx="355099" cy="355481"/>
          </a:xfrm>
          <a:solidFill>
            <a:schemeClr val="tx1"/>
          </a:solidFill>
        </p:grpSpPr>
        <p:sp>
          <p:nvSpPr>
            <p:cNvPr id="44" name="Google Shape;9907;p76">
              <a:extLst>
                <a:ext uri="{FF2B5EF4-FFF2-40B4-BE49-F238E27FC236}">
                  <a16:creationId xmlns:a16="http://schemas.microsoft.com/office/drawing/2014/main" id="{BD40BBEB-A55F-5E4F-9F21-08B1FE6B1B7D}"/>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908;p76">
              <a:extLst>
                <a:ext uri="{FF2B5EF4-FFF2-40B4-BE49-F238E27FC236}">
                  <a16:creationId xmlns:a16="http://schemas.microsoft.com/office/drawing/2014/main" id="{347D422B-F92C-A044-84F2-ED1F51F6135F}"/>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0476;p77">
            <a:extLst>
              <a:ext uri="{FF2B5EF4-FFF2-40B4-BE49-F238E27FC236}">
                <a16:creationId xmlns:a16="http://schemas.microsoft.com/office/drawing/2014/main" id="{5053EBE4-F3BD-0341-B0F9-57F57123E9CC}"/>
              </a:ext>
            </a:extLst>
          </p:cNvPr>
          <p:cNvGrpSpPr/>
          <p:nvPr/>
        </p:nvGrpSpPr>
        <p:grpSpPr>
          <a:xfrm>
            <a:off x="3511002" y="1528530"/>
            <a:ext cx="446290" cy="431196"/>
            <a:chOff x="889343" y="3801227"/>
            <a:chExt cx="351585" cy="339705"/>
          </a:xfrm>
          <a:solidFill>
            <a:schemeClr val="tx1"/>
          </a:solidFill>
        </p:grpSpPr>
        <p:sp>
          <p:nvSpPr>
            <p:cNvPr id="47" name="Google Shape;10477;p77">
              <a:extLst>
                <a:ext uri="{FF2B5EF4-FFF2-40B4-BE49-F238E27FC236}">
                  <a16:creationId xmlns:a16="http://schemas.microsoft.com/office/drawing/2014/main" id="{42ACC1A5-D1AB-7745-B7E5-1404D21BCB37}"/>
                </a:ext>
              </a:extLst>
            </p:cNvPr>
            <p:cNvSpPr/>
            <p:nvPr/>
          </p:nvSpPr>
          <p:spPr>
            <a:xfrm>
              <a:off x="1014954" y="4068479"/>
              <a:ext cx="35862" cy="10233"/>
            </a:xfrm>
            <a:custGeom>
              <a:avLst/>
              <a:gdLst/>
              <a:ahLst/>
              <a:cxnLst/>
              <a:rect l="l" t="t" r="r" b="b"/>
              <a:pathLst>
                <a:path w="1132" h="323" extrusionOk="0">
                  <a:moveTo>
                    <a:pt x="167" y="1"/>
                  </a:moveTo>
                  <a:cubicBezTo>
                    <a:pt x="84" y="1"/>
                    <a:pt x="0" y="72"/>
                    <a:pt x="0" y="168"/>
                  </a:cubicBezTo>
                  <a:cubicBezTo>
                    <a:pt x="0" y="251"/>
                    <a:pt x="84" y="322"/>
                    <a:pt x="167" y="322"/>
                  </a:cubicBezTo>
                  <a:lnTo>
                    <a:pt x="977" y="322"/>
                  </a:lnTo>
                  <a:cubicBezTo>
                    <a:pt x="1060" y="322"/>
                    <a:pt x="1131" y="251"/>
                    <a:pt x="1131" y="168"/>
                  </a:cubicBezTo>
                  <a:cubicBezTo>
                    <a:pt x="1131" y="72"/>
                    <a:pt x="1060"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78;p77">
              <a:extLst>
                <a:ext uri="{FF2B5EF4-FFF2-40B4-BE49-F238E27FC236}">
                  <a16:creationId xmlns:a16="http://schemas.microsoft.com/office/drawing/2014/main" id="{9AE9ADAD-69BC-7346-98EF-01C1A8036A55}"/>
                </a:ext>
              </a:extLst>
            </p:cNvPr>
            <p:cNvSpPr/>
            <p:nvPr/>
          </p:nvSpPr>
          <p:spPr>
            <a:xfrm>
              <a:off x="889343" y="3801227"/>
              <a:ext cx="351585" cy="339705"/>
            </a:xfrm>
            <a:custGeom>
              <a:avLst/>
              <a:gdLst/>
              <a:ahLst/>
              <a:cxnLst/>
              <a:rect l="l" t="t" r="r" b="b"/>
              <a:pathLst>
                <a:path w="11098" h="10723" extrusionOk="0">
                  <a:moveTo>
                    <a:pt x="3894" y="746"/>
                  </a:moveTo>
                  <a:lnTo>
                    <a:pt x="3894" y="746"/>
                  </a:lnTo>
                  <a:cubicBezTo>
                    <a:pt x="3763" y="1079"/>
                    <a:pt x="3572" y="1281"/>
                    <a:pt x="3418" y="1400"/>
                  </a:cubicBezTo>
                  <a:cubicBezTo>
                    <a:pt x="3465" y="1115"/>
                    <a:pt x="3644" y="865"/>
                    <a:pt x="3894" y="746"/>
                  </a:cubicBezTo>
                  <a:close/>
                  <a:moveTo>
                    <a:pt x="4823" y="662"/>
                  </a:moveTo>
                  <a:cubicBezTo>
                    <a:pt x="5275" y="662"/>
                    <a:pt x="5656" y="1043"/>
                    <a:pt x="5656" y="1496"/>
                  </a:cubicBezTo>
                  <a:lnTo>
                    <a:pt x="5656" y="2008"/>
                  </a:lnTo>
                  <a:cubicBezTo>
                    <a:pt x="4715" y="1912"/>
                    <a:pt x="4418" y="1067"/>
                    <a:pt x="4323" y="662"/>
                  </a:cubicBezTo>
                  <a:close/>
                  <a:moveTo>
                    <a:pt x="3108" y="2377"/>
                  </a:moveTo>
                  <a:lnTo>
                    <a:pt x="3108" y="2508"/>
                  </a:lnTo>
                  <a:cubicBezTo>
                    <a:pt x="3108" y="2591"/>
                    <a:pt x="3108" y="2674"/>
                    <a:pt x="3120" y="2746"/>
                  </a:cubicBezTo>
                  <a:cubicBezTo>
                    <a:pt x="3060" y="2710"/>
                    <a:pt x="3037" y="2651"/>
                    <a:pt x="3037" y="2555"/>
                  </a:cubicBezTo>
                  <a:cubicBezTo>
                    <a:pt x="3037" y="2484"/>
                    <a:pt x="3060" y="2424"/>
                    <a:pt x="3108" y="2377"/>
                  </a:cubicBezTo>
                  <a:close/>
                  <a:moveTo>
                    <a:pt x="5966" y="2377"/>
                  </a:moveTo>
                  <a:cubicBezTo>
                    <a:pt x="6013" y="2424"/>
                    <a:pt x="6037" y="2484"/>
                    <a:pt x="6037" y="2555"/>
                  </a:cubicBezTo>
                  <a:cubicBezTo>
                    <a:pt x="6037" y="2627"/>
                    <a:pt x="5989" y="2710"/>
                    <a:pt x="5954" y="2746"/>
                  </a:cubicBezTo>
                  <a:cubicBezTo>
                    <a:pt x="5966" y="2674"/>
                    <a:pt x="5966" y="2603"/>
                    <a:pt x="5966" y="2508"/>
                  </a:cubicBezTo>
                  <a:lnTo>
                    <a:pt x="5966" y="2377"/>
                  </a:lnTo>
                  <a:close/>
                  <a:moveTo>
                    <a:pt x="6870" y="3460"/>
                  </a:moveTo>
                  <a:lnTo>
                    <a:pt x="6870" y="3746"/>
                  </a:lnTo>
                  <a:lnTo>
                    <a:pt x="5430" y="3746"/>
                  </a:lnTo>
                  <a:cubicBezTo>
                    <a:pt x="5513" y="3651"/>
                    <a:pt x="5608" y="3567"/>
                    <a:pt x="5680" y="3460"/>
                  </a:cubicBezTo>
                  <a:close/>
                  <a:moveTo>
                    <a:pt x="4108" y="1055"/>
                  </a:moveTo>
                  <a:cubicBezTo>
                    <a:pt x="4323" y="1698"/>
                    <a:pt x="4823" y="2258"/>
                    <a:pt x="5656" y="2317"/>
                  </a:cubicBezTo>
                  <a:lnTo>
                    <a:pt x="5656" y="2508"/>
                  </a:lnTo>
                  <a:cubicBezTo>
                    <a:pt x="5656" y="2984"/>
                    <a:pt x="5394" y="3424"/>
                    <a:pt x="5001" y="3663"/>
                  </a:cubicBezTo>
                  <a:lnTo>
                    <a:pt x="4799" y="3758"/>
                  </a:lnTo>
                  <a:cubicBezTo>
                    <a:pt x="4721" y="3811"/>
                    <a:pt x="4629" y="3838"/>
                    <a:pt x="4535" y="3838"/>
                  </a:cubicBezTo>
                  <a:cubicBezTo>
                    <a:pt x="4442" y="3838"/>
                    <a:pt x="4346" y="3811"/>
                    <a:pt x="4263" y="3758"/>
                  </a:cubicBezTo>
                  <a:lnTo>
                    <a:pt x="4073" y="3663"/>
                  </a:lnTo>
                  <a:cubicBezTo>
                    <a:pt x="3668" y="3424"/>
                    <a:pt x="3418" y="2984"/>
                    <a:pt x="3418" y="2508"/>
                  </a:cubicBezTo>
                  <a:lnTo>
                    <a:pt x="3418" y="2174"/>
                  </a:lnTo>
                  <a:lnTo>
                    <a:pt x="3418" y="1769"/>
                  </a:lnTo>
                  <a:cubicBezTo>
                    <a:pt x="3584" y="1698"/>
                    <a:pt x="3882" y="1484"/>
                    <a:pt x="4108" y="1055"/>
                  </a:cubicBezTo>
                  <a:close/>
                  <a:moveTo>
                    <a:pt x="4977" y="4055"/>
                  </a:moveTo>
                  <a:lnTo>
                    <a:pt x="4977" y="4591"/>
                  </a:lnTo>
                  <a:lnTo>
                    <a:pt x="4537" y="4913"/>
                  </a:lnTo>
                  <a:lnTo>
                    <a:pt x="4084" y="4591"/>
                  </a:lnTo>
                  <a:lnTo>
                    <a:pt x="4084" y="4055"/>
                  </a:lnTo>
                  <a:lnTo>
                    <a:pt x="4120" y="4055"/>
                  </a:lnTo>
                  <a:cubicBezTo>
                    <a:pt x="4251" y="4139"/>
                    <a:pt x="4382" y="4163"/>
                    <a:pt x="4537" y="4163"/>
                  </a:cubicBezTo>
                  <a:cubicBezTo>
                    <a:pt x="4680" y="4163"/>
                    <a:pt x="4823" y="4139"/>
                    <a:pt x="4954" y="4055"/>
                  </a:cubicBezTo>
                  <a:close/>
                  <a:moveTo>
                    <a:pt x="4084" y="4972"/>
                  </a:moveTo>
                  <a:lnTo>
                    <a:pt x="4299" y="5115"/>
                  </a:lnTo>
                  <a:lnTo>
                    <a:pt x="4084" y="5365"/>
                  </a:lnTo>
                  <a:lnTo>
                    <a:pt x="4084" y="4972"/>
                  </a:lnTo>
                  <a:close/>
                  <a:moveTo>
                    <a:pt x="4977" y="4984"/>
                  </a:moveTo>
                  <a:lnTo>
                    <a:pt x="4977" y="5389"/>
                  </a:lnTo>
                  <a:lnTo>
                    <a:pt x="4775" y="5127"/>
                  </a:lnTo>
                  <a:lnTo>
                    <a:pt x="4977" y="4984"/>
                  </a:lnTo>
                  <a:close/>
                  <a:moveTo>
                    <a:pt x="4977" y="5925"/>
                  </a:moveTo>
                  <a:lnTo>
                    <a:pt x="4977" y="6330"/>
                  </a:lnTo>
                  <a:lnTo>
                    <a:pt x="4942" y="6008"/>
                  </a:lnTo>
                  <a:lnTo>
                    <a:pt x="4977" y="5925"/>
                  </a:lnTo>
                  <a:close/>
                  <a:moveTo>
                    <a:pt x="4084" y="5925"/>
                  </a:moveTo>
                  <a:lnTo>
                    <a:pt x="4144" y="6008"/>
                  </a:lnTo>
                  <a:lnTo>
                    <a:pt x="4084" y="6353"/>
                  </a:lnTo>
                  <a:lnTo>
                    <a:pt x="4084" y="5925"/>
                  </a:lnTo>
                  <a:close/>
                  <a:moveTo>
                    <a:pt x="3775" y="4889"/>
                  </a:moveTo>
                  <a:lnTo>
                    <a:pt x="3775" y="7139"/>
                  </a:lnTo>
                  <a:lnTo>
                    <a:pt x="1632" y="7139"/>
                  </a:lnTo>
                  <a:lnTo>
                    <a:pt x="1632" y="6615"/>
                  </a:lnTo>
                  <a:cubicBezTo>
                    <a:pt x="1632" y="6044"/>
                    <a:pt x="1977" y="5520"/>
                    <a:pt x="2513" y="5306"/>
                  </a:cubicBezTo>
                  <a:cubicBezTo>
                    <a:pt x="2537" y="5294"/>
                    <a:pt x="2584" y="5282"/>
                    <a:pt x="2620" y="5270"/>
                  </a:cubicBezTo>
                  <a:lnTo>
                    <a:pt x="3775" y="4889"/>
                  </a:lnTo>
                  <a:close/>
                  <a:moveTo>
                    <a:pt x="4537" y="5341"/>
                  </a:moveTo>
                  <a:lnTo>
                    <a:pt x="4775" y="5627"/>
                  </a:lnTo>
                  <a:lnTo>
                    <a:pt x="4620" y="5901"/>
                  </a:lnTo>
                  <a:cubicBezTo>
                    <a:pt x="4608" y="5937"/>
                    <a:pt x="4596" y="5960"/>
                    <a:pt x="4608" y="6008"/>
                  </a:cubicBezTo>
                  <a:lnTo>
                    <a:pt x="4787" y="7139"/>
                  </a:lnTo>
                  <a:lnTo>
                    <a:pt x="4299" y="7139"/>
                  </a:lnTo>
                  <a:lnTo>
                    <a:pt x="4477" y="6008"/>
                  </a:lnTo>
                  <a:cubicBezTo>
                    <a:pt x="4477" y="5984"/>
                    <a:pt x="4465" y="5937"/>
                    <a:pt x="4442" y="5901"/>
                  </a:cubicBezTo>
                  <a:lnTo>
                    <a:pt x="4299" y="5627"/>
                  </a:lnTo>
                  <a:lnTo>
                    <a:pt x="4537" y="5341"/>
                  </a:lnTo>
                  <a:close/>
                  <a:moveTo>
                    <a:pt x="6882" y="4044"/>
                  </a:moveTo>
                  <a:lnTo>
                    <a:pt x="6859" y="4591"/>
                  </a:lnTo>
                  <a:cubicBezTo>
                    <a:pt x="6859" y="4651"/>
                    <a:pt x="6882" y="4698"/>
                    <a:pt x="6930" y="4734"/>
                  </a:cubicBezTo>
                  <a:cubicBezTo>
                    <a:pt x="6966" y="4746"/>
                    <a:pt x="6990" y="4758"/>
                    <a:pt x="7025" y="4758"/>
                  </a:cubicBezTo>
                  <a:cubicBezTo>
                    <a:pt x="7049" y="4758"/>
                    <a:pt x="7061" y="4758"/>
                    <a:pt x="7085" y="4746"/>
                  </a:cubicBezTo>
                  <a:lnTo>
                    <a:pt x="8109" y="4270"/>
                  </a:lnTo>
                  <a:cubicBezTo>
                    <a:pt x="8156" y="4282"/>
                    <a:pt x="8180" y="4282"/>
                    <a:pt x="8228" y="4294"/>
                  </a:cubicBezTo>
                  <a:lnTo>
                    <a:pt x="8192" y="7985"/>
                  </a:lnTo>
                  <a:lnTo>
                    <a:pt x="870" y="7985"/>
                  </a:lnTo>
                  <a:lnTo>
                    <a:pt x="870" y="4055"/>
                  </a:lnTo>
                  <a:lnTo>
                    <a:pt x="3775" y="4055"/>
                  </a:lnTo>
                  <a:lnTo>
                    <a:pt x="3775" y="4567"/>
                  </a:lnTo>
                  <a:lnTo>
                    <a:pt x="2525" y="4972"/>
                  </a:lnTo>
                  <a:cubicBezTo>
                    <a:pt x="2275" y="5044"/>
                    <a:pt x="2060" y="5175"/>
                    <a:pt x="1870" y="5341"/>
                  </a:cubicBezTo>
                  <a:cubicBezTo>
                    <a:pt x="1525" y="5663"/>
                    <a:pt x="1322" y="6115"/>
                    <a:pt x="1322" y="6615"/>
                  </a:cubicBezTo>
                  <a:lnTo>
                    <a:pt x="1322" y="7294"/>
                  </a:lnTo>
                  <a:cubicBezTo>
                    <a:pt x="1322" y="7377"/>
                    <a:pt x="1394" y="7449"/>
                    <a:pt x="1477" y="7449"/>
                  </a:cubicBezTo>
                  <a:lnTo>
                    <a:pt x="7621" y="7449"/>
                  </a:lnTo>
                  <a:cubicBezTo>
                    <a:pt x="7704" y="7449"/>
                    <a:pt x="7775" y="7377"/>
                    <a:pt x="7775" y="7294"/>
                  </a:cubicBezTo>
                  <a:lnTo>
                    <a:pt x="7775" y="6711"/>
                  </a:lnTo>
                  <a:cubicBezTo>
                    <a:pt x="7775" y="6615"/>
                    <a:pt x="7704" y="6544"/>
                    <a:pt x="7621" y="6544"/>
                  </a:cubicBezTo>
                  <a:cubicBezTo>
                    <a:pt x="7525" y="6544"/>
                    <a:pt x="7454" y="6615"/>
                    <a:pt x="7454" y="6711"/>
                  </a:cubicBezTo>
                  <a:lnTo>
                    <a:pt x="7454" y="7139"/>
                  </a:lnTo>
                  <a:lnTo>
                    <a:pt x="5311" y="7139"/>
                  </a:lnTo>
                  <a:lnTo>
                    <a:pt x="5311" y="4889"/>
                  </a:lnTo>
                  <a:lnTo>
                    <a:pt x="6466" y="5270"/>
                  </a:lnTo>
                  <a:cubicBezTo>
                    <a:pt x="6882" y="5401"/>
                    <a:pt x="7228" y="5722"/>
                    <a:pt x="7382" y="6139"/>
                  </a:cubicBezTo>
                  <a:cubicBezTo>
                    <a:pt x="7401" y="6212"/>
                    <a:pt x="7461" y="6243"/>
                    <a:pt x="7525" y="6243"/>
                  </a:cubicBezTo>
                  <a:cubicBezTo>
                    <a:pt x="7545" y="6243"/>
                    <a:pt x="7565" y="6240"/>
                    <a:pt x="7585" y="6234"/>
                  </a:cubicBezTo>
                  <a:cubicBezTo>
                    <a:pt x="7680" y="6199"/>
                    <a:pt x="7704" y="6115"/>
                    <a:pt x="7680" y="6020"/>
                  </a:cubicBezTo>
                  <a:cubicBezTo>
                    <a:pt x="7502" y="5520"/>
                    <a:pt x="7085" y="5115"/>
                    <a:pt x="6573" y="4948"/>
                  </a:cubicBezTo>
                  <a:lnTo>
                    <a:pt x="5323" y="4556"/>
                  </a:lnTo>
                  <a:lnTo>
                    <a:pt x="5323" y="4044"/>
                  </a:lnTo>
                  <a:close/>
                  <a:moveTo>
                    <a:pt x="4787" y="9199"/>
                  </a:moveTo>
                  <a:lnTo>
                    <a:pt x="4918" y="9818"/>
                  </a:lnTo>
                  <a:lnTo>
                    <a:pt x="4120" y="9818"/>
                  </a:lnTo>
                  <a:lnTo>
                    <a:pt x="4263" y="9199"/>
                  </a:lnTo>
                  <a:close/>
                  <a:moveTo>
                    <a:pt x="5858" y="10128"/>
                  </a:moveTo>
                  <a:lnTo>
                    <a:pt x="5858" y="10425"/>
                  </a:lnTo>
                  <a:lnTo>
                    <a:pt x="3227" y="10425"/>
                  </a:lnTo>
                  <a:lnTo>
                    <a:pt x="3227" y="10128"/>
                  </a:lnTo>
                  <a:close/>
                  <a:moveTo>
                    <a:pt x="8622" y="1"/>
                  </a:moveTo>
                  <a:cubicBezTo>
                    <a:pt x="8115" y="1"/>
                    <a:pt x="7612" y="175"/>
                    <a:pt x="7216" y="519"/>
                  </a:cubicBezTo>
                  <a:cubicBezTo>
                    <a:pt x="7156" y="579"/>
                    <a:pt x="7144" y="686"/>
                    <a:pt x="7204" y="746"/>
                  </a:cubicBezTo>
                  <a:cubicBezTo>
                    <a:pt x="7237" y="778"/>
                    <a:pt x="7280" y="797"/>
                    <a:pt x="7322" y="797"/>
                  </a:cubicBezTo>
                  <a:cubicBezTo>
                    <a:pt x="7357" y="797"/>
                    <a:pt x="7391" y="784"/>
                    <a:pt x="7418" y="757"/>
                  </a:cubicBezTo>
                  <a:cubicBezTo>
                    <a:pt x="7764" y="464"/>
                    <a:pt x="8195" y="314"/>
                    <a:pt x="8630" y="314"/>
                  </a:cubicBezTo>
                  <a:cubicBezTo>
                    <a:pt x="8989" y="314"/>
                    <a:pt x="9351" y="416"/>
                    <a:pt x="9668" y="626"/>
                  </a:cubicBezTo>
                  <a:cubicBezTo>
                    <a:pt x="10514" y="1186"/>
                    <a:pt x="10752" y="2353"/>
                    <a:pt x="10180" y="3198"/>
                  </a:cubicBezTo>
                  <a:cubicBezTo>
                    <a:pt x="9883" y="3639"/>
                    <a:pt x="9430" y="3925"/>
                    <a:pt x="8930" y="3996"/>
                  </a:cubicBezTo>
                  <a:lnTo>
                    <a:pt x="8883" y="3996"/>
                  </a:lnTo>
                  <a:cubicBezTo>
                    <a:pt x="8799" y="4014"/>
                    <a:pt x="8716" y="4023"/>
                    <a:pt x="8631" y="4023"/>
                  </a:cubicBezTo>
                  <a:cubicBezTo>
                    <a:pt x="8546" y="4023"/>
                    <a:pt x="8460" y="4014"/>
                    <a:pt x="8371" y="3996"/>
                  </a:cubicBezTo>
                  <a:cubicBezTo>
                    <a:pt x="8287" y="3984"/>
                    <a:pt x="8192" y="3972"/>
                    <a:pt x="8109" y="3936"/>
                  </a:cubicBezTo>
                  <a:cubicBezTo>
                    <a:pt x="8099" y="3933"/>
                    <a:pt x="8089" y="3932"/>
                    <a:pt x="8078" y="3932"/>
                  </a:cubicBezTo>
                  <a:cubicBezTo>
                    <a:pt x="8049" y="3932"/>
                    <a:pt x="8019" y="3943"/>
                    <a:pt x="8002" y="3960"/>
                  </a:cubicBezTo>
                  <a:lnTo>
                    <a:pt x="7156" y="4341"/>
                  </a:lnTo>
                  <a:lnTo>
                    <a:pt x="7204" y="3401"/>
                  </a:lnTo>
                  <a:cubicBezTo>
                    <a:pt x="7204" y="3365"/>
                    <a:pt x="7180" y="3329"/>
                    <a:pt x="7168" y="3305"/>
                  </a:cubicBezTo>
                  <a:cubicBezTo>
                    <a:pt x="6680" y="2686"/>
                    <a:pt x="6632" y="1829"/>
                    <a:pt x="7049" y="1174"/>
                  </a:cubicBezTo>
                  <a:cubicBezTo>
                    <a:pt x="7097" y="1103"/>
                    <a:pt x="7085" y="996"/>
                    <a:pt x="7001" y="948"/>
                  </a:cubicBezTo>
                  <a:cubicBezTo>
                    <a:pt x="6976" y="931"/>
                    <a:pt x="6946" y="923"/>
                    <a:pt x="6917" y="923"/>
                  </a:cubicBezTo>
                  <a:cubicBezTo>
                    <a:pt x="6863" y="923"/>
                    <a:pt x="6810" y="949"/>
                    <a:pt x="6787" y="996"/>
                  </a:cubicBezTo>
                  <a:cubicBezTo>
                    <a:pt x="6382" y="1650"/>
                    <a:pt x="6347" y="2448"/>
                    <a:pt x="6692" y="3103"/>
                  </a:cubicBezTo>
                  <a:lnTo>
                    <a:pt x="5858" y="3103"/>
                  </a:lnTo>
                  <a:cubicBezTo>
                    <a:pt x="5858" y="3091"/>
                    <a:pt x="5870" y="3091"/>
                    <a:pt x="5870" y="3079"/>
                  </a:cubicBezTo>
                  <a:cubicBezTo>
                    <a:pt x="6156" y="3043"/>
                    <a:pt x="6382" y="2805"/>
                    <a:pt x="6382" y="2531"/>
                  </a:cubicBezTo>
                  <a:cubicBezTo>
                    <a:pt x="6382" y="2270"/>
                    <a:pt x="6216" y="2067"/>
                    <a:pt x="5978" y="1996"/>
                  </a:cubicBezTo>
                  <a:lnTo>
                    <a:pt x="5978" y="1460"/>
                  </a:lnTo>
                  <a:cubicBezTo>
                    <a:pt x="5978" y="817"/>
                    <a:pt x="5454" y="305"/>
                    <a:pt x="4835" y="305"/>
                  </a:cubicBezTo>
                  <a:lnTo>
                    <a:pt x="4263" y="305"/>
                  </a:lnTo>
                  <a:cubicBezTo>
                    <a:pt x="4227" y="305"/>
                    <a:pt x="4180" y="305"/>
                    <a:pt x="4132" y="329"/>
                  </a:cubicBezTo>
                  <a:cubicBezTo>
                    <a:pt x="3549" y="400"/>
                    <a:pt x="3120" y="888"/>
                    <a:pt x="3120" y="1472"/>
                  </a:cubicBezTo>
                  <a:lnTo>
                    <a:pt x="3120" y="2008"/>
                  </a:lnTo>
                  <a:cubicBezTo>
                    <a:pt x="2894" y="2079"/>
                    <a:pt x="2715" y="2293"/>
                    <a:pt x="2715" y="2543"/>
                  </a:cubicBezTo>
                  <a:cubicBezTo>
                    <a:pt x="2715" y="2829"/>
                    <a:pt x="2941" y="3079"/>
                    <a:pt x="3227" y="3091"/>
                  </a:cubicBezTo>
                  <a:cubicBezTo>
                    <a:pt x="3227" y="3103"/>
                    <a:pt x="3239" y="3103"/>
                    <a:pt x="3239" y="3127"/>
                  </a:cubicBezTo>
                  <a:lnTo>
                    <a:pt x="155" y="3127"/>
                  </a:lnTo>
                  <a:cubicBezTo>
                    <a:pt x="72" y="3127"/>
                    <a:pt x="1" y="3198"/>
                    <a:pt x="1" y="3282"/>
                  </a:cubicBezTo>
                  <a:lnTo>
                    <a:pt x="1" y="9020"/>
                  </a:lnTo>
                  <a:cubicBezTo>
                    <a:pt x="1" y="9104"/>
                    <a:pt x="72" y="9175"/>
                    <a:pt x="155" y="9175"/>
                  </a:cubicBezTo>
                  <a:lnTo>
                    <a:pt x="1441" y="9175"/>
                  </a:lnTo>
                  <a:cubicBezTo>
                    <a:pt x="1525" y="9175"/>
                    <a:pt x="1608" y="9104"/>
                    <a:pt x="1608" y="9020"/>
                  </a:cubicBezTo>
                  <a:cubicBezTo>
                    <a:pt x="1608" y="8925"/>
                    <a:pt x="1525" y="8854"/>
                    <a:pt x="1441" y="8854"/>
                  </a:cubicBezTo>
                  <a:lnTo>
                    <a:pt x="322" y="8854"/>
                  </a:lnTo>
                  <a:lnTo>
                    <a:pt x="322" y="3436"/>
                  </a:lnTo>
                  <a:lnTo>
                    <a:pt x="3418" y="3436"/>
                  </a:lnTo>
                  <a:cubicBezTo>
                    <a:pt x="3489" y="3544"/>
                    <a:pt x="3572" y="3627"/>
                    <a:pt x="3668" y="3722"/>
                  </a:cubicBezTo>
                  <a:lnTo>
                    <a:pt x="739" y="3722"/>
                  </a:lnTo>
                  <a:cubicBezTo>
                    <a:pt x="655" y="3722"/>
                    <a:pt x="572" y="3794"/>
                    <a:pt x="572" y="3877"/>
                  </a:cubicBezTo>
                  <a:lnTo>
                    <a:pt x="572" y="8127"/>
                  </a:lnTo>
                  <a:cubicBezTo>
                    <a:pt x="572" y="8211"/>
                    <a:pt x="655" y="8282"/>
                    <a:pt x="739" y="8282"/>
                  </a:cubicBezTo>
                  <a:lnTo>
                    <a:pt x="8394" y="8282"/>
                  </a:lnTo>
                  <a:cubicBezTo>
                    <a:pt x="8478" y="8282"/>
                    <a:pt x="8549" y="8211"/>
                    <a:pt x="8549" y="8127"/>
                  </a:cubicBezTo>
                  <a:lnTo>
                    <a:pt x="8549" y="4317"/>
                  </a:lnTo>
                  <a:lnTo>
                    <a:pt x="8787" y="4317"/>
                  </a:lnTo>
                  <a:lnTo>
                    <a:pt x="8787" y="8842"/>
                  </a:lnTo>
                  <a:lnTo>
                    <a:pt x="2096" y="8842"/>
                  </a:lnTo>
                  <a:cubicBezTo>
                    <a:pt x="2001" y="8842"/>
                    <a:pt x="1929" y="8913"/>
                    <a:pt x="1929" y="8997"/>
                  </a:cubicBezTo>
                  <a:cubicBezTo>
                    <a:pt x="1929" y="9092"/>
                    <a:pt x="2001" y="9163"/>
                    <a:pt x="2096" y="9163"/>
                  </a:cubicBezTo>
                  <a:lnTo>
                    <a:pt x="3989" y="9163"/>
                  </a:lnTo>
                  <a:lnTo>
                    <a:pt x="3846" y="9794"/>
                  </a:lnTo>
                  <a:lnTo>
                    <a:pt x="3108" y="9794"/>
                  </a:lnTo>
                  <a:cubicBezTo>
                    <a:pt x="3013" y="9794"/>
                    <a:pt x="2941" y="9866"/>
                    <a:pt x="2941" y="9949"/>
                  </a:cubicBezTo>
                  <a:lnTo>
                    <a:pt x="2941" y="10568"/>
                  </a:lnTo>
                  <a:cubicBezTo>
                    <a:pt x="2941" y="10652"/>
                    <a:pt x="3013" y="10723"/>
                    <a:pt x="3108" y="10723"/>
                  </a:cubicBezTo>
                  <a:lnTo>
                    <a:pt x="6049" y="10723"/>
                  </a:lnTo>
                  <a:cubicBezTo>
                    <a:pt x="6144" y="10723"/>
                    <a:pt x="6216" y="10652"/>
                    <a:pt x="6216" y="10568"/>
                  </a:cubicBezTo>
                  <a:lnTo>
                    <a:pt x="6216" y="9973"/>
                  </a:lnTo>
                  <a:cubicBezTo>
                    <a:pt x="6216" y="9878"/>
                    <a:pt x="6144" y="9806"/>
                    <a:pt x="6049" y="9806"/>
                  </a:cubicBezTo>
                  <a:lnTo>
                    <a:pt x="5311" y="9806"/>
                  </a:lnTo>
                  <a:lnTo>
                    <a:pt x="5180" y="9175"/>
                  </a:lnTo>
                  <a:lnTo>
                    <a:pt x="8930" y="9175"/>
                  </a:lnTo>
                  <a:cubicBezTo>
                    <a:pt x="9014" y="9175"/>
                    <a:pt x="9085" y="9104"/>
                    <a:pt x="9085" y="9008"/>
                  </a:cubicBezTo>
                  <a:lnTo>
                    <a:pt x="9085" y="4282"/>
                  </a:lnTo>
                  <a:cubicBezTo>
                    <a:pt x="9621" y="4163"/>
                    <a:pt x="10121" y="3853"/>
                    <a:pt x="10442" y="3353"/>
                  </a:cubicBezTo>
                  <a:cubicBezTo>
                    <a:pt x="11097" y="2377"/>
                    <a:pt x="10835" y="1019"/>
                    <a:pt x="9835" y="365"/>
                  </a:cubicBezTo>
                  <a:cubicBezTo>
                    <a:pt x="9467" y="121"/>
                    <a:pt x="9043" y="1"/>
                    <a:pt x="86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79;p77">
              <a:extLst>
                <a:ext uri="{FF2B5EF4-FFF2-40B4-BE49-F238E27FC236}">
                  <a16:creationId xmlns:a16="http://schemas.microsoft.com/office/drawing/2014/main" id="{E4A80C7F-165F-A14C-9C02-AFCC6A0EE9D1}"/>
                </a:ext>
              </a:extLst>
            </p:cNvPr>
            <p:cNvSpPr/>
            <p:nvPr/>
          </p:nvSpPr>
          <p:spPr>
            <a:xfrm>
              <a:off x="1148865" y="3851598"/>
              <a:ext cx="27181" cy="51733"/>
            </a:xfrm>
            <a:custGeom>
              <a:avLst/>
              <a:gdLst/>
              <a:ahLst/>
              <a:cxnLst/>
              <a:rect l="l" t="t" r="r" b="b"/>
              <a:pathLst>
                <a:path w="858" h="1633" extrusionOk="0">
                  <a:moveTo>
                    <a:pt x="179" y="1"/>
                  </a:moveTo>
                  <a:cubicBezTo>
                    <a:pt x="95" y="1"/>
                    <a:pt x="24" y="72"/>
                    <a:pt x="24" y="168"/>
                  </a:cubicBezTo>
                  <a:cubicBezTo>
                    <a:pt x="24" y="251"/>
                    <a:pt x="95" y="322"/>
                    <a:pt x="179" y="322"/>
                  </a:cubicBezTo>
                  <a:lnTo>
                    <a:pt x="274" y="322"/>
                  </a:lnTo>
                  <a:lnTo>
                    <a:pt x="274" y="1311"/>
                  </a:lnTo>
                  <a:lnTo>
                    <a:pt x="167" y="1311"/>
                  </a:lnTo>
                  <a:cubicBezTo>
                    <a:pt x="83" y="1311"/>
                    <a:pt x="0" y="1382"/>
                    <a:pt x="0" y="1477"/>
                  </a:cubicBezTo>
                  <a:cubicBezTo>
                    <a:pt x="0" y="1561"/>
                    <a:pt x="83" y="1632"/>
                    <a:pt x="167" y="1632"/>
                  </a:cubicBezTo>
                  <a:lnTo>
                    <a:pt x="691" y="1632"/>
                  </a:lnTo>
                  <a:cubicBezTo>
                    <a:pt x="774" y="1632"/>
                    <a:pt x="857" y="1561"/>
                    <a:pt x="857" y="1477"/>
                  </a:cubicBezTo>
                  <a:cubicBezTo>
                    <a:pt x="857" y="1358"/>
                    <a:pt x="774" y="1299"/>
                    <a:pt x="691" y="1299"/>
                  </a:cubicBezTo>
                  <a:lnTo>
                    <a:pt x="583" y="1299"/>
                  </a:lnTo>
                  <a:lnTo>
                    <a:pt x="583" y="168"/>
                  </a:lnTo>
                  <a:cubicBezTo>
                    <a:pt x="583" y="72"/>
                    <a:pt x="512"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480;p77">
              <a:extLst>
                <a:ext uri="{FF2B5EF4-FFF2-40B4-BE49-F238E27FC236}">
                  <a16:creationId xmlns:a16="http://schemas.microsoft.com/office/drawing/2014/main" id="{072D6D0F-5FD1-7347-A609-91F79B668935}"/>
                </a:ext>
              </a:extLst>
            </p:cNvPr>
            <p:cNvSpPr/>
            <p:nvPr/>
          </p:nvSpPr>
          <p:spPr>
            <a:xfrm>
              <a:off x="1152255" y="3836138"/>
              <a:ext cx="15111" cy="15111"/>
            </a:xfrm>
            <a:custGeom>
              <a:avLst/>
              <a:gdLst/>
              <a:ahLst/>
              <a:cxnLst/>
              <a:rect l="l" t="t" r="r" b="b"/>
              <a:pathLst>
                <a:path w="477" h="477" extrusionOk="0">
                  <a:moveTo>
                    <a:pt x="238" y="1"/>
                  </a:moveTo>
                  <a:cubicBezTo>
                    <a:pt x="107" y="1"/>
                    <a:pt x="0" y="96"/>
                    <a:pt x="0" y="239"/>
                  </a:cubicBezTo>
                  <a:cubicBezTo>
                    <a:pt x="0" y="370"/>
                    <a:pt x="107" y="477"/>
                    <a:pt x="238" y="477"/>
                  </a:cubicBezTo>
                  <a:cubicBezTo>
                    <a:pt x="369" y="477"/>
                    <a:pt x="476" y="370"/>
                    <a:pt x="476" y="239"/>
                  </a:cubicBezTo>
                  <a:cubicBezTo>
                    <a:pt x="476" y="96"/>
                    <a:pt x="369" y="1"/>
                    <a:pt x="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481;p77">
              <a:extLst>
                <a:ext uri="{FF2B5EF4-FFF2-40B4-BE49-F238E27FC236}">
                  <a16:creationId xmlns:a16="http://schemas.microsoft.com/office/drawing/2014/main" id="{E56FCDAE-2058-A449-BED9-6CBAA9AD0B4D}"/>
                </a:ext>
              </a:extLst>
            </p:cNvPr>
            <p:cNvSpPr/>
            <p:nvPr/>
          </p:nvSpPr>
          <p:spPr>
            <a:xfrm>
              <a:off x="1022494" y="3867438"/>
              <a:ext cx="19642" cy="29843"/>
            </a:xfrm>
            <a:custGeom>
              <a:avLst/>
              <a:gdLst/>
              <a:ahLst/>
              <a:cxnLst/>
              <a:rect l="l" t="t" r="r" b="b"/>
              <a:pathLst>
                <a:path w="620" h="942" extrusionOk="0">
                  <a:moveTo>
                    <a:pt x="167" y="1"/>
                  </a:moveTo>
                  <a:cubicBezTo>
                    <a:pt x="84" y="1"/>
                    <a:pt x="0" y="84"/>
                    <a:pt x="0" y="168"/>
                  </a:cubicBezTo>
                  <a:lnTo>
                    <a:pt x="0" y="775"/>
                  </a:lnTo>
                  <a:cubicBezTo>
                    <a:pt x="0" y="870"/>
                    <a:pt x="84" y="942"/>
                    <a:pt x="167" y="942"/>
                  </a:cubicBezTo>
                  <a:lnTo>
                    <a:pt x="441" y="942"/>
                  </a:lnTo>
                  <a:cubicBezTo>
                    <a:pt x="524" y="942"/>
                    <a:pt x="596" y="870"/>
                    <a:pt x="596" y="775"/>
                  </a:cubicBezTo>
                  <a:cubicBezTo>
                    <a:pt x="620" y="692"/>
                    <a:pt x="536" y="620"/>
                    <a:pt x="453" y="620"/>
                  </a:cubicBezTo>
                  <a:lnTo>
                    <a:pt x="334" y="620"/>
                  </a:lnTo>
                  <a:lnTo>
                    <a:pt x="334" y="168"/>
                  </a:lnTo>
                  <a:cubicBezTo>
                    <a:pt x="334" y="84"/>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1581;p78">
            <a:extLst>
              <a:ext uri="{FF2B5EF4-FFF2-40B4-BE49-F238E27FC236}">
                <a16:creationId xmlns:a16="http://schemas.microsoft.com/office/drawing/2014/main" id="{48B48385-F308-6D4E-A3DE-B78C88BA46BC}"/>
              </a:ext>
            </a:extLst>
          </p:cNvPr>
          <p:cNvGrpSpPr/>
          <p:nvPr/>
        </p:nvGrpSpPr>
        <p:grpSpPr>
          <a:xfrm>
            <a:off x="7972092" y="1539502"/>
            <a:ext cx="502836" cy="451402"/>
            <a:chOff x="1865381" y="4277506"/>
            <a:chExt cx="396131" cy="355612"/>
          </a:xfrm>
          <a:solidFill>
            <a:schemeClr val="tx1"/>
          </a:solidFill>
        </p:grpSpPr>
        <p:sp>
          <p:nvSpPr>
            <p:cNvPr id="53" name="Google Shape;11582;p78">
              <a:extLst>
                <a:ext uri="{FF2B5EF4-FFF2-40B4-BE49-F238E27FC236}">
                  <a16:creationId xmlns:a16="http://schemas.microsoft.com/office/drawing/2014/main" id="{7776EDF7-71CA-6446-9E08-1E039E7A7A9C}"/>
                </a:ext>
              </a:extLst>
            </p:cNvPr>
            <p:cNvSpPr/>
            <p:nvPr/>
          </p:nvSpPr>
          <p:spPr>
            <a:xfrm>
              <a:off x="1865381" y="4277506"/>
              <a:ext cx="396131" cy="355612"/>
            </a:xfrm>
            <a:custGeom>
              <a:avLst/>
              <a:gdLst/>
              <a:ahLst/>
              <a:cxnLst/>
              <a:rect l="l" t="t" r="r" b="b"/>
              <a:pathLst>
                <a:path w="12455" h="11181" extrusionOk="0">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83;p78">
              <a:extLst>
                <a:ext uri="{FF2B5EF4-FFF2-40B4-BE49-F238E27FC236}">
                  <a16:creationId xmlns:a16="http://schemas.microsoft.com/office/drawing/2014/main" id="{CC9472A7-C35C-1843-ABC1-3AE6E3F61DEE}"/>
                </a:ext>
              </a:extLst>
            </p:cNvPr>
            <p:cNvSpPr/>
            <p:nvPr/>
          </p:nvSpPr>
          <p:spPr>
            <a:xfrm>
              <a:off x="2057770" y="4294553"/>
              <a:ext cx="22741" cy="35622"/>
            </a:xfrm>
            <a:custGeom>
              <a:avLst/>
              <a:gdLst/>
              <a:ahLst/>
              <a:cxnLst/>
              <a:rect l="l" t="t" r="r" b="b"/>
              <a:pathLst>
                <a:path w="715" h="1120" extrusionOk="0">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84;p78">
              <a:extLst>
                <a:ext uri="{FF2B5EF4-FFF2-40B4-BE49-F238E27FC236}">
                  <a16:creationId xmlns:a16="http://schemas.microsoft.com/office/drawing/2014/main" id="{9202F6B4-BD7A-1D4B-B767-F140E467A060}"/>
                </a:ext>
              </a:extLst>
            </p:cNvPr>
            <p:cNvSpPr/>
            <p:nvPr/>
          </p:nvSpPr>
          <p:spPr>
            <a:xfrm>
              <a:off x="2048292" y="4456250"/>
              <a:ext cx="30724" cy="64055"/>
            </a:xfrm>
            <a:custGeom>
              <a:avLst/>
              <a:gdLst/>
              <a:ahLst/>
              <a:cxnLst/>
              <a:rect l="l" t="t" r="r" b="b"/>
              <a:pathLst>
                <a:path w="966" h="2014" extrusionOk="0">
                  <a:moveTo>
                    <a:pt x="477" y="0"/>
                  </a:moveTo>
                  <a:cubicBezTo>
                    <a:pt x="370" y="0"/>
                    <a:pt x="298" y="84"/>
                    <a:pt x="298" y="179"/>
                  </a:cubicBezTo>
                  <a:lnTo>
                    <a:pt x="298" y="262"/>
                  </a:lnTo>
                  <a:cubicBezTo>
                    <a:pt x="120" y="334"/>
                    <a:pt x="1" y="512"/>
                    <a:pt x="1" y="703"/>
                  </a:cubicBezTo>
                  <a:cubicBezTo>
                    <a:pt x="1" y="977"/>
                    <a:pt x="215" y="1191"/>
                    <a:pt x="489" y="1191"/>
                  </a:cubicBezTo>
                  <a:cubicBezTo>
                    <a:pt x="560" y="1191"/>
                    <a:pt x="608" y="1250"/>
                    <a:pt x="608" y="1310"/>
                  </a:cubicBezTo>
                  <a:cubicBezTo>
                    <a:pt x="608" y="1381"/>
                    <a:pt x="548" y="1429"/>
                    <a:pt x="489" y="1429"/>
                  </a:cubicBezTo>
                  <a:cubicBezTo>
                    <a:pt x="441" y="1429"/>
                    <a:pt x="394" y="1405"/>
                    <a:pt x="382" y="1358"/>
                  </a:cubicBezTo>
                  <a:cubicBezTo>
                    <a:pt x="346" y="1287"/>
                    <a:pt x="284" y="1249"/>
                    <a:pt x="216" y="1249"/>
                  </a:cubicBezTo>
                  <a:cubicBezTo>
                    <a:pt x="192" y="1249"/>
                    <a:pt x="168" y="1253"/>
                    <a:pt x="144" y="1262"/>
                  </a:cubicBezTo>
                  <a:cubicBezTo>
                    <a:pt x="60" y="1310"/>
                    <a:pt x="13" y="1417"/>
                    <a:pt x="60" y="1500"/>
                  </a:cubicBezTo>
                  <a:cubicBezTo>
                    <a:pt x="120" y="1608"/>
                    <a:pt x="203" y="1703"/>
                    <a:pt x="310" y="1739"/>
                  </a:cubicBezTo>
                  <a:lnTo>
                    <a:pt x="310" y="1834"/>
                  </a:lnTo>
                  <a:cubicBezTo>
                    <a:pt x="310" y="1941"/>
                    <a:pt x="382" y="2012"/>
                    <a:pt x="489" y="2012"/>
                  </a:cubicBezTo>
                  <a:cubicBezTo>
                    <a:pt x="495" y="2013"/>
                    <a:pt x="501" y="2014"/>
                    <a:pt x="507" y="2014"/>
                  </a:cubicBezTo>
                  <a:cubicBezTo>
                    <a:pt x="586" y="2014"/>
                    <a:pt x="667" y="1945"/>
                    <a:pt x="667" y="1846"/>
                  </a:cubicBezTo>
                  <a:lnTo>
                    <a:pt x="667" y="1762"/>
                  </a:lnTo>
                  <a:cubicBezTo>
                    <a:pt x="846" y="1691"/>
                    <a:pt x="965" y="1512"/>
                    <a:pt x="965" y="1310"/>
                  </a:cubicBezTo>
                  <a:cubicBezTo>
                    <a:pt x="965" y="1048"/>
                    <a:pt x="739" y="822"/>
                    <a:pt x="477" y="822"/>
                  </a:cubicBezTo>
                  <a:cubicBezTo>
                    <a:pt x="394" y="822"/>
                    <a:pt x="358" y="762"/>
                    <a:pt x="358" y="703"/>
                  </a:cubicBezTo>
                  <a:cubicBezTo>
                    <a:pt x="358" y="631"/>
                    <a:pt x="417" y="584"/>
                    <a:pt x="477" y="584"/>
                  </a:cubicBezTo>
                  <a:cubicBezTo>
                    <a:pt x="513" y="584"/>
                    <a:pt x="548" y="596"/>
                    <a:pt x="572" y="643"/>
                  </a:cubicBezTo>
                  <a:cubicBezTo>
                    <a:pt x="608" y="700"/>
                    <a:pt x="660" y="727"/>
                    <a:pt x="717" y="727"/>
                  </a:cubicBezTo>
                  <a:cubicBezTo>
                    <a:pt x="755" y="727"/>
                    <a:pt x="796" y="715"/>
                    <a:pt x="834" y="691"/>
                  </a:cubicBezTo>
                  <a:cubicBezTo>
                    <a:pt x="917" y="631"/>
                    <a:pt x="929" y="524"/>
                    <a:pt x="870" y="441"/>
                  </a:cubicBezTo>
                  <a:cubicBezTo>
                    <a:pt x="810" y="357"/>
                    <a:pt x="739" y="286"/>
                    <a:pt x="656" y="262"/>
                  </a:cubicBezTo>
                  <a:lnTo>
                    <a:pt x="656" y="179"/>
                  </a:lnTo>
                  <a:cubicBezTo>
                    <a:pt x="656" y="84"/>
                    <a:pt x="572"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85;p78">
              <a:extLst>
                <a:ext uri="{FF2B5EF4-FFF2-40B4-BE49-F238E27FC236}">
                  <a16:creationId xmlns:a16="http://schemas.microsoft.com/office/drawing/2014/main" id="{4CF98192-29A1-8548-B6F5-E7724CBF54F8}"/>
                </a:ext>
              </a:extLst>
            </p:cNvPr>
            <p:cNvSpPr/>
            <p:nvPr/>
          </p:nvSpPr>
          <p:spPr>
            <a:xfrm>
              <a:off x="1898713" y="4487196"/>
              <a:ext cx="17461" cy="16030"/>
            </a:xfrm>
            <a:custGeom>
              <a:avLst/>
              <a:gdLst/>
              <a:ahLst/>
              <a:cxnLst/>
              <a:rect l="l" t="t" r="r" b="b"/>
              <a:pathLst>
                <a:path w="549" h="504" extrusionOk="0">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86;p78">
              <a:extLst>
                <a:ext uri="{FF2B5EF4-FFF2-40B4-BE49-F238E27FC236}">
                  <a16:creationId xmlns:a16="http://schemas.microsoft.com/office/drawing/2014/main" id="{479A2322-25FB-B14C-ACD4-B0CEAD1021AD}"/>
                </a:ext>
              </a:extLst>
            </p:cNvPr>
            <p:cNvSpPr/>
            <p:nvPr/>
          </p:nvSpPr>
          <p:spPr>
            <a:xfrm>
              <a:off x="1887740" y="4502494"/>
              <a:ext cx="19337" cy="13231"/>
            </a:xfrm>
            <a:custGeom>
              <a:avLst/>
              <a:gdLst/>
              <a:ahLst/>
              <a:cxnLst/>
              <a:rect l="l" t="t" r="r" b="b"/>
              <a:pathLst>
                <a:path w="608" h="416" extrusionOk="0">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87;p78">
              <a:extLst>
                <a:ext uri="{FF2B5EF4-FFF2-40B4-BE49-F238E27FC236}">
                  <a16:creationId xmlns:a16="http://schemas.microsoft.com/office/drawing/2014/main" id="{4305ED79-3E5E-184C-BD7C-21742D933F59}"/>
                </a:ext>
              </a:extLst>
            </p:cNvPr>
            <p:cNvSpPr/>
            <p:nvPr/>
          </p:nvSpPr>
          <p:spPr>
            <a:xfrm>
              <a:off x="1913852" y="4477019"/>
              <a:ext cx="13676" cy="17874"/>
            </a:xfrm>
            <a:custGeom>
              <a:avLst/>
              <a:gdLst/>
              <a:ahLst/>
              <a:cxnLst/>
              <a:rect l="l" t="t" r="r" b="b"/>
              <a:pathLst>
                <a:path w="430" h="562" extrusionOk="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344;p47">
            <a:extLst>
              <a:ext uri="{FF2B5EF4-FFF2-40B4-BE49-F238E27FC236}">
                <a16:creationId xmlns:a16="http://schemas.microsoft.com/office/drawing/2014/main" id="{F211150B-64B0-DB4F-86BC-42DF8E5E6DA0}"/>
              </a:ext>
            </a:extLst>
          </p:cNvPr>
          <p:cNvSpPr txBox="1">
            <a:spLocks/>
          </p:cNvSpPr>
          <p:nvPr/>
        </p:nvSpPr>
        <p:spPr>
          <a:xfrm>
            <a:off x="7047473" y="2627788"/>
            <a:ext cx="2391600" cy="693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Font typeface="Arial" panose="020B0604020202020204" pitchFamily="34" charset="0"/>
              <a:buChar char="•"/>
            </a:pPr>
            <a:r>
              <a:rPr lang="en-US" sz="1300">
                <a:latin typeface="Didact Gothic" panose="020B0604020202020204" charset="0"/>
                <a:ea typeface="Prata"/>
                <a:cs typeface="Prata"/>
                <a:sym typeface="Prata"/>
              </a:rPr>
              <a:t>Trade-offs between fairness</a:t>
            </a:r>
          </a:p>
          <a:p>
            <a:pPr marL="285750" indent="-285750">
              <a:spcAft>
                <a:spcPts val="1600"/>
              </a:spcAft>
              <a:buFont typeface="Arial" panose="020B0604020202020204" pitchFamily="34" charset="0"/>
              <a:buChar char="•"/>
            </a:pPr>
            <a:r>
              <a:rPr lang="en-US" sz="1300">
                <a:latin typeface="Didact Gothic" panose="020B0604020202020204" charset="0"/>
                <a:ea typeface="Prata"/>
                <a:cs typeface="Prata"/>
                <a:sym typeface="Prata"/>
              </a:rPr>
              <a:t>Interpretability of models</a:t>
            </a:r>
          </a:p>
          <a:p>
            <a:pPr marL="285750" indent="-285750">
              <a:spcAft>
                <a:spcPts val="1600"/>
              </a:spcAft>
              <a:buFont typeface="Arial" panose="020B0604020202020204" pitchFamily="34" charset="0"/>
              <a:buChar char="•"/>
            </a:pPr>
            <a:r>
              <a:rPr lang="en-US" sz="1300">
                <a:latin typeface="Didact Gothic" panose="020B0604020202020204" charset="0"/>
                <a:ea typeface="Prata"/>
                <a:cs typeface="Prata"/>
                <a:sym typeface="Prata"/>
              </a:rPr>
              <a:t>Inconsistencies within data collection</a:t>
            </a:r>
          </a:p>
        </p:txBody>
      </p:sp>
      <p:sp>
        <p:nvSpPr>
          <p:cNvPr id="60" name="TextBox 59">
            <a:extLst>
              <a:ext uri="{FF2B5EF4-FFF2-40B4-BE49-F238E27FC236}">
                <a16:creationId xmlns:a16="http://schemas.microsoft.com/office/drawing/2014/main" id="{9B6A31DF-3432-0E45-9C3A-160ACAB1166A}"/>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3493161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9;p55">
            <a:extLst>
              <a:ext uri="{FF2B5EF4-FFF2-40B4-BE49-F238E27FC236}">
                <a16:creationId xmlns:a16="http://schemas.microsoft.com/office/drawing/2014/main" id="{DC4FEC8D-F4A9-4C00-A21D-AEC70762B9B0}"/>
              </a:ext>
            </a:extLst>
          </p:cNvPr>
          <p:cNvSpPr txBox="1">
            <a:spLocks/>
          </p:cNvSpPr>
          <p:nvPr/>
        </p:nvSpPr>
        <p:spPr>
          <a:xfrm>
            <a:off x="1974300" y="188035"/>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a:latin typeface="Prata" panose="020B0604020202020204" charset="0"/>
              </a:rPr>
              <a:t>Pilot Studies</a:t>
            </a:r>
            <a:endParaRPr lang="en-US" sz="3200">
              <a:latin typeface="Prata" panose="020B0604020202020204" charset="0"/>
            </a:endParaRPr>
          </a:p>
        </p:txBody>
      </p:sp>
      <p:cxnSp>
        <p:nvCxnSpPr>
          <p:cNvPr id="8" name="Google Shape;598;p55">
            <a:extLst>
              <a:ext uri="{FF2B5EF4-FFF2-40B4-BE49-F238E27FC236}">
                <a16:creationId xmlns:a16="http://schemas.microsoft.com/office/drawing/2014/main" id="{0E7FC748-EC5B-454A-80D2-46F4EFE9114A}"/>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9" name="Google Shape;588;p55">
            <a:extLst>
              <a:ext uri="{FF2B5EF4-FFF2-40B4-BE49-F238E27FC236}">
                <a16:creationId xmlns:a16="http://schemas.microsoft.com/office/drawing/2014/main" id="{378B326D-FB35-4E36-8CDA-F71D3CB4839F}"/>
              </a:ext>
            </a:extLst>
          </p:cNvPr>
          <p:cNvSpPr/>
          <p:nvPr/>
        </p:nvSpPr>
        <p:spPr>
          <a:xfrm rot="5400000">
            <a:off x="2630158" y="-1421930"/>
            <a:ext cx="3788788" cy="8558561"/>
          </a:xfrm>
          <a:prstGeom prst="rect">
            <a:avLst/>
          </a:prstGeom>
          <a:solidFill>
            <a:schemeClr val="accent3"/>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solidFill>
                <a:schemeClr val="accent3"/>
              </a:solidFill>
            </a:endParaRPr>
          </a:p>
        </p:txBody>
      </p:sp>
      <p:sp>
        <p:nvSpPr>
          <p:cNvPr id="10" name="Google Shape;594;p55">
            <a:extLst>
              <a:ext uri="{FF2B5EF4-FFF2-40B4-BE49-F238E27FC236}">
                <a16:creationId xmlns:a16="http://schemas.microsoft.com/office/drawing/2014/main" id="{B9AE26DB-3597-4867-9895-F500CBD5AABA}"/>
              </a:ext>
            </a:extLst>
          </p:cNvPr>
          <p:cNvSpPr txBox="1">
            <a:spLocks/>
          </p:cNvSpPr>
          <p:nvPr/>
        </p:nvSpPr>
        <p:spPr>
          <a:xfrm>
            <a:off x="2603435" y="1099520"/>
            <a:ext cx="4104935" cy="528600"/>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a:latin typeface="Prata" panose="020B0604020202020204" charset="0"/>
              </a:rPr>
              <a:t>Trade-offs in fairness in predictive algorithms</a:t>
            </a:r>
            <a:endParaRPr lang="en-SG">
              <a:latin typeface="Prata" panose="020B0604020202020204" charset="0"/>
            </a:endParaRPr>
          </a:p>
        </p:txBody>
      </p:sp>
      <p:cxnSp>
        <p:nvCxnSpPr>
          <p:cNvPr id="13" name="Google Shape;598;p55">
            <a:extLst>
              <a:ext uri="{FF2B5EF4-FFF2-40B4-BE49-F238E27FC236}">
                <a16:creationId xmlns:a16="http://schemas.microsoft.com/office/drawing/2014/main" id="{CBC79A39-3D76-48CC-8373-E6D31FB7595F}"/>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14" name="Google Shape;597;p55">
            <a:extLst>
              <a:ext uri="{FF2B5EF4-FFF2-40B4-BE49-F238E27FC236}">
                <a16:creationId xmlns:a16="http://schemas.microsoft.com/office/drawing/2014/main" id="{0C59CE7D-3422-4690-8294-C5DD0EDD07E3}"/>
              </a:ext>
            </a:extLst>
          </p:cNvPr>
          <p:cNvSpPr txBox="1">
            <a:spLocks/>
          </p:cNvSpPr>
          <p:nvPr/>
        </p:nvSpPr>
        <p:spPr>
          <a:xfrm>
            <a:off x="755054" y="1695015"/>
            <a:ext cx="7801695" cy="2570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buFont typeface="Arial" panose="020B0604020202020204" pitchFamily="34" charset="0"/>
              <a:buChar char="•"/>
            </a:pPr>
            <a:r>
              <a:rPr lang="en-US" sz="1200"/>
              <a:t>How algorithms promote discrimination </a:t>
            </a:r>
            <a:r>
              <a:rPr lang="en-US" sz="1200" err="1"/>
              <a:t>eg.</a:t>
            </a:r>
            <a:r>
              <a:rPr lang="en-US" sz="1200"/>
              <a:t> Hiring</a:t>
            </a:r>
          </a:p>
          <a:p>
            <a:pPr marL="285750" indent="-285750">
              <a:buFont typeface="Arial" panose="020B0604020202020204" pitchFamily="34" charset="0"/>
              <a:buChar char="•"/>
            </a:pPr>
            <a:r>
              <a:rPr lang="en-US" sz="1200"/>
              <a:t>Affects unemployment in a country</a:t>
            </a:r>
          </a:p>
          <a:p>
            <a:pPr marL="285750" indent="-285750">
              <a:buFont typeface="Arial" panose="020B0604020202020204" pitchFamily="34" charset="0"/>
              <a:buChar char="•"/>
            </a:pPr>
            <a:r>
              <a:rPr lang="en-US" sz="1200"/>
              <a:t>Case study – Amazon</a:t>
            </a:r>
          </a:p>
          <a:p>
            <a:pPr marL="742950" lvl="1" indent="-285750" algn="l">
              <a:buFont typeface="Arial" panose="020B0604020202020204" pitchFamily="34" charset="0"/>
              <a:buChar char="•"/>
            </a:pPr>
            <a:r>
              <a:rPr lang="en-US" sz="1200" err="1"/>
              <a:t>Analysed</a:t>
            </a:r>
            <a:r>
              <a:rPr lang="en-US" sz="1200"/>
              <a:t> CVs submitted to the firm over a period of 10 years (train set) and learned that male applicants were </a:t>
            </a:r>
            <a:r>
              <a:rPr lang="en-US" sz="1200" err="1"/>
              <a:t>favoured</a:t>
            </a:r>
            <a:endParaRPr lang="en-US" sz="1200"/>
          </a:p>
          <a:p>
            <a:pPr marL="742950" lvl="1" indent="-285750" algn="l">
              <a:buFont typeface="Arial" panose="020B0604020202020204" pitchFamily="34" charset="0"/>
              <a:buChar char="•"/>
            </a:pPr>
            <a:r>
              <a:rPr lang="en-US" sz="1200"/>
              <a:t>Demoted women’s CVs for STEM job positions</a:t>
            </a:r>
          </a:p>
          <a:p>
            <a:pPr marL="742950" lvl="1" indent="-285750" algn="l">
              <a:buFont typeface="Arial" panose="020B0604020202020204" pitchFamily="34" charset="0"/>
              <a:buChar char="•"/>
            </a:pPr>
            <a:r>
              <a:rPr lang="en-US" sz="1200"/>
              <a:t>CVs that had the term “women” like in “Women’s Rugby Union” were penalized</a:t>
            </a:r>
          </a:p>
          <a:p>
            <a:pPr marL="742950" lvl="1" indent="-285750" algn="l">
              <a:buFont typeface="Arial" panose="020B0604020202020204" pitchFamily="34" charset="0"/>
              <a:buChar char="•"/>
            </a:pPr>
            <a:r>
              <a:rPr lang="en-US" sz="1200"/>
              <a:t>Immediately rejected all female applicants from 2 specific all-girls’ colleges</a:t>
            </a:r>
          </a:p>
          <a:p>
            <a:pPr marL="742950" lvl="1" indent="-285750" algn="l">
              <a:buFont typeface="Arial" panose="020B0604020202020204" pitchFamily="34" charset="0"/>
              <a:buChar char="•"/>
            </a:pPr>
            <a:r>
              <a:rPr lang="en-US" sz="1200"/>
              <a:t>Company has low female to male ratio, thus the algorithm identified being a male as a success factor</a:t>
            </a:r>
          </a:p>
          <a:p>
            <a:pPr marL="742950" lvl="1" indent="-285750" algn="l">
              <a:buFont typeface="Arial" panose="020B0604020202020204" pitchFamily="34" charset="0"/>
              <a:buChar char="•"/>
            </a:pPr>
            <a:r>
              <a:rPr lang="en-US" sz="1200"/>
              <a:t>Algorithm gained undesirable human traits such as prejudice and discrimination</a:t>
            </a:r>
          </a:p>
          <a:p>
            <a:pPr marL="285750" indent="-285750">
              <a:buFont typeface="Arial" panose="020B0604020202020204" pitchFamily="34" charset="0"/>
              <a:buChar char="•"/>
            </a:pPr>
            <a:r>
              <a:rPr lang="en-US" sz="1200"/>
              <a:t>Pre-existing prejudice in recruiting tools may affect unemployment and economic growth of a country. EIU </a:t>
            </a:r>
            <a:r>
              <a:rPr lang="en-US" sz="1200" err="1"/>
              <a:t>coulr</a:t>
            </a:r>
            <a:r>
              <a:rPr lang="en-US" sz="1200"/>
              <a:t> develop pilot studies such as </a:t>
            </a:r>
          </a:p>
          <a:p>
            <a:pPr marL="742950" lvl="1" indent="-285750" algn="l">
              <a:buFont typeface="Arial" panose="020B0604020202020204" pitchFamily="34" charset="0"/>
              <a:buChar char="•"/>
            </a:pPr>
            <a:r>
              <a:rPr lang="en-US" sz="1200"/>
              <a:t>How to ensure that algorithms promote equity?</a:t>
            </a:r>
          </a:p>
          <a:p>
            <a:pPr marL="742950" lvl="1" indent="-285750" algn="l">
              <a:buFont typeface="Arial" panose="020B0604020202020204" pitchFamily="34" charset="0"/>
              <a:buChar char="•"/>
            </a:pPr>
            <a:r>
              <a:rPr lang="en-US" sz="1200"/>
              <a:t>What kind of fairness is </a:t>
            </a:r>
            <a:r>
              <a:rPr lang="en-US" sz="1200" err="1"/>
              <a:t>favourable</a:t>
            </a:r>
            <a:r>
              <a:rPr lang="en-US" sz="1200"/>
              <a:t>? (</a:t>
            </a:r>
            <a:r>
              <a:rPr lang="en-US" sz="1200" err="1"/>
              <a:t>eg.</a:t>
            </a:r>
            <a:r>
              <a:rPr lang="en-US" sz="1200"/>
              <a:t> How to </a:t>
            </a:r>
            <a:r>
              <a:rPr lang="en-US" sz="1200" err="1"/>
              <a:t>equalise</a:t>
            </a:r>
            <a:r>
              <a:rPr lang="en-US" sz="1200"/>
              <a:t> Type I and II errors among males and females?)</a:t>
            </a:r>
          </a:p>
          <a:p>
            <a:pPr marL="0" indent="0"/>
            <a:endParaRPr lang="en-GB">
              <a:latin typeface="Perpetua" panose="02020502060401020303" pitchFamily="18" charset="77"/>
            </a:endParaRPr>
          </a:p>
          <a:p>
            <a:pPr marL="0" indent="0"/>
            <a:endParaRPr lang="en-US" altLang="zh-CN">
              <a:latin typeface="Perpetua" panose="02020502060401020303" pitchFamily="18" charset="77"/>
            </a:endParaRPr>
          </a:p>
        </p:txBody>
      </p:sp>
      <p:sp>
        <p:nvSpPr>
          <p:cNvPr id="15" name="TextBox 14">
            <a:extLst>
              <a:ext uri="{FF2B5EF4-FFF2-40B4-BE49-F238E27FC236}">
                <a16:creationId xmlns:a16="http://schemas.microsoft.com/office/drawing/2014/main" id="{E63B3B45-A1FD-084F-B685-6448EC70B774}"/>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4073621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9;p55">
            <a:extLst>
              <a:ext uri="{FF2B5EF4-FFF2-40B4-BE49-F238E27FC236}">
                <a16:creationId xmlns:a16="http://schemas.microsoft.com/office/drawing/2014/main" id="{DC4FEC8D-F4A9-4C00-A21D-AEC70762B9B0}"/>
              </a:ext>
            </a:extLst>
          </p:cNvPr>
          <p:cNvSpPr txBox="1">
            <a:spLocks/>
          </p:cNvSpPr>
          <p:nvPr/>
        </p:nvSpPr>
        <p:spPr>
          <a:xfrm>
            <a:off x="1974300" y="188035"/>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a:latin typeface="Prata" panose="020B0604020202020204" charset="0"/>
              </a:rPr>
              <a:t>Pilot Studies</a:t>
            </a:r>
            <a:endParaRPr lang="en-US" sz="3200">
              <a:latin typeface="Prata" panose="020B0604020202020204" charset="0"/>
            </a:endParaRPr>
          </a:p>
        </p:txBody>
      </p:sp>
      <p:cxnSp>
        <p:nvCxnSpPr>
          <p:cNvPr id="8" name="Google Shape;598;p55">
            <a:extLst>
              <a:ext uri="{FF2B5EF4-FFF2-40B4-BE49-F238E27FC236}">
                <a16:creationId xmlns:a16="http://schemas.microsoft.com/office/drawing/2014/main" id="{0E7FC748-EC5B-454A-80D2-46F4EFE9114A}"/>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9" name="Google Shape;588;p55">
            <a:extLst>
              <a:ext uri="{FF2B5EF4-FFF2-40B4-BE49-F238E27FC236}">
                <a16:creationId xmlns:a16="http://schemas.microsoft.com/office/drawing/2014/main" id="{378B326D-FB35-4E36-8CDA-F71D3CB4839F}"/>
              </a:ext>
            </a:extLst>
          </p:cNvPr>
          <p:cNvSpPr/>
          <p:nvPr/>
        </p:nvSpPr>
        <p:spPr>
          <a:xfrm rot="5400000">
            <a:off x="2630158" y="-1421930"/>
            <a:ext cx="3788788" cy="8558561"/>
          </a:xfrm>
          <a:prstGeom prst="rect">
            <a:avLst/>
          </a:prstGeom>
          <a:solidFill>
            <a:schemeClr val="accent3"/>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solidFill>
                <a:schemeClr val="accent3"/>
              </a:solidFill>
            </a:endParaRPr>
          </a:p>
        </p:txBody>
      </p:sp>
      <p:sp>
        <p:nvSpPr>
          <p:cNvPr id="10" name="Google Shape;594;p55">
            <a:extLst>
              <a:ext uri="{FF2B5EF4-FFF2-40B4-BE49-F238E27FC236}">
                <a16:creationId xmlns:a16="http://schemas.microsoft.com/office/drawing/2014/main" id="{B9AE26DB-3597-4867-9895-F500CBD5AABA}"/>
              </a:ext>
            </a:extLst>
          </p:cNvPr>
          <p:cNvSpPr txBox="1">
            <a:spLocks/>
          </p:cNvSpPr>
          <p:nvPr/>
        </p:nvSpPr>
        <p:spPr>
          <a:xfrm>
            <a:off x="2519532" y="1079010"/>
            <a:ext cx="4104935" cy="528600"/>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a:latin typeface="Prata" panose="020B0604020202020204" charset="0"/>
              </a:rPr>
              <a:t>Interpretability of models</a:t>
            </a:r>
            <a:endParaRPr lang="en-SG">
              <a:latin typeface="Prata" panose="020B0604020202020204" charset="0"/>
            </a:endParaRPr>
          </a:p>
        </p:txBody>
      </p:sp>
      <p:sp>
        <p:nvSpPr>
          <p:cNvPr id="12" name="Google Shape;597;p55">
            <a:extLst>
              <a:ext uri="{FF2B5EF4-FFF2-40B4-BE49-F238E27FC236}">
                <a16:creationId xmlns:a16="http://schemas.microsoft.com/office/drawing/2014/main" id="{FB73D330-09C0-4BF9-9880-0076536106A2}"/>
              </a:ext>
            </a:extLst>
          </p:cNvPr>
          <p:cNvSpPr txBox="1">
            <a:spLocks/>
          </p:cNvSpPr>
          <p:nvPr/>
        </p:nvSpPr>
        <p:spPr>
          <a:xfrm>
            <a:off x="755054" y="1685634"/>
            <a:ext cx="7801695" cy="4223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200">
                <a:latin typeface="Didact Gothic" panose="020B0604020202020204" charset="0"/>
              </a:rPr>
              <a:t>Correlation does not imply causation</a:t>
            </a:r>
          </a:p>
          <a:p>
            <a:pPr marL="285750" indent="-285750">
              <a:buFont typeface="Arial" panose="020B0604020202020204" pitchFamily="34" charset="0"/>
              <a:buChar char="•"/>
            </a:pPr>
            <a:r>
              <a:rPr lang="en-US" sz="1200" err="1">
                <a:latin typeface="Didact Gothic" panose="020B0604020202020204" charset="0"/>
              </a:rPr>
              <a:t>Eg.</a:t>
            </a:r>
            <a:r>
              <a:rPr lang="en-US" sz="1200">
                <a:latin typeface="Didact Gothic" panose="020B0604020202020204" charset="0"/>
              </a:rPr>
              <a:t> Ice cream sales and murders in the US has a positive correlation, but they do not have a causal relationship </a:t>
            </a:r>
          </a:p>
          <a:p>
            <a:pPr marL="285750" indent="-285750">
              <a:buFont typeface="Arial" panose="020B0604020202020204" pitchFamily="34" charset="0"/>
              <a:buChar char="•"/>
            </a:pPr>
            <a:endParaRPr lang="en-US">
              <a:latin typeface="Didact Gothic" panose="020B0604020202020204" charset="0"/>
            </a:endParaRPr>
          </a:p>
          <a:p>
            <a:pPr marL="285750" indent="-285750">
              <a:buFont typeface="Arial" panose="020B0604020202020204" pitchFamily="34" charset="0"/>
              <a:buChar char="•"/>
            </a:pPr>
            <a:endParaRPr lang="en-US" altLang="zh-CN">
              <a:latin typeface="Didact Gothic" panose="020B0604020202020204" charset="0"/>
            </a:endParaRPr>
          </a:p>
        </p:txBody>
      </p:sp>
      <p:cxnSp>
        <p:nvCxnSpPr>
          <p:cNvPr id="13" name="Google Shape;598;p55">
            <a:extLst>
              <a:ext uri="{FF2B5EF4-FFF2-40B4-BE49-F238E27FC236}">
                <a16:creationId xmlns:a16="http://schemas.microsoft.com/office/drawing/2014/main" id="{CBC79A39-3D76-48CC-8373-E6D31FB7595F}"/>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pic>
        <p:nvPicPr>
          <p:cNvPr id="1030" name="Picture 6">
            <a:extLst>
              <a:ext uri="{FF2B5EF4-FFF2-40B4-BE49-F238E27FC236}">
                <a16:creationId xmlns:a16="http://schemas.microsoft.com/office/drawing/2014/main" id="{D70CEDC4-425D-B44B-B71D-9AEFA58C5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737" y="2165502"/>
            <a:ext cx="4635184" cy="139898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97;p55">
            <a:extLst>
              <a:ext uri="{FF2B5EF4-FFF2-40B4-BE49-F238E27FC236}">
                <a16:creationId xmlns:a16="http://schemas.microsoft.com/office/drawing/2014/main" id="{FB6093CF-3495-5041-817F-A10EA571BCE6}"/>
              </a:ext>
            </a:extLst>
          </p:cNvPr>
          <p:cNvSpPr txBox="1">
            <a:spLocks/>
          </p:cNvSpPr>
          <p:nvPr/>
        </p:nvSpPr>
        <p:spPr>
          <a:xfrm>
            <a:off x="755054" y="3564485"/>
            <a:ext cx="7801695" cy="10367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200">
                <a:latin typeface="Didact Gothic"/>
              </a:rPr>
              <a:t>May not be as obvious in more complicated topics</a:t>
            </a:r>
          </a:p>
          <a:p>
            <a:pPr marL="285750" indent="-285750">
              <a:buFont typeface="Arial" panose="020B0604020202020204" pitchFamily="34" charset="0"/>
              <a:buChar char="•"/>
            </a:pPr>
            <a:r>
              <a:rPr lang="en-US" sz="1200">
                <a:latin typeface="Didact Gothic"/>
              </a:rPr>
              <a:t>EIU could consider pilot studies to better understand correlation vs causation between independent and dependent variables</a:t>
            </a:r>
          </a:p>
          <a:p>
            <a:pPr marL="742950" lvl="1" indent="-285750">
              <a:buFont typeface="Arial" panose="020B0604020202020204" pitchFamily="34" charset="0"/>
              <a:buChar char="•"/>
            </a:pPr>
            <a:r>
              <a:rPr lang="en-US" sz="1200">
                <a:latin typeface="Didact Gothic"/>
              </a:rPr>
              <a:t>How to determine better correlation between variables?</a:t>
            </a:r>
          </a:p>
          <a:p>
            <a:pPr marL="285750" lvl="8" indent="-285750">
              <a:buFont typeface="Arial" panose="020B0604020202020204" pitchFamily="34" charset="0"/>
              <a:buChar char="•"/>
            </a:pPr>
            <a:endParaRPr lang="en-US" sz="1200">
              <a:latin typeface="Didact Gothic" panose="020B0604020202020204" charset="0"/>
            </a:endParaRPr>
          </a:p>
          <a:p>
            <a:pPr marL="285750" indent="-285750">
              <a:buFont typeface="Arial" panose="020B0604020202020204" pitchFamily="34" charset="0"/>
              <a:buChar char="•"/>
            </a:pPr>
            <a:endParaRPr lang="en-US" sz="1200">
              <a:latin typeface="Didact Gothic" panose="020B0604020202020204" charset="0"/>
            </a:endParaRPr>
          </a:p>
          <a:p>
            <a:pPr marL="285750" indent="-285750">
              <a:buFont typeface="Arial" panose="020B0604020202020204" pitchFamily="34" charset="0"/>
              <a:buChar char="•"/>
            </a:pPr>
            <a:endParaRPr lang="en-US" altLang="zh-CN" sz="1200">
              <a:latin typeface="Didact Gothic" panose="020B0604020202020204" charset="0"/>
            </a:endParaRPr>
          </a:p>
        </p:txBody>
      </p:sp>
      <p:sp>
        <p:nvSpPr>
          <p:cNvPr id="18" name="TextBox 17">
            <a:extLst>
              <a:ext uri="{FF2B5EF4-FFF2-40B4-BE49-F238E27FC236}">
                <a16:creationId xmlns:a16="http://schemas.microsoft.com/office/drawing/2014/main" id="{E989E394-03EA-164C-9301-761D85AABBE0}"/>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2724919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9;p55">
            <a:extLst>
              <a:ext uri="{FF2B5EF4-FFF2-40B4-BE49-F238E27FC236}">
                <a16:creationId xmlns:a16="http://schemas.microsoft.com/office/drawing/2014/main" id="{DC4FEC8D-F4A9-4C00-A21D-AEC70762B9B0}"/>
              </a:ext>
            </a:extLst>
          </p:cNvPr>
          <p:cNvSpPr txBox="1">
            <a:spLocks/>
          </p:cNvSpPr>
          <p:nvPr/>
        </p:nvSpPr>
        <p:spPr>
          <a:xfrm>
            <a:off x="1974300" y="188035"/>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a:latin typeface="Prata" panose="020B0604020202020204" charset="0"/>
              </a:rPr>
              <a:t>Pilot Studies</a:t>
            </a:r>
            <a:endParaRPr lang="en-US" sz="3200">
              <a:latin typeface="Prata" panose="020B0604020202020204" charset="0"/>
            </a:endParaRPr>
          </a:p>
        </p:txBody>
      </p:sp>
      <p:cxnSp>
        <p:nvCxnSpPr>
          <p:cNvPr id="8" name="Google Shape;598;p55">
            <a:extLst>
              <a:ext uri="{FF2B5EF4-FFF2-40B4-BE49-F238E27FC236}">
                <a16:creationId xmlns:a16="http://schemas.microsoft.com/office/drawing/2014/main" id="{0E7FC748-EC5B-454A-80D2-46F4EFE9114A}"/>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9" name="Google Shape;588;p55">
            <a:extLst>
              <a:ext uri="{FF2B5EF4-FFF2-40B4-BE49-F238E27FC236}">
                <a16:creationId xmlns:a16="http://schemas.microsoft.com/office/drawing/2014/main" id="{378B326D-FB35-4E36-8CDA-F71D3CB4839F}"/>
              </a:ext>
            </a:extLst>
          </p:cNvPr>
          <p:cNvSpPr/>
          <p:nvPr/>
        </p:nvSpPr>
        <p:spPr>
          <a:xfrm rot="5400000">
            <a:off x="2630158" y="-1421930"/>
            <a:ext cx="3788788" cy="8558561"/>
          </a:xfrm>
          <a:prstGeom prst="rect">
            <a:avLst/>
          </a:prstGeom>
          <a:solidFill>
            <a:schemeClr val="accent3"/>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a:solidFill>
                <a:schemeClr val="accent3"/>
              </a:solidFill>
            </a:endParaRPr>
          </a:p>
        </p:txBody>
      </p:sp>
      <p:sp>
        <p:nvSpPr>
          <p:cNvPr id="10" name="Google Shape;594;p55">
            <a:extLst>
              <a:ext uri="{FF2B5EF4-FFF2-40B4-BE49-F238E27FC236}">
                <a16:creationId xmlns:a16="http://schemas.microsoft.com/office/drawing/2014/main" id="{B9AE26DB-3597-4867-9895-F500CBD5AABA}"/>
              </a:ext>
            </a:extLst>
          </p:cNvPr>
          <p:cNvSpPr txBox="1">
            <a:spLocks/>
          </p:cNvSpPr>
          <p:nvPr/>
        </p:nvSpPr>
        <p:spPr>
          <a:xfrm>
            <a:off x="1676400" y="1099520"/>
            <a:ext cx="5812971" cy="528600"/>
          </a:xfrm>
          <a:prstGeom prst="rect">
            <a:avLst/>
          </a:prstGeom>
          <a:ln>
            <a:solidFill>
              <a:srgbClr val="92D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atin typeface="Prata" panose="020B0604020202020204" charset="0"/>
              </a:rPr>
              <a:t>Identification and evaluation of inconsistencies in data collection</a:t>
            </a:r>
            <a:endParaRPr lang="en-SG">
              <a:latin typeface="Prata" panose="020B0604020202020204" charset="0"/>
            </a:endParaRPr>
          </a:p>
        </p:txBody>
      </p:sp>
      <p:cxnSp>
        <p:nvCxnSpPr>
          <p:cNvPr id="13" name="Google Shape;598;p55">
            <a:extLst>
              <a:ext uri="{FF2B5EF4-FFF2-40B4-BE49-F238E27FC236}">
                <a16:creationId xmlns:a16="http://schemas.microsoft.com/office/drawing/2014/main" id="{CBC79A39-3D76-48CC-8373-E6D31FB7595F}"/>
              </a:ext>
            </a:extLst>
          </p:cNvPr>
          <p:cNvCxnSpPr/>
          <p:nvPr/>
        </p:nvCxnSpPr>
        <p:spPr>
          <a:xfrm>
            <a:off x="4170144" y="806906"/>
            <a:ext cx="647100" cy="0"/>
          </a:xfrm>
          <a:prstGeom prst="straightConnector1">
            <a:avLst/>
          </a:prstGeom>
          <a:noFill/>
          <a:ln w="19050" cap="flat" cmpd="sng">
            <a:solidFill>
              <a:schemeClr val="dk1"/>
            </a:solidFill>
            <a:prstDash val="solid"/>
            <a:round/>
            <a:headEnd type="none" w="med" len="med"/>
            <a:tailEnd type="none" w="med" len="med"/>
          </a:ln>
        </p:spPr>
      </p:cxnSp>
      <p:sp>
        <p:nvSpPr>
          <p:cNvPr id="14" name="Google Shape;597;p55">
            <a:extLst>
              <a:ext uri="{FF2B5EF4-FFF2-40B4-BE49-F238E27FC236}">
                <a16:creationId xmlns:a16="http://schemas.microsoft.com/office/drawing/2014/main" id="{0C59CE7D-3422-4690-8294-C5DD0EDD07E3}"/>
              </a:ext>
            </a:extLst>
          </p:cNvPr>
          <p:cNvSpPr txBox="1">
            <a:spLocks/>
          </p:cNvSpPr>
          <p:nvPr/>
        </p:nvSpPr>
        <p:spPr>
          <a:xfrm>
            <a:off x="1230086" y="1845410"/>
            <a:ext cx="6542314" cy="2570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buFont typeface="Arial" panose="020B0604020202020204" pitchFamily="34" charset="0"/>
              <a:buChar char="•"/>
            </a:pPr>
            <a:r>
              <a:rPr lang="en-US" sz="1200" err="1"/>
              <a:t>Worldbank</a:t>
            </a:r>
            <a:r>
              <a:rPr lang="en-US" sz="1200"/>
              <a:t> is considered a credible source for datasets–but there are still limitations</a:t>
            </a:r>
          </a:p>
          <a:p>
            <a:pPr marL="285750" indent="-285750">
              <a:buFont typeface="Arial" panose="020B0604020202020204" pitchFamily="34" charset="0"/>
              <a:buChar char="•"/>
            </a:pPr>
            <a:r>
              <a:rPr lang="en-US" sz="1200"/>
              <a:t>Differences due to data collection process</a:t>
            </a:r>
          </a:p>
          <a:p>
            <a:pPr marL="285750" indent="-285750">
              <a:buFont typeface="Arial" panose="020B0604020202020204" pitchFamily="34" charset="0"/>
              <a:buChar char="•"/>
            </a:pPr>
            <a:r>
              <a:rPr lang="en-US" sz="1200"/>
              <a:t>Reflected value might not accurately represent real values</a:t>
            </a:r>
          </a:p>
          <a:p>
            <a:pPr marL="285750" indent="-285750">
              <a:buFont typeface="Arial" panose="020B0604020202020204" pitchFamily="34" charset="0"/>
              <a:buChar char="•"/>
            </a:pPr>
            <a:r>
              <a:rPr lang="en-US" sz="1200"/>
              <a:t>Different countries have different methods, procedures and motivation for collection of raw data</a:t>
            </a:r>
          </a:p>
          <a:p>
            <a:pPr marL="285750" indent="-285750">
              <a:buFont typeface="Arial" panose="020B0604020202020204" pitchFamily="34" charset="0"/>
              <a:buChar char="•"/>
            </a:pPr>
            <a:r>
              <a:rPr lang="en-US" sz="1200"/>
              <a:t>Different </a:t>
            </a:r>
            <a:r>
              <a:rPr lang="en-SG" sz="1200" err="1"/>
              <a:t>criterias</a:t>
            </a:r>
            <a:r>
              <a:rPr lang="en-SG" sz="1200"/>
              <a:t> are followed to calculate or measure the predictors across different countries</a:t>
            </a:r>
          </a:p>
          <a:p>
            <a:pPr marL="285750" indent="-285750">
              <a:buFont typeface="Arial" panose="020B0604020202020204" pitchFamily="34" charset="0"/>
              <a:buChar char="•"/>
            </a:pPr>
            <a:r>
              <a:rPr lang="en-SG" sz="1200"/>
              <a:t>Pilot studies can be aimed at spotting these inconsistencies and an evaluation can then be made to study their impact on machine learning algorithms.</a:t>
            </a:r>
          </a:p>
          <a:p>
            <a:br>
              <a:rPr lang="en-SG"/>
            </a:br>
            <a:endParaRPr lang="en-SG">
              <a:latin typeface="Perpetua" panose="02020502060401020303" pitchFamily="18" charset="77"/>
            </a:endParaRPr>
          </a:p>
          <a:p>
            <a:pPr marL="0" indent="0"/>
            <a:endParaRPr lang="en-GB">
              <a:latin typeface="Perpetua" panose="02020502060401020303" pitchFamily="18" charset="77"/>
            </a:endParaRPr>
          </a:p>
          <a:p>
            <a:pPr marL="0" indent="0"/>
            <a:endParaRPr lang="en-US" altLang="zh-CN">
              <a:latin typeface="Perpetua" panose="02020502060401020303" pitchFamily="18" charset="77"/>
            </a:endParaRPr>
          </a:p>
        </p:txBody>
      </p:sp>
      <p:sp>
        <p:nvSpPr>
          <p:cNvPr id="11" name="TextBox 10">
            <a:extLst>
              <a:ext uri="{FF2B5EF4-FFF2-40B4-BE49-F238E27FC236}">
                <a16:creationId xmlns:a16="http://schemas.microsoft.com/office/drawing/2014/main" id="{C7113ED5-3CB5-A248-B632-BECC876AF05D}"/>
              </a:ext>
            </a:extLst>
          </p:cNvPr>
          <p:cNvSpPr txBox="1"/>
          <p:nvPr/>
        </p:nvSpPr>
        <p:spPr>
          <a:xfrm>
            <a:off x="1734" y="10716"/>
            <a:ext cx="1249060" cy="261610"/>
          </a:xfrm>
          <a:prstGeom prst="rect">
            <a:avLst/>
          </a:prstGeom>
          <a:noFill/>
        </p:spPr>
        <p:txBody>
          <a:bodyPr wrap="none" rtlCol="0">
            <a:spAutoFit/>
          </a:bodyPr>
          <a:lstStyle/>
          <a:p>
            <a:r>
              <a:rPr lang="en-SG" sz="1100">
                <a:latin typeface="Didact Gothic" panose="020B0604020202020204" charset="0"/>
              </a:rPr>
              <a:t>Presenter: Natalie</a:t>
            </a:r>
          </a:p>
        </p:txBody>
      </p:sp>
    </p:spTree>
    <p:extLst>
      <p:ext uri="{BB962C8B-B14F-4D97-AF65-F5344CB8AC3E}">
        <p14:creationId xmlns:p14="http://schemas.microsoft.com/office/powerpoint/2010/main" val="124338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ctrTitle"/>
          </p:nvPr>
        </p:nvSpPr>
        <p:spPr>
          <a:xfrm>
            <a:off x="1690800" y="1926697"/>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t>Thank You!</a:t>
            </a:r>
            <a:endParaRPr sz="7000"/>
          </a:p>
        </p:txBody>
      </p:sp>
      <p:cxnSp>
        <p:nvCxnSpPr>
          <p:cNvPr id="274" name="Google Shape;274;p40"/>
          <p:cNvCxnSpPr/>
          <p:nvPr/>
        </p:nvCxnSpPr>
        <p:spPr>
          <a:xfrm>
            <a:off x="3777150" y="3009247"/>
            <a:ext cx="1589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43;p47">
            <a:extLst>
              <a:ext uri="{FF2B5EF4-FFF2-40B4-BE49-F238E27FC236}">
                <a16:creationId xmlns:a16="http://schemas.microsoft.com/office/drawing/2014/main" id="{35A306E4-713D-E342-85E8-B4FAFA72E5F3}"/>
              </a:ext>
            </a:extLst>
          </p:cNvPr>
          <p:cNvSpPr txBox="1">
            <a:spLocks/>
          </p:cNvSpPr>
          <p:nvPr/>
        </p:nvSpPr>
        <p:spPr>
          <a:xfrm>
            <a:off x="539828" y="2627297"/>
            <a:ext cx="2391600" cy="13707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latin typeface="Perpetua" panose="02020502060401020303" pitchFamily="18" charset="77"/>
              </a:rPr>
              <a:t>Forecasting and advisory services </a:t>
            </a:r>
            <a:r>
              <a:rPr lang="en-US" altLang="zh-CN" sz="1600">
                <a:latin typeface="Perpetua" panose="02020502060401020303" pitchFamily="18" charset="77"/>
              </a:rPr>
              <a:t>for </a:t>
            </a:r>
            <a:r>
              <a:rPr lang="en-US" sz="1600">
                <a:latin typeface="Perpetua" panose="02020502060401020303" pitchFamily="18" charset="77"/>
              </a:rPr>
              <a:t>entrepreneurs, financiers and government officials in decision making.</a:t>
            </a:r>
          </a:p>
        </p:txBody>
      </p:sp>
      <p:sp>
        <p:nvSpPr>
          <p:cNvPr id="4" name="Google Shape;344;p47">
            <a:extLst>
              <a:ext uri="{FF2B5EF4-FFF2-40B4-BE49-F238E27FC236}">
                <a16:creationId xmlns:a16="http://schemas.microsoft.com/office/drawing/2014/main" id="{B6BAF457-E815-864A-839A-1229939E8038}"/>
              </a:ext>
            </a:extLst>
          </p:cNvPr>
          <p:cNvSpPr txBox="1">
            <a:spLocks/>
          </p:cNvSpPr>
          <p:nvPr/>
        </p:nvSpPr>
        <p:spPr>
          <a:xfrm>
            <a:off x="5944925" y="2674784"/>
            <a:ext cx="3061925" cy="16205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600">
                <a:latin typeface="Perpetua" panose="02020502060401020303" pitchFamily="18" charset="77"/>
              </a:rPr>
              <a:t>E</a:t>
            </a:r>
            <a:r>
              <a:rPr lang="en-US" sz="1600">
                <a:latin typeface="Perpetua" panose="02020502060401020303" pitchFamily="18" charset="77"/>
              </a:rPr>
              <a:t>stimates of</a:t>
            </a:r>
            <a:r>
              <a:rPr lang="en-US" altLang="zh-CN" sz="1600">
                <a:latin typeface="Perpetua" panose="02020502060401020303" pitchFamily="18" charset="77"/>
              </a:rPr>
              <a:t> </a:t>
            </a:r>
            <a:r>
              <a:rPr lang="en-US" sz="1600">
                <a:latin typeface="Perpetua" panose="02020502060401020303" pitchFamily="18" charset="77"/>
              </a:rPr>
              <a:t>important economi</a:t>
            </a:r>
            <a:r>
              <a:rPr lang="en-US" altLang="zh-CN" sz="1600">
                <a:latin typeface="Perpetua" panose="02020502060401020303" pitchFamily="18" charset="77"/>
              </a:rPr>
              <a:t>c </a:t>
            </a:r>
            <a:r>
              <a:rPr lang="en-US" sz="1600">
                <a:latin typeface="Perpetua" panose="02020502060401020303" pitchFamily="18" charset="77"/>
              </a:rPr>
              <a:t>indicators</a:t>
            </a:r>
            <a:r>
              <a:rPr lang="en-US" altLang="zh-CN" sz="1600">
                <a:latin typeface="Perpetua" panose="02020502060401020303" pitchFamily="18" charset="77"/>
              </a:rPr>
              <a:t>.</a:t>
            </a:r>
            <a:endParaRPr lang="en-US" sz="1600">
              <a:latin typeface="Perpetua" panose="02020502060401020303" pitchFamily="18" charset="77"/>
            </a:endParaRPr>
          </a:p>
          <a:p>
            <a:endParaRPr lang="en-US" sz="1600">
              <a:latin typeface="Perpetua" panose="02020502060401020303" pitchFamily="18" charset="77"/>
            </a:endParaRPr>
          </a:p>
          <a:p>
            <a:endParaRPr lang="en-US" altLang="zh-CN" sz="1600">
              <a:latin typeface="Perpetua" panose="02020502060401020303" pitchFamily="18" charset="77"/>
            </a:endParaRPr>
          </a:p>
          <a:p>
            <a:r>
              <a:rPr lang="en-US" altLang="zh-CN" sz="1600">
                <a:latin typeface="Perpetua" panose="02020502060401020303" pitchFamily="18" charset="77"/>
              </a:rPr>
              <a:t>F</a:t>
            </a:r>
            <a:r>
              <a:rPr lang="en-US" sz="1600">
                <a:latin typeface="Perpetua" panose="02020502060401020303" pitchFamily="18" charset="77"/>
              </a:rPr>
              <a:t>uture outlook</a:t>
            </a:r>
            <a:r>
              <a:rPr lang="en-US" altLang="zh-CN" sz="1600">
                <a:latin typeface="Perpetua" panose="02020502060401020303" pitchFamily="18" charset="77"/>
              </a:rPr>
              <a:t>s</a:t>
            </a:r>
            <a:r>
              <a:rPr lang="en-US" sz="1600">
                <a:latin typeface="Perpetua" panose="02020502060401020303" pitchFamily="18" charset="77"/>
              </a:rPr>
              <a:t> of the country. </a:t>
            </a:r>
          </a:p>
          <a:p>
            <a:br>
              <a:rPr lang="en-US" sz="1600">
                <a:latin typeface="Perpetua" panose="02020502060401020303" pitchFamily="18" charset="77"/>
              </a:rPr>
            </a:br>
            <a:br>
              <a:rPr lang="en-US" sz="1600">
                <a:latin typeface="Perpetua" panose="02020502060401020303" pitchFamily="18" charset="77"/>
              </a:rPr>
            </a:br>
            <a:endParaRPr lang="en-US" sz="1600">
              <a:latin typeface="Perpetua" panose="02020502060401020303" pitchFamily="18" charset="77"/>
              <a:ea typeface="Prata"/>
              <a:cs typeface="Prata"/>
              <a:sym typeface="Prata"/>
            </a:endParaRPr>
          </a:p>
        </p:txBody>
      </p:sp>
      <p:sp>
        <p:nvSpPr>
          <p:cNvPr id="5" name="Google Shape;345;p47">
            <a:extLst>
              <a:ext uri="{FF2B5EF4-FFF2-40B4-BE49-F238E27FC236}">
                <a16:creationId xmlns:a16="http://schemas.microsoft.com/office/drawing/2014/main" id="{CC75F6CB-D226-A443-BDB9-A2C3DA711F46}"/>
              </a:ext>
            </a:extLst>
          </p:cNvPr>
          <p:cNvSpPr txBox="1">
            <a:spLocks/>
          </p:cNvSpPr>
          <p:nvPr/>
        </p:nvSpPr>
        <p:spPr>
          <a:xfrm>
            <a:off x="1007489" y="2311359"/>
            <a:ext cx="1658700"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Perpetua" panose="02020502060401020303" pitchFamily="18" charset="77"/>
              </a:rPr>
              <a:t>Purpose</a:t>
            </a:r>
            <a:endParaRPr lang="en-US" sz="2400" b="1">
              <a:latin typeface="Perpetua" panose="02020502060401020303" pitchFamily="18" charset="77"/>
            </a:endParaRPr>
          </a:p>
        </p:txBody>
      </p:sp>
      <p:sp>
        <p:nvSpPr>
          <p:cNvPr id="6" name="Google Shape;346;p47">
            <a:extLst>
              <a:ext uri="{FF2B5EF4-FFF2-40B4-BE49-F238E27FC236}">
                <a16:creationId xmlns:a16="http://schemas.microsoft.com/office/drawing/2014/main" id="{EDEE945D-D2F8-B342-AAE3-0F981A0122AC}"/>
              </a:ext>
            </a:extLst>
          </p:cNvPr>
          <p:cNvSpPr txBox="1">
            <a:spLocks/>
          </p:cNvSpPr>
          <p:nvPr/>
        </p:nvSpPr>
        <p:spPr>
          <a:xfrm>
            <a:off x="6429983" y="2366084"/>
            <a:ext cx="2047151"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Perpetua" panose="02020502060401020303" pitchFamily="18" charset="77"/>
              </a:rPr>
              <a:t>Achievement</a:t>
            </a:r>
            <a:endParaRPr lang="en-US" sz="2400" b="1">
              <a:latin typeface="Perpetua" panose="02020502060401020303" pitchFamily="18" charset="77"/>
            </a:endParaRPr>
          </a:p>
        </p:txBody>
      </p:sp>
      <p:sp>
        <p:nvSpPr>
          <p:cNvPr id="7" name="Google Shape;347;p47">
            <a:extLst>
              <a:ext uri="{FF2B5EF4-FFF2-40B4-BE49-F238E27FC236}">
                <a16:creationId xmlns:a16="http://schemas.microsoft.com/office/drawing/2014/main" id="{2FD5775F-6E04-084F-8FA9-8D52F42D6A30}"/>
              </a:ext>
            </a:extLst>
          </p:cNvPr>
          <p:cNvSpPr txBox="1">
            <a:spLocks/>
          </p:cNvSpPr>
          <p:nvPr/>
        </p:nvSpPr>
        <p:spPr>
          <a:xfrm>
            <a:off x="3767351" y="2366084"/>
            <a:ext cx="1658700"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Perpetua" panose="02020502060401020303" pitchFamily="18" charset="77"/>
              </a:rPr>
              <a:t>Solution</a:t>
            </a:r>
            <a:endParaRPr lang="en-US" sz="2400" b="1">
              <a:latin typeface="Perpetua" panose="02020502060401020303" pitchFamily="18" charset="77"/>
            </a:endParaRPr>
          </a:p>
        </p:txBody>
      </p:sp>
      <p:sp>
        <p:nvSpPr>
          <p:cNvPr id="8" name="Google Shape;348;p47">
            <a:extLst>
              <a:ext uri="{FF2B5EF4-FFF2-40B4-BE49-F238E27FC236}">
                <a16:creationId xmlns:a16="http://schemas.microsoft.com/office/drawing/2014/main" id="{E80CF863-1C9F-9043-ADAD-8FE22F850D00}"/>
              </a:ext>
            </a:extLst>
          </p:cNvPr>
          <p:cNvSpPr txBox="1">
            <a:spLocks/>
          </p:cNvSpPr>
          <p:nvPr/>
        </p:nvSpPr>
        <p:spPr>
          <a:xfrm>
            <a:off x="3248476" y="2679827"/>
            <a:ext cx="2734035" cy="16976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600">
                <a:latin typeface="Perpetua" panose="02020502060401020303" pitchFamily="18" charset="77"/>
              </a:rPr>
              <a:t>Forecasts</a:t>
            </a:r>
            <a:r>
              <a:rPr lang="zh-CN" altLang="en-US" sz="1600">
                <a:latin typeface="Perpetua" panose="02020502060401020303" pitchFamily="18" charset="77"/>
              </a:rPr>
              <a:t> </a:t>
            </a:r>
            <a:r>
              <a:rPr lang="en-US" sz="1600">
                <a:latin typeface="Perpetua" panose="02020502060401020303" pitchFamily="18" charset="77"/>
              </a:rPr>
              <a:t>of political, policy and economic conditions</a:t>
            </a:r>
            <a:r>
              <a:rPr lang="en-US" altLang="zh-CN" sz="1600">
                <a:latin typeface="Perpetua" panose="02020502060401020303" pitchFamily="18" charset="77"/>
              </a:rPr>
              <a:t>.</a:t>
            </a:r>
            <a:endParaRPr lang="en-US" sz="1600">
              <a:latin typeface="Perpetua" panose="02020502060401020303" pitchFamily="18" charset="77"/>
            </a:endParaRPr>
          </a:p>
          <a:p>
            <a:endParaRPr lang="en-US" altLang="zh-CN" sz="1600">
              <a:latin typeface="Perpetua" panose="02020502060401020303" pitchFamily="18" charset="77"/>
            </a:endParaRPr>
          </a:p>
          <a:p>
            <a:endParaRPr lang="en-US" altLang="zh-CN" sz="1600">
              <a:latin typeface="Perpetua" panose="02020502060401020303" pitchFamily="18" charset="77"/>
            </a:endParaRPr>
          </a:p>
          <a:p>
            <a:r>
              <a:rPr lang="en-US" altLang="zh-CN" sz="1600">
                <a:latin typeface="Perpetua" panose="02020502060401020303" pitchFamily="18" charset="77"/>
              </a:rPr>
              <a:t>U</a:t>
            </a:r>
            <a:r>
              <a:rPr lang="en-US" sz="1600">
                <a:latin typeface="Perpetua" panose="02020502060401020303" pitchFamily="18" charset="77"/>
              </a:rPr>
              <a:t>nderstand the current and future positions of a country.</a:t>
            </a:r>
          </a:p>
        </p:txBody>
      </p:sp>
      <p:sp>
        <p:nvSpPr>
          <p:cNvPr id="9" name="Google Shape;349;p47">
            <a:extLst>
              <a:ext uri="{FF2B5EF4-FFF2-40B4-BE49-F238E27FC236}">
                <a16:creationId xmlns:a16="http://schemas.microsoft.com/office/drawing/2014/main" id="{D74640F7-1A78-0449-9970-3B18083C30CF}"/>
              </a:ext>
            </a:extLst>
          </p:cNvPr>
          <p:cNvSpPr txBox="1">
            <a:spLocks/>
          </p:cNvSpPr>
          <p:nvPr/>
        </p:nvSpPr>
        <p:spPr>
          <a:xfrm>
            <a:off x="1687950" y="530725"/>
            <a:ext cx="57681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3200" b="1">
                <a:latin typeface="Perpetua" panose="02020502060401020303" pitchFamily="18" charset="77"/>
              </a:rPr>
              <a:t>Business Problems</a:t>
            </a:r>
            <a:endParaRPr lang="en-US" sz="3200" b="1">
              <a:latin typeface="Perpetua" panose="02020502060401020303" pitchFamily="18" charset="77"/>
            </a:endParaRPr>
          </a:p>
        </p:txBody>
      </p:sp>
      <p:grpSp>
        <p:nvGrpSpPr>
          <p:cNvPr id="10" name="Google Shape;350;p47">
            <a:extLst>
              <a:ext uri="{FF2B5EF4-FFF2-40B4-BE49-F238E27FC236}">
                <a16:creationId xmlns:a16="http://schemas.microsoft.com/office/drawing/2014/main" id="{8F52C692-B786-DA49-A7BA-4A804A7A06CF}"/>
              </a:ext>
            </a:extLst>
          </p:cNvPr>
          <p:cNvGrpSpPr/>
          <p:nvPr/>
        </p:nvGrpSpPr>
        <p:grpSpPr>
          <a:xfrm>
            <a:off x="1607976" y="1803136"/>
            <a:ext cx="475628" cy="500986"/>
            <a:chOff x="870939" y="1975821"/>
            <a:chExt cx="332375" cy="350071"/>
          </a:xfrm>
        </p:grpSpPr>
        <p:sp>
          <p:nvSpPr>
            <p:cNvPr id="11" name="Google Shape;351;p47">
              <a:extLst>
                <a:ext uri="{FF2B5EF4-FFF2-40B4-BE49-F238E27FC236}">
                  <a16:creationId xmlns:a16="http://schemas.microsoft.com/office/drawing/2014/main" id="{D4221E7A-BEC8-094A-95A6-C068F60D7AED}"/>
                </a:ext>
              </a:extLst>
            </p:cNvPr>
            <p:cNvSpPr/>
            <p:nvPr/>
          </p:nvSpPr>
          <p:spPr>
            <a:xfrm>
              <a:off x="870939" y="1975821"/>
              <a:ext cx="332375" cy="350071"/>
            </a:xfrm>
            <a:custGeom>
              <a:avLst/>
              <a:gdLst/>
              <a:ahLst/>
              <a:cxnLst/>
              <a:rect l="l" t="t" r="r" b="b"/>
              <a:pathLst>
                <a:path w="10443" h="10999" extrusionOk="0">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2;p47">
              <a:extLst>
                <a:ext uri="{FF2B5EF4-FFF2-40B4-BE49-F238E27FC236}">
                  <a16:creationId xmlns:a16="http://schemas.microsoft.com/office/drawing/2014/main" id="{95FFAA8A-75F2-5644-AF34-467E193D8378}"/>
                </a:ext>
              </a:extLst>
            </p:cNvPr>
            <p:cNvSpPr/>
            <p:nvPr/>
          </p:nvSpPr>
          <p:spPr>
            <a:xfrm>
              <a:off x="955059" y="2135755"/>
              <a:ext cx="164134" cy="75877"/>
            </a:xfrm>
            <a:custGeom>
              <a:avLst/>
              <a:gdLst/>
              <a:ahLst/>
              <a:cxnLst/>
              <a:rect l="l" t="t" r="r" b="b"/>
              <a:pathLst>
                <a:path w="5157" h="2384" extrusionOk="0">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3;p47">
              <a:extLst>
                <a:ext uri="{FF2B5EF4-FFF2-40B4-BE49-F238E27FC236}">
                  <a16:creationId xmlns:a16="http://schemas.microsoft.com/office/drawing/2014/main" id="{D9F734DF-E504-BA45-88EE-755454EFC09C}"/>
                </a:ext>
              </a:extLst>
            </p:cNvPr>
            <p:cNvSpPr/>
            <p:nvPr/>
          </p:nvSpPr>
          <p:spPr>
            <a:xfrm>
              <a:off x="955059" y="2224999"/>
              <a:ext cx="164134" cy="75240"/>
            </a:xfrm>
            <a:custGeom>
              <a:avLst/>
              <a:gdLst/>
              <a:ahLst/>
              <a:cxnLst/>
              <a:rect l="l" t="t" r="r" b="b"/>
              <a:pathLst>
                <a:path w="5157" h="2364" extrusionOk="0">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4;p47">
              <a:extLst>
                <a:ext uri="{FF2B5EF4-FFF2-40B4-BE49-F238E27FC236}">
                  <a16:creationId xmlns:a16="http://schemas.microsoft.com/office/drawing/2014/main" id="{02EDF5BA-384A-8649-83F5-C6B2BAC3C2DE}"/>
                </a:ext>
              </a:extLst>
            </p:cNvPr>
            <p:cNvSpPr/>
            <p:nvPr/>
          </p:nvSpPr>
          <p:spPr>
            <a:xfrm>
              <a:off x="1021387" y="2183496"/>
              <a:ext cx="18969" cy="69766"/>
            </a:xfrm>
            <a:custGeom>
              <a:avLst/>
              <a:gdLst/>
              <a:ahLst/>
              <a:cxnLst/>
              <a:rect l="l" t="t" r="r" b="b"/>
              <a:pathLst>
                <a:path w="596" h="2192" extrusionOk="0">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55;p47">
            <a:extLst>
              <a:ext uri="{FF2B5EF4-FFF2-40B4-BE49-F238E27FC236}">
                <a16:creationId xmlns:a16="http://schemas.microsoft.com/office/drawing/2014/main" id="{9DCF6AB8-CE4A-1C46-BAA1-05E86BB4D088}"/>
              </a:ext>
            </a:extLst>
          </p:cNvPr>
          <p:cNvSpPr/>
          <p:nvPr/>
        </p:nvSpPr>
        <p:spPr>
          <a:xfrm>
            <a:off x="4298381" y="1767643"/>
            <a:ext cx="547237" cy="499767"/>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356;p47">
            <a:extLst>
              <a:ext uri="{FF2B5EF4-FFF2-40B4-BE49-F238E27FC236}">
                <a16:creationId xmlns:a16="http://schemas.microsoft.com/office/drawing/2014/main" id="{357A1F03-A4A6-6F49-89E5-1D29C45EEDEF}"/>
              </a:ext>
            </a:extLst>
          </p:cNvPr>
          <p:cNvGrpSpPr/>
          <p:nvPr/>
        </p:nvGrpSpPr>
        <p:grpSpPr>
          <a:xfrm>
            <a:off x="7269002" y="1815701"/>
            <a:ext cx="413770" cy="498614"/>
            <a:chOff x="4019984" y="3805393"/>
            <a:chExt cx="293704" cy="353954"/>
          </a:xfrm>
        </p:grpSpPr>
        <p:sp>
          <p:nvSpPr>
            <p:cNvPr id="17" name="Google Shape;357;p47">
              <a:extLst>
                <a:ext uri="{FF2B5EF4-FFF2-40B4-BE49-F238E27FC236}">
                  <a16:creationId xmlns:a16="http://schemas.microsoft.com/office/drawing/2014/main" id="{266ACB9B-76CE-3A48-981E-17C05B16C6B7}"/>
                </a:ext>
              </a:extLst>
            </p:cNvPr>
            <p:cNvSpPr/>
            <p:nvPr/>
          </p:nvSpPr>
          <p:spPr>
            <a:xfrm>
              <a:off x="4019984" y="3805393"/>
              <a:ext cx="293704" cy="353954"/>
            </a:xfrm>
            <a:custGeom>
              <a:avLst/>
              <a:gdLst/>
              <a:ahLst/>
              <a:cxnLst/>
              <a:rect l="l" t="t" r="r" b="b"/>
              <a:pathLst>
                <a:path w="9228" h="11121" extrusionOk="0">
                  <a:moveTo>
                    <a:pt x="477" y="1084"/>
                  </a:moveTo>
                  <a:cubicBezTo>
                    <a:pt x="727" y="1084"/>
                    <a:pt x="977" y="1215"/>
                    <a:pt x="1108" y="1429"/>
                  </a:cubicBezTo>
                  <a:lnTo>
                    <a:pt x="1251" y="1608"/>
                  </a:lnTo>
                  <a:cubicBezTo>
                    <a:pt x="1382" y="1798"/>
                    <a:pt x="1608" y="1917"/>
                    <a:pt x="1822" y="1917"/>
                  </a:cubicBezTo>
                  <a:lnTo>
                    <a:pt x="1822" y="2620"/>
                  </a:lnTo>
                  <a:cubicBezTo>
                    <a:pt x="1822" y="3120"/>
                    <a:pt x="1906" y="3596"/>
                    <a:pt x="2049" y="4072"/>
                  </a:cubicBezTo>
                  <a:cubicBezTo>
                    <a:pt x="1918" y="4001"/>
                    <a:pt x="1775" y="3929"/>
                    <a:pt x="1620" y="3870"/>
                  </a:cubicBezTo>
                  <a:cubicBezTo>
                    <a:pt x="1298" y="3739"/>
                    <a:pt x="965" y="3596"/>
                    <a:pt x="727" y="3334"/>
                  </a:cubicBezTo>
                  <a:cubicBezTo>
                    <a:pt x="441" y="3024"/>
                    <a:pt x="310" y="2560"/>
                    <a:pt x="310" y="1929"/>
                  </a:cubicBezTo>
                  <a:lnTo>
                    <a:pt x="310" y="1250"/>
                  </a:lnTo>
                  <a:cubicBezTo>
                    <a:pt x="310" y="1203"/>
                    <a:pt x="322" y="1155"/>
                    <a:pt x="358" y="1131"/>
                  </a:cubicBezTo>
                  <a:cubicBezTo>
                    <a:pt x="382" y="1096"/>
                    <a:pt x="429" y="1084"/>
                    <a:pt x="477" y="1084"/>
                  </a:cubicBezTo>
                  <a:close/>
                  <a:moveTo>
                    <a:pt x="8704" y="1084"/>
                  </a:moveTo>
                  <a:cubicBezTo>
                    <a:pt x="8752" y="1084"/>
                    <a:pt x="8799" y="1096"/>
                    <a:pt x="8823" y="1131"/>
                  </a:cubicBezTo>
                  <a:cubicBezTo>
                    <a:pt x="8847" y="1155"/>
                    <a:pt x="8871" y="1203"/>
                    <a:pt x="8871" y="1250"/>
                  </a:cubicBezTo>
                  <a:lnTo>
                    <a:pt x="8871" y="1929"/>
                  </a:lnTo>
                  <a:lnTo>
                    <a:pt x="8883" y="1929"/>
                  </a:lnTo>
                  <a:cubicBezTo>
                    <a:pt x="8883" y="2572"/>
                    <a:pt x="8752" y="3036"/>
                    <a:pt x="8466" y="3334"/>
                  </a:cubicBezTo>
                  <a:cubicBezTo>
                    <a:pt x="8228" y="3596"/>
                    <a:pt x="7883" y="3739"/>
                    <a:pt x="7573" y="3870"/>
                  </a:cubicBezTo>
                  <a:cubicBezTo>
                    <a:pt x="7430" y="3929"/>
                    <a:pt x="7263" y="3989"/>
                    <a:pt x="7133" y="4072"/>
                  </a:cubicBezTo>
                  <a:cubicBezTo>
                    <a:pt x="7275" y="3620"/>
                    <a:pt x="7347" y="3120"/>
                    <a:pt x="7347" y="2620"/>
                  </a:cubicBezTo>
                  <a:lnTo>
                    <a:pt x="7347" y="1917"/>
                  </a:lnTo>
                  <a:cubicBezTo>
                    <a:pt x="7585" y="1917"/>
                    <a:pt x="7799" y="1798"/>
                    <a:pt x="7930" y="1608"/>
                  </a:cubicBezTo>
                  <a:lnTo>
                    <a:pt x="8061" y="1429"/>
                  </a:lnTo>
                  <a:cubicBezTo>
                    <a:pt x="8216" y="1215"/>
                    <a:pt x="8454" y="1084"/>
                    <a:pt x="8704" y="1084"/>
                  </a:cubicBezTo>
                  <a:close/>
                  <a:moveTo>
                    <a:pt x="7347" y="345"/>
                  </a:moveTo>
                  <a:lnTo>
                    <a:pt x="7347" y="726"/>
                  </a:lnTo>
                  <a:lnTo>
                    <a:pt x="5954" y="726"/>
                  </a:lnTo>
                  <a:cubicBezTo>
                    <a:pt x="5859" y="726"/>
                    <a:pt x="5787" y="798"/>
                    <a:pt x="5787" y="893"/>
                  </a:cubicBezTo>
                  <a:cubicBezTo>
                    <a:pt x="5787" y="976"/>
                    <a:pt x="5859" y="1060"/>
                    <a:pt x="5954" y="1060"/>
                  </a:cubicBezTo>
                  <a:lnTo>
                    <a:pt x="7013" y="1060"/>
                  </a:lnTo>
                  <a:lnTo>
                    <a:pt x="7013" y="2620"/>
                  </a:lnTo>
                  <a:cubicBezTo>
                    <a:pt x="7037" y="4036"/>
                    <a:pt x="6359" y="5382"/>
                    <a:pt x="5204" y="6239"/>
                  </a:cubicBezTo>
                  <a:lnTo>
                    <a:pt x="5085" y="6322"/>
                  </a:lnTo>
                  <a:cubicBezTo>
                    <a:pt x="5061" y="6322"/>
                    <a:pt x="5025" y="6310"/>
                    <a:pt x="5001" y="6310"/>
                  </a:cubicBezTo>
                  <a:lnTo>
                    <a:pt x="4192" y="6310"/>
                  </a:lnTo>
                  <a:cubicBezTo>
                    <a:pt x="4168" y="6310"/>
                    <a:pt x="4132" y="6310"/>
                    <a:pt x="4108" y="6322"/>
                  </a:cubicBezTo>
                  <a:lnTo>
                    <a:pt x="3989" y="6239"/>
                  </a:lnTo>
                  <a:cubicBezTo>
                    <a:pt x="2846" y="5382"/>
                    <a:pt x="2156" y="4048"/>
                    <a:pt x="2156" y="2620"/>
                  </a:cubicBezTo>
                  <a:lnTo>
                    <a:pt x="2156" y="1060"/>
                  </a:lnTo>
                  <a:lnTo>
                    <a:pt x="5204" y="1060"/>
                  </a:lnTo>
                  <a:cubicBezTo>
                    <a:pt x="5299" y="1060"/>
                    <a:pt x="5370" y="976"/>
                    <a:pt x="5370" y="893"/>
                  </a:cubicBezTo>
                  <a:cubicBezTo>
                    <a:pt x="5370" y="798"/>
                    <a:pt x="5299" y="726"/>
                    <a:pt x="5204" y="726"/>
                  </a:cubicBezTo>
                  <a:lnTo>
                    <a:pt x="1810" y="726"/>
                  </a:lnTo>
                  <a:lnTo>
                    <a:pt x="1810" y="345"/>
                  </a:lnTo>
                  <a:close/>
                  <a:moveTo>
                    <a:pt x="5001" y="6632"/>
                  </a:moveTo>
                  <a:cubicBezTo>
                    <a:pt x="5061" y="6632"/>
                    <a:pt x="5108" y="6680"/>
                    <a:pt x="5108" y="6739"/>
                  </a:cubicBezTo>
                  <a:lnTo>
                    <a:pt x="5108" y="6858"/>
                  </a:lnTo>
                  <a:cubicBezTo>
                    <a:pt x="5108" y="6918"/>
                    <a:pt x="5061" y="6965"/>
                    <a:pt x="5001" y="6965"/>
                  </a:cubicBezTo>
                  <a:lnTo>
                    <a:pt x="4192" y="6965"/>
                  </a:lnTo>
                  <a:cubicBezTo>
                    <a:pt x="4132" y="6965"/>
                    <a:pt x="4085" y="6918"/>
                    <a:pt x="4085" y="6858"/>
                  </a:cubicBezTo>
                  <a:lnTo>
                    <a:pt x="4085" y="6739"/>
                  </a:lnTo>
                  <a:cubicBezTo>
                    <a:pt x="4085" y="6680"/>
                    <a:pt x="4132" y="6632"/>
                    <a:pt x="4192" y="6632"/>
                  </a:cubicBezTo>
                  <a:close/>
                  <a:moveTo>
                    <a:pt x="4787" y="7287"/>
                  </a:moveTo>
                  <a:lnTo>
                    <a:pt x="4787" y="8882"/>
                  </a:lnTo>
                  <a:lnTo>
                    <a:pt x="4406" y="8882"/>
                  </a:lnTo>
                  <a:lnTo>
                    <a:pt x="4406" y="7287"/>
                  </a:lnTo>
                  <a:close/>
                  <a:moveTo>
                    <a:pt x="5609" y="9216"/>
                  </a:moveTo>
                  <a:cubicBezTo>
                    <a:pt x="5728" y="9216"/>
                    <a:pt x="5823" y="9299"/>
                    <a:pt x="5823" y="9418"/>
                  </a:cubicBezTo>
                  <a:lnTo>
                    <a:pt x="5823" y="9609"/>
                  </a:lnTo>
                  <a:lnTo>
                    <a:pt x="4370" y="9609"/>
                  </a:lnTo>
                  <a:cubicBezTo>
                    <a:pt x="4287" y="9609"/>
                    <a:pt x="4204" y="9680"/>
                    <a:pt x="4204" y="9775"/>
                  </a:cubicBezTo>
                  <a:cubicBezTo>
                    <a:pt x="4204" y="9870"/>
                    <a:pt x="4287" y="9942"/>
                    <a:pt x="4370" y="9942"/>
                  </a:cubicBezTo>
                  <a:lnTo>
                    <a:pt x="6585" y="9942"/>
                  </a:lnTo>
                  <a:cubicBezTo>
                    <a:pt x="6609" y="9942"/>
                    <a:pt x="6621" y="9954"/>
                    <a:pt x="6632" y="9966"/>
                  </a:cubicBezTo>
                  <a:lnTo>
                    <a:pt x="6787" y="10763"/>
                  </a:lnTo>
                  <a:cubicBezTo>
                    <a:pt x="6787" y="10775"/>
                    <a:pt x="6787" y="10787"/>
                    <a:pt x="6763" y="10787"/>
                  </a:cubicBezTo>
                  <a:cubicBezTo>
                    <a:pt x="6763" y="10787"/>
                    <a:pt x="6752" y="10799"/>
                    <a:pt x="6740" y="10799"/>
                  </a:cubicBezTo>
                  <a:lnTo>
                    <a:pt x="2453" y="10799"/>
                  </a:lnTo>
                  <a:cubicBezTo>
                    <a:pt x="2441" y="10799"/>
                    <a:pt x="2418" y="10787"/>
                    <a:pt x="2418" y="10787"/>
                  </a:cubicBezTo>
                  <a:cubicBezTo>
                    <a:pt x="2418" y="10787"/>
                    <a:pt x="2406" y="10775"/>
                    <a:pt x="2406" y="10763"/>
                  </a:cubicBezTo>
                  <a:lnTo>
                    <a:pt x="2561" y="9966"/>
                  </a:lnTo>
                  <a:cubicBezTo>
                    <a:pt x="2561" y="9954"/>
                    <a:pt x="2572" y="9942"/>
                    <a:pt x="2596" y="9942"/>
                  </a:cubicBezTo>
                  <a:lnTo>
                    <a:pt x="3596" y="9942"/>
                  </a:lnTo>
                  <a:cubicBezTo>
                    <a:pt x="3692" y="9942"/>
                    <a:pt x="3763" y="9870"/>
                    <a:pt x="3763" y="9775"/>
                  </a:cubicBezTo>
                  <a:cubicBezTo>
                    <a:pt x="3763" y="9680"/>
                    <a:pt x="3692" y="9609"/>
                    <a:pt x="3596" y="9609"/>
                  </a:cubicBezTo>
                  <a:lnTo>
                    <a:pt x="3370" y="9609"/>
                  </a:lnTo>
                  <a:lnTo>
                    <a:pt x="3370" y="9418"/>
                  </a:lnTo>
                  <a:cubicBezTo>
                    <a:pt x="3370" y="9299"/>
                    <a:pt x="3465" y="9216"/>
                    <a:pt x="3584" y="9216"/>
                  </a:cubicBezTo>
                  <a:close/>
                  <a:moveTo>
                    <a:pt x="1810" y="0"/>
                  </a:moveTo>
                  <a:cubicBezTo>
                    <a:pt x="1656" y="0"/>
                    <a:pt x="1501" y="131"/>
                    <a:pt x="1501" y="310"/>
                  </a:cubicBezTo>
                  <a:lnTo>
                    <a:pt x="1501" y="726"/>
                  </a:lnTo>
                  <a:cubicBezTo>
                    <a:pt x="1501" y="893"/>
                    <a:pt x="1632" y="1036"/>
                    <a:pt x="1810" y="1036"/>
                  </a:cubicBezTo>
                  <a:lnTo>
                    <a:pt x="1846" y="1036"/>
                  </a:lnTo>
                  <a:lnTo>
                    <a:pt x="1846" y="1572"/>
                  </a:lnTo>
                  <a:cubicBezTo>
                    <a:pt x="1727" y="1572"/>
                    <a:pt x="1608" y="1512"/>
                    <a:pt x="1537" y="1417"/>
                  </a:cubicBezTo>
                  <a:lnTo>
                    <a:pt x="1394" y="1238"/>
                  </a:lnTo>
                  <a:cubicBezTo>
                    <a:pt x="1191" y="941"/>
                    <a:pt x="846" y="762"/>
                    <a:pt x="489" y="762"/>
                  </a:cubicBezTo>
                  <a:cubicBezTo>
                    <a:pt x="358" y="762"/>
                    <a:pt x="239" y="798"/>
                    <a:pt x="144" y="905"/>
                  </a:cubicBezTo>
                  <a:cubicBezTo>
                    <a:pt x="60" y="1000"/>
                    <a:pt x="1" y="1131"/>
                    <a:pt x="1" y="1250"/>
                  </a:cubicBezTo>
                  <a:lnTo>
                    <a:pt x="1" y="1929"/>
                  </a:lnTo>
                  <a:cubicBezTo>
                    <a:pt x="1" y="3560"/>
                    <a:pt x="834" y="3894"/>
                    <a:pt x="1501" y="4179"/>
                  </a:cubicBezTo>
                  <a:cubicBezTo>
                    <a:pt x="1870" y="4334"/>
                    <a:pt x="2203" y="4465"/>
                    <a:pt x="2370" y="4786"/>
                  </a:cubicBezTo>
                  <a:cubicBezTo>
                    <a:pt x="2406" y="4882"/>
                    <a:pt x="2394" y="4965"/>
                    <a:pt x="2334" y="5025"/>
                  </a:cubicBezTo>
                  <a:cubicBezTo>
                    <a:pt x="2284" y="5092"/>
                    <a:pt x="2191" y="5124"/>
                    <a:pt x="2108" y="5124"/>
                  </a:cubicBezTo>
                  <a:cubicBezTo>
                    <a:pt x="2073" y="5124"/>
                    <a:pt x="2041" y="5118"/>
                    <a:pt x="2013" y="5108"/>
                  </a:cubicBezTo>
                  <a:cubicBezTo>
                    <a:pt x="1894" y="5060"/>
                    <a:pt x="1870" y="4906"/>
                    <a:pt x="1870" y="4786"/>
                  </a:cubicBezTo>
                  <a:cubicBezTo>
                    <a:pt x="1870" y="4703"/>
                    <a:pt x="1810" y="4632"/>
                    <a:pt x="1727" y="4632"/>
                  </a:cubicBezTo>
                  <a:cubicBezTo>
                    <a:pt x="1632" y="4632"/>
                    <a:pt x="1560" y="4691"/>
                    <a:pt x="1560" y="4775"/>
                  </a:cubicBezTo>
                  <a:cubicBezTo>
                    <a:pt x="1560" y="4929"/>
                    <a:pt x="1572" y="5263"/>
                    <a:pt x="1894" y="5406"/>
                  </a:cubicBezTo>
                  <a:cubicBezTo>
                    <a:pt x="1965" y="5429"/>
                    <a:pt x="2037" y="5441"/>
                    <a:pt x="2108" y="5441"/>
                  </a:cubicBezTo>
                  <a:cubicBezTo>
                    <a:pt x="2275" y="5441"/>
                    <a:pt x="2453" y="5370"/>
                    <a:pt x="2572" y="5251"/>
                  </a:cubicBezTo>
                  <a:cubicBezTo>
                    <a:pt x="2584" y="5239"/>
                    <a:pt x="2608" y="5227"/>
                    <a:pt x="2608" y="5203"/>
                  </a:cubicBezTo>
                  <a:cubicBezTo>
                    <a:pt x="2918" y="5703"/>
                    <a:pt x="3323" y="6144"/>
                    <a:pt x="3811" y="6489"/>
                  </a:cubicBezTo>
                  <a:lnTo>
                    <a:pt x="3834" y="6501"/>
                  </a:lnTo>
                  <a:cubicBezTo>
                    <a:pt x="3799" y="6561"/>
                    <a:pt x="3775" y="6656"/>
                    <a:pt x="3775" y="6727"/>
                  </a:cubicBezTo>
                  <a:lnTo>
                    <a:pt x="3775" y="6846"/>
                  </a:lnTo>
                  <a:cubicBezTo>
                    <a:pt x="3775" y="7037"/>
                    <a:pt x="3918" y="7215"/>
                    <a:pt x="4096" y="7263"/>
                  </a:cubicBezTo>
                  <a:lnTo>
                    <a:pt x="4096" y="8870"/>
                  </a:lnTo>
                  <a:lnTo>
                    <a:pt x="3596" y="8870"/>
                  </a:lnTo>
                  <a:cubicBezTo>
                    <a:pt x="3299" y="8870"/>
                    <a:pt x="3061" y="9108"/>
                    <a:pt x="3061" y="9406"/>
                  </a:cubicBezTo>
                  <a:lnTo>
                    <a:pt x="3061" y="9597"/>
                  </a:lnTo>
                  <a:lnTo>
                    <a:pt x="2620" y="9597"/>
                  </a:lnTo>
                  <a:cubicBezTo>
                    <a:pt x="2441" y="9597"/>
                    <a:pt x="2287" y="9716"/>
                    <a:pt x="2263" y="9894"/>
                  </a:cubicBezTo>
                  <a:lnTo>
                    <a:pt x="2108" y="10680"/>
                  </a:lnTo>
                  <a:cubicBezTo>
                    <a:pt x="2096" y="10787"/>
                    <a:pt x="2108" y="10906"/>
                    <a:pt x="2191" y="10978"/>
                  </a:cubicBezTo>
                  <a:cubicBezTo>
                    <a:pt x="2263" y="11073"/>
                    <a:pt x="2370" y="11121"/>
                    <a:pt x="2465" y="11121"/>
                  </a:cubicBezTo>
                  <a:lnTo>
                    <a:pt x="6752" y="11121"/>
                  </a:lnTo>
                  <a:cubicBezTo>
                    <a:pt x="6859" y="11121"/>
                    <a:pt x="6966" y="11073"/>
                    <a:pt x="7037" y="10978"/>
                  </a:cubicBezTo>
                  <a:cubicBezTo>
                    <a:pt x="7109" y="10894"/>
                    <a:pt x="7144" y="10787"/>
                    <a:pt x="7109" y="10680"/>
                  </a:cubicBezTo>
                  <a:lnTo>
                    <a:pt x="6966" y="9894"/>
                  </a:lnTo>
                  <a:cubicBezTo>
                    <a:pt x="6930" y="9716"/>
                    <a:pt x="6787" y="9597"/>
                    <a:pt x="6609" y="9597"/>
                  </a:cubicBezTo>
                  <a:lnTo>
                    <a:pt x="6156" y="9597"/>
                  </a:lnTo>
                  <a:lnTo>
                    <a:pt x="6156" y="9406"/>
                  </a:lnTo>
                  <a:cubicBezTo>
                    <a:pt x="6156" y="9108"/>
                    <a:pt x="5918" y="8870"/>
                    <a:pt x="5620" y="8870"/>
                  </a:cubicBezTo>
                  <a:lnTo>
                    <a:pt x="5132" y="8870"/>
                  </a:lnTo>
                  <a:lnTo>
                    <a:pt x="5132" y="7263"/>
                  </a:lnTo>
                  <a:cubicBezTo>
                    <a:pt x="5311" y="7215"/>
                    <a:pt x="5442" y="7037"/>
                    <a:pt x="5442" y="6846"/>
                  </a:cubicBezTo>
                  <a:lnTo>
                    <a:pt x="5442" y="6727"/>
                  </a:lnTo>
                  <a:cubicBezTo>
                    <a:pt x="5442" y="6632"/>
                    <a:pt x="5418" y="6561"/>
                    <a:pt x="5382" y="6501"/>
                  </a:cubicBezTo>
                  <a:lnTo>
                    <a:pt x="5418" y="6489"/>
                  </a:lnTo>
                  <a:cubicBezTo>
                    <a:pt x="5894" y="6132"/>
                    <a:pt x="6311" y="5703"/>
                    <a:pt x="6621" y="5203"/>
                  </a:cubicBezTo>
                  <a:cubicBezTo>
                    <a:pt x="6632" y="5227"/>
                    <a:pt x="6656" y="5239"/>
                    <a:pt x="6656" y="5251"/>
                  </a:cubicBezTo>
                  <a:cubicBezTo>
                    <a:pt x="6775" y="5382"/>
                    <a:pt x="6954" y="5441"/>
                    <a:pt x="7109" y="5441"/>
                  </a:cubicBezTo>
                  <a:cubicBezTo>
                    <a:pt x="7192" y="5441"/>
                    <a:pt x="7263" y="5429"/>
                    <a:pt x="7335" y="5406"/>
                  </a:cubicBezTo>
                  <a:cubicBezTo>
                    <a:pt x="7644" y="5263"/>
                    <a:pt x="7668" y="4929"/>
                    <a:pt x="7668" y="4775"/>
                  </a:cubicBezTo>
                  <a:cubicBezTo>
                    <a:pt x="7668" y="4701"/>
                    <a:pt x="7603" y="4628"/>
                    <a:pt x="7531" y="4628"/>
                  </a:cubicBezTo>
                  <a:cubicBezTo>
                    <a:pt x="7521" y="4628"/>
                    <a:pt x="7511" y="4629"/>
                    <a:pt x="7502" y="4632"/>
                  </a:cubicBezTo>
                  <a:cubicBezTo>
                    <a:pt x="7406" y="4632"/>
                    <a:pt x="7335" y="4703"/>
                    <a:pt x="7347" y="4786"/>
                  </a:cubicBezTo>
                  <a:cubicBezTo>
                    <a:pt x="7347" y="4906"/>
                    <a:pt x="7335" y="5048"/>
                    <a:pt x="7216" y="5108"/>
                  </a:cubicBezTo>
                  <a:cubicBezTo>
                    <a:pt x="7188" y="5117"/>
                    <a:pt x="7158" y="5122"/>
                    <a:pt x="7128" y="5122"/>
                  </a:cubicBezTo>
                  <a:cubicBezTo>
                    <a:pt x="7043" y="5122"/>
                    <a:pt x="6956" y="5086"/>
                    <a:pt x="6894" y="5025"/>
                  </a:cubicBezTo>
                  <a:cubicBezTo>
                    <a:pt x="6835" y="4953"/>
                    <a:pt x="6811" y="4882"/>
                    <a:pt x="6859" y="4786"/>
                  </a:cubicBezTo>
                  <a:cubicBezTo>
                    <a:pt x="7025" y="4465"/>
                    <a:pt x="7335" y="4334"/>
                    <a:pt x="7728" y="4179"/>
                  </a:cubicBezTo>
                  <a:cubicBezTo>
                    <a:pt x="8395" y="3917"/>
                    <a:pt x="9228" y="3572"/>
                    <a:pt x="9228" y="1929"/>
                  </a:cubicBezTo>
                  <a:lnTo>
                    <a:pt x="9228" y="1250"/>
                  </a:lnTo>
                  <a:cubicBezTo>
                    <a:pt x="9216" y="1131"/>
                    <a:pt x="9168" y="1000"/>
                    <a:pt x="9061" y="905"/>
                  </a:cubicBezTo>
                  <a:cubicBezTo>
                    <a:pt x="8978" y="822"/>
                    <a:pt x="8859" y="762"/>
                    <a:pt x="8716" y="762"/>
                  </a:cubicBezTo>
                  <a:cubicBezTo>
                    <a:pt x="8359" y="762"/>
                    <a:pt x="8025" y="941"/>
                    <a:pt x="7811" y="1238"/>
                  </a:cubicBezTo>
                  <a:lnTo>
                    <a:pt x="7680" y="1417"/>
                  </a:lnTo>
                  <a:cubicBezTo>
                    <a:pt x="7609" y="1512"/>
                    <a:pt x="7490" y="1572"/>
                    <a:pt x="7371" y="1572"/>
                  </a:cubicBezTo>
                  <a:lnTo>
                    <a:pt x="7371" y="1036"/>
                  </a:lnTo>
                  <a:lnTo>
                    <a:pt x="7394" y="1036"/>
                  </a:lnTo>
                  <a:cubicBezTo>
                    <a:pt x="7561" y="1036"/>
                    <a:pt x="7704" y="905"/>
                    <a:pt x="7704" y="726"/>
                  </a:cubicBezTo>
                  <a:lnTo>
                    <a:pt x="7704" y="310"/>
                  </a:lnTo>
                  <a:cubicBezTo>
                    <a:pt x="7704" y="143"/>
                    <a:pt x="7573"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8;p47">
              <a:extLst>
                <a:ext uri="{FF2B5EF4-FFF2-40B4-BE49-F238E27FC236}">
                  <a16:creationId xmlns:a16="http://schemas.microsoft.com/office/drawing/2014/main" id="{F23A7FB5-DEB0-9446-A7E6-5CC012DEC192}"/>
                </a:ext>
              </a:extLst>
            </p:cNvPr>
            <p:cNvSpPr/>
            <p:nvPr/>
          </p:nvSpPr>
          <p:spPr>
            <a:xfrm>
              <a:off x="4118903" y="3867139"/>
              <a:ext cx="93987" cy="87971"/>
            </a:xfrm>
            <a:custGeom>
              <a:avLst/>
              <a:gdLst/>
              <a:ahLst/>
              <a:cxnLst/>
              <a:rect l="l" t="t" r="r" b="b"/>
              <a:pathLst>
                <a:path w="2953" h="2764" extrusionOk="0">
                  <a:moveTo>
                    <a:pt x="1477" y="489"/>
                  </a:moveTo>
                  <a:lnTo>
                    <a:pt x="1727" y="989"/>
                  </a:lnTo>
                  <a:cubicBezTo>
                    <a:pt x="1762" y="1049"/>
                    <a:pt x="1822" y="1096"/>
                    <a:pt x="1881" y="1096"/>
                  </a:cubicBezTo>
                  <a:lnTo>
                    <a:pt x="2441" y="1180"/>
                  </a:lnTo>
                  <a:lnTo>
                    <a:pt x="2036" y="1584"/>
                  </a:lnTo>
                  <a:cubicBezTo>
                    <a:pt x="2000" y="1632"/>
                    <a:pt x="1977" y="1692"/>
                    <a:pt x="1977" y="1763"/>
                  </a:cubicBezTo>
                  <a:lnTo>
                    <a:pt x="2072" y="2335"/>
                  </a:lnTo>
                  <a:lnTo>
                    <a:pt x="1560" y="2061"/>
                  </a:lnTo>
                  <a:cubicBezTo>
                    <a:pt x="1536" y="2049"/>
                    <a:pt x="1500" y="2037"/>
                    <a:pt x="1477" y="2037"/>
                  </a:cubicBezTo>
                  <a:cubicBezTo>
                    <a:pt x="1441" y="2037"/>
                    <a:pt x="1417" y="2049"/>
                    <a:pt x="1381" y="2061"/>
                  </a:cubicBezTo>
                  <a:lnTo>
                    <a:pt x="881" y="2335"/>
                  </a:lnTo>
                  <a:lnTo>
                    <a:pt x="965" y="1763"/>
                  </a:lnTo>
                  <a:cubicBezTo>
                    <a:pt x="988" y="1703"/>
                    <a:pt x="953" y="1632"/>
                    <a:pt x="905" y="1584"/>
                  </a:cubicBezTo>
                  <a:lnTo>
                    <a:pt x="512" y="1180"/>
                  </a:lnTo>
                  <a:lnTo>
                    <a:pt x="1072" y="1096"/>
                  </a:lnTo>
                  <a:cubicBezTo>
                    <a:pt x="1131" y="1084"/>
                    <a:pt x="1191" y="1049"/>
                    <a:pt x="1227" y="989"/>
                  </a:cubicBezTo>
                  <a:lnTo>
                    <a:pt x="1477" y="489"/>
                  </a:lnTo>
                  <a:close/>
                  <a:moveTo>
                    <a:pt x="1477" y="1"/>
                  </a:moveTo>
                  <a:cubicBezTo>
                    <a:pt x="1405" y="1"/>
                    <a:pt x="1322" y="49"/>
                    <a:pt x="1298" y="108"/>
                  </a:cubicBezTo>
                  <a:lnTo>
                    <a:pt x="953" y="799"/>
                  </a:lnTo>
                  <a:lnTo>
                    <a:pt x="191" y="906"/>
                  </a:lnTo>
                  <a:cubicBezTo>
                    <a:pt x="119" y="918"/>
                    <a:pt x="60" y="965"/>
                    <a:pt x="36" y="1037"/>
                  </a:cubicBezTo>
                  <a:cubicBezTo>
                    <a:pt x="0" y="1108"/>
                    <a:pt x="36" y="1180"/>
                    <a:pt x="72" y="1227"/>
                  </a:cubicBezTo>
                  <a:lnTo>
                    <a:pt x="631" y="1763"/>
                  </a:lnTo>
                  <a:lnTo>
                    <a:pt x="488" y="2525"/>
                  </a:lnTo>
                  <a:cubicBezTo>
                    <a:pt x="476" y="2596"/>
                    <a:pt x="512" y="2668"/>
                    <a:pt x="572" y="2716"/>
                  </a:cubicBezTo>
                  <a:cubicBezTo>
                    <a:pt x="604" y="2741"/>
                    <a:pt x="639" y="2753"/>
                    <a:pt x="676" y="2753"/>
                  </a:cubicBezTo>
                  <a:cubicBezTo>
                    <a:pt x="708" y="2753"/>
                    <a:pt x="741" y="2744"/>
                    <a:pt x="774" y="2727"/>
                  </a:cubicBezTo>
                  <a:lnTo>
                    <a:pt x="1465" y="2370"/>
                  </a:lnTo>
                  <a:lnTo>
                    <a:pt x="2143" y="2727"/>
                  </a:lnTo>
                  <a:cubicBezTo>
                    <a:pt x="2179" y="2751"/>
                    <a:pt x="2203" y="2763"/>
                    <a:pt x="2239" y="2763"/>
                  </a:cubicBezTo>
                  <a:cubicBezTo>
                    <a:pt x="2274" y="2763"/>
                    <a:pt x="2310" y="2751"/>
                    <a:pt x="2358" y="2716"/>
                  </a:cubicBezTo>
                  <a:cubicBezTo>
                    <a:pt x="2417" y="2668"/>
                    <a:pt x="2441" y="2596"/>
                    <a:pt x="2429" y="2525"/>
                  </a:cubicBezTo>
                  <a:lnTo>
                    <a:pt x="2298" y="1763"/>
                  </a:lnTo>
                  <a:lnTo>
                    <a:pt x="2846" y="1227"/>
                  </a:lnTo>
                  <a:cubicBezTo>
                    <a:pt x="2917" y="1180"/>
                    <a:pt x="2953" y="1108"/>
                    <a:pt x="2917" y="1037"/>
                  </a:cubicBezTo>
                  <a:cubicBezTo>
                    <a:pt x="2893" y="965"/>
                    <a:pt x="2834" y="918"/>
                    <a:pt x="2751" y="906"/>
                  </a:cubicBezTo>
                  <a:lnTo>
                    <a:pt x="2000" y="799"/>
                  </a:lnTo>
                  <a:lnTo>
                    <a:pt x="1655" y="108"/>
                  </a:lnTo>
                  <a:cubicBezTo>
                    <a:pt x="1619" y="37"/>
                    <a:pt x="1548"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359;p47">
            <a:extLst>
              <a:ext uri="{FF2B5EF4-FFF2-40B4-BE49-F238E27FC236}">
                <a16:creationId xmlns:a16="http://schemas.microsoft.com/office/drawing/2014/main" id="{8FC259B3-F635-FA43-8CFE-A3D843659145}"/>
              </a:ext>
            </a:extLst>
          </p:cNvPr>
          <p:cNvCxnSpPr/>
          <p:nvPr/>
        </p:nvCxnSpPr>
        <p:spPr>
          <a:xfrm>
            <a:off x="4251963" y="1168413"/>
            <a:ext cx="647100" cy="0"/>
          </a:xfrm>
          <a:prstGeom prst="straightConnector1">
            <a:avLst/>
          </a:prstGeom>
          <a:noFill/>
          <a:ln w="19050" cap="flat" cmpd="sng">
            <a:solidFill>
              <a:schemeClr val="dk1"/>
            </a:solidFill>
            <a:prstDash val="solid"/>
            <a:round/>
            <a:headEnd type="none" w="med" len="med"/>
            <a:tailEnd type="none" w="med" len="med"/>
          </a:ln>
        </p:spPr>
      </p:cxnSp>
      <p:sp>
        <p:nvSpPr>
          <p:cNvPr id="41" name="Curved Down Arrow 40">
            <a:extLst>
              <a:ext uri="{FF2B5EF4-FFF2-40B4-BE49-F238E27FC236}">
                <a16:creationId xmlns:a16="http://schemas.microsoft.com/office/drawing/2014/main" id="{B255A8D5-FFDB-B747-B4F7-9AA6F508022D}"/>
              </a:ext>
            </a:extLst>
          </p:cNvPr>
          <p:cNvSpPr/>
          <p:nvPr/>
        </p:nvSpPr>
        <p:spPr>
          <a:xfrm>
            <a:off x="4473779" y="3299710"/>
            <a:ext cx="283427" cy="3307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urved Down Arrow 41">
            <a:extLst>
              <a:ext uri="{FF2B5EF4-FFF2-40B4-BE49-F238E27FC236}">
                <a16:creationId xmlns:a16="http://schemas.microsoft.com/office/drawing/2014/main" id="{442764F2-4D64-6F40-9C1F-64915393568E}"/>
              </a:ext>
            </a:extLst>
          </p:cNvPr>
          <p:cNvSpPr/>
          <p:nvPr/>
        </p:nvSpPr>
        <p:spPr>
          <a:xfrm>
            <a:off x="7311844" y="3155829"/>
            <a:ext cx="283427" cy="3307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376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8;p46">
            <a:extLst>
              <a:ext uri="{FF2B5EF4-FFF2-40B4-BE49-F238E27FC236}">
                <a16:creationId xmlns:a16="http://schemas.microsoft.com/office/drawing/2014/main" id="{ED1F98A0-B146-8544-A098-138E049C45D8}"/>
              </a:ext>
            </a:extLst>
          </p:cNvPr>
          <p:cNvSpPr txBox="1">
            <a:spLocks/>
          </p:cNvSpPr>
          <p:nvPr/>
        </p:nvSpPr>
        <p:spPr>
          <a:xfrm>
            <a:off x="-244262" y="280264"/>
            <a:ext cx="5195400" cy="52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800" b="1">
                <a:latin typeface="Perpetua" panose="02020502060401020303" pitchFamily="18" charset="77"/>
              </a:rPr>
              <a:t>Methods</a:t>
            </a:r>
            <a:r>
              <a:rPr lang="zh-CN" altLang="en-US" sz="2800" b="1">
                <a:latin typeface="Perpetua" panose="02020502060401020303" pitchFamily="18" charset="77"/>
              </a:rPr>
              <a:t> </a:t>
            </a:r>
            <a:r>
              <a:rPr lang="en-US" altLang="zh-CN" sz="2800" b="1">
                <a:latin typeface="Perpetua" panose="02020502060401020303" pitchFamily="18" charset="77"/>
              </a:rPr>
              <a:t>and</a:t>
            </a:r>
            <a:r>
              <a:rPr lang="zh-CN" altLang="en-US" sz="2800" b="1">
                <a:latin typeface="Perpetua" panose="02020502060401020303" pitchFamily="18" charset="77"/>
              </a:rPr>
              <a:t> </a:t>
            </a:r>
            <a:r>
              <a:rPr lang="en-US" altLang="zh-CN" sz="2800" b="1">
                <a:latin typeface="Perpetua" panose="02020502060401020303" pitchFamily="18" charset="77"/>
              </a:rPr>
              <a:t>Opportunity</a:t>
            </a:r>
            <a:endParaRPr lang="en-SG" sz="2800" b="1">
              <a:latin typeface="Perpetua" panose="02020502060401020303" pitchFamily="18" charset="77"/>
            </a:endParaRPr>
          </a:p>
        </p:txBody>
      </p:sp>
      <p:sp>
        <p:nvSpPr>
          <p:cNvPr id="5" name="Google Shape;330;p46">
            <a:extLst>
              <a:ext uri="{FF2B5EF4-FFF2-40B4-BE49-F238E27FC236}">
                <a16:creationId xmlns:a16="http://schemas.microsoft.com/office/drawing/2014/main" id="{D0B9512B-BE6C-504C-B3CD-DD9752F3F96E}"/>
              </a:ext>
            </a:extLst>
          </p:cNvPr>
          <p:cNvSpPr txBox="1">
            <a:spLocks/>
          </p:cNvSpPr>
          <p:nvPr/>
        </p:nvSpPr>
        <p:spPr>
          <a:xfrm>
            <a:off x="529517" y="1369387"/>
            <a:ext cx="3073892" cy="3173423"/>
          </a:xfrm>
          <a:prstGeom prst="rect">
            <a:avLst/>
          </a:prstGeom>
          <a:ln>
            <a:solidFill>
              <a:schemeClr val="tx1">
                <a:lumMod val="50000"/>
                <a:lumOff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600">
                <a:latin typeface="Perpetua" panose="02020502060401020303" pitchFamily="18" charset="77"/>
              </a:rPr>
              <a:t>G</a:t>
            </a:r>
            <a:r>
              <a:rPr lang="en-SG" sz="1600" err="1">
                <a:latin typeface="Perpetua" panose="02020502060401020303" pitchFamily="18" charset="77"/>
              </a:rPr>
              <a:t>rowth</a:t>
            </a:r>
            <a:r>
              <a:rPr lang="zh-CN" altLang="en-US" sz="1600">
                <a:latin typeface="Perpetua" panose="02020502060401020303" pitchFamily="18" charset="77"/>
              </a:rPr>
              <a:t> </a:t>
            </a:r>
            <a:r>
              <a:rPr lang="en-US" altLang="zh-CN" sz="1600">
                <a:latin typeface="Perpetua" panose="02020502060401020303" pitchFamily="18" charset="77"/>
              </a:rPr>
              <a:t>Regression</a:t>
            </a:r>
            <a:r>
              <a:rPr lang="zh-CN" altLang="en-US" sz="1600">
                <a:latin typeface="Perpetua" panose="02020502060401020303" pitchFamily="18" charset="77"/>
              </a:rPr>
              <a:t> </a:t>
            </a:r>
            <a:r>
              <a:rPr lang="en-US" altLang="zh-CN" sz="1600">
                <a:latin typeface="Perpetua" panose="02020502060401020303" pitchFamily="18" charset="77"/>
              </a:rPr>
              <a:t>with</a:t>
            </a:r>
            <a:r>
              <a:rPr lang="zh-CN" altLang="en-US" sz="1600">
                <a:latin typeface="Perpetua" panose="02020502060401020303" pitchFamily="18" charset="77"/>
              </a:rPr>
              <a:t> </a:t>
            </a:r>
            <a:r>
              <a:rPr lang="en-US" altLang="zh-CN" sz="1600">
                <a:latin typeface="Perpetua" panose="02020502060401020303" pitchFamily="18" charset="77"/>
              </a:rPr>
              <a:t>determinants:</a:t>
            </a:r>
          </a:p>
          <a:p>
            <a:endParaRPr lang="en-US" altLang="zh-CN">
              <a:latin typeface="Perpetua" panose="02020502060401020303" pitchFamily="18" charset="77"/>
            </a:endParaRPr>
          </a:p>
          <a:p>
            <a:pPr fontAlgn="base">
              <a:buFont typeface="+mj-lt"/>
              <a:buAutoNum type="arabicPeriod"/>
            </a:pPr>
            <a:r>
              <a:rPr lang="en-SG">
                <a:latin typeface="Perpetua" panose="02020502060401020303" pitchFamily="18" charset="77"/>
              </a:rPr>
              <a:t>The availability of an educated workforce</a:t>
            </a:r>
          </a:p>
          <a:p>
            <a:pPr fontAlgn="base">
              <a:buFont typeface="+mj-lt"/>
              <a:buAutoNum type="arabicPeriod"/>
            </a:pPr>
            <a:r>
              <a:rPr lang="en-SG">
                <a:latin typeface="Perpetua" panose="02020502060401020303" pitchFamily="18" charset="77"/>
              </a:rPr>
              <a:t>GDP per worker</a:t>
            </a:r>
          </a:p>
          <a:p>
            <a:pPr fontAlgn="base">
              <a:buFont typeface="+mj-lt"/>
              <a:buAutoNum type="arabicPeriod"/>
            </a:pPr>
            <a:r>
              <a:rPr lang="en-SG">
                <a:latin typeface="Perpetua" panose="02020502060401020303" pitchFamily="18" charset="77"/>
              </a:rPr>
              <a:t>Life Expectancy</a:t>
            </a:r>
          </a:p>
          <a:p>
            <a:pPr fontAlgn="base">
              <a:buFont typeface="+mj-lt"/>
              <a:buAutoNum type="arabicPeriod"/>
            </a:pPr>
            <a:r>
              <a:rPr lang="en-SG">
                <a:latin typeface="Perpetua" panose="02020502060401020303" pitchFamily="18" charset="77"/>
              </a:rPr>
              <a:t>The quality of institutions</a:t>
            </a:r>
          </a:p>
          <a:p>
            <a:pPr fontAlgn="base">
              <a:buFont typeface="+mj-lt"/>
              <a:buAutoNum type="arabicPeriod"/>
            </a:pPr>
            <a:r>
              <a:rPr lang="en-SG">
                <a:latin typeface="Perpetua" panose="02020502060401020303" pitchFamily="18" charset="77"/>
              </a:rPr>
              <a:t>Fiscal policy</a:t>
            </a:r>
          </a:p>
          <a:p>
            <a:pPr fontAlgn="base">
              <a:buFont typeface="+mj-lt"/>
              <a:buAutoNum type="arabicPeriod"/>
            </a:pPr>
            <a:r>
              <a:rPr lang="en-US" altLang="zh-CN">
                <a:latin typeface="Perpetua" panose="02020502060401020303" pitchFamily="18" charset="77"/>
              </a:rPr>
              <a:t>G</a:t>
            </a:r>
            <a:r>
              <a:rPr lang="en-SG" err="1">
                <a:latin typeface="Perpetua" panose="02020502060401020303" pitchFamily="18" charset="77"/>
              </a:rPr>
              <a:t>overnment</a:t>
            </a:r>
            <a:r>
              <a:rPr lang="en-SG">
                <a:latin typeface="Perpetua" panose="02020502060401020303" pitchFamily="18" charset="77"/>
              </a:rPr>
              <a:t> regulation</a:t>
            </a:r>
          </a:p>
          <a:p>
            <a:pPr fontAlgn="base">
              <a:buFont typeface="+mj-lt"/>
              <a:buAutoNum type="arabicPeriod"/>
            </a:pPr>
            <a:r>
              <a:rPr lang="en-SG">
                <a:latin typeface="Perpetua" panose="02020502060401020303" pitchFamily="18" charset="77"/>
              </a:rPr>
              <a:t>Movements in the population of working age relative to the overall population</a:t>
            </a:r>
          </a:p>
          <a:p>
            <a:pPr fontAlgn="base">
              <a:buFont typeface="+mj-lt"/>
              <a:buAutoNum type="arabicPeriod"/>
            </a:pPr>
            <a:r>
              <a:rPr lang="en-SG">
                <a:latin typeface="Perpetua" panose="02020502060401020303" pitchFamily="18" charset="77"/>
              </a:rPr>
              <a:t>The development of information and communication technology infrastructure</a:t>
            </a:r>
            <a:endParaRPr lang="en-US" altLang="zh-CN">
              <a:latin typeface="Perpetua" panose="02020502060401020303" pitchFamily="18" charset="77"/>
            </a:endParaRPr>
          </a:p>
          <a:p>
            <a:endParaRPr lang="en-SG" sz="1600">
              <a:latin typeface="Perpetua" panose="02020502060401020303" pitchFamily="18" charset="77"/>
            </a:endParaRPr>
          </a:p>
          <a:p>
            <a:endParaRPr lang="en-US" altLang="zh-CN" sz="1100">
              <a:latin typeface="Perpetua" panose="02020502060401020303" pitchFamily="18" charset="77"/>
            </a:endParaRPr>
          </a:p>
          <a:p>
            <a:endParaRPr lang="en-US">
              <a:latin typeface="Perpetua" panose="02020502060401020303" pitchFamily="18" charset="77"/>
            </a:endParaRPr>
          </a:p>
        </p:txBody>
      </p:sp>
      <p:sp>
        <p:nvSpPr>
          <p:cNvPr id="6" name="Google Shape;332;p46">
            <a:extLst>
              <a:ext uri="{FF2B5EF4-FFF2-40B4-BE49-F238E27FC236}">
                <a16:creationId xmlns:a16="http://schemas.microsoft.com/office/drawing/2014/main" id="{714C6793-2740-8B4B-BEF7-921E728E4519}"/>
              </a:ext>
            </a:extLst>
          </p:cNvPr>
          <p:cNvSpPr txBox="1">
            <a:spLocks/>
          </p:cNvSpPr>
          <p:nvPr/>
        </p:nvSpPr>
        <p:spPr>
          <a:xfrm>
            <a:off x="5014084" y="1316348"/>
            <a:ext cx="3386273" cy="3409837"/>
          </a:xfrm>
          <a:prstGeom prst="rect">
            <a:avLst/>
          </a:prstGeom>
          <a:ln>
            <a:solidFill>
              <a:schemeClr val="tx1">
                <a:lumMod val="50000"/>
                <a:lumOff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800" b="1">
                <a:latin typeface="Perpetua" panose="02020502060401020303" pitchFamily="18" charset="77"/>
              </a:rPr>
              <a:t>Limitations:</a:t>
            </a:r>
            <a:r>
              <a:rPr lang="zh-CN" altLang="en-US" sz="1800" b="1">
                <a:latin typeface="Perpetua" panose="02020502060401020303" pitchFamily="18" charset="77"/>
              </a:rPr>
              <a:t> </a:t>
            </a:r>
            <a:endParaRPr lang="en-SG" altLang="zh-CN" sz="1800" b="1">
              <a:latin typeface="Perpetua" panose="02020502060401020303" pitchFamily="18" charset="77"/>
            </a:endParaRPr>
          </a:p>
          <a:p>
            <a:pPr marL="285750" indent="-285750">
              <a:buFont typeface="Arial" panose="020B0604020202020204" pitchFamily="34" charset="0"/>
              <a:buChar char="•"/>
            </a:pPr>
            <a:r>
              <a:rPr lang="en-SG" altLang="zh-CN" sz="1600">
                <a:latin typeface="Perpetua" panose="02020502060401020303" pitchFamily="18" charset="77"/>
              </a:rPr>
              <a:t>S</a:t>
            </a:r>
            <a:r>
              <a:rPr lang="en-SG" sz="1600">
                <a:latin typeface="Perpetua" panose="02020502060401020303" pitchFamily="18" charset="77"/>
              </a:rPr>
              <a:t>ocial and environmental </a:t>
            </a:r>
            <a:r>
              <a:rPr lang="en-US" altLang="zh-CN" sz="1600">
                <a:latin typeface="Perpetua" panose="02020502060401020303" pitchFamily="18" charset="77"/>
              </a:rPr>
              <a:t>factors.</a:t>
            </a:r>
          </a:p>
          <a:p>
            <a:pPr marL="285750" indent="-285750">
              <a:buFont typeface="Arial" panose="020B0604020202020204" pitchFamily="34" charset="0"/>
              <a:buChar char="•"/>
            </a:pPr>
            <a:r>
              <a:rPr lang="en-US" altLang="zh-CN" sz="1600">
                <a:latin typeface="Perpetua" panose="02020502060401020303" pitchFamily="18" charset="77"/>
              </a:rPr>
              <a:t>C</a:t>
            </a:r>
            <a:r>
              <a:rPr lang="en-SG" sz="1600" err="1">
                <a:latin typeface="Perpetua" panose="02020502060401020303" pitchFamily="18" charset="77"/>
              </a:rPr>
              <a:t>urrent</a:t>
            </a:r>
            <a:r>
              <a:rPr lang="en-SG" sz="1600">
                <a:latin typeface="Perpetua" panose="02020502060401020303" pitchFamily="18" charset="77"/>
              </a:rPr>
              <a:t> set of variables may not be all-encompassing</a:t>
            </a:r>
            <a:r>
              <a:rPr lang="en-US" altLang="zh-CN" sz="1600">
                <a:latin typeface="Perpetua" panose="02020502060401020303" pitchFamily="18" charset="77"/>
              </a:rPr>
              <a:t>.</a:t>
            </a:r>
          </a:p>
          <a:p>
            <a:endParaRPr lang="en-US" altLang="zh-CN" sz="1600">
              <a:latin typeface="Perpetua" panose="02020502060401020303" pitchFamily="18" charset="77"/>
            </a:endParaRPr>
          </a:p>
          <a:p>
            <a:r>
              <a:rPr lang="en-US" altLang="zh-CN" sz="1800" b="1">
                <a:latin typeface="Perpetua" panose="02020502060401020303" pitchFamily="18" charset="77"/>
              </a:rPr>
              <a:t>Possible</a:t>
            </a:r>
            <a:r>
              <a:rPr lang="zh-CN" altLang="en-US" sz="1800" b="1">
                <a:latin typeface="Perpetua" panose="02020502060401020303" pitchFamily="18" charset="77"/>
              </a:rPr>
              <a:t> </a:t>
            </a:r>
            <a:r>
              <a:rPr lang="en-US" altLang="zh-CN" sz="1800" b="1">
                <a:latin typeface="Perpetua" panose="02020502060401020303" pitchFamily="18" charset="77"/>
              </a:rPr>
              <a:t>solutions</a:t>
            </a:r>
            <a:r>
              <a:rPr lang="en-US" altLang="zh-CN" sz="1600" b="1">
                <a:latin typeface="Perpetua" panose="02020502060401020303" pitchFamily="18" charset="77"/>
              </a:rPr>
              <a:t>:</a:t>
            </a:r>
            <a:endParaRPr lang="en-US" altLang="zh-CN">
              <a:latin typeface="Perpetua" panose="02020502060401020303" pitchFamily="18" charset="77"/>
            </a:endParaRPr>
          </a:p>
          <a:p>
            <a:r>
              <a:rPr lang="en-US" altLang="zh-CN" sz="1600">
                <a:latin typeface="Perpetua" panose="02020502060401020303" pitchFamily="18" charset="77"/>
              </a:rPr>
              <a:t>Including</a:t>
            </a:r>
            <a:r>
              <a:rPr lang="zh-CN" altLang="en-US" sz="1600">
                <a:latin typeface="Perpetua" panose="02020502060401020303" pitchFamily="18" charset="77"/>
              </a:rPr>
              <a:t> </a:t>
            </a:r>
            <a:r>
              <a:rPr lang="en-US" altLang="zh-CN" sz="1600">
                <a:latin typeface="Perpetua" panose="02020502060401020303" pitchFamily="18" charset="77"/>
              </a:rPr>
              <a:t>more</a:t>
            </a:r>
            <a:r>
              <a:rPr lang="zh-CN" altLang="en-US" sz="1600">
                <a:latin typeface="Perpetua" panose="02020502060401020303" pitchFamily="18" charset="77"/>
              </a:rPr>
              <a:t> </a:t>
            </a:r>
            <a:r>
              <a:rPr lang="en-US" altLang="zh-CN" sz="1600">
                <a:latin typeface="Perpetua" panose="02020502060401020303" pitchFamily="18" charset="77"/>
              </a:rPr>
              <a:t>variables:</a:t>
            </a:r>
            <a:endParaRPr lang="en-SG" altLang="zh-CN" sz="1600">
              <a:latin typeface="Perpetua" panose="02020502060401020303" pitchFamily="18" charset="77"/>
            </a:endParaRPr>
          </a:p>
          <a:p>
            <a:endParaRPr lang="en-SG" altLang="zh-CN" sz="1600">
              <a:latin typeface="Perpetua" panose="02020502060401020303" pitchFamily="18" charset="77"/>
            </a:endParaRPr>
          </a:p>
          <a:p>
            <a:r>
              <a:rPr lang="en-US" altLang="zh-CN" sz="1600">
                <a:latin typeface="Perpetua" panose="02020502060401020303" pitchFamily="18" charset="77"/>
              </a:rPr>
              <a:t>Reasonably</a:t>
            </a:r>
            <a:r>
              <a:rPr lang="zh-CN" altLang="en-US" sz="1600">
                <a:latin typeface="Perpetua" panose="02020502060401020303" pitchFamily="18" charset="77"/>
              </a:rPr>
              <a:t> </a:t>
            </a:r>
            <a:r>
              <a:rPr lang="en-SG" sz="1600">
                <a:latin typeface="Perpetua" panose="02020502060401020303" pitchFamily="18" charset="77"/>
              </a:rPr>
              <a:t>affects GDP</a:t>
            </a:r>
            <a:endParaRPr lang="en-SG" altLang="zh-CN" sz="1600">
              <a:latin typeface="Perpetua" panose="02020502060401020303" pitchFamily="18" charset="77"/>
            </a:endParaRPr>
          </a:p>
          <a:p>
            <a:endParaRPr lang="en-SG" altLang="zh-CN" sz="1600">
              <a:latin typeface="Perpetua" panose="02020502060401020303" pitchFamily="18" charset="77"/>
            </a:endParaRPr>
          </a:p>
          <a:p>
            <a:r>
              <a:rPr lang="en-US" altLang="zh-CN" sz="1600">
                <a:latin typeface="Perpetua" panose="02020502060401020303" pitchFamily="18" charset="77"/>
              </a:rPr>
              <a:t>Promote</a:t>
            </a:r>
            <a:r>
              <a:rPr lang="zh-CN" altLang="en-US" sz="1600">
                <a:latin typeface="Perpetua" panose="02020502060401020303" pitchFamily="18" charset="77"/>
              </a:rPr>
              <a:t> </a:t>
            </a:r>
            <a:r>
              <a:rPr lang="en-SG" sz="1600">
                <a:latin typeface="Perpetua" panose="02020502060401020303" pitchFamily="18" charset="77"/>
              </a:rPr>
              <a:t>a more optimal combination of variables that can better predict real GDP growth. </a:t>
            </a:r>
            <a:endParaRPr lang="en-US" altLang="zh-CN" sz="1600">
              <a:latin typeface="Perpetua" panose="02020502060401020303" pitchFamily="18" charset="77"/>
            </a:endParaRPr>
          </a:p>
          <a:p>
            <a:endParaRPr lang="en-US" altLang="zh-CN">
              <a:latin typeface="Perpetua" panose="02020502060401020303" pitchFamily="18" charset="77"/>
            </a:endParaRPr>
          </a:p>
          <a:p>
            <a:endParaRPr lang="en-US" altLang="zh-CN">
              <a:latin typeface="Perpetua" panose="02020502060401020303" pitchFamily="18" charset="77"/>
            </a:endParaRPr>
          </a:p>
          <a:p>
            <a:endParaRPr lang="en-SG">
              <a:latin typeface="Perpetua" panose="02020502060401020303" pitchFamily="18" charset="77"/>
            </a:endParaRPr>
          </a:p>
        </p:txBody>
      </p:sp>
      <p:sp>
        <p:nvSpPr>
          <p:cNvPr id="7" name="Google Shape;329;p46">
            <a:extLst>
              <a:ext uri="{FF2B5EF4-FFF2-40B4-BE49-F238E27FC236}">
                <a16:creationId xmlns:a16="http://schemas.microsoft.com/office/drawing/2014/main" id="{5EEDF680-FDEB-8A4B-A071-42AEF1188239}"/>
              </a:ext>
            </a:extLst>
          </p:cNvPr>
          <p:cNvSpPr txBox="1">
            <a:spLocks/>
          </p:cNvSpPr>
          <p:nvPr/>
        </p:nvSpPr>
        <p:spPr>
          <a:xfrm>
            <a:off x="363671" y="1007648"/>
            <a:ext cx="2526249"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Perpetua" panose="02020502060401020303" pitchFamily="18" charset="77"/>
              </a:rPr>
              <a:t>Current</a:t>
            </a:r>
            <a:r>
              <a:rPr lang="zh-CN" altLang="en-US" sz="2400" b="1">
                <a:latin typeface="Perpetua" panose="02020502060401020303" pitchFamily="18" charset="77"/>
              </a:rPr>
              <a:t> </a:t>
            </a:r>
            <a:r>
              <a:rPr lang="en-US" altLang="zh-CN" sz="2400" b="1">
                <a:latin typeface="Perpetua" panose="02020502060401020303" pitchFamily="18" charset="77"/>
              </a:rPr>
              <a:t>Methods</a:t>
            </a:r>
            <a:endParaRPr lang="en-SG" sz="2400" b="1">
              <a:latin typeface="Perpetua" panose="02020502060401020303" pitchFamily="18" charset="77"/>
            </a:endParaRPr>
          </a:p>
        </p:txBody>
      </p:sp>
      <p:sp>
        <p:nvSpPr>
          <p:cNvPr id="8" name="Google Shape;331;p46">
            <a:extLst>
              <a:ext uri="{FF2B5EF4-FFF2-40B4-BE49-F238E27FC236}">
                <a16:creationId xmlns:a16="http://schemas.microsoft.com/office/drawing/2014/main" id="{EAD103B7-B96F-ED40-A1D6-4354926AC2A1}"/>
              </a:ext>
            </a:extLst>
          </p:cNvPr>
          <p:cNvSpPr txBox="1">
            <a:spLocks/>
          </p:cNvSpPr>
          <p:nvPr/>
        </p:nvSpPr>
        <p:spPr>
          <a:xfrm>
            <a:off x="5194570" y="1007648"/>
            <a:ext cx="3025303" cy="30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Perpetua" panose="02020502060401020303" pitchFamily="18" charset="77"/>
              </a:rPr>
              <a:t>Business Opportunity</a:t>
            </a:r>
            <a:endParaRPr lang="en-US" sz="2400" b="1">
              <a:latin typeface="Perpetua" panose="02020502060401020303" pitchFamily="18" charset="77"/>
            </a:endParaRPr>
          </a:p>
        </p:txBody>
      </p:sp>
      <p:cxnSp>
        <p:nvCxnSpPr>
          <p:cNvPr id="9" name="Google Shape;338;p46">
            <a:extLst>
              <a:ext uri="{FF2B5EF4-FFF2-40B4-BE49-F238E27FC236}">
                <a16:creationId xmlns:a16="http://schemas.microsoft.com/office/drawing/2014/main" id="{5A106ED8-08FA-AF44-9102-8FA4CFE285B5}"/>
              </a:ext>
            </a:extLst>
          </p:cNvPr>
          <p:cNvCxnSpPr/>
          <p:nvPr/>
        </p:nvCxnSpPr>
        <p:spPr>
          <a:xfrm>
            <a:off x="3087844" y="893306"/>
            <a:ext cx="647100" cy="0"/>
          </a:xfrm>
          <a:prstGeom prst="straightConnector1">
            <a:avLst/>
          </a:prstGeom>
          <a:noFill/>
          <a:ln w="19050" cap="flat" cmpd="sng">
            <a:solidFill>
              <a:schemeClr val="dk1"/>
            </a:solidFill>
            <a:prstDash val="solid"/>
            <a:round/>
            <a:headEnd type="none" w="med" len="med"/>
            <a:tailEnd type="none" w="med" len="med"/>
          </a:ln>
        </p:spPr>
      </p:cxnSp>
      <p:sp>
        <p:nvSpPr>
          <p:cNvPr id="15" name="Curved Down Arrow 14">
            <a:extLst>
              <a:ext uri="{FF2B5EF4-FFF2-40B4-BE49-F238E27FC236}">
                <a16:creationId xmlns:a16="http://schemas.microsoft.com/office/drawing/2014/main" id="{60D9C0F5-184D-5740-83DD-64BFAA09A051}"/>
              </a:ext>
            </a:extLst>
          </p:cNvPr>
          <p:cNvSpPr/>
          <p:nvPr/>
        </p:nvSpPr>
        <p:spPr>
          <a:xfrm>
            <a:off x="6707221" y="3258766"/>
            <a:ext cx="291829" cy="487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638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7"/>
          <p:cNvSpPr txBox="1">
            <a:spLocks noGrp="1"/>
          </p:cNvSpPr>
          <p:nvPr>
            <p:ph type="title" idx="4294967295"/>
          </p:nvPr>
        </p:nvSpPr>
        <p:spPr>
          <a:xfrm>
            <a:off x="272374" y="119685"/>
            <a:ext cx="4717915" cy="1042987"/>
          </a:xfrm>
          <a:prstGeom prst="rect">
            <a:avLst/>
          </a:prstGeom>
        </p:spPr>
        <p:txBody>
          <a:bodyPr spcFirstLastPara="1" wrap="square" lIns="91425" tIns="91425" rIns="91425" bIns="91425" anchor="t" anchorCtr="0">
            <a:noAutofit/>
          </a:bodyPr>
          <a:lstStyle/>
          <a:p>
            <a:pPr>
              <a:lnSpc>
                <a:spcPct val="114999"/>
              </a:lnSpc>
              <a:spcBef>
                <a:spcPts val="1200"/>
              </a:spcBef>
              <a:spcAft>
                <a:spcPts val="1200"/>
              </a:spcAft>
            </a:pPr>
            <a:r>
              <a:rPr lang="en" sz="2800" b="1">
                <a:latin typeface="Perpetua" panose="02020502060401020303" pitchFamily="18" charset="77"/>
              </a:rPr>
              <a:t>How Machine Learning differs from Analytics Models</a:t>
            </a:r>
            <a:endParaRPr lang="en-US" sz="2800" b="1">
              <a:latin typeface="Perpetua" panose="02020502060401020303" pitchFamily="18" charset="77"/>
            </a:endParaRPr>
          </a:p>
        </p:txBody>
      </p:sp>
      <p:sp>
        <p:nvSpPr>
          <p:cNvPr id="237" name="Google Shape;237;p37"/>
          <p:cNvSpPr txBox="1">
            <a:spLocks noGrp="1"/>
          </p:cNvSpPr>
          <p:nvPr>
            <p:ph type="body" idx="4294967295"/>
          </p:nvPr>
        </p:nvSpPr>
        <p:spPr>
          <a:xfrm>
            <a:off x="272374" y="1585799"/>
            <a:ext cx="4052888" cy="1677987"/>
          </a:xfrm>
          <a:prstGeom prst="rect">
            <a:avLst/>
          </a:prstGeom>
          <a:ln>
            <a:solidFill>
              <a:srgbClr val="4472C4"/>
            </a:solidFill>
          </a:ln>
        </p:spPr>
        <p:txBody>
          <a:bodyPr spcFirstLastPara="1" wrap="square" lIns="91425" tIns="91425" rIns="91425" bIns="91425" anchor="t" anchorCtr="0">
            <a:noAutofit/>
          </a:bodyPr>
          <a:lstStyle/>
          <a:p>
            <a:pPr marL="139700" indent="0" algn="just">
              <a:buNone/>
            </a:pPr>
            <a:r>
              <a:rPr lang="en-US" b="1">
                <a:latin typeface="Perpetua" panose="02020502060401020303" pitchFamily="18" charset="77"/>
              </a:rPr>
              <a:t>Machine Learning</a:t>
            </a:r>
          </a:p>
          <a:p>
            <a:pPr algn="just">
              <a:lnSpc>
                <a:spcPct val="114999"/>
              </a:lnSpc>
              <a:buFont typeface="Arial"/>
              <a:buChar char="•"/>
            </a:pPr>
            <a:r>
              <a:rPr lang="en-US">
                <a:latin typeface="Perpetua" panose="02020502060401020303" pitchFamily="18" charset="77"/>
              </a:rPr>
              <a:t>Exploring the algorithm learnt from data automatically.</a:t>
            </a:r>
          </a:p>
          <a:p>
            <a:pPr algn="just">
              <a:lnSpc>
                <a:spcPct val="114999"/>
              </a:lnSpc>
              <a:buFont typeface="Arial"/>
              <a:buChar char="•"/>
            </a:pPr>
            <a:r>
              <a:rPr lang="en-US">
                <a:latin typeface="Perpetua" panose="02020502060401020303" pitchFamily="18" charset="77"/>
              </a:rPr>
              <a:t>Construct and improve the model without any human intervention. </a:t>
            </a:r>
          </a:p>
          <a:p>
            <a:pPr algn="just">
              <a:lnSpc>
                <a:spcPct val="114999"/>
              </a:lnSpc>
              <a:buFont typeface="Arial"/>
              <a:buChar char="•"/>
            </a:pPr>
            <a:r>
              <a:rPr lang="en-US">
                <a:latin typeface="Perpetua" panose="02020502060401020303" pitchFamily="18" charset="77"/>
              </a:rPr>
              <a:t>Make predictions for the future. </a:t>
            </a:r>
          </a:p>
          <a:p>
            <a:pPr marL="0" indent="0">
              <a:lnSpc>
                <a:spcPct val="100000"/>
              </a:lnSpc>
            </a:pPr>
            <a:endParaRPr lang="en-US">
              <a:latin typeface="Perpetua" panose="02020502060401020303" pitchFamily="18" charset="77"/>
            </a:endParaRPr>
          </a:p>
          <a:p>
            <a:pPr marL="0" lvl="0" indent="0" algn="r" rtl="0">
              <a:lnSpc>
                <a:spcPct val="100000"/>
              </a:lnSpc>
              <a:spcAft>
                <a:spcPts val="0"/>
              </a:spcAft>
              <a:buNone/>
            </a:pPr>
            <a:endParaRPr lang="en-US">
              <a:latin typeface="Perpetua" panose="02020502060401020303" pitchFamily="18" charset="77"/>
            </a:endParaRPr>
          </a:p>
        </p:txBody>
      </p:sp>
      <p:sp>
        <p:nvSpPr>
          <p:cNvPr id="3" name="Google Shape;237;p37">
            <a:extLst>
              <a:ext uri="{FF2B5EF4-FFF2-40B4-BE49-F238E27FC236}">
                <a16:creationId xmlns:a16="http://schemas.microsoft.com/office/drawing/2014/main" id="{1B9E3793-4EAE-45FF-8A71-DB2E28AF0414}"/>
              </a:ext>
            </a:extLst>
          </p:cNvPr>
          <p:cNvSpPr txBox="1">
            <a:spLocks/>
          </p:cNvSpPr>
          <p:nvPr/>
        </p:nvSpPr>
        <p:spPr>
          <a:xfrm>
            <a:off x="4649822" y="1585487"/>
            <a:ext cx="4221804" cy="1678610"/>
          </a:xfrm>
          <a:prstGeom prst="rect">
            <a:avLst/>
          </a:prstGeom>
          <a:noFill/>
          <a:ln>
            <a:solidFill>
              <a:srgbClr val="4472C4"/>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r" rtl="0">
              <a:lnSpc>
                <a:spcPct val="115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r" rtl="0">
              <a:lnSpc>
                <a:spcPct val="115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139700" indent="0" algn="just"/>
            <a:r>
              <a:rPr lang="en-US" b="1">
                <a:latin typeface="Perpetua" panose="02020502060401020303" pitchFamily="18" charset="77"/>
              </a:rPr>
              <a:t>Data Analytics:</a:t>
            </a:r>
            <a:endParaRPr lang="en-US">
              <a:latin typeface="Perpetua" panose="02020502060401020303" pitchFamily="18" charset="77"/>
            </a:endParaRPr>
          </a:p>
          <a:p>
            <a:pPr algn="l">
              <a:lnSpc>
                <a:spcPct val="114999"/>
              </a:lnSpc>
              <a:buFont typeface="Arial"/>
              <a:buChar char="•"/>
            </a:pPr>
            <a:r>
              <a:rPr lang="en-US" altLang="zh-CN">
                <a:latin typeface="Perpetua" panose="02020502060401020303" pitchFamily="18" charset="77"/>
              </a:rPr>
              <a:t>O</a:t>
            </a:r>
            <a:r>
              <a:rPr lang="en-US">
                <a:latin typeface="Perpetua" panose="02020502060401020303" pitchFamily="18" charset="77"/>
              </a:rPr>
              <a:t>btaining insights from current data</a:t>
            </a:r>
            <a:r>
              <a:rPr lang="zh-CN" altLang="en-US">
                <a:latin typeface="Perpetua" panose="02020502060401020303" pitchFamily="18" charset="77"/>
              </a:rPr>
              <a:t> </a:t>
            </a:r>
            <a:r>
              <a:rPr lang="en-US">
                <a:latin typeface="Perpetua" panose="02020502060401020303" pitchFamily="18" charset="77"/>
              </a:rPr>
              <a:t>through</a:t>
            </a:r>
            <a:r>
              <a:rPr lang="zh-CN" altLang="en-US">
                <a:latin typeface="Perpetua" panose="02020502060401020303" pitchFamily="18" charset="77"/>
              </a:rPr>
              <a:t> </a:t>
            </a:r>
            <a:r>
              <a:rPr lang="en-US" altLang="zh-CN">
                <a:latin typeface="Perpetua" panose="02020502060401020303" pitchFamily="18" charset="77"/>
              </a:rPr>
              <a:t>data</a:t>
            </a:r>
            <a:r>
              <a:rPr lang="zh-CN" altLang="en-US">
                <a:latin typeface="Perpetua" panose="02020502060401020303" pitchFamily="18" charset="77"/>
              </a:rPr>
              <a:t> </a:t>
            </a:r>
            <a:r>
              <a:rPr lang="en-US" altLang="zh-CN">
                <a:latin typeface="Perpetua" panose="02020502060401020303" pitchFamily="18" charset="77"/>
              </a:rPr>
              <a:t>processing</a:t>
            </a:r>
            <a:r>
              <a:rPr lang="en-US">
                <a:latin typeface="Perpetua" panose="02020502060401020303" pitchFamily="18" charset="77"/>
              </a:rPr>
              <a:t> measures</a:t>
            </a:r>
            <a:r>
              <a:rPr lang="en-US" altLang="zh-CN">
                <a:latin typeface="Perpetua" panose="02020502060401020303" pitchFamily="18" charset="77"/>
              </a:rPr>
              <a:t>.</a:t>
            </a:r>
            <a:r>
              <a:rPr lang="zh-CN" altLang="en-US">
                <a:latin typeface="Perpetua" panose="02020502060401020303" pitchFamily="18" charset="77"/>
              </a:rPr>
              <a:t> </a:t>
            </a:r>
            <a:endParaRPr lang="en-US">
              <a:latin typeface="Perpetua" panose="02020502060401020303" pitchFamily="18" charset="77"/>
            </a:endParaRPr>
          </a:p>
          <a:p>
            <a:pPr algn="just">
              <a:lnSpc>
                <a:spcPct val="114999"/>
              </a:lnSpc>
              <a:buFont typeface="Arial"/>
              <a:buChar char="•"/>
            </a:pPr>
            <a:r>
              <a:rPr lang="en-US" altLang="zh-CN">
                <a:latin typeface="Perpetua" panose="02020502060401020303" pitchFamily="18" charset="77"/>
              </a:rPr>
              <a:t>Higher</a:t>
            </a:r>
            <a:r>
              <a:rPr lang="zh-CN" altLang="en-US">
                <a:latin typeface="Perpetua" panose="02020502060401020303" pitchFamily="18" charset="77"/>
              </a:rPr>
              <a:t> </a:t>
            </a:r>
            <a:r>
              <a:rPr lang="en-US">
                <a:latin typeface="Perpetua" panose="02020502060401020303" pitchFamily="18" charset="77"/>
              </a:rPr>
              <a:t>chance </a:t>
            </a:r>
            <a:r>
              <a:rPr lang="en-US" altLang="zh-CN">
                <a:latin typeface="Perpetua" panose="02020502060401020303" pitchFamily="18" charset="77"/>
              </a:rPr>
              <a:t>for</a:t>
            </a:r>
            <a:r>
              <a:rPr lang="zh-CN" altLang="en-US">
                <a:latin typeface="Perpetua" panose="02020502060401020303" pitchFamily="18" charset="77"/>
              </a:rPr>
              <a:t> </a:t>
            </a:r>
            <a:r>
              <a:rPr lang="en-US" altLang="zh-CN">
                <a:latin typeface="Perpetua" panose="02020502060401020303" pitchFamily="18" charset="77"/>
              </a:rPr>
              <a:t>business</a:t>
            </a:r>
            <a:r>
              <a:rPr lang="zh-CN" altLang="en-US">
                <a:latin typeface="Perpetua" panose="02020502060401020303" pitchFamily="18" charset="77"/>
              </a:rPr>
              <a:t> </a:t>
            </a:r>
            <a:r>
              <a:rPr lang="en-US">
                <a:latin typeface="Perpetua" panose="02020502060401020303" pitchFamily="18" charset="77"/>
              </a:rPr>
              <a:t>to enhance </a:t>
            </a:r>
            <a:r>
              <a:rPr lang="en-US" altLang="zh-CN">
                <a:latin typeface="Perpetua" panose="02020502060401020303" pitchFamily="18" charset="77"/>
              </a:rPr>
              <a:t>the</a:t>
            </a:r>
            <a:r>
              <a:rPr lang="en-US">
                <a:latin typeface="Perpetua" panose="02020502060401020303" pitchFamily="18" charset="77"/>
              </a:rPr>
              <a:t> decision-making system.</a:t>
            </a:r>
          </a:p>
          <a:p>
            <a:pPr algn="just">
              <a:lnSpc>
                <a:spcPct val="114999"/>
              </a:lnSpc>
              <a:buFont typeface="Arial"/>
              <a:buChar char="•"/>
            </a:pPr>
            <a:endParaRPr lang="en-US">
              <a:latin typeface="Perpetua" panose="02020502060401020303" pitchFamily="18" charset="77"/>
            </a:endParaRPr>
          </a:p>
          <a:p>
            <a:pPr algn="l">
              <a:lnSpc>
                <a:spcPct val="114999"/>
              </a:lnSpc>
              <a:spcBef>
                <a:spcPts val="1200"/>
              </a:spcBef>
              <a:buFont typeface="Didact Gothic"/>
              <a:buChar char="●"/>
            </a:pPr>
            <a:endParaRPr lang="en-US">
              <a:latin typeface="Perpetua" panose="02020502060401020303" pitchFamily="18" charset="77"/>
            </a:endParaRPr>
          </a:p>
          <a:p>
            <a:pPr marL="0" indent="0">
              <a:lnSpc>
                <a:spcPct val="100000"/>
              </a:lnSpc>
              <a:spcBef>
                <a:spcPts val="1200"/>
              </a:spcBef>
            </a:pPr>
            <a:endParaRPr lang="en-US">
              <a:latin typeface="Perpetua" panose="02020502060401020303" pitchFamily="18" charset="77"/>
            </a:endParaRPr>
          </a:p>
          <a:p>
            <a:pPr marL="0" indent="0">
              <a:lnSpc>
                <a:spcPct val="100000"/>
              </a:lnSpc>
            </a:pPr>
            <a:endParaRPr lang="en-US">
              <a:latin typeface="Perpetua" panose="02020502060401020303" pitchFamily="18" charset="77"/>
            </a:endParaRPr>
          </a:p>
          <a:p>
            <a:pPr marL="0" indent="0">
              <a:lnSpc>
                <a:spcPct val="100000"/>
              </a:lnSpc>
            </a:pPr>
            <a:endParaRPr lang="en-US">
              <a:latin typeface="Perpetua" panose="02020502060401020303" pitchFamily="18" charset="77"/>
            </a:endParaRPr>
          </a:p>
        </p:txBody>
      </p:sp>
      <p:sp>
        <p:nvSpPr>
          <p:cNvPr id="4" name="TextBox 3">
            <a:extLst>
              <a:ext uri="{FF2B5EF4-FFF2-40B4-BE49-F238E27FC236}">
                <a16:creationId xmlns:a16="http://schemas.microsoft.com/office/drawing/2014/main" id="{218B5B04-5022-44A0-962A-699B116B8838}"/>
              </a:ext>
            </a:extLst>
          </p:cNvPr>
          <p:cNvSpPr txBox="1"/>
          <p:nvPr/>
        </p:nvSpPr>
        <p:spPr>
          <a:xfrm>
            <a:off x="840131" y="3686290"/>
            <a:ext cx="7619382" cy="830997"/>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Perpetua" panose="02020502060401020303" pitchFamily="18" charset="77"/>
              </a:rPr>
              <a:t>As a whole,</a:t>
            </a:r>
            <a:r>
              <a:rPr lang="zh-CN" altLang="en-US" sz="1600">
                <a:latin typeface="Perpetua" panose="02020502060401020303" pitchFamily="18" charset="77"/>
              </a:rPr>
              <a:t> </a:t>
            </a:r>
            <a:r>
              <a:rPr lang="en-US" sz="1600">
                <a:latin typeface="Perpetua" panose="02020502060401020303" pitchFamily="18" charset="77"/>
              </a:rPr>
              <a:t> data analytics focuses on extracting any valuable information and obtaining insights from currently available data, whereas machine learning focuses on computing and training algorithms with the data for automatically functioning in the prediction on future business activity.</a:t>
            </a:r>
          </a:p>
        </p:txBody>
      </p:sp>
    </p:spTree>
    <p:extLst>
      <p:ext uri="{BB962C8B-B14F-4D97-AF65-F5344CB8AC3E}">
        <p14:creationId xmlns:p14="http://schemas.microsoft.com/office/powerpoint/2010/main" val="114409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E6AA114-22D8-744C-A38F-A1245B88383C}"/>
              </a:ext>
            </a:extLst>
          </p:cNvPr>
          <p:cNvSpPr txBox="1">
            <a:spLocks/>
          </p:cNvSpPr>
          <p:nvPr/>
        </p:nvSpPr>
        <p:spPr>
          <a:xfrm>
            <a:off x="3004034" y="195973"/>
            <a:ext cx="5762400" cy="79950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a:latin typeface="Perpetua" panose="02020502060401020303" pitchFamily="18" charset="77"/>
              </a:rPr>
              <a:t>Success</a:t>
            </a:r>
            <a:r>
              <a:rPr lang="zh-CN" altLang="en-US" sz="4000">
                <a:latin typeface="Perpetua" panose="02020502060401020303" pitchFamily="18" charset="77"/>
              </a:rPr>
              <a:t> </a:t>
            </a:r>
            <a:r>
              <a:rPr lang="en-US" altLang="zh-CN" sz="4000">
                <a:latin typeface="Perpetua" panose="02020502060401020303" pitchFamily="18" charset="77"/>
              </a:rPr>
              <a:t>Stories</a:t>
            </a:r>
            <a:endParaRPr lang="en-US" sz="4000">
              <a:latin typeface="Perpetua" panose="02020502060401020303" pitchFamily="18" charset="77"/>
            </a:endParaRPr>
          </a:p>
        </p:txBody>
      </p:sp>
      <p:sp>
        <p:nvSpPr>
          <p:cNvPr id="3" name="Subtitle 4">
            <a:extLst>
              <a:ext uri="{FF2B5EF4-FFF2-40B4-BE49-F238E27FC236}">
                <a16:creationId xmlns:a16="http://schemas.microsoft.com/office/drawing/2014/main" id="{6D12AF06-DC94-6E49-9FB1-A5F5BB6B0C11}"/>
              </a:ext>
            </a:extLst>
          </p:cNvPr>
          <p:cNvSpPr txBox="1">
            <a:spLocks/>
          </p:cNvSpPr>
          <p:nvPr/>
        </p:nvSpPr>
        <p:spPr>
          <a:xfrm>
            <a:off x="126459" y="785638"/>
            <a:ext cx="4095345" cy="955613"/>
          </a:xfrm>
          <a:prstGeom prst="rect">
            <a:avLst/>
          </a:prstGeom>
          <a:ln>
            <a:solidFill>
              <a:srgbClr val="FFC000"/>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1600">
                <a:latin typeface="Perpetua" panose="02020502060401020303" pitchFamily="18" charset="77"/>
              </a:rPr>
              <a:t>Machine Learning and AI </a:t>
            </a:r>
            <a:r>
              <a:rPr lang="en-US" altLang="zh-CN" sz="1600">
                <a:latin typeface="Perpetua" panose="02020502060401020303" pitchFamily="18" charset="77"/>
              </a:rPr>
              <a:t>are</a:t>
            </a:r>
            <a:r>
              <a:rPr lang="zh-CN" altLang="en-US" sz="1600">
                <a:latin typeface="Perpetua" panose="02020502060401020303" pitchFamily="18" charset="77"/>
              </a:rPr>
              <a:t> </a:t>
            </a:r>
            <a:r>
              <a:rPr lang="en-US" altLang="zh-CN" sz="1600">
                <a:latin typeface="Perpetua" panose="02020502060401020303" pitchFamily="18" charset="77"/>
              </a:rPr>
              <a:t>expected</a:t>
            </a:r>
            <a:r>
              <a:rPr lang="zh-CN" altLang="en-US" sz="1600">
                <a:latin typeface="Perpetua" panose="02020502060401020303" pitchFamily="18" charset="77"/>
              </a:rPr>
              <a:t> </a:t>
            </a:r>
            <a:r>
              <a:rPr lang="en-US" altLang="zh-CN" sz="1600">
                <a:latin typeface="Perpetua" panose="02020502060401020303" pitchFamily="18" charset="77"/>
              </a:rPr>
              <a:t>to</a:t>
            </a:r>
            <a:r>
              <a:rPr lang="zh-CN" altLang="en-US" sz="1600">
                <a:latin typeface="Perpetua" panose="02020502060401020303" pitchFamily="18" charset="77"/>
              </a:rPr>
              <a:t> </a:t>
            </a:r>
            <a:r>
              <a:rPr lang="en-US" altLang="zh-CN" sz="1600">
                <a:latin typeface="Perpetua" panose="02020502060401020303" pitchFamily="18" charset="77"/>
              </a:rPr>
              <a:t>minimize</a:t>
            </a:r>
            <a:r>
              <a:rPr lang="zh-CN" altLang="en-US" sz="1600">
                <a:latin typeface="Perpetua" panose="02020502060401020303" pitchFamily="18" charset="77"/>
              </a:rPr>
              <a:t> </a:t>
            </a:r>
            <a:r>
              <a:rPr lang="en-US" altLang="zh-CN" sz="1600">
                <a:latin typeface="Perpetua" panose="02020502060401020303" pitchFamily="18" charset="77"/>
              </a:rPr>
              <a:t>the</a:t>
            </a:r>
            <a:r>
              <a:rPr lang="zh-CN" altLang="en-US" sz="1600">
                <a:latin typeface="Perpetua" panose="02020502060401020303" pitchFamily="18" charset="77"/>
              </a:rPr>
              <a:t> </a:t>
            </a:r>
            <a:r>
              <a:rPr lang="en-SG" sz="1600">
                <a:latin typeface="Perpetua" panose="02020502060401020303" pitchFamily="18" charset="77"/>
              </a:rPr>
              <a:t>mispredictions </a:t>
            </a:r>
            <a:r>
              <a:rPr lang="en-US" altLang="zh-CN" sz="1600">
                <a:latin typeface="Perpetua" panose="02020502060401020303" pitchFamily="18" charset="77"/>
              </a:rPr>
              <a:t>that</a:t>
            </a:r>
            <a:r>
              <a:rPr lang="zh-CN" altLang="en-US" sz="1600">
                <a:latin typeface="Perpetua" panose="02020502060401020303" pitchFamily="18" charset="77"/>
              </a:rPr>
              <a:t> </a:t>
            </a:r>
            <a:r>
              <a:rPr lang="en-SG" sz="1600">
                <a:latin typeface="Perpetua" panose="02020502060401020303" pitchFamily="18" charset="77"/>
              </a:rPr>
              <a:t>happen when assumptions are coupled with unforeseen occurrences</a:t>
            </a:r>
            <a:r>
              <a:rPr lang="en-US" altLang="zh-CN" sz="1600">
                <a:latin typeface="Perpetua" panose="02020502060401020303" pitchFamily="18" charset="77"/>
              </a:rPr>
              <a:t>.</a:t>
            </a:r>
            <a:endParaRPr lang="en-US" sz="1600">
              <a:latin typeface="Perpetua" panose="02020502060401020303" pitchFamily="18" charset="77"/>
            </a:endParaRPr>
          </a:p>
        </p:txBody>
      </p:sp>
      <p:sp>
        <p:nvSpPr>
          <p:cNvPr id="4" name="TextBox 3">
            <a:extLst>
              <a:ext uri="{FF2B5EF4-FFF2-40B4-BE49-F238E27FC236}">
                <a16:creationId xmlns:a16="http://schemas.microsoft.com/office/drawing/2014/main" id="{FD8D33F3-1D98-3B41-9AAE-481BD695A420}"/>
              </a:ext>
            </a:extLst>
          </p:cNvPr>
          <p:cNvSpPr txBox="1"/>
          <p:nvPr/>
        </p:nvSpPr>
        <p:spPr>
          <a:xfrm>
            <a:off x="4158614" y="801779"/>
            <a:ext cx="1527168" cy="461665"/>
          </a:xfrm>
          <a:prstGeom prst="rect">
            <a:avLst/>
          </a:prstGeom>
          <a:noFill/>
        </p:spPr>
        <p:txBody>
          <a:bodyPr wrap="square" rtlCol="0">
            <a:spAutoFit/>
          </a:bodyPr>
          <a:lstStyle/>
          <a:p>
            <a:r>
              <a:rPr lang="en-US" sz="1200">
                <a:solidFill>
                  <a:schemeClr val="tx2">
                    <a:lumMod val="75000"/>
                  </a:schemeClr>
                </a:solidFill>
                <a:latin typeface="Perpetua" panose="02020502060401020303" pitchFamily="18" charset="77"/>
              </a:rPr>
              <a:t>Bas</a:t>
            </a:r>
            <a:r>
              <a:rPr lang="en-US" altLang="zh-CN" sz="1200">
                <a:solidFill>
                  <a:schemeClr val="tx2">
                    <a:lumMod val="75000"/>
                  </a:schemeClr>
                </a:solidFill>
                <a:latin typeface="Perpetua" panose="02020502060401020303" pitchFamily="18" charset="77"/>
              </a:rPr>
              <a:t>ed</a:t>
            </a:r>
            <a:r>
              <a:rPr lang="zh-CN" altLang="en-US" sz="1200">
                <a:solidFill>
                  <a:schemeClr val="tx2">
                    <a:lumMod val="75000"/>
                  </a:schemeClr>
                </a:solidFill>
                <a:latin typeface="Perpetua" panose="02020502060401020303" pitchFamily="18" charset="77"/>
              </a:rPr>
              <a:t> </a:t>
            </a:r>
            <a:r>
              <a:rPr lang="en-US" altLang="zh-CN" sz="1200">
                <a:solidFill>
                  <a:schemeClr val="tx2">
                    <a:lumMod val="75000"/>
                  </a:schemeClr>
                </a:solidFill>
                <a:latin typeface="Perpetua" panose="02020502060401020303" pitchFamily="18" charset="77"/>
              </a:rPr>
              <a:t>on</a:t>
            </a:r>
            <a:r>
              <a:rPr lang="zh-CN" altLang="en-US" sz="1200">
                <a:solidFill>
                  <a:schemeClr val="tx2">
                    <a:lumMod val="75000"/>
                  </a:schemeClr>
                </a:solidFill>
                <a:latin typeface="Perpetua" panose="02020502060401020303" pitchFamily="18" charset="77"/>
              </a:rPr>
              <a:t> </a:t>
            </a:r>
            <a:r>
              <a:rPr lang="en-US" altLang="zh-CN" sz="1200">
                <a:solidFill>
                  <a:schemeClr val="tx2">
                    <a:lumMod val="75000"/>
                  </a:schemeClr>
                </a:solidFill>
                <a:latin typeface="Perpetua" panose="02020502060401020303" pitchFamily="18" charset="77"/>
              </a:rPr>
              <a:t>these</a:t>
            </a:r>
            <a:r>
              <a:rPr lang="zh-CN" altLang="en-US" sz="1200">
                <a:solidFill>
                  <a:schemeClr val="tx2">
                    <a:lumMod val="75000"/>
                  </a:schemeClr>
                </a:solidFill>
                <a:latin typeface="Perpetua" panose="02020502060401020303" pitchFamily="18" charset="77"/>
              </a:rPr>
              <a:t> </a:t>
            </a:r>
            <a:r>
              <a:rPr lang="en-US" altLang="zh-CN" sz="1200">
                <a:solidFill>
                  <a:schemeClr val="tx2">
                    <a:lumMod val="75000"/>
                  </a:schemeClr>
                </a:solidFill>
                <a:latin typeface="Perpetua" panose="02020502060401020303" pitchFamily="18" charset="77"/>
              </a:rPr>
              <a:t>precise</a:t>
            </a:r>
            <a:r>
              <a:rPr lang="zh-CN" altLang="en-US" sz="1200">
                <a:solidFill>
                  <a:schemeClr val="tx2">
                    <a:lumMod val="75000"/>
                  </a:schemeClr>
                </a:solidFill>
                <a:latin typeface="Perpetua" panose="02020502060401020303" pitchFamily="18" charset="77"/>
              </a:rPr>
              <a:t> </a:t>
            </a:r>
            <a:r>
              <a:rPr lang="en-US" altLang="zh-CN" sz="1200">
                <a:solidFill>
                  <a:schemeClr val="tx2">
                    <a:lumMod val="75000"/>
                  </a:schemeClr>
                </a:solidFill>
                <a:latin typeface="Perpetua" panose="02020502060401020303" pitchFamily="18" charset="77"/>
              </a:rPr>
              <a:t>predictions</a:t>
            </a:r>
            <a:endParaRPr lang="en-US" sz="1200">
              <a:solidFill>
                <a:schemeClr val="tx2">
                  <a:lumMod val="75000"/>
                </a:schemeClr>
              </a:solidFill>
              <a:latin typeface="Perpetua" panose="02020502060401020303" pitchFamily="18" charset="77"/>
            </a:endParaRPr>
          </a:p>
        </p:txBody>
      </p:sp>
      <p:cxnSp>
        <p:nvCxnSpPr>
          <p:cNvPr id="5" name="Elbow Connector 4">
            <a:extLst>
              <a:ext uri="{FF2B5EF4-FFF2-40B4-BE49-F238E27FC236}">
                <a16:creationId xmlns:a16="http://schemas.microsoft.com/office/drawing/2014/main" id="{C5B7B31E-CEAE-8843-BD75-1483A3C43C09}"/>
              </a:ext>
            </a:extLst>
          </p:cNvPr>
          <p:cNvCxnSpPr>
            <a:cxnSpLocks/>
          </p:cNvCxnSpPr>
          <p:nvPr/>
        </p:nvCxnSpPr>
        <p:spPr>
          <a:xfrm>
            <a:off x="4158614" y="1279585"/>
            <a:ext cx="1527168" cy="3216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5312A83-CA16-B44F-B304-6FCC83E36827}"/>
              </a:ext>
            </a:extLst>
          </p:cNvPr>
          <p:cNvSpPr txBox="1"/>
          <p:nvPr/>
        </p:nvSpPr>
        <p:spPr>
          <a:xfrm>
            <a:off x="5721680" y="1506348"/>
            <a:ext cx="3140217" cy="523220"/>
          </a:xfrm>
          <a:prstGeom prst="rect">
            <a:avLst/>
          </a:prstGeom>
          <a:noFill/>
          <a:ln>
            <a:solidFill>
              <a:schemeClr val="bg1">
                <a:lumMod val="50000"/>
              </a:schemeClr>
            </a:solidFill>
          </a:ln>
        </p:spPr>
        <p:txBody>
          <a:bodyPr wrap="square" rtlCol="0">
            <a:spAutoFit/>
          </a:bodyPr>
          <a:lstStyle/>
          <a:p>
            <a:r>
              <a:rPr lang="en-US" altLang="zh-CN">
                <a:latin typeface="Perpetua" panose="02020502060401020303" pitchFamily="18" charset="77"/>
              </a:rPr>
              <a:t>F</a:t>
            </a:r>
            <a:r>
              <a:rPr lang="en-SG" err="1">
                <a:latin typeface="Perpetua" panose="02020502060401020303" pitchFamily="18" charset="77"/>
              </a:rPr>
              <a:t>orecasts</a:t>
            </a:r>
            <a:r>
              <a:rPr lang="en-SG">
                <a:latin typeface="Perpetua" panose="02020502060401020303" pitchFamily="18" charset="77"/>
              </a:rPr>
              <a:t> are utilized to construct greater strategies based on those precise predictions</a:t>
            </a:r>
            <a:endParaRPr lang="en-US">
              <a:latin typeface="Perpetua" panose="02020502060401020303" pitchFamily="18" charset="77"/>
            </a:endParaRPr>
          </a:p>
        </p:txBody>
      </p:sp>
      <p:graphicFrame>
        <p:nvGraphicFramePr>
          <p:cNvPr id="8" name="Diagram 7">
            <a:extLst>
              <a:ext uri="{FF2B5EF4-FFF2-40B4-BE49-F238E27FC236}">
                <a16:creationId xmlns:a16="http://schemas.microsoft.com/office/drawing/2014/main" id="{9F765AAF-65B1-DF45-AC44-7F3A215678B5}"/>
              </a:ext>
            </a:extLst>
          </p:cNvPr>
          <p:cNvGraphicFramePr/>
          <p:nvPr>
            <p:extLst>
              <p:ext uri="{D42A27DB-BD31-4B8C-83A1-F6EECF244321}">
                <p14:modId xmlns:p14="http://schemas.microsoft.com/office/powerpoint/2010/main" val="3724557915"/>
              </p:ext>
            </p:extLst>
          </p:nvPr>
        </p:nvGraphicFramePr>
        <p:xfrm>
          <a:off x="5885234" y="-3190"/>
          <a:ext cx="2107547" cy="1509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B30CD4E4-7F41-BD43-BF6E-FFC0D86F04B0}"/>
              </a:ext>
            </a:extLst>
          </p:cNvPr>
          <p:cNvGraphicFramePr/>
          <p:nvPr>
            <p:extLst>
              <p:ext uri="{D42A27DB-BD31-4B8C-83A1-F6EECF244321}">
                <p14:modId xmlns:p14="http://schemas.microsoft.com/office/powerpoint/2010/main" val="1879206065"/>
              </p:ext>
            </p:extLst>
          </p:nvPr>
        </p:nvGraphicFramePr>
        <p:xfrm>
          <a:off x="0" y="1767958"/>
          <a:ext cx="2684835" cy="18599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Curved Right Arrow 11">
            <a:extLst>
              <a:ext uri="{FF2B5EF4-FFF2-40B4-BE49-F238E27FC236}">
                <a16:creationId xmlns:a16="http://schemas.microsoft.com/office/drawing/2014/main" id="{EFC6BF18-950F-6B47-BCC7-A3EF80EFB37B}"/>
              </a:ext>
            </a:extLst>
          </p:cNvPr>
          <p:cNvSpPr/>
          <p:nvPr/>
        </p:nvSpPr>
        <p:spPr>
          <a:xfrm>
            <a:off x="200426" y="3270704"/>
            <a:ext cx="322960" cy="738663"/>
          </a:xfrm>
          <a:prstGeom prst="curvedRightArrow">
            <a:avLst>
              <a:gd name="adj1" fmla="val 8531"/>
              <a:gd name="adj2" fmla="val 37063"/>
              <a:gd name="adj3" fmla="val 37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303BFA1-B245-1D41-B31E-C3FFCE6F0452}"/>
              </a:ext>
            </a:extLst>
          </p:cNvPr>
          <p:cNvSpPr txBox="1"/>
          <p:nvPr/>
        </p:nvSpPr>
        <p:spPr>
          <a:xfrm>
            <a:off x="575880" y="3747757"/>
            <a:ext cx="2955264" cy="523220"/>
          </a:xfrm>
          <a:prstGeom prst="rect">
            <a:avLst/>
          </a:prstGeom>
          <a:noFill/>
          <a:ln>
            <a:solidFill>
              <a:schemeClr val="tx1">
                <a:lumMod val="50000"/>
                <a:lumOff val="50000"/>
              </a:schemeClr>
            </a:solidFill>
          </a:ln>
        </p:spPr>
        <p:txBody>
          <a:bodyPr wrap="square" rtlCol="0">
            <a:spAutoFit/>
          </a:bodyPr>
          <a:lstStyle/>
          <a:p>
            <a:r>
              <a:rPr lang="en-US" altLang="zh-CN">
                <a:latin typeface="Perpetua" panose="02020502060401020303" pitchFamily="18" charset="77"/>
              </a:rPr>
              <a:t>T</a:t>
            </a:r>
            <a:r>
              <a:rPr lang="en-SG">
                <a:latin typeface="Perpetua" panose="02020502060401020303" pitchFamily="18" charset="77"/>
              </a:rPr>
              <a:t>racking and analysing global trends in countries, industries, cities, and tourism. </a:t>
            </a:r>
          </a:p>
        </p:txBody>
      </p:sp>
      <p:sp>
        <p:nvSpPr>
          <p:cNvPr id="15" name="Curved Down Arrow 14">
            <a:extLst>
              <a:ext uri="{FF2B5EF4-FFF2-40B4-BE49-F238E27FC236}">
                <a16:creationId xmlns:a16="http://schemas.microsoft.com/office/drawing/2014/main" id="{0FA557E5-12AD-3C40-9C58-FD0AEBA251BC}"/>
              </a:ext>
            </a:extLst>
          </p:cNvPr>
          <p:cNvSpPr/>
          <p:nvPr/>
        </p:nvSpPr>
        <p:spPr>
          <a:xfrm>
            <a:off x="3278675" y="3270704"/>
            <a:ext cx="759666" cy="431645"/>
          </a:xfrm>
          <a:prstGeom prst="curvedDownArrow">
            <a:avLst>
              <a:gd name="adj1" fmla="val 9831"/>
              <a:gd name="adj2" fmla="val 50000"/>
              <a:gd name="adj3" fmla="val 39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6C7FCE17-C056-7B42-AC35-865306330864}"/>
              </a:ext>
            </a:extLst>
          </p:cNvPr>
          <p:cNvSpPr txBox="1"/>
          <p:nvPr/>
        </p:nvSpPr>
        <p:spPr>
          <a:xfrm>
            <a:off x="3745151" y="3780930"/>
            <a:ext cx="2354094" cy="738664"/>
          </a:xfrm>
          <a:prstGeom prst="rect">
            <a:avLst/>
          </a:prstGeom>
          <a:noFill/>
          <a:ln>
            <a:solidFill>
              <a:schemeClr val="tx1">
                <a:lumMod val="50000"/>
                <a:lumOff val="50000"/>
              </a:schemeClr>
            </a:solidFill>
          </a:ln>
        </p:spPr>
        <p:txBody>
          <a:bodyPr wrap="square" rtlCol="0">
            <a:spAutoFit/>
          </a:bodyPr>
          <a:lstStyle/>
          <a:p>
            <a:r>
              <a:rPr lang="en-SG">
                <a:latin typeface="Perpetua" panose="02020502060401020303" pitchFamily="18" charset="77"/>
              </a:rPr>
              <a:t>determine top locations that would give the most potential for their firms</a:t>
            </a:r>
            <a:r>
              <a:rPr lang="zh-CN" altLang="en-US">
                <a:latin typeface="Perpetua" panose="02020502060401020303" pitchFamily="18" charset="77"/>
              </a:rPr>
              <a:t> </a:t>
            </a:r>
            <a:r>
              <a:rPr lang="en-US" altLang="zh-CN">
                <a:latin typeface="Perpetua" panose="02020502060401020303" pitchFamily="18" charset="77"/>
              </a:rPr>
              <a:t>to</a:t>
            </a:r>
            <a:r>
              <a:rPr lang="zh-CN" altLang="en-US">
                <a:latin typeface="Perpetua" panose="02020502060401020303" pitchFamily="18" charset="77"/>
              </a:rPr>
              <a:t> </a:t>
            </a:r>
            <a:r>
              <a:rPr lang="en-US" altLang="zh-CN">
                <a:latin typeface="Perpetua" panose="02020502060401020303" pitchFamily="18" charset="77"/>
              </a:rPr>
              <a:t>flourish.</a:t>
            </a:r>
            <a:endParaRPr lang="en-SG">
              <a:latin typeface="Perpetua" panose="02020502060401020303" pitchFamily="18" charset="77"/>
            </a:endParaRPr>
          </a:p>
        </p:txBody>
      </p:sp>
      <p:sp>
        <p:nvSpPr>
          <p:cNvPr id="17" name="TextBox 16">
            <a:extLst>
              <a:ext uri="{FF2B5EF4-FFF2-40B4-BE49-F238E27FC236}">
                <a16:creationId xmlns:a16="http://schemas.microsoft.com/office/drawing/2014/main" id="{26E784BD-1945-854B-8653-396B7030DCB9}"/>
              </a:ext>
            </a:extLst>
          </p:cNvPr>
          <p:cNvSpPr txBox="1"/>
          <p:nvPr/>
        </p:nvSpPr>
        <p:spPr>
          <a:xfrm>
            <a:off x="2819208" y="2962173"/>
            <a:ext cx="1752792" cy="307777"/>
          </a:xfrm>
          <a:prstGeom prst="rect">
            <a:avLst/>
          </a:prstGeom>
          <a:noFill/>
        </p:spPr>
        <p:txBody>
          <a:bodyPr wrap="square" rtlCol="0">
            <a:spAutoFit/>
          </a:bodyPr>
          <a:lstStyle/>
          <a:p>
            <a:r>
              <a:rPr lang="zh-CN" altLang="en-US">
                <a:latin typeface="Perpetua" panose="02020502060401020303" pitchFamily="18" charset="77"/>
              </a:rPr>
              <a:t> </a:t>
            </a:r>
            <a:r>
              <a:rPr lang="en-US" altLang="zh-CN">
                <a:latin typeface="Perpetua" panose="02020502060401020303" pitchFamily="18" charset="77"/>
              </a:rPr>
              <a:t>“</a:t>
            </a:r>
            <a:r>
              <a:rPr lang="en-SG">
                <a:latin typeface="Perpetua" panose="02020502060401020303" pitchFamily="18" charset="77"/>
              </a:rPr>
              <a:t>new market evaluation</a:t>
            </a:r>
            <a:r>
              <a:rPr lang="en-US" altLang="zh-CN">
                <a:latin typeface="Perpetua" panose="02020502060401020303" pitchFamily="18" charset="77"/>
              </a:rPr>
              <a:t>”</a:t>
            </a:r>
            <a:endParaRPr lang="en-SG">
              <a:latin typeface="Perpetua" panose="02020502060401020303" pitchFamily="18" charset="77"/>
            </a:endParaRPr>
          </a:p>
        </p:txBody>
      </p:sp>
      <p:graphicFrame>
        <p:nvGraphicFramePr>
          <p:cNvPr id="19" name="Diagram 18">
            <a:extLst>
              <a:ext uri="{FF2B5EF4-FFF2-40B4-BE49-F238E27FC236}">
                <a16:creationId xmlns:a16="http://schemas.microsoft.com/office/drawing/2014/main" id="{D63BF9BA-E1A1-0240-80BE-612C7F6F8D51}"/>
              </a:ext>
            </a:extLst>
          </p:cNvPr>
          <p:cNvGraphicFramePr/>
          <p:nvPr>
            <p:extLst>
              <p:ext uri="{D42A27DB-BD31-4B8C-83A1-F6EECF244321}">
                <p14:modId xmlns:p14="http://schemas.microsoft.com/office/powerpoint/2010/main" val="782174948"/>
              </p:ext>
            </p:extLst>
          </p:nvPr>
        </p:nvGraphicFramePr>
        <p:xfrm>
          <a:off x="6099245" y="2372660"/>
          <a:ext cx="2955264" cy="22277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7050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CE73-E75E-6549-9B5F-5074C4D9B56D}"/>
              </a:ext>
            </a:extLst>
          </p:cNvPr>
          <p:cNvSpPr>
            <a:spLocks noGrp="1"/>
          </p:cNvSpPr>
          <p:nvPr>
            <p:ph type="title" idx="4294967295"/>
          </p:nvPr>
        </p:nvSpPr>
        <p:spPr>
          <a:xfrm>
            <a:off x="0" y="141288"/>
            <a:ext cx="6654800" cy="528637"/>
          </a:xfrm>
        </p:spPr>
        <p:txBody>
          <a:bodyPr/>
          <a:lstStyle/>
          <a:p>
            <a:r>
              <a:rPr lang="en-SG" sz="2800" b="1">
                <a:latin typeface="Perpetua" panose="02020502060401020303" pitchFamily="18" charset="77"/>
              </a:rPr>
              <a:t>Value of Machine Learning to EIU</a:t>
            </a:r>
            <a:endParaRPr lang="en-US" sz="2800">
              <a:latin typeface="Perpetua" panose="02020502060401020303" pitchFamily="18" charset="77"/>
            </a:endParaRPr>
          </a:p>
        </p:txBody>
      </p:sp>
      <p:sp>
        <p:nvSpPr>
          <p:cNvPr id="8" name="TextBox 7">
            <a:extLst>
              <a:ext uri="{FF2B5EF4-FFF2-40B4-BE49-F238E27FC236}">
                <a16:creationId xmlns:a16="http://schemas.microsoft.com/office/drawing/2014/main" id="{36C1CD6A-971F-F24B-87B8-1230F90DCC2F}"/>
              </a:ext>
            </a:extLst>
          </p:cNvPr>
          <p:cNvSpPr txBox="1"/>
          <p:nvPr/>
        </p:nvSpPr>
        <p:spPr>
          <a:xfrm>
            <a:off x="4427166" y="669925"/>
            <a:ext cx="4455268" cy="523220"/>
          </a:xfrm>
          <a:prstGeom prst="rect">
            <a:avLst/>
          </a:prstGeom>
          <a:noFill/>
          <a:ln>
            <a:solidFill>
              <a:schemeClr val="tx1">
                <a:lumMod val="50000"/>
                <a:lumOff val="50000"/>
              </a:schemeClr>
            </a:solidFill>
          </a:ln>
        </p:spPr>
        <p:txBody>
          <a:bodyPr wrap="square" rtlCol="0">
            <a:spAutoFit/>
          </a:bodyPr>
          <a:lstStyle/>
          <a:p>
            <a:r>
              <a:rPr lang="en-SG">
                <a:latin typeface="Perpetua" panose="02020502060401020303" pitchFamily="18" charset="77"/>
              </a:rPr>
              <a:t>Help</a:t>
            </a:r>
            <a:r>
              <a:rPr lang="zh-CN" altLang="en-US">
                <a:latin typeface="Perpetua" panose="02020502060401020303" pitchFamily="18" charset="77"/>
              </a:rPr>
              <a:t> </a:t>
            </a:r>
            <a:r>
              <a:rPr lang="en-US" altLang="zh-CN">
                <a:latin typeface="Perpetua" panose="02020502060401020303" pitchFamily="18" charset="77"/>
              </a:rPr>
              <a:t>to</a:t>
            </a:r>
            <a:r>
              <a:rPr lang="zh-CN" altLang="en-US">
                <a:latin typeface="Perpetua" panose="02020502060401020303" pitchFamily="18" charset="77"/>
              </a:rPr>
              <a:t> </a:t>
            </a:r>
            <a:r>
              <a:rPr lang="en-US" altLang="zh-CN">
                <a:latin typeface="Perpetua" panose="02020502060401020303" pitchFamily="18" charset="77"/>
              </a:rPr>
              <a:t>e</a:t>
            </a:r>
            <a:r>
              <a:rPr lang="en-SG" err="1">
                <a:latin typeface="Perpetua" panose="02020502060401020303" pitchFamily="18" charset="77"/>
              </a:rPr>
              <a:t>nhanc</a:t>
            </a:r>
            <a:r>
              <a:rPr lang="en-US" altLang="zh-CN">
                <a:latin typeface="Perpetua" panose="02020502060401020303" pitchFamily="18" charset="77"/>
              </a:rPr>
              <a:t>e</a:t>
            </a:r>
            <a:r>
              <a:rPr lang="en-SG">
                <a:latin typeface="Perpetua" panose="02020502060401020303" pitchFamily="18" charset="77"/>
              </a:rPr>
              <a:t> their product, through automation and continual learning of the Machine Learning model.</a:t>
            </a:r>
            <a:endParaRPr lang="en-US"/>
          </a:p>
        </p:txBody>
      </p:sp>
      <p:graphicFrame>
        <p:nvGraphicFramePr>
          <p:cNvPr id="15" name="Diagram 14">
            <a:extLst>
              <a:ext uri="{FF2B5EF4-FFF2-40B4-BE49-F238E27FC236}">
                <a16:creationId xmlns:a16="http://schemas.microsoft.com/office/drawing/2014/main" id="{16F931AF-C7EB-144C-9845-90BA9FA6D2CB}"/>
              </a:ext>
            </a:extLst>
          </p:cNvPr>
          <p:cNvGraphicFramePr/>
          <p:nvPr>
            <p:extLst>
              <p:ext uri="{D42A27DB-BD31-4B8C-83A1-F6EECF244321}">
                <p14:modId xmlns:p14="http://schemas.microsoft.com/office/powerpoint/2010/main" val="1149609670"/>
              </p:ext>
            </p:extLst>
          </p:nvPr>
        </p:nvGraphicFramePr>
        <p:xfrm>
          <a:off x="87549" y="995170"/>
          <a:ext cx="5836596"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AA7F4D87-B7FF-F84D-A375-5C61B9F1726A}"/>
              </a:ext>
            </a:extLst>
          </p:cNvPr>
          <p:cNvGraphicFramePr/>
          <p:nvPr>
            <p:extLst>
              <p:ext uri="{D42A27DB-BD31-4B8C-83A1-F6EECF244321}">
                <p14:modId xmlns:p14="http://schemas.microsoft.com/office/powerpoint/2010/main" val="473902539"/>
              </p:ext>
            </p:extLst>
          </p:nvPr>
        </p:nvGraphicFramePr>
        <p:xfrm>
          <a:off x="3540868" y="2451369"/>
          <a:ext cx="5194570" cy="2301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61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2978773" y="2260991"/>
            <a:ext cx="5077302" cy="1113387"/>
          </a:xfrm>
          <a:prstGeom prst="rect">
            <a:avLst/>
          </a:prstGeom>
        </p:spPr>
        <p:txBody>
          <a:bodyPr spcFirstLastPara="1" wrap="square" lIns="91425" tIns="91425" rIns="91425" bIns="91425" anchor="ctr" anchorCtr="0">
            <a:noAutofit/>
          </a:bodyPr>
          <a:lstStyle/>
          <a:p>
            <a:r>
              <a:rPr lang="en" b="1"/>
              <a:t>Our Proposed Approach</a:t>
            </a:r>
            <a:endParaRPr lang="en-US"/>
          </a:p>
        </p:txBody>
      </p:sp>
      <p:sp>
        <p:nvSpPr>
          <p:cNvPr id="228" name="Google Shape;228;p36"/>
          <p:cNvSpPr txBox="1">
            <a:spLocks noGrp="1"/>
          </p:cNvSpPr>
          <p:nvPr>
            <p:ph type="title" idx="2"/>
          </p:nvPr>
        </p:nvSpPr>
        <p:spPr>
          <a:xfrm>
            <a:off x="1990640" y="1914157"/>
            <a:ext cx="2354783" cy="19214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800"/>
              <a:t>02</a:t>
            </a:r>
            <a:endParaRPr sz="11800"/>
          </a:p>
        </p:txBody>
      </p:sp>
      <p:cxnSp>
        <p:nvCxnSpPr>
          <p:cNvPr id="230" name="Google Shape;230;p36"/>
          <p:cNvCxnSpPr/>
          <p:nvPr/>
        </p:nvCxnSpPr>
        <p:spPr>
          <a:xfrm>
            <a:off x="7408975" y="3374378"/>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28238191"/>
      </p:ext>
    </p:extLst>
  </p:cSld>
  <p:clrMapOvr>
    <a:masterClrMapping/>
  </p:clrMapOvr>
</p:sld>
</file>

<file path=ppt/theme/theme1.xml><?xml version="1.0" encoding="utf-8"?>
<a:theme xmlns:a="http://schemas.openxmlformats.org/drawingml/2006/main" name="Annual Review Pitch Deck by Slidesgo">
  <a:themeElements>
    <a:clrScheme name="Simple Light">
      <a:dk1>
        <a:srgbClr val="252525"/>
      </a:dk1>
      <a:lt1>
        <a:srgbClr val="F5F6F1"/>
      </a:lt1>
      <a:dk2>
        <a:srgbClr val="E5E5DB"/>
      </a:dk2>
      <a:lt2>
        <a:srgbClr val="C7C0B5"/>
      </a:lt2>
      <a:accent1>
        <a:srgbClr val="B9B5AA"/>
      </a:accent1>
      <a:accent2>
        <a:srgbClr val="84827B"/>
      </a:accent2>
      <a:accent3>
        <a:srgbClr val="EBE4E0"/>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3405</Words>
  <Application>Microsoft Office PowerPoint</Application>
  <PresentationFormat>On-screen Show (16:9)</PresentationFormat>
  <Paragraphs>458</Paragraphs>
  <Slides>38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Didact Gothic</vt:lpstr>
      <vt:lpstr>Arial</vt:lpstr>
      <vt:lpstr>Calibri</vt:lpstr>
      <vt:lpstr>Montserrat</vt:lpstr>
      <vt:lpstr>Prata</vt:lpstr>
      <vt:lpstr>Perpetua</vt:lpstr>
      <vt:lpstr>Times New Roman</vt:lpstr>
      <vt:lpstr>Annual Review Pitch Deck by Slidesgo</vt:lpstr>
      <vt:lpstr>Forecasting GDP Growth How Can Machine Learning Improve Predictions in Economics? </vt:lpstr>
      <vt:lpstr>Table of Contents</vt:lpstr>
      <vt:lpstr>Business Opportunity</vt:lpstr>
      <vt:lpstr>PowerPoint Presentation</vt:lpstr>
      <vt:lpstr>PowerPoint Presentation</vt:lpstr>
      <vt:lpstr>How Machine Learning differs from Analytics Models</vt:lpstr>
      <vt:lpstr>PowerPoint Presentation</vt:lpstr>
      <vt:lpstr>Value of Machine Learning to EIU</vt:lpstr>
      <vt:lpstr>Our Proposed Approach</vt:lpstr>
      <vt:lpstr>Proposed Approach</vt:lpstr>
      <vt:lpstr>New Variables</vt:lpstr>
      <vt:lpstr>Factors</vt:lpstr>
      <vt:lpstr>Process</vt:lpstr>
      <vt:lpstr>Data Extraction</vt:lpstr>
      <vt:lpstr>Data Cleaning</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CART Classification &amp; Regression Tree</vt:lpstr>
      <vt:lpstr>PowerPoint Presentation</vt:lpstr>
      <vt:lpstr>PowerPoint Presentation</vt:lpstr>
      <vt:lpstr>PowerPoint Presentation</vt:lpstr>
      <vt:lpstr>PowerPoint Presentation</vt:lpstr>
      <vt:lpstr>Analysis  of Results</vt:lpstr>
      <vt:lpstr>PowerPoint Presentation</vt:lpstr>
      <vt:lpstr>Future Works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GDP Growth How Can Machine Learning Improve Predictions in Economics?</dc:title>
  <dc:creator>Averina Quak</dc:creator>
  <cp:lastModifiedBy>#SNG YI XUAN#</cp:lastModifiedBy>
  <cp:revision>1</cp:revision>
  <dcterms:modified xsi:type="dcterms:W3CDTF">2021-11-05T20:27:20Z</dcterms:modified>
</cp:coreProperties>
</file>