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D6E0468-F434-4248-A680-7EAC9E1EEE2F}">
  <a:tblStyle styleId="{CD6E0468-F434-4248-A680-7EAC9E1EEE2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Next Slide : What is adblocking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 befinits -&gt; to the effect it has -&gt; the soultions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NEXT : Types of Ads</a:t>
            </a:r>
            <a:br>
              <a:rPr lang="en-GB"/>
            </a:br>
            <a:r>
              <a:rPr lang="en-GB"/>
              <a:t>Say what type of ads it blocks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List 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Freemium Model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Subscription Model 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 Native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Pay the Ad Blockers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Ask Audiences for Sympathy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Block Content From People Who Use Ad Blockers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Offer Ads Free versions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Next is benfits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Next Growth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Next is performance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Mention ios 9 will increase the use and rise of ad blockers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cousins.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Performance / Next is Tracking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Will talk about a survey in a small bit about sites not caring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Better to understand you, ad blockers stop this</a:t>
            </a:r>
            <a:br>
              <a:rPr lang="en-GB"/>
            </a:br>
            <a:r>
              <a:rPr lang="en-GB"/>
              <a:t>Sell you more ads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People dont like this aswell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Mention google mail - bikes or amazon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More Security -&gt;  After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Youtube double click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2.jp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1.jp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1.jp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forbes.com/profile/susan-wojcicki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Doubleclick" TargetMode="External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002900"/>
            <a:ext cx="8222100" cy="174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Problems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Posed by Ad Blockers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16"/>
            <a:ext cx="8222100" cy="109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Robert Gabriel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Web Trends &amp; Culture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Security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6941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Forbes requires users to disable ad blocking before viewing their website, whereupon some users were immediately served with pop-under malware. 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37224"/>
            <a:ext cx="2632900" cy="6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41" y="1919075"/>
            <a:ext cx="4137458" cy="27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Posed by Ad Blockers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 sz="1500"/>
              <a:t>Adblockers present a massive threat to all internet businesses, which is a problem because online industries play a huge role in the global economy.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Problems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Posed by Ad Blockers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Free access NO MORE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Quality GONE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Incomplete information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Not understanding the customer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-GB" sz="1500"/>
              <a:t>Loss of Revenue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41" y="1919075"/>
            <a:ext cx="4137458" cy="27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Problems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Posed by Ad Blockers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67600" y="1107450"/>
            <a:ext cx="8207400" cy="3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0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Example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76767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An ad is displayed on a website but is ignored, that doesn't provide value for the web owner.  If users ignore advertisements.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76767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As a result, sites are rarely paid </a:t>
            </a:r>
            <a:r>
              <a:rPr b="1" lang="en-GB" sz="18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“per click”.</a:t>
            </a:r>
            <a:r>
              <a:rPr lang="en-GB" sz="18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76767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Instead, the standard metric for selling web display ads is </a:t>
            </a:r>
            <a:r>
              <a:rPr b="1" lang="en-GB" sz="18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“CPM”</a:t>
            </a:r>
            <a:r>
              <a:rPr lang="en-GB" sz="18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, or </a:t>
            </a:r>
            <a:r>
              <a:rPr b="1" lang="en-GB" sz="18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“cost per mille”</a:t>
            </a:r>
            <a:r>
              <a:rPr lang="en-GB" sz="1800">
                <a:solidFill>
                  <a:srgbClr val="676767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—the cost for a thousand views.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Problems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Posed by Ad Blockers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67600" y="1107450"/>
            <a:ext cx="8207400" cy="3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“For a website that serves 5 million page views per day, with three ads per page, sold at a rate of €5 CPM, ad blocking could translate into daily losses of €7,500</a:t>
            </a:r>
            <a:br>
              <a:rPr b="1" lang="en-GB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Fighting Adblockers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919075"/>
            <a:ext cx="3999898" cy="271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99" y="1919075"/>
            <a:ext cx="3999898" cy="26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What the article looks like 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62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000" y="-1646662"/>
            <a:ext cx="60960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Other Examples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0"/>
            <a:ext cx="69437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800100"/>
            <a:ext cx="60960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800100"/>
            <a:ext cx="3047999" cy="301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328717"/>
            <a:ext cx="9144001" cy="36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8000" y="3419475"/>
            <a:ext cx="60960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Some Websites Who Run On Ads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1919075"/>
            <a:ext cx="8324400" cy="158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 sz="1800"/>
              <a:t>The following companies are free, but they track you to sell you ads or build features.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938" y="4208025"/>
            <a:ext cx="1923075" cy="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12" y="3973075"/>
            <a:ext cx="2674899" cy="10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937" y="4149400"/>
            <a:ext cx="1872438" cy="7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2300" y="3907075"/>
            <a:ext cx="1135100" cy="11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Ads Should be 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Not annoying.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Do not disrupt or distort the page content we’re trying to read.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Transparent with us about being an ad.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Effective without shouting at us.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Appropriate to the site that we are 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76767"/>
                </a:solidFill>
                <a:highlight>
                  <a:srgbClr val="F8F8F8"/>
                </a:highlight>
              </a:rPr>
              <a:t>Unfortunately, many websites do not follow these rules.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is Ad blocking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-GB" sz="1500"/>
              <a:t>Ad blocking is defined as software that removes or alters advertising content on a web page, most commonly in the form of browser extensions.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000" y="2344075"/>
            <a:ext cx="1593525" cy="15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Future 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As stated by the </a:t>
            </a:r>
            <a:r>
              <a:rPr b="1" lang="en-GB" sz="1500">
                <a:solidFill>
                  <a:srgbClr val="3387A2"/>
                </a:solidFill>
                <a:highlight>
                  <a:srgbClr val="F8F8F8"/>
                </a:highlight>
              </a:rPr>
              <a:t>G</a:t>
            </a:r>
            <a:r>
              <a:rPr b="1" lang="en-GB" sz="1500">
                <a:solidFill>
                  <a:srgbClr val="A82E2E"/>
                </a:solidFill>
                <a:highlight>
                  <a:srgbClr val="F8F8F8"/>
                </a:highlight>
              </a:rPr>
              <a:t>o</a:t>
            </a:r>
            <a:r>
              <a:rPr b="1" lang="en-GB" sz="1500">
                <a:solidFill>
                  <a:srgbClr val="DAB844"/>
                </a:solidFill>
                <a:highlight>
                  <a:srgbClr val="F8F8F8"/>
                </a:highlight>
              </a:rPr>
              <a:t>o</a:t>
            </a:r>
            <a:r>
              <a:rPr b="1" lang="en-GB" sz="1500">
                <a:solidFill>
                  <a:srgbClr val="3387A2"/>
                </a:solidFill>
                <a:highlight>
                  <a:srgbClr val="F8F8F8"/>
                </a:highlight>
              </a:rPr>
              <a:t>g</a:t>
            </a:r>
            <a:r>
              <a:rPr b="1" lang="en-GB" sz="1500">
                <a:solidFill>
                  <a:srgbClr val="33A27F"/>
                </a:solidFill>
                <a:highlight>
                  <a:srgbClr val="F8F8F8"/>
                </a:highlight>
              </a:rPr>
              <a:t>l</a:t>
            </a:r>
            <a:r>
              <a:rPr b="1" lang="en-GB" sz="1500">
                <a:solidFill>
                  <a:srgbClr val="A82E2E"/>
                </a:solidFill>
                <a:highlight>
                  <a:srgbClr val="F8F8F8"/>
                </a:highlight>
              </a:rPr>
              <a:t>e'</a:t>
            </a:r>
            <a:r>
              <a:rPr lang="en-GB" sz="1500">
                <a:solidFill>
                  <a:srgbClr val="2A2A2A"/>
                </a:solidFill>
                <a:highlight>
                  <a:srgbClr val="F8F8F8"/>
                </a:highlight>
              </a:rPr>
              <a:t>s senior vice president of advertising </a:t>
            </a:r>
            <a:r>
              <a:rPr b="1" lang="en-GB" sz="1500">
                <a:solidFill>
                  <a:srgbClr val="FDA047"/>
                </a:solidFill>
                <a:highlight>
                  <a:srgbClr val="F8F8F8"/>
                </a:highlight>
                <a:hlinkClick r:id="rId3"/>
              </a:rPr>
              <a:t>Susan Wojcicki</a:t>
            </a:r>
            <a:r>
              <a:rPr b="1" lang="en-GB" sz="1500">
                <a:solidFill>
                  <a:srgbClr val="2A2A2A"/>
                </a:solidFill>
                <a:highlight>
                  <a:srgbClr val="F8F8F8"/>
                </a:highlight>
              </a:rPr>
              <a:t>. </a:t>
            </a:r>
          </a:p>
          <a:p>
            <a:pPr lvl="0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A2A2A"/>
              </a:solidFill>
              <a:highlight>
                <a:srgbClr val="F8F8F8"/>
              </a:highlight>
            </a:endParaRPr>
          </a:p>
          <a:p>
            <a:pPr indent="-323850" lvl="0" marL="457200" rtl="0">
              <a:lnSpc>
                <a:spcPct val="181250"/>
              </a:lnSpc>
              <a:spcBef>
                <a:spcPts val="400"/>
              </a:spcBef>
              <a:spcAft>
                <a:spcPts val="0"/>
              </a:spcAft>
              <a:buClr>
                <a:srgbClr val="676767"/>
              </a:buClr>
              <a:buSzPct val="100000"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Ad views will be voluntary.</a:t>
            </a:r>
          </a:p>
          <a:p>
            <a:pPr indent="-323850" lvl="0" marL="457200" rtl="0">
              <a:lnSpc>
                <a:spcPct val="181250"/>
              </a:lnSpc>
              <a:spcBef>
                <a:spcPts val="400"/>
              </a:spcBef>
              <a:spcAft>
                <a:spcPts val="0"/>
              </a:spcAft>
              <a:buClr>
                <a:srgbClr val="676767"/>
              </a:buClr>
              <a:buSzPct val="100000"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Users will participate in the ecosystem if we provide enough value and control.</a:t>
            </a:r>
          </a:p>
          <a:p>
            <a:pPr indent="-323850" lvl="0" marL="457200" rtl="0">
              <a:lnSpc>
                <a:spcPct val="181250"/>
              </a:lnSpc>
              <a:spcBef>
                <a:spcPts val="400"/>
              </a:spcBef>
              <a:spcAft>
                <a:spcPts val="0"/>
              </a:spcAft>
              <a:buClr>
                <a:srgbClr val="676767"/>
              </a:buClr>
              <a:buSzPct val="100000"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Ads will be more interactive and beautiful–at scale.</a:t>
            </a:r>
          </a:p>
          <a:p>
            <a:pPr indent="-323850" lvl="0" marL="457200" rtl="0">
              <a:lnSpc>
                <a:spcPct val="181250"/>
              </a:lnSpc>
              <a:spcBef>
                <a:spcPts val="400"/>
              </a:spcBef>
              <a:spcAft>
                <a:spcPts val="0"/>
              </a:spcAft>
              <a:buClr>
                <a:srgbClr val="676767"/>
              </a:buClr>
              <a:buSzPct val="100000"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Ads will help people live their lives on the go.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10" name="Shape 210"/>
          <p:cNvSpPr txBox="1"/>
          <p:nvPr/>
        </p:nvSpPr>
        <p:spPr>
          <a:xfrm>
            <a:off x="471900" y="4753850"/>
            <a:ext cx="37517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/>
              <a:t>From 2013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Possible solutions 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The Freemium Model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Subscription Model 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Go Native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Pay the Ad Blockers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Ask Audiences for Sympathy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Block Content From People Who Use Ad Blockers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500"/>
              <a:t>Offer Ads Free versions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1600"/>
              <a:t>“ You can subscribe to a brand-new Ad-Free version of WIRED.com. For $1 a week, you will get complete access to our content, with no display advertising or ad tracking. “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029" y="3710275"/>
            <a:ext cx="1100981" cy="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 and Answers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Types Of Ads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Pictures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Animations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Embedded 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Audio and Video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Text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500"/>
              <a:t>Pop-up windows</a:t>
            </a:r>
            <a:br>
              <a:rPr lang="en-GB" sz="1500"/>
            </a:b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50" y="1919075"/>
            <a:ext cx="3809849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Benefits To The User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2079050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500"/>
              <a:t>Quicker loading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500"/>
              <a:t>Cleaner looking web pages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500"/>
              <a:t>Free from advertisements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500"/>
              <a:t>Less resource waste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500"/>
              <a:t>Privacy benefits .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500"/>
              <a:t>Save substantial amounts of energy.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00" y="2079050"/>
            <a:ext cx="3719900" cy="23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100" y="2049412"/>
            <a:ext cx="3999899" cy="26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Ad blocking saw 41 percent growth year over year.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6767"/>
              </a:solidFill>
              <a:highlight>
                <a:srgbClr val="F8F8F8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6767"/>
              </a:solidFill>
              <a:highlight>
                <a:srgbClr val="F8F8F8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In the US</a:t>
            </a:r>
            <a:b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</a:b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76767"/>
              </a:buClr>
              <a:buSzPct val="100000"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Usage grew 48 percent 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76767"/>
              </a:buClr>
              <a:buSzPct val="100000"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45 million active users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676767"/>
              </a:solidFill>
              <a:highlight>
                <a:srgbClr val="F8F8F8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20% of users on the web use adblockers </a:t>
            </a:r>
          </a:p>
        </p:txBody>
      </p:sp>
      <p:sp>
        <p:nvSpPr>
          <p:cNvPr id="96" name="Shape 96"/>
          <p:cNvSpPr/>
          <p:nvPr/>
        </p:nvSpPr>
        <p:spPr>
          <a:xfrm>
            <a:off x="4918575" y="2152700"/>
            <a:ext cx="2264699" cy="72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Growth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Performance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76767"/>
              </a:solidFill>
              <a:highlight>
                <a:srgbClr val="F8F8F8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The majority of web developers </a:t>
            </a:r>
          </a:p>
          <a:p>
            <a:pPr indent="-323850" lvl="0" marL="457200" rtl="0">
              <a:spcBef>
                <a:spcPts val="0"/>
              </a:spcBef>
              <a:buClr>
                <a:srgbClr val="676767"/>
              </a:buClr>
              <a:buSzPct val="100000"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Do not prioritise this</a:t>
            </a:r>
          </a:p>
          <a:p>
            <a:pPr indent="-323850" lvl="0" marL="457200">
              <a:spcBef>
                <a:spcPts val="0"/>
              </a:spcBef>
              <a:buClr>
                <a:srgbClr val="676767"/>
              </a:buClr>
              <a:buSzPct val="100000"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Easy to see why users would opt for adblockers.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774" y="1919075"/>
            <a:ext cx="3545224" cy="30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Performance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1800" y="1820650"/>
            <a:ext cx="3904199" cy="14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Using Adblock has a major impact on startup performance.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The Los Angeles Times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100" y="1919075"/>
            <a:ext cx="3999899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694100" y="4743100"/>
            <a:ext cx="39998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/>
              <a:t>*using Imore 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471900" y="34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{CD6E0468-F434-4248-A680-7EAC9E1EEE2F}</a:tableStyleId>
              </a:tblPr>
              <a:tblGrid>
                <a:gridCol w="1979850"/>
                <a:gridCol w="1979850"/>
              </a:tblGrid>
              <a:tr h="285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Speed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Size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5.7 Mb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1.6mb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Tracking 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71900" y="18944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6767"/>
              </a:solidFill>
              <a:highlight>
                <a:srgbClr val="F8F8F8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There are multiple websites tracking your online activity and browsing history.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76767"/>
                </a:solidFill>
                <a:highlight>
                  <a:srgbClr val="F8F8F8"/>
                </a:highlight>
              </a:rPr>
              <a:t>Most business are reliant on this tracking in order  to expand and sell you ads.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100" y="2079050"/>
            <a:ext cx="3999900" cy="271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Security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6767"/>
              </a:solidFill>
              <a:highlight>
                <a:srgbClr val="F8F8F8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76767"/>
                </a:solidFill>
                <a:highlight>
                  <a:srgbClr val="F8F8F8"/>
                </a:highlight>
              </a:rPr>
              <a:t>Third party advertisements can present a serious threat to computer security.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6767"/>
              </a:solidFill>
              <a:highlight>
                <a:srgbClr val="F8F8F8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6767"/>
              </a:solidFill>
              <a:highlight>
                <a:srgbClr val="F8F8F8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76767"/>
                </a:solidFill>
                <a:highlight>
                  <a:srgbClr val="F8F8F8"/>
                </a:highlight>
              </a:rPr>
              <a:t>In high-profile case malware was distributed through advertisements provided to YouTube by a malicious customer of Google's </a:t>
            </a:r>
            <a:r>
              <a:rPr lang="en-GB">
                <a:solidFill>
                  <a:srgbClr val="FDA047"/>
                </a:solidFill>
                <a:highlight>
                  <a:srgbClr val="F8F8F8"/>
                </a:highlight>
                <a:hlinkClick r:id="rId3"/>
              </a:rPr>
              <a:t>Doubleclick</a:t>
            </a:r>
            <a:r>
              <a:rPr lang="en-GB">
                <a:solidFill>
                  <a:srgbClr val="676767"/>
                </a:solidFill>
                <a:highlight>
                  <a:srgbClr val="F8F8F8"/>
                </a:highlight>
              </a:rPr>
              <a:t>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050" y="2303694"/>
            <a:ext cx="4277600" cy="1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