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9CA6120-D08F-40F5-925B-44709E5AFADE}">
  <a:tblStyle styleId="{09CA6120-D08F-40F5-925B-44709E5AFADE}"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867781"/>
            <a:ext cx="7772400" cy="1648800"/>
          </a:xfrm>
          <a:prstGeom prst="rect">
            <a:avLst/>
          </a:prstGeom>
        </p:spPr>
        <p:txBody>
          <a:bodyPr anchorCtr="0" anchor="b" bIns="91425" lIns="91425" rIns="91425" tIns="91425">
            <a:noAutofit/>
          </a:bodyPr>
          <a:lstStyle/>
          <a:p>
            <a:pPr lvl="0">
              <a:spcBef>
                <a:spcPts val="0"/>
              </a:spcBef>
              <a:buNone/>
            </a:pPr>
            <a:r>
              <a:rPr lang="en-GB" sz="6000"/>
              <a:t>Web App Engineering: Evaluation methods</a:t>
            </a:r>
          </a:p>
        </p:txBody>
      </p:sp>
      <p:sp>
        <p:nvSpPr>
          <p:cNvPr id="45" name="Shape 45"/>
          <p:cNvSpPr txBox="1"/>
          <p:nvPr>
            <p:ph idx="1" type="subTitle"/>
          </p:nvPr>
        </p:nvSpPr>
        <p:spPr>
          <a:xfrm>
            <a:off x="685800" y="3737328"/>
            <a:ext cx="7772400" cy="784799"/>
          </a:xfrm>
          <a:prstGeom prst="rect">
            <a:avLst/>
          </a:prstGeom>
        </p:spPr>
        <p:txBody>
          <a:bodyPr anchorCtr="0" anchor="t" bIns="91425" lIns="91425" rIns="91425" tIns="91425">
            <a:noAutofit/>
          </a:bodyPr>
          <a:lstStyle/>
          <a:p>
            <a:pPr lvl="0">
              <a:spcBef>
                <a:spcPts val="0"/>
              </a:spcBef>
              <a:buNone/>
            </a:pPr>
            <a:r>
              <a:rPr lang="en-GB"/>
              <a:t>By Robert Gabriel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What is Usability</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lnSpc>
                <a:spcPct val="120000"/>
              </a:lnSpc>
              <a:spcBef>
                <a:spcPts val="0"/>
              </a:spcBef>
              <a:buNone/>
            </a:pPr>
            <a:r>
              <a:rPr b="1" lang="en-GB" sz="1800"/>
              <a:t>Usability</a:t>
            </a:r>
            <a:r>
              <a:rPr lang="en-GB" sz="1800"/>
              <a:t> is the ease of use and learnability of a human-made object. The object of use can be a software application, website, book, tool, machine, process, or anything a human interacts with.</a:t>
            </a:r>
          </a:p>
          <a:p>
            <a:pPr lvl="0" rtl="0">
              <a:spcBef>
                <a:spcPts val="0"/>
              </a:spcBef>
              <a:buClr>
                <a:schemeClr val="dk1"/>
              </a:buClr>
              <a:buSzPct val="61111"/>
              <a:buFont typeface="Arial"/>
              <a:buNone/>
            </a:pPr>
            <a:r>
              <a:t/>
            </a:r>
            <a:endParaRPr sz="1800">
              <a:solidFill>
                <a:schemeClr val="dk1"/>
              </a:solidFill>
            </a:endParaRP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b="0" lang="en-GB"/>
              <a:t>Evaluation Methods							</a:t>
            </a:r>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indent="-342900" lvl="0" marL="457200" rtl="0">
              <a:spcBef>
                <a:spcPts val="0"/>
              </a:spcBef>
              <a:buSzPct val="100000"/>
              <a:buAutoNum type="arabicPeriod"/>
            </a:pPr>
            <a:r>
              <a:rPr lang="en-GB" sz="1800"/>
              <a:t>Think aloud protocol</a:t>
            </a:r>
          </a:p>
          <a:p>
            <a:pPr indent="-342900" lvl="0" marL="457200" rtl="0">
              <a:spcBef>
                <a:spcPts val="0"/>
              </a:spcBef>
              <a:buSzPct val="100000"/>
              <a:buAutoNum type="arabicPeriod"/>
            </a:pPr>
            <a:r>
              <a:rPr lang="en-GB" sz="1800"/>
              <a:t>Focus Groups</a:t>
            </a:r>
          </a:p>
          <a:p>
            <a:pPr indent="-342900" lvl="0" marL="457200" rtl="0">
              <a:spcBef>
                <a:spcPts val="0"/>
              </a:spcBef>
              <a:buSzPct val="100000"/>
              <a:buAutoNum type="arabicPeriod"/>
            </a:pPr>
            <a:r>
              <a:rPr lang="en-GB" sz="1800"/>
              <a:t>Interviews</a:t>
            </a:r>
            <a:r>
              <a:rPr lang="en-GB" sz="1800">
                <a:solidFill>
                  <a:schemeClr val="dk1"/>
                </a:solidFill>
              </a:rPr>
              <a:t>	 		</a:t>
            </a:r>
          </a:p>
          <a:p>
            <a:pPr indent="-342900" lvl="0" marL="457200" rtl="0">
              <a:lnSpc>
                <a:spcPct val="115000"/>
              </a:lnSpc>
              <a:spcBef>
                <a:spcPts val="0"/>
              </a:spcBef>
              <a:buClr>
                <a:schemeClr val="dk1"/>
              </a:buClr>
              <a:buSzPct val="100000"/>
              <a:buAutoNum type="arabicPeriod"/>
            </a:pPr>
            <a:r>
              <a:rPr lang="en-GB" sz="1800">
                <a:solidFill>
                  <a:schemeClr val="dk1"/>
                </a:solidFill>
              </a:rPr>
              <a:t>Pluralistic walkthrough</a:t>
            </a:r>
          </a:p>
          <a:p>
            <a:pPr indent="-342900" lvl="0" marL="457200" rtl="0">
              <a:lnSpc>
                <a:spcPct val="115000"/>
              </a:lnSpc>
              <a:spcBef>
                <a:spcPts val="0"/>
              </a:spcBef>
              <a:buClr>
                <a:schemeClr val="dk1"/>
              </a:buClr>
              <a:buSzPct val="100000"/>
              <a:buAutoNum type="arabicPeriod"/>
            </a:pPr>
            <a:r>
              <a:rPr lang="en-GB" sz="1800">
                <a:solidFill>
                  <a:schemeClr val="dk1"/>
                </a:solidFill>
              </a:rPr>
              <a:t>Remote Usability testing </a:t>
            </a:r>
          </a:p>
          <a:p>
            <a:pPr lvl="0" rtl="0">
              <a:lnSpc>
                <a:spcPct val="115000"/>
              </a:lnSpc>
              <a:spcBef>
                <a:spcPts val="0"/>
              </a:spcBef>
              <a:buNone/>
            </a:pPr>
            <a:r>
              <a:rPr lang="en-GB" sz="1000">
                <a:solidFill>
                  <a:schemeClr val="dk1"/>
                </a:solidFill>
              </a:rPr>
              <a:t>							</a:t>
            </a:r>
          </a:p>
          <a:p>
            <a:pPr lvl="0" rtl="0">
              <a:lnSpc>
                <a:spcPct val="115000"/>
              </a:lnSpc>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None/>
            </a:pPr>
            <a:r>
              <a:t/>
            </a:r>
            <a:endParaRPr/>
          </a:p>
          <a:p>
            <a:pPr lvl="0">
              <a:spcBef>
                <a:spcPts val="0"/>
              </a:spcBef>
              <a:buNone/>
            </a:pPr>
            <a:r>
              <a:t/>
            </a:r>
            <a:endParaRPr/>
          </a:p>
        </p:txBody>
      </p:sp>
      <p:pic>
        <p:nvPicPr>
          <p:cNvPr id="58" name="Shape 58"/>
          <p:cNvPicPr preferRelativeResize="0"/>
          <p:nvPr/>
        </p:nvPicPr>
        <p:blipFill>
          <a:blip r:embed="rId3">
            <a:alphaModFix/>
          </a:blip>
          <a:stretch>
            <a:fillRect/>
          </a:stretch>
        </p:blipFill>
        <p:spPr>
          <a:xfrm>
            <a:off x="5074800" y="1606554"/>
            <a:ext cx="3612000" cy="29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Think aloud protocol</a:t>
            </a:r>
          </a:p>
        </p:txBody>
      </p:sp>
      <p:sp>
        <p:nvSpPr>
          <p:cNvPr id="64" name="Shape 64"/>
          <p:cNvSpPr txBox="1"/>
          <p:nvPr/>
        </p:nvSpPr>
        <p:spPr>
          <a:xfrm>
            <a:off x="1611600" y="4564125"/>
            <a:ext cx="5920800" cy="395699"/>
          </a:xfrm>
          <a:prstGeom prst="rect">
            <a:avLst/>
          </a:prstGeom>
          <a:noFill/>
          <a:ln>
            <a:noFill/>
          </a:ln>
        </p:spPr>
        <p:txBody>
          <a:bodyPr anchorCtr="0" anchor="t" bIns="91425" lIns="91425" rIns="91425" tIns="91425">
            <a:noAutofit/>
          </a:bodyPr>
          <a:lstStyle/>
          <a:p>
            <a:pPr lvl="0" rtl="0">
              <a:spcBef>
                <a:spcPts val="0"/>
              </a:spcBef>
              <a:buNone/>
            </a:pPr>
            <a:r>
              <a:rPr lang="en-GB"/>
              <a:t>When its used :  design, coding, testing and release of application</a:t>
            </a:r>
          </a:p>
          <a:p>
            <a:pPr lvl="0">
              <a:spcBef>
                <a:spcPts val="0"/>
              </a:spcBef>
              <a:buNone/>
            </a:pPr>
            <a:r>
              <a:t/>
            </a:r>
            <a:endParaRPr/>
          </a:p>
        </p:txBody>
      </p:sp>
      <p:sp>
        <p:nvSpPr>
          <p:cNvPr id="65" name="Shape 65"/>
          <p:cNvSpPr txBox="1"/>
          <p:nvPr/>
        </p:nvSpPr>
        <p:spPr>
          <a:xfrm>
            <a:off x="952500" y="1292950"/>
            <a:ext cx="7285499" cy="981599"/>
          </a:xfrm>
          <a:prstGeom prst="rect">
            <a:avLst/>
          </a:prstGeom>
          <a:noFill/>
          <a:ln>
            <a:noFill/>
          </a:ln>
        </p:spPr>
        <p:txBody>
          <a:bodyPr anchorCtr="0" anchor="t" bIns="91425" lIns="91425" rIns="91425" tIns="91425">
            <a:noAutofit/>
          </a:bodyPr>
          <a:lstStyle/>
          <a:p>
            <a:pPr lvl="0" rtl="0">
              <a:spcBef>
                <a:spcPts val="0"/>
              </a:spcBef>
              <a:buNone/>
            </a:pPr>
            <a:r>
              <a:rPr lang="en-GB"/>
              <a:t>“Think-aloud is about how well a user performs the required tasks, as talking aloud is quite useful in understanding mistakes that are made”</a:t>
            </a:r>
          </a:p>
          <a:p>
            <a:pPr lvl="0">
              <a:spcBef>
                <a:spcPts val="0"/>
              </a:spcBef>
              <a:buNone/>
            </a:pPr>
            <a:r>
              <a:t/>
            </a:r>
            <a:endParaRPr/>
          </a:p>
        </p:txBody>
      </p:sp>
      <p:graphicFrame>
        <p:nvGraphicFramePr>
          <p:cNvPr id="66" name="Shape 66"/>
          <p:cNvGraphicFramePr/>
          <p:nvPr/>
        </p:nvGraphicFramePr>
        <p:xfrm>
          <a:off x="952500" y="2531815"/>
          <a:ext cx="3000000" cy="3000000"/>
        </p:xfrm>
        <a:graphic>
          <a:graphicData uri="http://schemas.openxmlformats.org/drawingml/2006/table">
            <a:tbl>
              <a:tblPr>
                <a:noFill/>
                <a:tableStyleId>{09CA6120-D08F-40F5-925B-44709E5AFADE}</a:tableStyleId>
              </a:tblPr>
              <a:tblGrid>
                <a:gridCol w="3619500"/>
                <a:gridCol w="3619500"/>
              </a:tblGrid>
              <a:tr h="350975">
                <a:tc>
                  <a:txBody>
                    <a:bodyPr>
                      <a:noAutofit/>
                    </a:bodyPr>
                    <a:lstStyle/>
                    <a:p>
                      <a:pPr lvl="0" rtl="0">
                        <a:spcBef>
                          <a:spcPts val="0"/>
                        </a:spcBef>
                        <a:buNone/>
                      </a:pPr>
                      <a:r>
                        <a:rPr lang="en-GB"/>
                        <a:t>Advantages</a:t>
                      </a:r>
                    </a:p>
                  </a:txBody>
                  <a:tcPr marT="91425" marB="91425" marR="91425" marL="91425"/>
                </a:tc>
                <a:tc>
                  <a:txBody>
                    <a:bodyPr>
                      <a:noAutofit/>
                    </a:bodyPr>
                    <a:lstStyle/>
                    <a:p>
                      <a:pPr lvl="0" rtl="0">
                        <a:spcBef>
                          <a:spcPts val="0"/>
                        </a:spcBef>
                        <a:buNone/>
                      </a:pPr>
                      <a:r>
                        <a:rPr lang="en-GB"/>
                        <a:t>Disadvantages</a:t>
                      </a:r>
                    </a:p>
                  </a:txBody>
                  <a:tcPr marT="91425" marB="91425" marR="91425" marL="91425"/>
                </a:tc>
              </a:tr>
              <a:tr h="299850">
                <a:tc>
                  <a:txBody>
                    <a:bodyPr>
                      <a:noAutofit/>
                    </a:bodyPr>
                    <a:lstStyle/>
                    <a:p>
                      <a:pPr lvl="0" rtl="0">
                        <a:spcBef>
                          <a:spcPts val="0"/>
                        </a:spcBef>
                        <a:buNone/>
                      </a:pPr>
                      <a:r>
                        <a:rPr lang="en-GB" sz="1000">
                          <a:solidFill>
                            <a:schemeClr val="dk1"/>
                          </a:solidFill>
                        </a:rPr>
                        <a:t>Less Expensive </a:t>
                      </a:r>
                    </a:p>
                  </a:txBody>
                  <a:tcPr marT="91425" marB="91425" marR="91425" marL="91425"/>
                </a:tc>
                <a:tc>
                  <a:txBody>
                    <a:bodyPr>
                      <a:noAutofit/>
                    </a:bodyPr>
                    <a:lstStyle/>
                    <a:p>
                      <a:pPr lvl="0" rtl="0">
                        <a:spcBef>
                          <a:spcPts val="0"/>
                        </a:spcBef>
                        <a:buNone/>
                      </a:pPr>
                      <a:r>
                        <a:rPr lang="en-GB" sz="1000">
                          <a:solidFill>
                            <a:schemeClr val="dk1"/>
                          </a:solidFill>
                        </a:rPr>
                        <a:t>The testing area is not natural to the user </a:t>
                      </a:r>
                    </a:p>
                  </a:txBody>
                  <a:tcPr marT="91425" marB="91425" marR="91425" marL="91425"/>
                </a:tc>
              </a:tr>
              <a:tr h="313500">
                <a:tc>
                  <a:txBody>
                    <a:bodyPr>
                      <a:noAutofit/>
                    </a:bodyPr>
                    <a:lstStyle/>
                    <a:p>
                      <a:pPr lvl="0" rtl="0">
                        <a:spcBef>
                          <a:spcPts val="0"/>
                        </a:spcBef>
                        <a:buNone/>
                      </a:pPr>
                      <a:r>
                        <a:rPr lang="en-GB" sz="1000">
                          <a:solidFill>
                            <a:schemeClr val="dk1"/>
                          </a:solidFill>
                        </a:rPr>
                        <a:t>Results are close to what is experienced by users </a:t>
                      </a:r>
                    </a:p>
                  </a:txBody>
                  <a:tcPr marT="91425" marB="91425" marR="91425" marL="91425"/>
                </a:tc>
                <a:tc>
                  <a:txBody>
                    <a:bodyPr>
                      <a:noAutofit/>
                    </a:bodyPr>
                    <a:lstStyle/>
                    <a:p>
                      <a:pPr lvl="0" rtl="0">
                        <a:spcBef>
                          <a:spcPts val="0"/>
                        </a:spcBef>
                        <a:buNone/>
                      </a:pPr>
                      <a:r>
                        <a:t/>
                      </a:r>
                      <a:endParaRPr sz="1100">
                        <a:solidFill>
                          <a:schemeClr val="dk1"/>
                        </a:solidFill>
                      </a:endParaRPr>
                    </a:p>
                  </a:txBody>
                  <a:tcPr marT="91425" marB="91425" marR="91425" marL="91425"/>
                </a:tc>
              </a:tr>
              <a:tr h="322575">
                <a:tc>
                  <a:txBody>
                    <a:bodyPr>
                      <a:noAutofit/>
                    </a:bodyPr>
                    <a:lstStyle/>
                    <a:p>
                      <a:pPr lvl="0" rtl="0">
                        <a:spcBef>
                          <a:spcPts val="0"/>
                        </a:spcBef>
                        <a:buNone/>
                      </a:pPr>
                      <a:r>
                        <a:t/>
                      </a:r>
                      <a:endParaRPr sz="1100">
                        <a:solidFill>
                          <a:schemeClr val="dk1"/>
                        </a:solidFill>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Focus Groups</a:t>
            </a:r>
          </a:p>
        </p:txBody>
      </p:sp>
      <p:graphicFrame>
        <p:nvGraphicFramePr>
          <p:cNvPr id="72" name="Shape 72"/>
          <p:cNvGraphicFramePr/>
          <p:nvPr/>
        </p:nvGraphicFramePr>
        <p:xfrm>
          <a:off x="952500" y="2409475"/>
          <a:ext cx="3000000" cy="3000000"/>
        </p:xfrm>
        <a:graphic>
          <a:graphicData uri="http://schemas.openxmlformats.org/drawingml/2006/table">
            <a:tbl>
              <a:tblPr>
                <a:noFill/>
                <a:tableStyleId>{09CA6120-D08F-40F5-925B-44709E5AFADE}</a:tableStyleId>
              </a:tblPr>
              <a:tblGrid>
                <a:gridCol w="3619500"/>
                <a:gridCol w="3619500"/>
              </a:tblGrid>
              <a:tr h="286975">
                <a:tc>
                  <a:txBody>
                    <a:bodyPr>
                      <a:noAutofit/>
                    </a:bodyPr>
                    <a:lstStyle/>
                    <a:p>
                      <a:pPr lvl="0" rtl="0">
                        <a:spcBef>
                          <a:spcPts val="0"/>
                        </a:spcBef>
                        <a:buNone/>
                      </a:pPr>
                      <a:r>
                        <a:rPr lang="en-GB"/>
                        <a:t>Advantages</a:t>
                      </a:r>
                    </a:p>
                  </a:txBody>
                  <a:tcPr marT="91425" marB="91425" marR="91425" marL="91425"/>
                </a:tc>
                <a:tc>
                  <a:txBody>
                    <a:bodyPr>
                      <a:noAutofit/>
                    </a:bodyPr>
                    <a:lstStyle/>
                    <a:p>
                      <a:pPr lvl="0" rtl="0">
                        <a:spcBef>
                          <a:spcPts val="0"/>
                        </a:spcBef>
                        <a:buNone/>
                      </a:pPr>
                      <a:r>
                        <a:rPr lang="en-GB"/>
                        <a:t>Disadvantages</a:t>
                      </a:r>
                    </a:p>
                  </a:txBody>
                  <a:tcPr marT="91425" marB="91425" marR="91425" marL="91425"/>
                </a:tc>
              </a:tr>
              <a:tr h="356625">
                <a:tc>
                  <a:txBody>
                    <a:bodyPr>
                      <a:noAutofit/>
                    </a:bodyPr>
                    <a:lstStyle/>
                    <a:p>
                      <a:pPr lvl="0" rtl="0">
                        <a:spcBef>
                          <a:spcPts val="0"/>
                        </a:spcBef>
                        <a:buNone/>
                      </a:pPr>
                      <a:r>
                        <a:rPr lang="en-GB" sz="1000">
                          <a:solidFill>
                            <a:schemeClr val="dk1"/>
                          </a:solidFill>
                        </a:rPr>
                        <a:t>Can save money if done before prototyping </a:t>
                      </a:r>
                    </a:p>
                  </a:txBody>
                  <a:tcPr marT="91425" marB="91425" marR="91425" marL="91425"/>
                </a:tc>
                <a:tc>
                  <a:txBody>
                    <a:bodyPr>
                      <a:noAutofit/>
                    </a:bodyPr>
                    <a:lstStyle/>
                    <a:p>
                      <a:pPr lvl="0" rtl="0">
                        <a:spcBef>
                          <a:spcPts val="0"/>
                        </a:spcBef>
                        <a:buNone/>
                      </a:pPr>
                      <a:r>
                        <a:rPr lang="en-GB" sz="1000">
                          <a:solidFill>
                            <a:schemeClr val="dk1"/>
                          </a:solidFill>
                        </a:rPr>
                        <a:t>The testing area is not natural to the user and may provide poor results. </a:t>
                      </a:r>
                    </a:p>
                  </a:txBody>
                  <a:tcPr marT="91425" marB="91425" marR="91425" marL="91425"/>
                </a:tc>
              </a:tr>
              <a:tr h="356625">
                <a:tc>
                  <a:txBody>
                    <a:bodyPr>
                      <a:noAutofit/>
                    </a:bodyPr>
                    <a:lstStyle/>
                    <a:p>
                      <a:pPr lvl="0" rtl="0">
                        <a:spcBef>
                          <a:spcPts val="0"/>
                        </a:spcBef>
                        <a:buNone/>
                      </a:pPr>
                      <a:r>
                        <a:rPr lang="en-GB" sz="1000">
                          <a:solidFill>
                            <a:schemeClr val="dk1"/>
                          </a:solidFill>
                        </a:rPr>
                        <a:t>It creates lot of useful ideas and data from the users using the system </a:t>
                      </a:r>
                    </a:p>
                  </a:txBody>
                  <a:tcPr marT="91425" marB="91425" marR="91425" marL="91425"/>
                </a:tc>
                <a:tc>
                  <a:txBody>
                    <a:bodyPr>
                      <a:noAutofit/>
                    </a:bodyPr>
                    <a:lstStyle/>
                    <a:p>
                      <a:pPr lvl="0" rtl="0">
                        <a:spcBef>
                          <a:spcPts val="0"/>
                        </a:spcBef>
                        <a:buNone/>
                      </a:pPr>
                      <a:r>
                        <a:rPr lang="en-GB" sz="1000">
                          <a:solidFill>
                            <a:schemeClr val="dk1"/>
                          </a:solidFill>
                        </a:rPr>
                        <a:t>Does not address the usability issue of efficiency </a:t>
                      </a:r>
                    </a:p>
                  </a:txBody>
                  <a:tcPr marT="91425" marB="91425" marR="91425" marL="91425"/>
                </a:tc>
              </a:tr>
              <a:tr h="278625">
                <a:tc>
                  <a:txBody>
                    <a:bodyPr>
                      <a:noAutofit/>
                    </a:bodyPr>
                    <a:lstStyle/>
                    <a:p>
                      <a:pPr lvl="0" rtl="0">
                        <a:spcBef>
                          <a:spcPts val="0"/>
                        </a:spcBef>
                        <a:buNone/>
                      </a:pPr>
                      <a:r>
                        <a:rPr lang="en-GB" sz="1000">
                          <a:solidFill>
                            <a:schemeClr val="dk1"/>
                          </a:solidFill>
                        </a:rPr>
                        <a:t>Can improve customer relationships over time. </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73" name="Shape 73"/>
          <p:cNvSpPr txBox="1"/>
          <p:nvPr/>
        </p:nvSpPr>
        <p:spPr>
          <a:xfrm>
            <a:off x="1611600" y="4564125"/>
            <a:ext cx="5920800" cy="395699"/>
          </a:xfrm>
          <a:prstGeom prst="rect">
            <a:avLst/>
          </a:prstGeom>
          <a:noFill/>
          <a:ln>
            <a:noFill/>
          </a:ln>
        </p:spPr>
        <p:txBody>
          <a:bodyPr anchorCtr="0" anchor="t" bIns="91425" lIns="91425" rIns="91425" tIns="91425">
            <a:noAutofit/>
          </a:bodyPr>
          <a:lstStyle/>
          <a:p>
            <a:pPr lvl="0" rtl="0">
              <a:spcBef>
                <a:spcPts val="0"/>
              </a:spcBef>
              <a:buNone/>
            </a:pPr>
            <a:r>
              <a:rPr lang="en-GB"/>
              <a:t>When its used :  During any Stages.</a:t>
            </a:r>
          </a:p>
          <a:p>
            <a:pPr lvl="0" rtl="0">
              <a:spcBef>
                <a:spcPts val="0"/>
              </a:spcBef>
              <a:buNone/>
            </a:pPr>
            <a:r>
              <a:t/>
            </a:r>
            <a:endParaRPr/>
          </a:p>
        </p:txBody>
      </p:sp>
      <p:sp>
        <p:nvSpPr>
          <p:cNvPr id="74" name="Shape 74"/>
          <p:cNvSpPr txBox="1"/>
          <p:nvPr/>
        </p:nvSpPr>
        <p:spPr>
          <a:xfrm>
            <a:off x="952500" y="1292950"/>
            <a:ext cx="7285499" cy="981599"/>
          </a:xfrm>
          <a:prstGeom prst="rect">
            <a:avLst/>
          </a:prstGeom>
          <a:noFill/>
          <a:ln>
            <a:noFill/>
          </a:ln>
        </p:spPr>
        <p:txBody>
          <a:bodyPr anchorCtr="0" anchor="t" bIns="91425" lIns="91425" rIns="91425" tIns="91425">
            <a:noAutofit/>
          </a:bodyPr>
          <a:lstStyle/>
          <a:p>
            <a:pPr lvl="0" rtl="0">
              <a:spcBef>
                <a:spcPts val="0"/>
              </a:spcBef>
              <a:buNone/>
            </a:pPr>
            <a:r>
              <a:rPr lang="en-GB" sz="1800"/>
              <a:t>“Focus Groups are a group of users in a webapp or website who are brought together to gather information as input to the design process.”</a:t>
            </a:r>
          </a:p>
          <a:p>
            <a:pPr lvl="0" rtl="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Interviews</a:t>
            </a:r>
          </a:p>
        </p:txBody>
      </p:sp>
      <p:graphicFrame>
        <p:nvGraphicFramePr>
          <p:cNvPr id="80" name="Shape 80"/>
          <p:cNvGraphicFramePr/>
          <p:nvPr/>
        </p:nvGraphicFramePr>
        <p:xfrm>
          <a:off x="952500" y="2643325"/>
          <a:ext cx="3000000" cy="3000000"/>
        </p:xfrm>
        <a:graphic>
          <a:graphicData uri="http://schemas.openxmlformats.org/drawingml/2006/table">
            <a:tbl>
              <a:tblPr>
                <a:noFill/>
                <a:tableStyleId>{09CA6120-D08F-40F5-925B-44709E5AFADE}</a:tableStyleId>
              </a:tblPr>
              <a:tblGrid>
                <a:gridCol w="3619500"/>
                <a:gridCol w="3619500"/>
              </a:tblGrid>
              <a:tr h="467375">
                <a:tc>
                  <a:txBody>
                    <a:bodyPr>
                      <a:noAutofit/>
                    </a:bodyPr>
                    <a:lstStyle/>
                    <a:p>
                      <a:pPr lvl="0" rtl="0">
                        <a:spcBef>
                          <a:spcPts val="0"/>
                        </a:spcBef>
                        <a:buNone/>
                      </a:pPr>
                      <a:r>
                        <a:rPr lang="en-GB"/>
                        <a:t>Advantages</a:t>
                      </a:r>
                    </a:p>
                  </a:txBody>
                  <a:tcPr marT="91425" marB="91425" marR="91425" marL="91425"/>
                </a:tc>
                <a:tc>
                  <a:txBody>
                    <a:bodyPr>
                      <a:noAutofit/>
                    </a:bodyPr>
                    <a:lstStyle/>
                    <a:p>
                      <a:pPr lvl="0" rtl="0">
                        <a:spcBef>
                          <a:spcPts val="0"/>
                        </a:spcBef>
                        <a:buNone/>
                      </a:pPr>
                      <a:r>
                        <a:rPr lang="en-GB"/>
                        <a:t>Disadvantages</a:t>
                      </a:r>
                    </a:p>
                  </a:txBody>
                  <a:tcPr marT="91425" marB="91425" marR="91425" marL="91425"/>
                </a:tc>
              </a:tr>
              <a:tr h="399300">
                <a:tc>
                  <a:txBody>
                    <a:bodyPr>
                      <a:noAutofit/>
                    </a:bodyPr>
                    <a:lstStyle/>
                    <a:p>
                      <a:pPr lvl="0" rtl="0">
                        <a:spcBef>
                          <a:spcPts val="0"/>
                        </a:spcBef>
                        <a:buNone/>
                      </a:pPr>
                      <a:r>
                        <a:rPr lang="en-GB" sz="1000">
                          <a:solidFill>
                            <a:schemeClr val="dk1"/>
                          </a:solidFill>
                        </a:rPr>
                        <a:t>Extra detailed information about the project </a:t>
                      </a:r>
                    </a:p>
                  </a:txBody>
                  <a:tcPr marT="91425" marB="91425" marR="91425" marL="91425"/>
                </a:tc>
                <a:tc>
                  <a:txBody>
                    <a:bodyPr>
                      <a:noAutofit/>
                    </a:bodyPr>
                    <a:lstStyle/>
                    <a:p>
                      <a:pPr lvl="0" rtl="0">
                        <a:spcBef>
                          <a:spcPts val="0"/>
                        </a:spcBef>
                        <a:buNone/>
                      </a:pPr>
                      <a:r>
                        <a:rPr lang="en-GB" sz="1000">
                          <a:solidFill>
                            <a:schemeClr val="dk1"/>
                          </a:solidFill>
                        </a:rPr>
                        <a:t>Can not be performed remotely </a:t>
                      </a:r>
                    </a:p>
                  </a:txBody>
                  <a:tcPr marT="91425" marB="91425" marR="91425" marL="91425"/>
                </a:tc>
              </a:tr>
              <a:tr h="399300">
                <a:tc>
                  <a:txBody>
                    <a:bodyPr>
                      <a:noAutofit/>
                    </a:bodyPr>
                    <a:lstStyle/>
                    <a:p>
                      <a:pPr lvl="0" rtl="0">
                        <a:spcBef>
                          <a:spcPts val="0"/>
                        </a:spcBef>
                        <a:buNone/>
                      </a:pPr>
                      <a:r>
                        <a:rPr lang="en-GB" sz="1000">
                          <a:solidFill>
                            <a:schemeClr val="dk1"/>
                          </a:solidFill>
                        </a:rPr>
                        <a:t>Less users needed </a:t>
                      </a:r>
                    </a:p>
                  </a:txBody>
                  <a:tcPr marT="91425" marB="91425" marR="91425" marL="91425"/>
                </a:tc>
                <a:tc>
                  <a:txBody>
                    <a:bodyPr>
                      <a:noAutofit/>
                    </a:bodyPr>
                    <a:lstStyle/>
                    <a:p>
                      <a:pPr lvl="0" rtl="0">
                        <a:spcBef>
                          <a:spcPts val="0"/>
                        </a:spcBef>
                        <a:buNone/>
                      </a:pPr>
                      <a:r>
                        <a:rPr lang="en-GB" sz="1000">
                          <a:solidFill>
                            <a:schemeClr val="dk1"/>
                          </a:solidFill>
                        </a:rPr>
                        <a:t>Does not address the usability issue of efficiency </a:t>
                      </a:r>
                    </a:p>
                  </a:txBody>
                  <a:tcPr marT="91425" marB="91425" marR="91425" marL="91425"/>
                </a:tc>
              </a:tr>
              <a:tr h="429575">
                <a:tc>
                  <a:txBody>
                    <a:bodyPr>
                      <a:noAutofit/>
                    </a:bodyPr>
                    <a:lstStyle/>
                    <a:p>
                      <a:pPr lvl="0" rtl="0">
                        <a:spcBef>
                          <a:spcPts val="0"/>
                        </a:spcBef>
                        <a:buNone/>
                      </a:pPr>
                      <a:r>
                        <a:rPr lang="en-GB" sz="1000">
                          <a:solidFill>
                            <a:schemeClr val="dk1"/>
                          </a:solidFill>
                        </a:rPr>
                        <a:t>Improve customer relationship and interactions </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81" name="Shape 81"/>
          <p:cNvSpPr txBox="1"/>
          <p:nvPr/>
        </p:nvSpPr>
        <p:spPr>
          <a:xfrm>
            <a:off x="1611600" y="4564125"/>
            <a:ext cx="5920800" cy="395699"/>
          </a:xfrm>
          <a:prstGeom prst="rect">
            <a:avLst/>
          </a:prstGeom>
          <a:noFill/>
          <a:ln>
            <a:noFill/>
          </a:ln>
        </p:spPr>
        <p:txBody>
          <a:bodyPr anchorCtr="0" anchor="t" bIns="91425" lIns="91425" rIns="91425" tIns="91425">
            <a:noAutofit/>
          </a:bodyPr>
          <a:lstStyle/>
          <a:p>
            <a:pPr lvl="0" rtl="0">
              <a:spcBef>
                <a:spcPts val="0"/>
              </a:spcBef>
              <a:buNone/>
            </a:pPr>
            <a:r>
              <a:rPr lang="en-GB"/>
              <a:t>When its used :   design, coding, testing and release of application</a:t>
            </a:r>
          </a:p>
          <a:p>
            <a:pPr lvl="0" rtl="0">
              <a:spcBef>
                <a:spcPts val="0"/>
              </a:spcBef>
              <a:buNone/>
            </a:pPr>
            <a:r>
              <a:t/>
            </a:r>
            <a:endParaRPr/>
          </a:p>
          <a:p>
            <a:pPr lvl="0" rtl="0">
              <a:spcBef>
                <a:spcPts val="0"/>
              </a:spcBef>
              <a:buNone/>
            </a:pPr>
            <a:r>
              <a:t/>
            </a:r>
            <a:endParaRPr/>
          </a:p>
        </p:txBody>
      </p:sp>
      <p:sp>
        <p:nvSpPr>
          <p:cNvPr id="82" name="Shape 82"/>
          <p:cNvSpPr txBox="1"/>
          <p:nvPr/>
        </p:nvSpPr>
        <p:spPr>
          <a:xfrm>
            <a:off x="952500" y="1292950"/>
            <a:ext cx="7285499" cy="981599"/>
          </a:xfrm>
          <a:prstGeom prst="rect">
            <a:avLst/>
          </a:prstGeom>
          <a:noFill/>
          <a:ln>
            <a:noFill/>
          </a:ln>
        </p:spPr>
        <p:txBody>
          <a:bodyPr anchorCtr="0" anchor="t" bIns="91425" lIns="91425" rIns="91425" tIns="91425">
            <a:noAutofit/>
          </a:bodyPr>
          <a:lstStyle/>
          <a:p>
            <a:pPr lvl="0" rtl="0">
              <a:spcBef>
                <a:spcPts val="0"/>
              </a:spcBef>
              <a:buNone/>
            </a:pPr>
            <a:r>
              <a:rPr lang="en-GB"/>
              <a:t>“Structured interviews have a pre written set of questions and responses.”</a:t>
            </a:r>
          </a:p>
          <a:p>
            <a:pPr lvl="0" rtl="0">
              <a:spcBef>
                <a:spcPts val="0"/>
              </a:spcBef>
              <a:buNone/>
            </a:pPr>
            <a:r>
              <a:t/>
            </a:r>
            <a:endParaRPr/>
          </a:p>
          <a:p>
            <a:pPr lvl="0" rtl="0">
              <a:spcBef>
                <a:spcPts val="0"/>
              </a:spcBef>
              <a:buNone/>
            </a:pPr>
            <a:r>
              <a:rPr lang="en-GB">
                <a:solidFill>
                  <a:schemeClr val="dk1"/>
                </a:solidFill>
              </a:rPr>
              <a:t>“Open-ended interviews permit the respondent (interviewee) to provide additional information, ask 	broad questions without a fixed set of answers”</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Pluralistic walkthrough</a:t>
            </a:r>
          </a:p>
        </p:txBody>
      </p:sp>
      <p:graphicFrame>
        <p:nvGraphicFramePr>
          <p:cNvPr id="88" name="Shape 88"/>
          <p:cNvGraphicFramePr/>
          <p:nvPr/>
        </p:nvGraphicFramePr>
        <p:xfrm>
          <a:off x="952500" y="2317609"/>
          <a:ext cx="3000000" cy="3000000"/>
        </p:xfrm>
        <a:graphic>
          <a:graphicData uri="http://schemas.openxmlformats.org/drawingml/2006/table">
            <a:tbl>
              <a:tblPr>
                <a:noFill/>
                <a:tableStyleId>{09CA6120-D08F-40F5-925B-44709E5AFADE}</a:tableStyleId>
              </a:tblPr>
              <a:tblGrid>
                <a:gridCol w="3619500"/>
                <a:gridCol w="3619500"/>
              </a:tblGrid>
              <a:tr h="412075">
                <a:tc>
                  <a:txBody>
                    <a:bodyPr>
                      <a:noAutofit/>
                    </a:bodyPr>
                    <a:lstStyle/>
                    <a:p>
                      <a:pPr lvl="0" rtl="0">
                        <a:spcBef>
                          <a:spcPts val="0"/>
                        </a:spcBef>
                        <a:buNone/>
                      </a:pPr>
                      <a:r>
                        <a:rPr lang="en-GB"/>
                        <a:t>Advantages</a:t>
                      </a:r>
                    </a:p>
                  </a:txBody>
                  <a:tcPr marT="91425" marB="91425" marR="91425" marL="91425"/>
                </a:tc>
                <a:tc>
                  <a:txBody>
                    <a:bodyPr>
                      <a:noAutofit/>
                    </a:bodyPr>
                    <a:lstStyle/>
                    <a:p>
                      <a:pPr lvl="0" rtl="0">
                        <a:spcBef>
                          <a:spcPts val="0"/>
                        </a:spcBef>
                        <a:buNone/>
                      </a:pPr>
                      <a:r>
                        <a:rPr lang="en-GB"/>
                        <a:t>Disadvantages</a:t>
                      </a:r>
                    </a:p>
                  </a:txBody>
                  <a:tcPr marT="91425" marB="91425" marR="91425" marL="91425"/>
                </a:tc>
              </a:tr>
              <a:tr h="400100">
                <a:tc>
                  <a:txBody>
                    <a:bodyPr>
                      <a:noAutofit/>
                    </a:bodyPr>
                    <a:lstStyle/>
                    <a:p>
                      <a:pPr lvl="0" rtl="0">
                        <a:spcBef>
                          <a:spcPts val="0"/>
                        </a:spcBef>
                        <a:buNone/>
                      </a:pPr>
                      <a:r>
                        <a:rPr lang="en-GB" sz="1000">
                          <a:solidFill>
                            <a:schemeClr val="dk1"/>
                          </a:solidFill>
                        </a:rPr>
                        <a:t>Usability issues are solved faster</a:t>
                      </a:r>
                    </a:p>
                  </a:txBody>
                  <a:tcPr marT="91425" marB="91425" marR="91425" marL="91425"/>
                </a:tc>
                <a:tc>
                  <a:txBody>
                    <a:bodyPr>
                      <a:noAutofit/>
                    </a:bodyPr>
                    <a:lstStyle/>
                    <a:p>
                      <a:pPr lvl="0" rtl="0">
                        <a:spcBef>
                          <a:spcPts val="0"/>
                        </a:spcBef>
                        <a:buNone/>
                      </a:pPr>
                      <a:r>
                        <a:rPr lang="en-GB" sz="1000">
                          <a:solidFill>
                            <a:schemeClr val="dk1"/>
                          </a:solidFill>
                        </a:rPr>
                        <a:t>Does not address the usability issue of efficiency </a:t>
                      </a:r>
                    </a:p>
                  </a:txBody>
                  <a:tcPr marT="91425" marB="91425" marR="91425" marL="91425"/>
                </a:tc>
              </a:tr>
              <a:tr h="400100">
                <a:tc>
                  <a:txBody>
                    <a:bodyPr>
                      <a:noAutofit/>
                    </a:bodyPr>
                    <a:lstStyle/>
                    <a:p>
                      <a:pPr lvl="0" rtl="0">
                        <a:spcBef>
                          <a:spcPts val="0"/>
                        </a:spcBef>
                        <a:buNone/>
                      </a:pPr>
                      <a:r>
                        <a:rPr lang="en-GB" sz="1000">
                          <a:solidFill>
                            <a:schemeClr val="dk1"/>
                          </a:solidFill>
                        </a:rPr>
                        <a:t>Greater number of usability problems can be found at one time </a:t>
                      </a:r>
                    </a:p>
                  </a:txBody>
                  <a:tcPr marT="91425" marB="91425" marR="91425" marL="91425"/>
                </a:tc>
                <a:tc>
                  <a:txBody>
                    <a:bodyPr>
                      <a:noAutofit/>
                    </a:bodyPr>
                    <a:lstStyle/>
                    <a:p>
                      <a:pPr lvl="0" rtl="0">
                        <a:spcBef>
                          <a:spcPts val="0"/>
                        </a:spcBef>
                        <a:buNone/>
                      </a:pPr>
                      <a:r>
                        <a:t/>
                      </a:r>
                      <a:endParaRPr sz="1100">
                        <a:solidFill>
                          <a:schemeClr val="dk1"/>
                        </a:solidFill>
                      </a:endParaRPr>
                    </a:p>
                  </a:txBody>
                  <a:tcPr marT="91425" marB="91425" marR="91425" marL="91425"/>
                </a:tc>
              </a:tr>
              <a:tr h="416050">
                <a:tc>
                  <a:txBody>
                    <a:bodyPr>
                      <a:noAutofit/>
                    </a:bodyPr>
                    <a:lstStyle/>
                    <a:p>
                      <a:pPr lvl="0" rtl="0">
                        <a:spcBef>
                          <a:spcPts val="0"/>
                        </a:spcBef>
                        <a:buNone/>
                      </a:pPr>
                      <a:r>
                        <a:t/>
                      </a:r>
                      <a:endParaRPr sz="1000">
                        <a:solidFill>
                          <a:schemeClr val="dk1"/>
                        </a:solidFill>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89" name="Shape 89"/>
          <p:cNvSpPr txBox="1"/>
          <p:nvPr/>
        </p:nvSpPr>
        <p:spPr>
          <a:xfrm>
            <a:off x="952500" y="1292950"/>
            <a:ext cx="7285499" cy="981599"/>
          </a:xfrm>
          <a:prstGeom prst="rect">
            <a:avLst/>
          </a:prstGeom>
          <a:noFill/>
          <a:ln>
            <a:noFill/>
          </a:ln>
        </p:spPr>
        <p:txBody>
          <a:bodyPr anchorCtr="0" anchor="t" bIns="91425" lIns="91425" rIns="91425" tIns="91425">
            <a:noAutofit/>
          </a:bodyPr>
          <a:lstStyle/>
          <a:p>
            <a:pPr lvl="0" rtl="0">
              <a:spcBef>
                <a:spcPts val="0"/>
              </a:spcBef>
              <a:buNone/>
            </a:pPr>
            <a:r>
              <a:rPr lang="en-GB"/>
              <a:t>“The walkthrough is started by picking primary tasks for the webapp and stepping through those tasks, identifying usability problems along the way.</a:t>
            </a:r>
            <a:r>
              <a:rPr lang="en-GB">
                <a:solidFill>
                  <a:schemeClr val="dk1"/>
                </a:solidFill>
              </a:rPr>
              <a:t>”</a:t>
            </a:r>
          </a:p>
          <a:p>
            <a:pPr lvl="0" rtl="0">
              <a:spcBef>
                <a:spcPts val="0"/>
              </a:spcBef>
              <a:buNone/>
            </a:pPr>
            <a:r>
              <a:t/>
            </a:r>
            <a:endParaRPr/>
          </a:p>
        </p:txBody>
      </p:sp>
      <p:sp>
        <p:nvSpPr>
          <p:cNvPr id="90" name="Shape 90"/>
          <p:cNvSpPr txBox="1"/>
          <p:nvPr/>
        </p:nvSpPr>
        <p:spPr>
          <a:xfrm>
            <a:off x="1611600" y="4564125"/>
            <a:ext cx="5920800" cy="395699"/>
          </a:xfrm>
          <a:prstGeom prst="rect">
            <a:avLst/>
          </a:prstGeom>
          <a:noFill/>
          <a:ln>
            <a:noFill/>
          </a:ln>
        </p:spPr>
        <p:txBody>
          <a:bodyPr anchorCtr="0" anchor="t" bIns="91425" lIns="91425" rIns="91425" tIns="91425">
            <a:noAutofit/>
          </a:bodyPr>
          <a:lstStyle/>
          <a:p>
            <a:pPr lvl="0" rtl="0">
              <a:spcBef>
                <a:spcPts val="0"/>
              </a:spcBef>
              <a:buNone/>
            </a:pPr>
            <a:r>
              <a:rPr lang="en-GB"/>
              <a:t>When its used :   During different Stages.</a:t>
            </a:r>
          </a:p>
          <a:p>
            <a:pPr lvl="0" rtl="0">
              <a:spcBef>
                <a:spcPts val="0"/>
              </a:spcBef>
              <a:buNone/>
            </a:pPr>
            <a:r>
              <a:t/>
            </a:r>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Remote Usability testing </a:t>
            </a:r>
          </a:p>
        </p:txBody>
      </p:sp>
      <p:graphicFrame>
        <p:nvGraphicFramePr>
          <p:cNvPr id="96" name="Shape 96"/>
          <p:cNvGraphicFramePr/>
          <p:nvPr/>
        </p:nvGraphicFramePr>
        <p:xfrm>
          <a:off x="952500" y="2582575"/>
          <a:ext cx="3000000" cy="3000000"/>
        </p:xfrm>
        <a:graphic>
          <a:graphicData uri="http://schemas.openxmlformats.org/drawingml/2006/table">
            <a:tbl>
              <a:tblPr>
                <a:noFill/>
                <a:tableStyleId>{09CA6120-D08F-40F5-925B-44709E5AFADE}</a:tableStyleId>
              </a:tblPr>
              <a:tblGrid>
                <a:gridCol w="3652350"/>
                <a:gridCol w="3586650"/>
              </a:tblGrid>
              <a:tr h="381000">
                <a:tc>
                  <a:txBody>
                    <a:bodyPr>
                      <a:noAutofit/>
                    </a:bodyPr>
                    <a:lstStyle/>
                    <a:p>
                      <a:pPr lvl="0" rtl="0">
                        <a:spcBef>
                          <a:spcPts val="0"/>
                        </a:spcBef>
                        <a:buNone/>
                      </a:pPr>
                      <a:r>
                        <a:rPr lang="en-GB"/>
                        <a:t>Advantages</a:t>
                      </a:r>
                    </a:p>
                  </a:txBody>
                  <a:tcPr marT="91425" marB="91425" marR="91425" marL="91425"/>
                </a:tc>
                <a:tc>
                  <a:txBody>
                    <a:bodyPr>
                      <a:noAutofit/>
                    </a:bodyPr>
                    <a:lstStyle/>
                    <a:p>
                      <a:pPr lvl="0" rtl="0">
                        <a:spcBef>
                          <a:spcPts val="0"/>
                        </a:spcBef>
                        <a:buNone/>
                      </a:pPr>
                      <a:r>
                        <a:rPr lang="en-GB"/>
                        <a:t>Disadvantages</a:t>
                      </a:r>
                    </a:p>
                  </a:txBody>
                  <a:tcPr marT="91425" marB="91425" marR="91425" marL="91425"/>
                </a:tc>
              </a:tr>
              <a:tr h="381000">
                <a:tc>
                  <a:txBody>
                    <a:bodyPr>
                      <a:noAutofit/>
                    </a:bodyPr>
                    <a:lstStyle/>
                    <a:p>
                      <a:pPr lvl="0" rtl="0">
                        <a:spcBef>
                          <a:spcPts val="0"/>
                        </a:spcBef>
                        <a:buNone/>
                      </a:pPr>
                      <a:r>
                        <a:rPr lang="en-GB" sz="1000">
                          <a:solidFill>
                            <a:schemeClr val="dk1"/>
                          </a:solidFill>
                        </a:rPr>
                        <a:t>Removes </a:t>
                      </a:r>
                      <a:r>
                        <a:rPr lang="en-GB" sz="1100">
                          <a:solidFill>
                            <a:schemeClr val="dk1"/>
                          </a:solidFill>
                        </a:rPr>
                        <a:t>t</a:t>
                      </a:r>
                      <a:r>
                        <a:rPr lang="en-GB" sz="1000">
                          <a:solidFill>
                            <a:schemeClr val="dk1"/>
                          </a:solidFill>
                        </a:rPr>
                        <a:t>he need for a testing environment and the effect of a testing environment on participants</a:t>
                      </a:r>
                    </a:p>
                  </a:txBody>
                  <a:tcPr marT="91425" marB="91425" marR="91425" marL="91425"/>
                </a:tc>
                <a:tc>
                  <a:txBody>
                    <a:bodyPr>
                      <a:noAutofit/>
                    </a:bodyPr>
                    <a:lstStyle/>
                    <a:p>
                      <a:pPr lvl="0" rtl="0">
                        <a:spcBef>
                          <a:spcPts val="0"/>
                        </a:spcBef>
                        <a:buNone/>
                      </a:pPr>
                      <a:r>
                        <a:rPr lang="en-GB" sz="1000">
                          <a:solidFill>
                            <a:schemeClr val="dk1"/>
                          </a:solidFill>
                        </a:rPr>
                        <a:t>Security could be compromised if testing sensitive or intellectual property. </a:t>
                      </a:r>
                    </a:p>
                  </a:txBody>
                  <a:tcPr marT="91425" marB="91425" marR="91425" marL="91425"/>
                </a:tc>
              </a:tr>
              <a:tr h="381000">
                <a:tc>
                  <a:txBody>
                    <a:bodyPr>
                      <a:noAutofit/>
                    </a:bodyPr>
                    <a:lstStyle/>
                    <a:p>
                      <a:pPr lvl="0" rtl="0">
                        <a:spcBef>
                          <a:spcPts val="0"/>
                        </a:spcBef>
                        <a:buNone/>
                      </a:pPr>
                      <a:r>
                        <a:rPr lang="en-GB" sz="1000">
                          <a:solidFill>
                            <a:schemeClr val="dk1"/>
                          </a:solidFill>
                        </a:rPr>
                        <a:t>Allows for testing for diverse groups of users. </a:t>
                      </a:r>
                    </a:p>
                  </a:txBody>
                  <a:tcPr marT="91425" marB="91425" marR="91425" marL="91425"/>
                </a:tc>
                <a:tc>
                  <a:txBody>
                    <a:bodyPr>
                      <a:noAutofit/>
                    </a:bodyPr>
                    <a:lstStyle/>
                    <a:p>
                      <a:pPr lvl="0" rtl="0">
                        <a:spcBef>
                          <a:spcPts val="0"/>
                        </a:spcBef>
                        <a:buNone/>
                      </a:pPr>
                      <a:r>
                        <a:rPr lang="en-GB" sz="1000">
                          <a:solidFill>
                            <a:schemeClr val="dk1"/>
                          </a:solidFill>
                        </a:rPr>
                        <a:t>Cannor see the user’s body language which might show some of the cues to their reactions to what is being tested. </a:t>
                      </a:r>
                    </a:p>
                  </a:txBody>
                  <a:tcPr marT="91425" marB="91425" marR="91425" marL="91425"/>
                </a:tc>
              </a:tr>
              <a:tr h="381000">
                <a:tc>
                  <a:txBody>
                    <a:bodyPr>
                      <a:noAutofit/>
                    </a:bodyPr>
                    <a:lstStyle/>
                    <a:p>
                      <a:pPr lvl="0" rtl="0">
                        <a:spcBef>
                          <a:spcPts val="0"/>
                        </a:spcBef>
                        <a:buNone/>
                      </a:pPr>
                      <a:r>
                        <a:rPr lang="en-GB" sz="1000">
                          <a:solidFill>
                            <a:schemeClr val="dk1"/>
                          </a:solidFill>
                        </a:rPr>
                        <a:t>Is less expensive than normal in-person testing </a:t>
                      </a: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97" name="Shape 97"/>
          <p:cNvSpPr txBox="1"/>
          <p:nvPr/>
        </p:nvSpPr>
        <p:spPr>
          <a:xfrm>
            <a:off x="1611600" y="4564125"/>
            <a:ext cx="5920800" cy="395699"/>
          </a:xfrm>
          <a:prstGeom prst="rect">
            <a:avLst/>
          </a:prstGeom>
          <a:noFill/>
          <a:ln>
            <a:noFill/>
          </a:ln>
        </p:spPr>
        <p:txBody>
          <a:bodyPr anchorCtr="0" anchor="t" bIns="91425" lIns="91425" rIns="91425" tIns="91425">
            <a:noAutofit/>
          </a:bodyPr>
          <a:lstStyle/>
          <a:p>
            <a:pPr lvl="0" rtl="0">
              <a:spcBef>
                <a:spcPts val="0"/>
              </a:spcBef>
              <a:buNone/>
            </a:pPr>
            <a:r>
              <a:rPr lang="en-GB"/>
              <a:t>When its used :   design, coding, testing and release of application</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98" name="Shape 98"/>
          <p:cNvSpPr txBox="1"/>
          <p:nvPr/>
        </p:nvSpPr>
        <p:spPr>
          <a:xfrm>
            <a:off x="952500" y="1292950"/>
            <a:ext cx="7285499" cy="981599"/>
          </a:xfrm>
          <a:prstGeom prst="rect">
            <a:avLst/>
          </a:prstGeom>
          <a:noFill/>
          <a:ln>
            <a:noFill/>
          </a:ln>
        </p:spPr>
        <p:txBody>
          <a:bodyPr anchorCtr="0" anchor="t" bIns="91425" lIns="91425" rIns="91425" tIns="91425">
            <a:noAutofit/>
          </a:bodyPr>
          <a:lstStyle/>
          <a:p>
            <a:pPr lvl="0" rtl="0">
              <a:spcBef>
                <a:spcPts val="0"/>
              </a:spcBef>
              <a:buNone/>
            </a:pPr>
            <a:r>
              <a:rPr lang="en-GB"/>
              <a:t>“</a:t>
            </a:r>
            <a:r>
              <a:rPr lang="en-GB">
                <a:solidFill>
                  <a:schemeClr val="dk1"/>
                </a:solidFill>
              </a:rPr>
              <a:t>During</a:t>
            </a:r>
            <a:r>
              <a:rPr b="1" lang="en-GB">
                <a:solidFill>
                  <a:schemeClr val="dk1"/>
                </a:solidFill>
              </a:rPr>
              <a:t> remote usability testing</a:t>
            </a:r>
            <a:r>
              <a:rPr lang="en-GB">
                <a:solidFill>
                  <a:schemeClr val="dk1"/>
                </a:solidFill>
              </a:rPr>
              <a:t>, the development team (evaluator) do not directly observe the users while they act and use the web app. Their activity is and may be recorded for viewing later on using software.”</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b="0" lang="en-GB"/>
              <a:t>Conclusion</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rtl="0">
              <a:spcBef>
                <a:spcPts val="0"/>
              </a:spcBef>
              <a:buClr>
                <a:schemeClr val="dk1"/>
              </a:buClr>
              <a:buSzPct val="78571"/>
              <a:buFont typeface="Arial"/>
              <a:buNone/>
            </a:pPr>
            <a:r>
              <a:t/>
            </a:r>
            <a:endParaRPr sz="1400"/>
          </a:p>
          <a:p>
            <a:pPr lvl="0" rtl="0">
              <a:spcBef>
                <a:spcPts val="0"/>
              </a:spcBef>
              <a:buClr>
                <a:schemeClr val="dk1"/>
              </a:buClr>
              <a:buSzPct val="61111"/>
              <a:buFont typeface="Arial"/>
              <a:buNone/>
            </a:pPr>
            <a:r>
              <a:rPr lang="en-GB" sz="1800">
                <a:solidFill>
                  <a:srgbClr val="000000"/>
                </a:solidFill>
                <a:highlight>
                  <a:srgbClr val="FFFFFF"/>
                </a:highlight>
              </a:rPr>
              <a:t>To Finish its important and what I took away from from this report. Yes, it is to design for the user and not the task. As if the user cannot use it, it's useless.</a:t>
            </a:r>
          </a:p>
          <a:p>
            <a:pPr lvl="0" rtl="0">
              <a:spcBef>
                <a:spcPts val="0"/>
              </a:spcBef>
              <a:buClr>
                <a:schemeClr val="dk1"/>
              </a:buClr>
              <a:buSzPct val="61111"/>
              <a:buFont typeface="Arial"/>
              <a:buNone/>
            </a:pPr>
            <a:r>
              <a:rPr lang="en-GB" sz="18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rtl="0">
              <a:spcBef>
                <a:spcPts val="0"/>
              </a:spcBef>
              <a:buClr>
                <a:schemeClr val="dk1"/>
              </a:buClr>
              <a:buSzPct val="100000"/>
              <a:buFont typeface="Arial"/>
              <a:buNone/>
            </a:pPr>
            <a:r>
              <a:rPr lang="en-GB" sz="1100">
                <a:solidFill>
                  <a:schemeClr val="dk1"/>
                </a:solidFill>
              </a:rPr>
              <a:t>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