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3"/>
            <a:ext cx="7772400" cy="784799"/>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1" name="Shape 11"/>
          <p:cNvSpPr txBox="1"/>
          <p:nvPr>
            <p:ph type="ctrTitle"/>
          </p:nvPr>
        </p:nvSpPr>
        <p:spPr>
          <a:xfrm>
            <a:off x="685800" y="1583342"/>
            <a:ext cx="7772400" cy="11597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b="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0"/>
              </a:spcBef>
              <a:buClr>
                <a:schemeClr val="dk1"/>
              </a:buClr>
              <a:buSzPct val="100000"/>
              <a:buNone/>
              <a:defRPr sz="1800">
                <a:solidFill>
                  <a:schemeClr val="dk1"/>
                </a:solidFill>
              </a:defRPr>
            </a:lvl1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jpg"/><Relationship Id="rId4"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2.png"/><Relationship Id="rId13" Type="http://schemas.openxmlformats.org/officeDocument/2006/relationships/image" Target="../media/image10.png"/><Relationship Id="rId12"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6.png"/><Relationship Id="rId4" Type="http://schemas.openxmlformats.org/officeDocument/2006/relationships/image" Target="../media/image04.png"/><Relationship Id="rId9" Type="http://schemas.openxmlformats.org/officeDocument/2006/relationships/image" Target="../media/image18.png"/><Relationship Id="rId15" Type="http://schemas.openxmlformats.org/officeDocument/2006/relationships/image" Target="../media/image11.png"/><Relationship Id="rId14" Type="http://schemas.openxmlformats.org/officeDocument/2006/relationships/image" Target="../media/image21.png"/><Relationship Id="rId17" Type="http://schemas.openxmlformats.org/officeDocument/2006/relationships/image" Target="../media/image16.png"/><Relationship Id="rId16" Type="http://schemas.openxmlformats.org/officeDocument/2006/relationships/image" Target="../media/image15.png"/><Relationship Id="rId5" Type="http://schemas.openxmlformats.org/officeDocument/2006/relationships/image" Target="../media/image08.png"/><Relationship Id="rId6" Type="http://schemas.openxmlformats.org/officeDocument/2006/relationships/image" Target="../media/image07.png"/><Relationship Id="rId7" Type="http://schemas.openxmlformats.org/officeDocument/2006/relationships/image" Target="../media/image05.png"/><Relationship Id="rId8" Type="http://schemas.openxmlformats.org/officeDocument/2006/relationships/image" Target="../media/image0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1583342"/>
            <a:ext cx="7772400" cy="1159856"/>
          </a:xfrm>
          <a:prstGeom prst="rect">
            <a:avLst/>
          </a:prstGeom>
        </p:spPr>
        <p:txBody>
          <a:bodyPr anchorCtr="0" anchor="b" bIns="91425" lIns="91425" rIns="91425" tIns="91425">
            <a:noAutofit/>
          </a:bodyPr>
          <a:lstStyle/>
          <a:p>
            <a:pPr lvl="0">
              <a:spcBef>
                <a:spcPts val="0"/>
              </a:spcBef>
              <a:buNone/>
            </a:pPr>
            <a:r>
              <a:rPr lang="en-GB"/>
              <a:t>Metasearch Engine </a:t>
            </a:r>
          </a:p>
        </p:txBody>
      </p:sp>
      <p:sp>
        <p:nvSpPr>
          <p:cNvPr id="35" name="Shape 35"/>
          <p:cNvSpPr txBox="1"/>
          <p:nvPr>
            <p:ph idx="1" type="subTitle"/>
          </p:nvPr>
        </p:nvSpPr>
        <p:spPr>
          <a:xfrm>
            <a:off x="685800" y="2840053"/>
            <a:ext cx="7772400" cy="784737"/>
          </a:xfrm>
          <a:prstGeom prst="rect">
            <a:avLst/>
          </a:prstGeom>
        </p:spPr>
        <p:txBody>
          <a:bodyPr anchorCtr="0" anchor="t" bIns="91425" lIns="91425" rIns="91425" tIns="91425">
            <a:noAutofit/>
          </a:bodyPr>
          <a:lstStyle/>
          <a:p>
            <a:pPr lvl="0">
              <a:spcBef>
                <a:spcPts val="0"/>
              </a:spcBef>
              <a:buNone/>
            </a:pPr>
            <a:r>
              <a:rPr lang="en-GB"/>
              <a:t>Tadhg Foley R00086562</a:t>
            </a:r>
          </a:p>
        </p:txBody>
      </p:sp>
      <p:pic>
        <p:nvPicPr>
          <p:cNvPr id="36" name="Shape 36"/>
          <p:cNvPicPr preferRelativeResize="0"/>
          <p:nvPr/>
        </p:nvPicPr>
        <p:blipFill>
          <a:blip r:embed="rId3">
            <a:alphaModFix/>
          </a:blip>
          <a:stretch>
            <a:fillRect/>
          </a:stretch>
        </p:blipFill>
        <p:spPr>
          <a:xfrm>
            <a:off x="0" y="4239450"/>
            <a:ext cx="3295748" cy="904050"/>
          </a:xfrm>
          <a:prstGeom prst="rect">
            <a:avLst/>
          </a:prstGeom>
          <a:noFill/>
          <a:ln>
            <a:noFill/>
          </a:ln>
        </p:spPr>
      </p:pic>
      <p:pic>
        <p:nvPicPr>
          <p:cNvPr id="37" name="Shape 37"/>
          <p:cNvPicPr preferRelativeResize="0"/>
          <p:nvPr/>
        </p:nvPicPr>
        <p:blipFill>
          <a:blip r:embed="rId4">
            <a:alphaModFix/>
          </a:blip>
          <a:stretch>
            <a:fillRect/>
          </a:stretch>
        </p:blipFill>
        <p:spPr>
          <a:xfrm>
            <a:off x="8488750" y="4488250"/>
            <a:ext cx="655249" cy="655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solidFill>
                  <a:srgbClr val="000000"/>
                </a:solidFill>
              </a:rPr>
              <a:t>Project Goals</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n-GB" sz="2400"/>
              <a:t>A search engine that searches multiple search engines.</a:t>
            </a:r>
          </a:p>
          <a:p>
            <a:pPr indent="-381000" lvl="0" marL="457200" rtl="0">
              <a:spcBef>
                <a:spcPts val="0"/>
              </a:spcBef>
              <a:buSzPct val="100000"/>
            </a:pPr>
            <a:r>
              <a:rPr lang="en-GB" sz="2400"/>
              <a:t>A Social Network of sorts (login, signup, share searches etc)</a:t>
            </a:r>
          </a:p>
          <a:p>
            <a:pPr indent="-381000" lvl="0" marL="457200" rtl="0">
              <a:spcBef>
                <a:spcPts val="0"/>
              </a:spcBef>
              <a:buClr>
                <a:schemeClr val="dk1"/>
              </a:buClr>
              <a:buSzPct val="100000"/>
            </a:pPr>
            <a:r>
              <a:rPr lang="en-GB" sz="2400"/>
              <a:t>Gather </a:t>
            </a:r>
            <a:r>
              <a:rPr lang="en-GB" sz="2400">
                <a:solidFill>
                  <a:schemeClr val="dk1"/>
                </a:solidFill>
              </a:rPr>
              <a:t>Statistics on the users and searches.</a:t>
            </a:r>
          </a:p>
          <a:p>
            <a:pPr indent="-381000" lvl="0" marL="457200" rtl="0">
              <a:spcBef>
                <a:spcPts val="0"/>
              </a:spcBef>
              <a:buSzPct val="100000"/>
            </a:pPr>
            <a:r>
              <a:rPr lang="en-GB" sz="2400"/>
              <a:t>Using Search Engine APIS. </a:t>
            </a:r>
          </a:p>
          <a:p>
            <a:pPr indent="-381000" lvl="0" marL="457200" rtl="0">
              <a:spcBef>
                <a:spcPts val="0"/>
              </a:spcBef>
              <a:buSzPct val="100000"/>
            </a:pPr>
            <a:r>
              <a:rPr lang="en-GB" sz="2400"/>
              <a:t>Create a Mvc Framework in php.</a:t>
            </a:r>
          </a:p>
          <a:p>
            <a:pPr indent="-381000" lvl="0" marL="457200" rtl="0">
              <a:spcBef>
                <a:spcPts val="0"/>
              </a:spcBef>
              <a:buSzPct val="100000"/>
            </a:pPr>
            <a:r>
              <a:rPr lang="en-GB" sz="2400"/>
              <a:t>Setting up a developer server.</a:t>
            </a:r>
          </a:p>
          <a:p>
            <a:pPr indent="-381000" lvl="0" marL="457200" rtl="0">
              <a:spcBef>
                <a:spcPts val="0"/>
              </a:spcBef>
              <a:buSzPct val="100000"/>
            </a:pPr>
            <a:r>
              <a:rPr lang="en-GB" sz="2400"/>
              <a:t>A level sorting of results</a:t>
            </a:r>
          </a:p>
          <a:p>
            <a:pPr indent="-381000" lvl="0" marL="457200" rtl="0">
              <a:spcBef>
                <a:spcPts val="0"/>
              </a:spcBef>
              <a:buSzPct val="100000"/>
            </a:pPr>
            <a:r>
              <a:rPr lang="en-GB" sz="2400"/>
              <a:t>A Great User Interface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5" name="Shape 12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solidFill>
                  <a:srgbClr val="000000"/>
                </a:solidFill>
              </a:rPr>
              <a:t>Project Requirements &amp; Deliverables </a:t>
            </a:r>
          </a:p>
        </p:txBody>
      </p:sp>
      <p:sp>
        <p:nvSpPr>
          <p:cNvPr id="126" name="Shape 12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Clr>
                <a:schemeClr val="dk1"/>
              </a:buClr>
              <a:buSzPct val="45833"/>
              <a:buFont typeface="Arial"/>
              <a:buNone/>
            </a:pPr>
            <a:r>
              <a:rPr lang="en-GB" sz="2400">
                <a:solidFill>
                  <a:schemeClr val="dk1"/>
                </a:solidFill>
                <a:highlight>
                  <a:srgbClr val="FFFFFF"/>
                </a:highlight>
              </a:rPr>
              <a:t>Must Have </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Signup.</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Login.</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Edit profile.</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Edit settings.</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Search the Google</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Search the Bing</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Search the DuckDuckGo</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Search the Instagram</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Post to Twitter</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Pick if there results are post to Twitter or not</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Log out</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Work on all mobile and desktop browsers with html5</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Reset Password</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Give user feedback </a:t>
            </a:r>
          </a:p>
          <a:p>
            <a:pPr lvl="0" rtl="0">
              <a:lnSpc>
                <a:spcPct val="100000"/>
              </a:lnSpc>
              <a:spcBef>
                <a:spcPts val="0"/>
              </a:spcBef>
              <a:buClr>
                <a:schemeClr val="dk1"/>
              </a:buClr>
              <a:buSzPct val="78571"/>
              <a:buFont typeface="Arial"/>
              <a:buNone/>
            </a:pPr>
            <a:r>
              <a:rPr lang="en-GB" sz="1400">
                <a:solidFill>
                  <a:schemeClr val="dk1"/>
                </a:solidFill>
                <a:highlight>
                  <a:srgbClr val="FFFFFF"/>
                </a:highlight>
              </a:rPr>
              <a:t>Gather </a:t>
            </a:r>
            <a:r>
              <a:rPr lang="en-GB" sz="1400">
                <a:solidFill>
                  <a:schemeClr val="dk1"/>
                </a:solidFill>
              </a:rPr>
              <a:t>Statistics</a:t>
            </a:r>
          </a:p>
          <a:p>
            <a:pPr lvl="0" rtl="0">
              <a:lnSpc>
                <a:spcPct val="100000"/>
              </a:lnSpc>
              <a:spcBef>
                <a:spcPts val="0"/>
              </a:spcBef>
              <a:buClr>
                <a:schemeClr val="dk1"/>
              </a:buClr>
              <a:buSzPct val="78571"/>
              <a:buFont typeface="Arial"/>
              <a:buNone/>
            </a:pPr>
            <a:r>
              <a:t/>
            </a:r>
            <a:endParaRPr sz="1400">
              <a:solidFill>
                <a:schemeClr val="dk1"/>
              </a:solidFill>
              <a:highlight>
                <a:srgbClr val="FFFFFF"/>
              </a:highlight>
            </a:endParaRPr>
          </a:p>
          <a:p>
            <a:pPr lvl="0" rtl="0">
              <a:spcBef>
                <a:spcPts val="0"/>
              </a:spcBef>
              <a:buNone/>
            </a:pPr>
            <a:r>
              <a:t/>
            </a:r>
            <a:endParaRPr/>
          </a:p>
        </p:txBody>
      </p:sp>
      <p:pic>
        <p:nvPicPr>
          <p:cNvPr id="127" name="Shape 127"/>
          <p:cNvPicPr preferRelativeResize="0"/>
          <p:nvPr/>
        </p:nvPicPr>
        <p:blipFill>
          <a:blip r:embed="rId3">
            <a:alphaModFix/>
          </a:blip>
          <a:stretch>
            <a:fillRect/>
          </a:stretch>
        </p:blipFill>
        <p:spPr>
          <a:xfrm>
            <a:off x="6224475" y="1320762"/>
            <a:ext cx="2322975" cy="3484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3" name="Shape 13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Demo 	</a:t>
            </a:r>
          </a:p>
        </p:txBody>
      </p:sp>
      <p:sp>
        <p:nvSpPr>
          <p:cNvPr id="134" name="Shape 13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0" name="Shape 140"/>
          <p:cNvSpPr txBox="1"/>
          <p:nvPr>
            <p:ph type="title"/>
          </p:nvPr>
        </p:nvSpPr>
        <p:spPr>
          <a:xfrm>
            <a:off x="457200" y="205978"/>
            <a:ext cx="8229600" cy="857400"/>
          </a:xfrm>
          <a:prstGeom prst="rect">
            <a:avLst/>
          </a:prstGeom>
        </p:spPr>
        <p:txBody>
          <a:bodyPr anchorCtr="0" anchor="b" bIns="91425" lIns="91425" rIns="91425" tIns="91425">
            <a:noAutofit/>
          </a:bodyPr>
          <a:lstStyle/>
          <a:p>
            <a:pPr indent="0" lvl="0" marL="0" rtl="0">
              <a:spcBef>
                <a:spcPts val="0"/>
              </a:spcBef>
              <a:buNone/>
            </a:pPr>
            <a:r>
              <a:rPr lang="en-GB"/>
              <a:t>Project implementation plan  	</a:t>
            </a:r>
          </a:p>
        </p:txBody>
      </p:sp>
      <p:sp>
        <p:nvSpPr>
          <p:cNvPr id="141" name="Shape 14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a:t>Start date: 2nd February </a:t>
            </a:r>
          </a:p>
          <a:p>
            <a:pPr lvl="0" rtl="0">
              <a:spcBef>
                <a:spcPts val="0"/>
              </a:spcBef>
              <a:buNone/>
            </a:pPr>
            <a:r>
              <a:rPr lang="en-GB"/>
              <a:t>End date: 18th May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i="1" lang="en-GB"/>
              <a:t>See handout</a:t>
            </a:r>
            <a:r>
              <a:rPr lang="en-GB"/>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t/>
            </a:r>
            <a:endParaRPr/>
          </a:p>
        </p:txBody>
      </p:sp>
      <p:sp>
        <p:nvSpPr>
          <p:cNvPr id="147" name="Shape 147"/>
          <p:cNvSpPr txBox="1"/>
          <p:nvPr>
            <p:ph idx="1" type="body"/>
          </p:nvPr>
        </p:nvSpPr>
        <p:spPr>
          <a:xfrm>
            <a:off x="350250" y="1264325"/>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n-GB" sz="2400"/>
              <a:t>Research </a:t>
            </a:r>
          </a:p>
          <a:p>
            <a:pPr indent="-381000" lvl="0" marL="457200" rtl="0">
              <a:spcBef>
                <a:spcPts val="0"/>
              </a:spcBef>
              <a:buSzPct val="100000"/>
            </a:pPr>
            <a:r>
              <a:rPr lang="en-GB" sz="2400"/>
              <a:t>Learning new code </a:t>
            </a:r>
          </a:p>
          <a:p>
            <a:pPr indent="-381000" lvl="0" marL="457200" rtl="0">
              <a:spcBef>
                <a:spcPts val="0"/>
              </a:spcBef>
              <a:buSzPct val="100000"/>
            </a:pPr>
            <a:r>
              <a:rPr lang="en-GB" sz="2400"/>
              <a:t>Mobile design not always working</a:t>
            </a:r>
          </a:p>
          <a:p>
            <a:pPr indent="-381000" lvl="0" marL="457200" rtl="0">
              <a:spcBef>
                <a:spcPts val="0"/>
              </a:spcBef>
              <a:buSzPct val="100000"/>
            </a:pPr>
            <a:r>
              <a:rPr lang="en-GB" sz="2400"/>
              <a:t>Working with apis</a:t>
            </a:r>
          </a:p>
          <a:p>
            <a:pPr indent="-381000" lvl="0" marL="457200" rtl="0">
              <a:spcBef>
                <a:spcPts val="0"/>
              </a:spcBef>
              <a:buSzPct val="100000"/>
            </a:pPr>
            <a:r>
              <a:rPr lang="en-GB" sz="2400"/>
              <a:t>Error handling.</a:t>
            </a:r>
          </a:p>
          <a:p>
            <a:pPr indent="-381000" lvl="0" marL="457200" rtl="0">
              <a:spcBef>
                <a:spcPts val="0"/>
              </a:spcBef>
              <a:buSzPct val="100000"/>
            </a:pPr>
            <a:r>
              <a:rPr lang="en-GB" sz="2400"/>
              <a:t>Writing and understanding MVC (I cried)</a:t>
            </a:r>
          </a:p>
          <a:p>
            <a:pPr indent="-381000" lvl="0" marL="457200" rtl="0">
              <a:spcBef>
                <a:spcPts val="0"/>
              </a:spcBef>
              <a:buSzPct val="100000"/>
            </a:pPr>
            <a:r>
              <a:rPr lang="en-GB" sz="2400"/>
              <a:t>Programming with Dyslexia </a:t>
            </a:r>
          </a:p>
          <a:p>
            <a:pPr indent="0" lvl="0" marL="457200" rtl="0">
              <a:spcBef>
                <a:spcPts val="0"/>
              </a:spcBef>
              <a:buNone/>
            </a:pPr>
            <a:r>
              <a:t/>
            </a:r>
            <a:endParaRPr sz="2400"/>
          </a:p>
          <a:p>
            <a:pPr indent="0" lvl="0" marL="457200">
              <a:spcBef>
                <a:spcPts val="0"/>
              </a:spcBef>
              <a:buNone/>
            </a:pPr>
            <a:r>
              <a:t/>
            </a:r>
            <a:endParaRPr sz="2400"/>
          </a:p>
        </p:txBody>
      </p:sp>
      <p:sp>
        <p:nvSpPr>
          <p:cNvPr id="148" name="Shape 148"/>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9" name="Shape 14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solidFill>
                  <a:srgbClr val="000000"/>
                </a:solidFill>
              </a:rPr>
              <a:t>Project Challenges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sp>
        <p:nvSpPr>
          <p:cNvPr id="155" name="Shape 155"/>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solidFill>
                  <a:srgbClr val="000000"/>
                </a:solidFill>
              </a:rPr>
              <a:t>Project Testing 	</a:t>
            </a:r>
          </a:p>
        </p:txBody>
      </p:sp>
      <p:pic>
        <p:nvPicPr>
          <p:cNvPr id="157" name="Shape 157"/>
          <p:cNvPicPr preferRelativeResize="0"/>
          <p:nvPr/>
        </p:nvPicPr>
        <p:blipFill>
          <a:blip r:embed="rId3">
            <a:alphaModFix/>
          </a:blip>
          <a:stretch>
            <a:fillRect/>
          </a:stretch>
        </p:blipFill>
        <p:spPr>
          <a:xfrm>
            <a:off x="3860721" y="1161050"/>
            <a:ext cx="5166202" cy="3725699"/>
          </a:xfrm>
          <a:prstGeom prst="rect">
            <a:avLst/>
          </a:prstGeom>
          <a:noFill/>
          <a:ln>
            <a:noFill/>
          </a:ln>
        </p:spPr>
      </p:pic>
      <p:sp>
        <p:nvSpPr>
          <p:cNvPr id="158" name="Shape 158"/>
          <p:cNvSpPr txBox="1"/>
          <p:nvPr/>
        </p:nvSpPr>
        <p:spPr>
          <a:xfrm>
            <a:off x="166225" y="1356350"/>
            <a:ext cx="3999899" cy="3406499"/>
          </a:xfrm>
          <a:prstGeom prst="rect">
            <a:avLst/>
          </a:prstGeom>
          <a:noFill/>
          <a:ln>
            <a:noFill/>
          </a:ln>
        </p:spPr>
        <p:txBody>
          <a:bodyPr anchorCtr="0" anchor="t" bIns="91425" lIns="91425" rIns="91425" tIns="91425">
            <a:noAutofit/>
          </a:bodyPr>
          <a:lstStyle/>
          <a:p>
            <a:pPr lvl="0" rtl="0">
              <a:lnSpc>
                <a:spcPct val="130909"/>
              </a:lnSpc>
              <a:spcBef>
                <a:spcPts val="0"/>
              </a:spcBef>
              <a:spcAft>
                <a:spcPts val="1500"/>
              </a:spcAft>
              <a:buNone/>
            </a:pPr>
            <a:r>
              <a:rPr b="1" i="1" lang="en-GB" sz="1200">
                <a:solidFill>
                  <a:schemeClr val="dk1"/>
                </a:solidFill>
                <a:highlight>
                  <a:srgbClr val="FFFFFF"/>
                </a:highlight>
                <a:latin typeface="Calibri"/>
                <a:ea typeface="Calibri"/>
                <a:cs typeface="Calibri"/>
                <a:sym typeface="Calibri"/>
              </a:rPr>
              <a:t>DogFood</a:t>
            </a:r>
          </a:p>
          <a:p>
            <a:pPr lvl="0" rtl="0">
              <a:lnSpc>
                <a:spcPct val="130909"/>
              </a:lnSpc>
              <a:spcBef>
                <a:spcPts val="0"/>
              </a:spcBef>
              <a:spcAft>
                <a:spcPts val="1500"/>
              </a:spcAft>
              <a:buClr>
                <a:schemeClr val="dk1"/>
              </a:buClr>
              <a:buSzPct val="91666"/>
              <a:buFont typeface="Arial"/>
              <a:buNone/>
            </a:pPr>
            <a:r>
              <a:rPr lang="en-GB" sz="1200">
                <a:highlight>
                  <a:srgbClr val="FFFFFF"/>
                </a:highlight>
                <a:latin typeface="Calibri"/>
                <a:ea typeface="Calibri"/>
                <a:cs typeface="Calibri"/>
                <a:sym typeface="Calibri"/>
              </a:rPr>
              <a:t>Dogfood is an expression that means to use the product or service that you are trying to sell.</a:t>
            </a:r>
          </a:p>
          <a:p>
            <a:pPr lvl="0" rtl="0">
              <a:lnSpc>
                <a:spcPct val="130909"/>
              </a:lnSpc>
              <a:spcBef>
                <a:spcPts val="0"/>
              </a:spcBef>
              <a:spcAft>
                <a:spcPts val="1500"/>
              </a:spcAft>
              <a:buClr>
                <a:schemeClr val="dk1"/>
              </a:buClr>
              <a:buSzPct val="91666"/>
              <a:buFont typeface="Arial"/>
              <a:buNone/>
            </a:pPr>
            <a:r>
              <a:rPr lang="en-GB" sz="1200">
                <a:highlight>
                  <a:srgbClr val="FFFFFF"/>
                </a:highlight>
                <a:latin typeface="Calibri"/>
                <a:ea typeface="Calibri"/>
                <a:cs typeface="Calibri"/>
                <a:sym typeface="Calibri"/>
              </a:rPr>
              <a:t>Dogfood can be used as a noun, as in the sentence, "A company that eats its own dog food sends the message that it considers its own products to be the best on the market."  Or it can be used as a verb, as in the sentence, "We need to dogfood this product before we roll it out to the public."</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sp>
        <p:nvSpPr>
          <p:cNvPr id="164" name="Shape 16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GB"/>
              <a:t>Password encryption </a:t>
            </a:r>
          </a:p>
          <a:p>
            <a:pPr indent="-228600" lvl="0" marL="457200" rtl="0">
              <a:spcBef>
                <a:spcPts val="0"/>
              </a:spcBef>
            </a:pPr>
            <a:r>
              <a:rPr lang="en-GB"/>
              <a:t>More complicated sorting algorithm </a:t>
            </a:r>
          </a:p>
          <a:p>
            <a:pPr indent="-228600" lvl="0" marL="457200" rtl="0">
              <a:spcBef>
                <a:spcPts val="0"/>
              </a:spcBef>
            </a:pPr>
            <a:r>
              <a:rPr lang="en-GB"/>
              <a:t>Automated testing </a:t>
            </a:r>
          </a:p>
          <a:p>
            <a:pPr indent="-228600" lvl="0" marL="457200" rtl="0">
              <a:spcBef>
                <a:spcPts val="0"/>
              </a:spcBef>
            </a:pPr>
            <a:r>
              <a:rPr lang="en-GB"/>
              <a:t>Adding more APIs, etc  </a:t>
            </a:r>
          </a:p>
          <a:p>
            <a:pPr indent="-228600" lvl="0" marL="457200" rtl="0">
              <a:spcBef>
                <a:spcPts val="0"/>
              </a:spcBef>
            </a:pPr>
            <a:r>
              <a:rPr lang="en-GB"/>
              <a:t>Adding more social media outlets</a:t>
            </a:r>
          </a:p>
          <a:p>
            <a:pPr indent="-228600" lvl="0" marL="457200" rtl="0">
              <a:spcBef>
                <a:spcPts val="0"/>
              </a:spcBef>
            </a:pPr>
            <a:r>
              <a:rPr lang="en-GB"/>
              <a:t>Add social feeds </a:t>
            </a:r>
          </a:p>
          <a:p>
            <a:pPr indent="-228600" lvl="0" marL="457200" rtl="0">
              <a:spcBef>
                <a:spcPts val="0"/>
              </a:spcBef>
            </a:pPr>
            <a:r>
              <a:rPr lang="en-GB"/>
              <a:t>Open a Woot Buddy Api</a:t>
            </a:r>
          </a:p>
        </p:txBody>
      </p:sp>
      <p:sp>
        <p:nvSpPr>
          <p:cNvPr id="165" name="Shape 165"/>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6" name="Shape 16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solidFill>
                  <a:srgbClr val="000000"/>
                </a:solidFill>
              </a:rPr>
              <a:t>Future Enhancements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sp>
        <p:nvSpPr>
          <p:cNvPr id="172" name="Shape 17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GB"/>
              <a:t>Learning other sides of I.T previously not seen.</a:t>
            </a:r>
          </a:p>
          <a:p>
            <a:pPr indent="-228600" lvl="0" marL="457200" rtl="0">
              <a:spcBef>
                <a:spcPts val="0"/>
              </a:spcBef>
            </a:pPr>
            <a:r>
              <a:rPr lang="en-GB"/>
              <a:t>Learning better time management.</a:t>
            </a:r>
          </a:p>
          <a:p>
            <a:pPr indent="-228600" lvl="0" marL="457200" rtl="0">
              <a:spcBef>
                <a:spcPts val="0"/>
              </a:spcBef>
            </a:pPr>
            <a:r>
              <a:rPr lang="en-GB"/>
              <a:t>Learning to set realistic goals </a:t>
            </a:r>
          </a:p>
          <a:p>
            <a:pPr indent="-228600" lvl="0" marL="457200" rtl="0">
              <a:spcBef>
                <a:spcPts val="0"/>
              </a:spcBef>
            </a:pPr>
            <a:r>
              <a:rPr lang="en-GB"/>
              <a:t>Using what i was taught in the college. </a:t>
            </a:r>
          </a:p>
          <a:p>
            <a:pPr indent="-228600" lvl="0" marL="457200" rtl="0">
              <a:spcBef>
                <a:spcPts val="0"/>
              </a:spcBef>
            </a:pPr>
            <a:r>
              <a:rPr lang="en-GB"/>
              <a:t>Handling project problems are they come along. </a:t>
            </a:r>
          </a:p>
        </p:txBody>
      </p:sp>
      <p:sp>
        <p:nvSpPr>
          <p:cNvPr id="173" name="Shape 173"/>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4" name="Shape 17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solidFill>
                  <a:srgbClr val="000000"/>
                </a:solidFill>
              </a:rPr>
              <a:t>Evaluation</a:t>
            </a:r>
            <a:r>
              <a:rPr lang="en-GB">
                <a:solidFill>
                  <a:srgbClr val="FFFFFF"/>
                </a:solid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sp>
        <p:nvSpPr>
          <p:cNvPr id="180" name="Shape 1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sp>
        <p:nvSpPr>
          <p:cNvPr id="181" name="Shape 181"/>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2" name="Shape 18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solidFill>
                  <a:srgbClr val="000000"/>
                </a:solidFill>
              </a:rPr>
              <a:t>Questions &amp; Answers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b="0" lang="en-GB">
                <a:solidFill>
                  <a:srgbClr val="000000"/>
                </a:solidFill>
              </a:rPr>
              <a:t>Introduction </a:t>
            </a:r>
          </a:p>
        </p:txBody>
      </p:sp>
      <p:sp>
        <p:nvSpPr>
          <p:cNvPr id="44" name="Shape 4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2400"/>
              <a:t>Name: Tadhg Foley </a:t>
            </a:r>
          </a:p>
          <a:p>
            <a:pPr lvl="0" rtl="0">
              <a:spcBef>
                <a:spcPts val="0"/>
              </a:spcBef>
              <a:buNone/>
            </a:pPr>
            <a:r>
              <a:rPr lang="en-GB" sz="2400"/>
              <a:t>Student Number : R00086562</a:t>
            </a:r>
          </a:p>
          <a:p>
            <a:pPr lvl="0" rtl="0">
              <a:spcBef>
                <a:spcPts val="0"/>
              </a:spcBef>
              <a:buNone/>
            </a:pPr>
            <a:r>
              <a:rPr lang="en-GB" sz="2400"/>
              <a:t>Coarse: I.T Management </a:t>
            </a:r>
          </a:p>
          <a:p>
            <a:pPr lvl="0" rtl="0">
              <a:spcBef>
                <a:spcPts val="0"/>
              </a:spcBef>
              <a:buNone/>
            </a:pPr>
            <a:r>
              <a:rPr lang="en-GB" sz="2400"/>
              <a:t>Project:  Metasearch Engine</a:t>
            </a:r>
          </a:p>
          <a:p>
            <a:pPr lvl="0" rtl="0">
              <a:spcBef>
                <a:spcPts val="0"/>
              </a:spcBef>
              <a:buNone/>
            </a:pPr>
            <a:r>
              <a:rPr lang="en-GB" sz="2400"/>
              <a:t>Supervisor: Tim Horgan </a:t>
            </a:r>
          </a:p>
          <a:p>
            <a:pPr lvl="0">
              <a:spcBef>
                <a:spcPts val="0"/>
              </a:spcBef>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solidFill>
                  <a:srgbClr val="000000"/>
                </a:solidFill>
              </a:rPr>
              <a:t>Work Experience</a:t>
            </a:r>
            <a:r>
              <a:rPr lang="en-GB"/>
              <a:t> </a:t>
            </a:r>
          </a:p>
        </p:txBody>
      </p:sp>
      <p:sp>
        <p:nvSpPr>
          <p:cNvPr id="51" name="Shape 5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GB"/>
              <a:t>Work experience :</a:t>
            </a:r>
          </a:p>
          <a:p>
            <a:pPr indent="-228600" lvl="1" marL="914400" rtl="0">
              <a:spcBef>
                <a:spcPts val="0"/>
              </a:spcBef>
            </a:pPr>
            <a:r>
              <a:rPr lang="en-GB"/>
              <a:t>PFH  </a:t>
            </a:r>
            <a:r>
              <a:rPr lang="en-GB">
                <a:solidFill>
                  <a:schemeClr val="dk1"/>
                </a:solidFill>
              </a:rPr>
              <a:t>(I.T Support)</a:t>
            </a:r>
          </a:p>
          <a:p>
            <a:pPr indent="-228600" lvl="1" marL="914400" rtl="0">
              <a:spcBef>
                <a:spcPts val="0"/>
              </a:spcBef>
            </a:pPr>
            <a:r>
              <a:rPr lang="en-GB"/>
              <a:t>Macom (I.T Support)</a:t>
            </a:r>
          </a:p>
          <a:p>
            <a:pPr indent="-228600" lvl="1" marL="914400" rtl="0">
              <a:spcBef>
                <a:spcPts val="0"/>
              </a:spcBef>
            </a:pPr>
            <a:r>
              <a:rPr lang="en-GB"/>
              <a:t>Rubicon Centre  </a:t>
            </a:r>
          </a:p>
          <a:p>
            <a:pPr indent="0" lvl="0" mar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7" name="Shape 5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solidFill>
                  <a:srgbClr val="000000"/>
                </a:solidFill>
              </a:rPr>
              <a:t>What is Meta Search Engine ?</a:t>
            </a:r>
          </a:p>
        </p:txBody>
      </p:sp>
      <p:sp>
        <p:nvSpPr>
          <p:cNvPr id="58" name="Shape 58"/>
          <p:cNvSpPr txBox="1"/>
          <p:nvPr>
            <p:ph idx="1" type="body"/>
          </p:nvPr>
        </p:nvSpPr>
        <p:spPr>
          <a:xfrm>
            <a:off x="457200" y="1525625"/>
            <a:ext cx="4100100" cy="3400199"/>
          </a:xfrm>
          <a:prstGeom prst="rect">
            <a:avLst/>
          </a:prstGeom>
        </p:spPr>
        <p:txBody>
          <a:bodyPr anchorCtr="0" anchor="t" bIns="91425" lIns="91425" rIns="91425" tIns="91425">
            <a:noAutofit/>
          </a:bodyPr>
          <a:lstStyle/>
          <a:p>
            <a:pPr lvl="0" rtl="0">
              <a:lnSpc>
                <a:spcPct val="120000"/>
              </a:lnSpc>
              <a:spcBef>
                <a:spcPts val="0"/>
              </a:spcBef>
              <a:buNone/>
            </a:pPr>
            <a:r>
              <a:rPr lang="en-GB" sz="1800">
                <a:solidFill>
                  <a:srgbClr val="222222"/>
                </a:solidFill>
                <a:highlight>
                  <a:srgbClr val="FFFFFF"/>
                </a:highlight>
              </a:rPr>
              <a:t>A metasearch engine is a search tool that uses another search engine's data to produce their own results from the Internet. Metasearch engines take input from a user and simultaneously send out queries to third party search engines for results.</a:t>
            </a:r>
          </a:p>
        </p:txBody>
      </p:sp>
      <p:pic>
        <p:nvPicPr>
          <p:cNvPr id="59" name="Shape 59"/>
          <p:cNvPicPr preferRelativeResize="0"/>
          <p:nvPr/>
        </p:nvPicPr>
        <p:blipFill>
          <a:blip r:embed="rId3">
            <a:alphaModFix/>
          </a:blip>
          <a:stretch>
            <a:fillRect/>
          </a:stretch>
        </p:blipFill>
        <p:spPr>
          <a:xfrm>
            <a:off x="5861975" y="1525612"/>
            <a:ext cx="2893275" cy="271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solidFill>
                  <a:srgbClr val="000000"/>
                </a:solidFill>
              </a:rPr>
              <a:t>My Plan for a meta search engine</a:t>
            </a:r>
          </a:p>
        </p:txBody>
      </p:sp>
      <p:pic>
        <p:nvPicPr>
          <p:cNvPr id="66" name="Shape 66"/>
          <p:cNvPicPr preferRelativeResize="0"/>
          <p:nvPr/>
        </p:nvPicPr>
        <p:blipFill>
          <a:blip r:embed="rId3">
            <a:alphaModFix/>
          </a:blip>
          <a:stretch>
            <a:fillRect/>
          </a:stretch>
        </p:blipFill>
        <p:spPr>
          <a:xfrm>
            <a:off x="1700625" y="1268600"/>
            <a:ext cx="5742744" cy="372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2" name="Shape 72"/>
          <p:cNvSpPr txBox="1"/>
          <p:nvPr>
            <p:ph type="title"/>
          </p:nvPr>
        </p:nvSpPr>
        <p:spPr>
          <a:xfrm>
            <a:off x="457200" y="206103"/>
            <a:ext cx="8229600" cy="857400"/>
          </a:xfrm>
          <a:prstGeom prst="rect">
            <a:avLst/>
          </a:prstGeom>
        </p:spPr>
        <p:txBody>
          <a:bodyPr anchorCtr="0" anchor="b" bIns="91425" lIns="91425" rIns="91425" tIns="91425">
            <a:noAutofit/>
          </a:bodyPr>
          <a:lstStyle/>
          <a:p>
            <a:pPr lvl="0">
              <a:spcBef>
                <a:spcPts val="0"/>
              </a:spcBef>
              <a:buNone/>
            </a:pPr>
            <a:r>
              <a:rPr lang="en-GB">
                <a:solidFill>
                  <a:srgbClr val="000000"/>
                </a:solidFill>
              </a:rPr>
              <a:t>Project Background </a:t>
            </a:r>
          </a:p>
        </p:txBody>
      </p:sp>
      <p:sp>
        <p:nvSpPr>
          <p:cNvPr id="73" name="Shape 73"/>
          <p:cNvSpPr txBox="1"/>
          <p:nvPr>
            <p:ph idx="1" type="body"/>
          </p:nvPr>
        </p:nvSpPr>
        <p:spPr>
          <a:xfrm>
            <a:off x="457200" y="1200150"/>
            <a:ext cx="8229600" cy="1870800"/>
          </a:xfrm>
          <a:prstGeom prst="rect">
            <a:avLst/>
          </a:prstGeom>
        </p:spPr>
        <p:txBody>
          <a:bodyPr anchorCtr="0" anchor="t" bIns="91425" lIns="91425" rIns="91425" tIns="91425">
            <a:noAutofit/>
          </a:bodyPr>
          <a:lstStyle/>
          <a:p>
            <a:pPr lvl="0" rtl="0">
              <a:spcBef>
                <a:spcPts val="0"/>
              </a:spcBef>
              <a:buNone/>
            </a:pPr>
            <a:r>
              <a:rPr lang="en-GB"/>
              <a:t>Rubicon Centre </a:t>
            </a:r>
          </a:p>
          <a:p>
            <a:pPr indent="-228600" lvl="1" marL="914400" rtl="0">
              <a:spcBef>
                <a:spcPts val="0"/>
              </a:spcBef>
            </a:pPr>
            <a:r>
              <a:rPr lang="en-GB"/>
              <a:t>Hatchery Scholarship</a:t>
            </a:r>
          </a:p>
          <a:p>
            <a:pPr indent="-228600" lvl="1" marL="914400" rtl="0">
              <a:spcBef>
                <a:spcPts val="0"/>
              </a:spcBef>
            </a:pPr>
            <a:r>
              <a:rPr lang="en-GB"/>
              <a:t>Change of ideas </a:t>
            </a:r>
          </a:p>
          <a:p>
            <a:pPr indent="-228600" lvl="1" marL="914400" rtl="0">
              <a:spcBef>
                <a:spcPts val="0"/>
              </a:spcBef>
            </a:pPr>
            <a:r>
              <a:rPr lang="en-GB"/>
              <a:t>Basic Idea Not working</a:t>
            </a:r>
          </a:p>
        </p:txBody>
      </p:sp>
      <p:sp>
        <p:nvSpPr>
          <p:cNvPr id="74" name="Shape 74"/>
          <p:cNvSpPr txBox="1"/>
          <p:nvPr>
            <p:ph idx="1" type="body"/>
          </p:nvPr>
        </p:nvSpPr>
        <p:spPr>
          <a:xfrm>
            <a:off x="599825" y="3207600"/>
            <a:ext cx="8229600" cy="1870800"/>
          </a:xfrm>
          <a:prstGeom prst="rect">
            <a:avLst/>
          </a:prstGeom>
        </p:spPr>
        <p:txBody>
          <a:bodyPr anchorCtr="0" anchor="t" bIns="91425" lIns="91425" rIns="91425" tIns="91425">
            <a:noAutofit/>
          </a:bodyPr>
          <a:lstStyle/>
          <a:p>
            <a:pPr lvl="0" rtl="0">
              <a:spcBef>
                <a:spcPts val="0"/>
              </a:spcBef>
              <a:buNone/>
            </a:pPr>
            <a:r>
              <a:rPr lang="en-GB"/>
              <a:t>After that </a:t>
            </a:r>
          </a:p>
          <a:p>
            <a:pPr indent="-228600" lvl="1" marL="914400" rtl="0">
              <a:spcBef>
                <a:spcPts val="0"/>
              </a:spcBef>
            </a:pPr>
            <a:r>
              <a:rPr lang="en-GB"/>
              <a:t>Learning programming</a:t>
            </a:r>
          </a:p>
          <a:p>
            <a:pPr indent="-228600" lvl="1" marL="914400" rtl="0">
              <a:spcBef>
                <a:spcPts val="0"/>
              </a:spcBef>
            </a:pPr>
            <a:r>
              <a:rPr lang="en-GB"/>
              <a:t>Networking</a:t>
            </a:r>
          </a:p>
          <a:p>
            <a:pPr indent="-228600" lvl="1" marL="914400" rtl="0">
              <a:spcBef>
                <a:spcPts val="0"/>
              </a:spcBef>
            </a:pPr>
            <a:r>
              <a:rPr lang="en-GB"/>
              <a:t>Work Placement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0" name="Shape 80"/>
          <p:cNvSpPr txBox="1"/>
          <p:nvPr>
            <p:ph type="title"/>
          </p:nvPr>
        </p:nvSpPr>
        <p:spPr>
          <a:xfrm>
            <a:off x="457200" y="205978"/>
            <a:ext cx="8229600" cy="857400"/>
          </a:xfrm>
          <a:prstGeom prst="rect">
            <a:avLst/>
          </a:prstGeom>
        </p:spPr>
        <p:txBody>
          <a:bodyPr anchorCtr="0" anchor="b" bIns="91425" lIns="91425" rIns="91425" tIns="91425">
            <a:noAutofit/>
          </a:bodyPr>
          <a:lstStyle/>
          <a:p>
            <a:pPr lvl="0" algn="ctr">
              <a:spcBef>
                <a:spcPts val="0"/>
              </a:spcBef>
              <a:buNone/>
            </a:pPr>
            <a:r>
              <a:rPr lang="en-GB"/>
              <a:t>So using these Tools </a:t>
            </a:r>
          </a:p>
        </p:txBody>
      </p:sp>
      <p:pic>
        <p:nvPicPr>
          <p:cNvPr id="81" name="Shape 81"/>
          <p:cNvPicPr preferRelativeResize="0"/>
          <p:nvPr/>
        </p:nvPicPr>
        <p:blipFill>
          <a:blip r:embed="rId3">
            <a:alphaModFix/>
          </a:blip>
          <a:stretch>
            <a:fillRect/>
          </a:stretch>
        </p:blipFill>
        <p:spPr>
          <a:xfrm>
            <a:off x="1524000" y="3638550"/>
            <a:ext cx="1219200" cy="1219200"/>
          </a:xfrm>
          <a:prstGeom prst="rect">
            <a:avLst/>
          </a:prstGeom>
          <a:noFill/>
          <a:ln>
            <a:noFill/>
          </a:ln>
        </p:spPr>
      </p:pic>
      <p:pic>
        <p:nvPicPr>
          <p:cNvPr id="82" name="Shape 82"/>
          <p:cNvPicPr preferRelativeResize="0"/>
          <p:nvPr/>
        </p:nvPicPr>
        <p:blipFill>
          <a:blip r:embed="rId4">
            <a:alphaModFix/>
          </a:blip>
          <a:stretch>
            <a:fillRect/>
          </a:stretch>
        </p:blipFill>
        <p:spPr>
          <a:xfrm>
            <a:off x="2743200" y="2419350"/>
            <a:ext cx="1219200" cy="1219200"/>
          </a:xfrm>
          <a:prstGeom prst="rect">
            <a:avLst/>
          </a:prstGeom>
          <a:noFill/>
          <a:ln>
            <a:noFill/>
          </a:ln>
        </p:spPr>
      </p:pic>
      <p:pic>
        <p:nvPicPr>
          <p:cNvPr id="83" name="Shape 83"/>
          <p:cNvPicPr preferRelativeResize="0"/>
          <p:nvPr/>
        </p:nvPicPr>
        <p:blipFill>
          <a:blip r:embed="rId5">
            <a:alphaModFix/>
          </a:blip>
          <a:stretch>
            <a:fillRect/>
          </a:stretch>
        </p:blipFill>
        <p:spPr>
          <a:xfrm>
            <a:off x="5181600" y="3638550"/>
            <a:ext cx="1219200" cy="1219200"/>
          </a:xfrm>
          <a:prstGeom prst="rect">
            <a:avLst/>
          </a:prstGeom>
          <a:noFill/>
          <a:ln>
            <a:noFill/>
          </a:ln>
        </p:spPr>
      </p:pic>
      <p:pic>
        <p:nvPicPr>
          <p:cNvPr id="84" name="Shape 84"/>
          <p:cNvPicPr preferRelativeResize="0"/>
          <p:nvPr/>
        </p:nvPicPr>
        <p:blipFill>
          <a:blip r:embed="rId6">
            <a:alphaModFix/>
          </a:blip>
          <a:stretch>
            <a:fillRect/>
          </a:stretch>
        </p:blipFill>
        <p:spPr>
          <a:xfrm>
            <a:off x="2743200" y="1200150"/>
            <a:ext cx="1219200" cy="1219200"/>
          </a:xfrm>
          <a:prstGeom prst="rect">
            <a:avLst/>
          </a:prstGeom>
          <a:noFill/>
          <a:ln>
            <a:noFill/>
          </a:ln>
        </p:spPr>
      </p:pic>
      <p:pic>
        <p:nvPicPr>
          <p:cNvPr id="85" name="Shape 85"/>
          <p:cNvPicPr preferRelativeResize="0"/>
          <p:nvPr/>
        </p:nvPicPr>
        <p:blipFill>
          <a:blip r:embed="rId7">
            <a:alphaModFix/>
          </a:blip>
          <a:stretch>
            <a:fillRect/>
          </a:stretch>
        </p:blipFill>
        <p:spPr>
          <a:xfrm>
            <a:off x="1524000" y="1200150"/>
            <a:ext cx="1219200" cy="1219200"/>
          </a:xfrm>
          <a:prstGeom prst="rect">
            <a:avLst/>
          </a:prstGeom>
          <a:noFill/>
          <a:ln>
            <a:noFill/>
          </a:ln>
        </p:spPr>
      </p:pic>
      <p:pic>
        <p:nvPicPr>
          <p:cNvPr id="86" name="Shape 86"/>
          <p:cNvPicPr preferRelativeResize="0"/>
          <p:nvPr/>
        </p:nvPicPr>
        <p:blipFill>
          <a:blip r:embed="rId8">
            <a:alphaModFix/>
          </a:blip>
          <a:stretch>
            <a:fillRect/>
          </a:stretch>
        </p:blipFill>
        <p:spPr>
          <a:xfrm>
            <a:off x="2743200" y="3638550"/>
            <a:ext cx="1219200" cy="1219200"/>
          </a:xfrm>
          <a:prstGeom prst="rect">
            <a:avLst/>
          </a:prstGeom>
          <a:noFill/>
          <a:ln>
            <a:noFill/>
          </a:ln>
        </p:spPr>
      </p:pic>
      <p:pic>
        <p:nvPicPr>
          <p:cNvPr id="87" name="Shape 87"/>
          <p:cNvPicPr preferRelativeResize="0"/>
          <p:nvPr/>
        </p:nvPicPr>
        <p:blipFill>
          <a:blip r:embed="rId9">
            <a:alphaModFix/>
          </a:blip>
          <a:stretch>
            <a:fillRect/>
          </a:stretch>
        </p:blipFill>
        <p:spPr>
          <a:xfrm>
            <a:off x="3962400" y="1200150"/>
            <a:ext cx="1219200" cy="1219200"/>
          </a:xfrm>
          <a:prstGeom prst="rect">
            <a:avLst/>
          </a:prstGeom>
          <a:noFill/>
          <a:ln>
            <a:noFill/>
          </a:ln>
        </p:spPr>
      </p:pic>
      <p:pic>
        <p:nvPicPr>
          <p:cNvPr id="88" name="Shape 88"/>
          <p:cNvPicPr preferRelativeResize="0"/>
          <p:nvPr/>
        </p:nvPicPr>
        <p:blipFill>
          <a:blip r:embed="rId10">
            <a:alphaModFix/>
          </a:blip>
          <a:stretch>
            <a:fillRect/>
          </a:stretch>
        </p:blipFill>
        <p:spPr>
          <a:xfrm>
            <a:off x="3962400" y="2419350"/>
            <a:ext cx="1219200" cy="1219200"/>
          </a:xfrm>
          <a:prstGeom prst="rect">
            <a:avLst/>
          </a:prstGeom>
          <a:noFill/>
          <a:ln>
            <a:noFill/>
          </a:ln>
        </p:spPr>
      </p:pic>
      <p:pic>
        <p:nvPicPr>
          <p:cNvPr id="89" name="Shape 89"/>
          <p:cNvPicPr preferRelativeResize="0"/>
          <p:nvPr/>
        </p:nvPicPr>
        <p:blipFill>
          <a:blip r:embed="rId11">
            <a:alphaModFix/>
          </a:blip>
          <a:stretch>
            <a:fillRect/>
          </a:stretch>
        </p:blipFill>
        <p:spPr>
          <a:xfrm>
            <a:off x="3962400" y="3638550"/>
            <a:ext cx="1219200" cy="1219200"/>
          </a:xfrm>
          <a:prstGeom prst="rect">
            <a:avLst/>
          </a:prstGeom>
          <a:noFill/>
          <a:ln>
            <a:noFill/>
          </a:ln>
        </p:spPr>
      </p:pic>
      <p:pic>
        <p:nvPicPr>
          <p:cNvPr id="90" name="Shape 90"/>
          <p:cNvPicPr preferRelativeResize="0"/>
          <p:nvPr/>
        </p:nvPicPr>
        <p:blipFill>
          <a:blip r:embed="rId12">
            <a:alphaModFix/>
          </a:blip>
          <a:stretch>
            <a:fillRect/>
          </a:stretch>
        </p:blipFill>
        <p:spPr>
          <a:xfrm>
            <a:off x="5181600" y="2419350"/>
            <a:ext cx="1219200" cy="1219200"/>
          </a:xfrm>
          <a:prstGeom prst="rect">
            <a:avLst/>
          </a:prstGeom>
          <a:noFill/>
          <a:ln>
            <a:noFill/>
          </a:ln>
        </p:spPr>
      </p:pic>
      <p:pic>
        <p:nvPicPr>
          <p:cNvPr id="91" name="Shape 91"/>
          <p:cNvPicPr preferRelativeResize="0"/>
          <p:nvPr/>
        </p:nvPicPr>
        <p:blipFill>
          <a:blip r:embed="rId13">
            <a:alphaModFix/>
          </a:blip>
          <a:stretch>
            <a:fillRect/>
          </a:stretch>
        </p:blipFill>
        <p:spPr>
          <a:xfrm>
            <a:off x="5181600" y="1200150"/>
            <a:ext cx="1219200" cy="1219200"/>
          </a:xfrm>
          <a:prstGeom prst="rect">
            <a:avLst/>
          </a:prstGeom>
          <a:noFill/>
          <a:ln>
            <a:noFill/>
          </a:ln>
        </p:spPr>
      </p:pic>
      <p:pic>
        <p:nvPicPr>
          <p:cNvPr id="92" name="Shape 92"/>
          <p:cNvPicPr preferRelativeResize="0"/>
          <p:nvPr/>
        </p:nvPicPr>
        <p:blipFill>
          <a:blip r:embed="rId14">
            <a:alphaModFix/>
          </a:blip>
          <a:stretch>
            <a:fillRect/>
          </a:stretch>
        </p:blipFill>
        <p:spPr>
          <a:xfrm>
            <a:off x="1524000" y="2419350"/>
            <a:ext cx="1219200" cy="1219200"/>
          </a:xfrm>
          <a:prstGeom prst="rect">
            <a:avLst/>
          </a:prstGeom>
          <a:noFill/>
          <a:ln>
            <a:noFill/>
          </a:ln>
        </p:spPr>
      </p:pic>
      <p:pic>
        <p:nvPicPr>
          <p:cNvPr id="93" name="Shape 93"/>
          <p:cNvPicPr preferRelativeResize="0"/>
          <p:nvPr/>
        </p:nvPicPr>
        <p:blipFill>
          <a:blip r:embed="rId15">
            <a:alphaModFix/>
          </a:blip>
          <a:stretch>
            <a:fillRect/>
          </a:stretch>
        </p:blipFill>
        <p:spPr>
          <a:xfrm>
            <a:off x="6400800" y="1200150"/>
            <a:ext cx="1219200" cy="1219200"/>
          </a:xfrm>
          <a:prstGeom prst="rect">
            <a:avLst/>
          </a:prstGeom>
          <a:noFill/>
          <a:ln>
            <a:noFill/>
          </a:ln>
        </p:spPr>
      </p:pic>
      <p:pic>
        <p:nvPicPr>
          <p:cNvPr id="94" name="Shape 94"/>
          <p:cNvPicPr preferRelativeResize="0"/>
          <p:nvPr/>
        </p:nvPicPr>
        <p:blipFill>
          <a:blip r:embed="rId16">
            <a:alphaModFix/>
          </a:blip>
          <a:stretch>
            <a:fillRect/>
          </a:stretch>
        </p:blipFill>
        <p:spPr>
          <a:xfrm>
            <a:off x="6400800" y="3638550"/>
            <a:ext cx="1219200" cy="1219200"/>
          </a:xfrm>
          <a:prstGeom prst="rect">
            <a:avLst/>
          </a:prstGeom>
          <a:noFill/>
          <a:ln>
            <a:noFill/>
          </a:ln>
        </p:spPr>
      </p:pic>
      <p:pic>
        <p:nvPicPr>
          <p:cNvPr id="95" name="Shape 95"/>
          <p:cNvPicPr preferRelativeResize="0"/>
          <p:nvPr/>
        </p:nvPicPr>
        <p:blipFill>
          <a:blip r:embed="rId17">
            <a:alphaModFix/>
          </a:blip>
          <a:stretch>
            <a:fillRect/>
          </a:stretch>
        </p:blipFill>
        <p:spPr>
          <a:xfrm>
            <a:off x="6400800" y="2419350"/>
            <a:ext cx="1219200" cy="121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1" name="Shape 10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 I created this, WootBuddy </a:t>
            </a:r>
          </a:p>
        </p:txBody>
      </p:sp>
      <p:pic>
        <p:nvPicPr>
          <p:cNvPr id="102" name="Shape 102"/>
          <p:cNvPicPr preferRelativeResize="0"/>
          <p:nvPr/>
        </p:nvPicPr>
        <p:blipFill>
          <a:blip r:embed="rId3">
            <a:alphaModFix/>
          </a:blip>
          <a:stretch>
            <a:fillRect/>
          </a:stretch>
        </p:blipFill>
        <p:spPr>
          <a:xfrm>
            <a:off x="5803950" y="1378925"/>
            <a:ext cx="2322975" cy="3484474"/>
          </a:xfrm>
          <a:prstGeom prst="rect">
            <a:avLst/>
          </a:prstGeom>
          <a:noFill/>
          <a:ln>
            <a:noFill/>
          </a:ln>
        </p:spPr>
      </p:pic>
      <p:sp>
        <p:nvSpPr>
          <p:cNvPr id="103" name="Shape 103"/>
          <p:cNvSpPr txBox="1"/>
          <p:nvPr/>
        </p:nvSpPr>
        <p:spPr>
          <a:xfrm>
            <a:off x="457200" y="1378925"/>
            <a:ext cx="4598999" cy="3442500"/>
          </a:xfrm>
          <a:prstGeom prst="rect">
            <a:avLst/>
          </a:prstGeom>
          <a:noFill/>
          <a:ln>
            <a:noFill/>
          </a:ln>
        </p:spPr>
        <p:txBody>
          <a:bodyPr anchorCtr="0" anchor="t" bIns="91425" lIns="91425" rIns="91425" tIns="91425">
            <a:noAutofit/>
          </a:bodyPr>
          <a:lstStyle/>
          <a:p>
            <a:pPr lvl="0" rtl="0">
              <a:spcBef>
                <a:spcPts val="0"/>
              </a:spcBef>
              <a:buNone/>
            </a:pPr>
            <a:r>
              <a:rPr lang="en-GB" sz="1800"/>
              <a:t>Woot Buddy is the open source search engine all in one. See what people are searching in real time.</a:t>
            </a:r>
          </a:p>
          <a:p>
            <a:pPr lvl="0" rtl="0">
              <a:spcBef>
                <a:spcPts val="0"/>
              </a:spcBef>
              <a:buNone/>
            </a:pPr>
            <a:r>
              <a:t/>
            </a:r>
            <a:endParaRPr sz="1800"/>
          </a:p>
          <a:p>
            <a:pPr lvl="0" rtl="0">
              <a:spcBef>
                <a:spcPts val="0"/>
              </a:spcBef>
              <a:buNone/>
            </a:pPr>
            <a:r>
              <a:rPr lang="en-GB" sz="1800"/>
              <a:t>It uses the skills I have learnt form college</a:t>
            </a:r>
          </a:p>
          <a:p>
            <a:pPr lvl="0" rtl="0">
              <a:spcBef>
                <a:spcPts val="0"/>
              </a:spcBef>
              <a:buNone/>
            </a:pPr>
            <a:r>
              <a:t/>
            </a:r>
            <a:endParaRPr sz="1800"/>
          </a:p>
          <a:p>
            <a:pPr lvl="0" rtl="0">
              <a:spcBef>
                <a:spcPts val="0"/>
              </a:spcBef>
              <a:buNone/>
            </a:pPr>
            <a:r>
              <a:rPr lang="en-GB" sz="1800"/>
              <a:t>It uses </a:t>
            </a:r>
          </a:p>
          <a:p>
            <a:pPr indent="-342900" lvl="0" marL="457200" rtl="0">
              <a:spcBef>
                <a:spcPts val="0"/>
              </a:spcBef>
              <a:buSzPct val="100000"/>
              <a:buChar char="●"/>
            </a:pPr>
            <a:r>
              <a:rPr lang="en-GB" sz="1800"/>
              <a:t>Google</a:t>
            </a:r>
          </a:p>
          <a:p>
            <a:pPr indent="-342900" lvl="0" marL="457200" rtl="0">
              <a:spcBef>
                <a:spcPts val="0"/>
              </a:spcBef>
              <a:buSzPct val="100000"/>
              <a:buChar char="●"/>
            </a:pPr>
            <a:r>
              <a:rPr lang="en-GB" sz="1800"/>
              <a:t>Bing</a:t>
            </a:r>
          </a:p>
          <a:p>
            <a:pPr indent="-342900" lvl="0" marL="457200" rtl="0">
              <a:spcBef>
                <a:spcPts val="0"/>
              </a:spcBef>
              <a:buSzPct val="100000"/>
              <a:buChar char="●"/>
            </a:pPr>
            <a:r>
              <a:rPr lang="en-GB" sz="1800"/>
              <a:t>DuckDuckGo</a:t>
            </a:r>
          </a:p>
          <a:p>
            <a:pPr indent="-342900" lvl="0" marL="457200" rtl="0">
              <a:spcBef>
                <a:spcPts val="0"/>
              </a:spcBef>
              <a:buSzPct val="100000"/>
              <a:buChar char="●"/>
            </a:pPr>
            <a:r>
              <a:rPr lang="en-GB" sz="1800"/>
              <a:t>Instagram</a:t>
            </a:r>
          </a:p>
          <a:p>
            <a:pPr indent="-342900" lvl="0" marL="457200">
              <a:spcBef>
                <a:spcPts val="0"/>
              </a:spcBef>
              <a:buSzPct val="100000"/>
              <a:buChar char="●"/>
            </a:pPr>
            <a:r>
              <a:rPr lang="en-GB" sz="1800"/>
              <a:t>Twitter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p:nvPr/>
        </p:nvSpPr>
        <p:spPr>
          <a:xfrm>
            <a:off x="9775" y="0"/>
            <a:ext cx="9144000" cy="1063499"/>
          </a:xfrm>
          <a:prstGeom prst="rect">
            <a:avLst/>
          </a:prstGeom>
          <a:solidFill>
            <a:srgbClr val="D31145"/>
          </a:solidFill>
          <a:ln cap="flat" cmpd="sng" w="19050">
            <a:solidFill>
              <a:srgbClr val="D3114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 I created this </a:t>
            </a: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pic>
        <p:nvPicPr>
          <p:cNvPr id="111" name="Shape 111"/>
          <p:cNvPicPr preferRelativeResize="0"/>
          <p:nvPr/>
        </p:nvPicPr>
        <p:blipFill>
          <a:blip r:embed="rId3">
            <a:alphaModFix/>
          </a:blip>
          <a:stretch>
            <a:fillRect/>
          </a:stretch>
        </p:blipFill>
        <p:spPr>
          <a:xfrm>
            <a:off x="351275" y="1200150"/>
            <a:ext cx="6178354" cy="3725699"/>
          </a:xfrm>
          <a:prstGeom prst="rect">
            <a:avLst/>
          </a:prstGeom>
          <a:noFill/>
          <a:ln>
            <a:noFill/>
          </a:ln>
        </p:spPr>
      </p:pic>
      <p:pic>
        <p:nvPicPr>
          <p:cNvPr id="112" name="Shape 112"/>
          <p:cNvPicPr preferRelativeResize="0"/>
          <p:nvPr/>
        </p:nvPicPr>
        <p:blipFill>
          <a:blip r:embed="rId4">
            <a:alphaModFix/>
          </a:blip>
          <a:stretch>
            <a:fillRect/>
          </a:stretch>
        </p:blipFill>
        <p:spPr>
          <a:xfrm>
            <a:off x="6586472" y="1200150"/>
            <a:ext cx="2303402" cy="381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