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651F006-6D09-4B3A-9F6B-935DFFAA6AC1}">
  <a:tblStyle styleId="{A651F006-6D09-4B3A-9F6B-935DFFAA6AC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7E7E7"/>
          </a:solidFill>
        </a:fill>
      </a:tcStyle>
    </a:wholeTbl>
    <a:band1H>
      <a:tcStyle>
        <a:fill>
          <a:solidFill>
            <a:srgbClr val="CBCBCB"/>
          </a:solidFill>
        </a:fill>
      </a:tcStyle>
    </a:band1H>
    <a:band1V>
      <a:tcStyle>
        <a:fill>
          <a:solidFill>
            <a:srgbClr val="CBCBCB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dk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dk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SzPct val="100000"/>
              <a:defRPr sz="3000"/>
            </a:lvl1pPr>
            <a:lvl2pPr lvl="1">
              <a:spcBef>
                <a:spcPts val="480"/>
              </a:spcBef>
              <a:buSzPct val="100000"/>
              <a:defRPr sz="2400"/>
            </a:lvl2pPr>
            <a:lvl3pPr lvl="2">
              <a:spcBef>
                <a:spcPts val="480"/>
              </a:spcBef>
              <a:buSzPct val="100000"/>
              <a:defRPr sz="2400"/>
            </a:lvl3pPr>
            <a:lvl4pPr lvl="3">
              <a:spcBef>
                <a:spcPts val="360"/>
              </a:spcBef>
              <a:buSzPct val="100000"/>
              <a:defRPr sz="1800"/>
            </a:lvl4pPr>
            <a:lvl5pPr lvl="4">
              <a:spcBef>
                <a:spcPts val="360"/>
              </a:spcBef>
              <a:buSzPct val="100000"/>
              <a:defRPr sz="1800"/>
            </a:lvl5pPr>
            <a:lvl6pPr lvl="5">
              <a:spcBef>
                <a:spcPts val="360"/>
              </a:spcBef>
              <a:buSzPct val="100000"/>
              <a:defRPr sz="1800"/>
            </a:lvl6pPr>
            <a:lvl7pPr lvl="6">
              <a:spcBef>
                <a:spcPts val="360"/>
              </a:spcBef>
              <a:buSzPct val="100000"/>
              <a:defRPr sz="1800"/>
            </a:lvl7pPr>
            <a:lvl8pPr lvl="7">
              <a:spcBef>
                <a:spcPts val="360"/>
              </a:spcBef>
              <a:buSzPct val="100000"/>
              <a:defRPr sz="1800"/>
            </a:lvl8pPr>
            <a:lvl9pPr lvl="8"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jpg"/><Relationship Id="rId4" Type="http://schemas.openxmlformats.org/officeDocument/2006/relationships/image" Target="../media/image01.jpg"/><Relationship Id="rId5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1.jpg"/><Relationship Id="rId5" Type="http://schemas.openxmlformats.org/officeDocument/2006/relationships/image" Target="../media/image0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x="755575" y="1124744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Frameworks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x="1371600" y="2708919"/>
            <a:ext cx="6400799" cy="292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" name="Shape 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0292" y="3967167"/>
            <a:ext cx="1428600" cy="156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5002" y="2728535"/>
            <a:ext cx="5133900" cy="95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17786" y="3814767"/>
            <a:ext cx="17145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Frameworks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467543" y="26064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1376362" y="33607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b="0" i="0" lang="en-I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6" name="Shape 106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{A651F006-6D09-4B3A-9F6B-935DFFAA6AC1}</a:tableStyleId>
              </a:tblPr>
              <a:tblGrid>
                <a:gridCol w="2170575"/>
                <a:gridCol w="2016225"/>
                <a:gridCol w="2088225"/>
                <a:gridCol w="19545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Framework: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Symfony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CodeIgniter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CakePHP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Learning curve: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Fair long (3)(6)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Fast (10)(20)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Short (8)(16)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Documentation: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Good (10)(20)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Excellent (10)(20)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Messy (</a:t>
                      </a:r>
                      <a:r>
                        <a:rPr lang="en-IE" sz="1800">
                          <a:solidFill>
                            <a:srgbClr val="A5A5A5"/>
                          </a:solidFill>
                        </a:rPr>
                        <a:t>6</a:t>
                      </a: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)(12)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71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Professional support: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SensioLabs (7)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EllisLab (7)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Cake Foundation (7)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chemeClr val="dk1"/>
                          </a:solidFill>
                        </a:rPr>
                        <a:t>Flexibility: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E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Full-stack with some flexibility (8)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E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Flexible (10)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E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Strict naming and code organization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E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(7)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Frameworks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467543" y="26064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1376362" y="33607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b="0" i="0" lang="en-I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5" name="Shape 115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{A651F006-6D09-4B3A-9F6B-935DFFAA6AC1}</a:tableStyleId>
              </a:tblPr>
              <a:tblGrid>
                <a:gridCol w="2170575"/>
                <a:gridCol w="2016225"/>
                <a:gridCol w="2088225"/>
                <a:gridCol w="19545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Framework: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Symfony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CodeIgniter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CakePHP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Learning curve: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Fair long (3)(6)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Fast (10)(20)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Short (8)(16)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Documentation: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Good (10)(20)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Excellent (10)(20)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Messy (</a:t>
                      </a:r>
                      <a:r>
                        <a:rPr lang="en-IE" sz="1800">
                          <a:solidFill>
                            <a:srgbClr val="A5A5A5"/>
                          </a:solidFill>
                        </a:rPr>
                        <a:t>6</a:t>
                      </a: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)(</a:t>
                      </a:r>
                      <a:r>
                        <a:rPr lang="en-IE" sz="1800">
                          <a:solidFill>
                            <a:srgbClr val="A5A5A5"/>
                          </a:solidFill>
                        </a:rPr>
                        <a:t>12</a:t>
                      </a: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71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Professional support: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SensioLabs (7)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EllisLab (7)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Cake Foundation (7)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Flexibility: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E" sz="1800" u="none" cap="none" strike="noStrik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Full-stack with some flexibility (8)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E" sz="1800" u="none" cap="none" strike="noStrik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Flexible (</a:t>
                      </a:r>
                      <a:r>
                        <a:rPr lang="en-IE" sz="1800">
                          <a:solidFill>
                            <a:srgbClr val="A5A5A5"/>
                          </a:solidFill>
                        </a:rPr>
                        <a:t>10</a:t>
                      </a:r>
                      <a:r>
                        <a:rPr b="0" i="0" lang="en-IE" sz="1800" u="none" cap="none" strike="noStrik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E" sz="1800" u="none" cap="none" strike="noStrik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Strict naming and code organization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E" sz="1800" u="none" cap="none" strike="noStrik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(7)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chemeClr val="dk1"/>
                          </a:solidFill>
                        </a:rPr>
                        <a:t>Community: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chemeClr val="dk1"/>
                          </a:solidFill>
                        </a:rPr>
                        <a:t>Good (9)(27)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chemeClr val="dk1"/>
                          </a:solidFill>
                        </a:rPr>
                        <a:t>Good (9)(</a:t>
                      </a:r>
                      <a:r>
                        <a:rPr lang="en-IE" sz="1800"/>
                        <a:t>27)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chemeClr val="dk1"/>
                          </a:solidFill>
                        </a:rPr>
                        <a:t>Good (9)(27</a:t>
                      </a:r>
                      <a:r>
                        <a:rPr lang="en-IE" sz="1800"/>
                        <a:t>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Frameworks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467543" y="26064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1376362" y="33607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b="0" i="0" lang="en-I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4" name="Shape 124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{A651F006-6D09-4B3A-9F6B-935DFFAA6AC1}</a:tableStyleId>
              </a:tblPr>
              <a:tblGrid>
                <a:gridCol w="2170575"/>
                <a:gridCol w="2016225"/>
                <a:gridCol w="2088225"/>
                <a:gridCol w="19545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Framework: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Symfony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CodeIgniter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CakePHP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Learning curve: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Fair long (3)(6)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Fast (10)(20)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Short (8)(16)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Documentation: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Good (10)(20)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Excellent (10)(20)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Messy (</a:t>
                      </a:r>
                      <a:r>
                        <a:rPr lang="en-IE" sz="1800">
                          <a:solidFill>
                            <a:srgbClr val="A5A5A5"/>
                          </a:solidFill>
                        </a:rPr>
                        <a:t>6</a:t>
                      </a: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)(12)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71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Professional support: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SensioLabs (7)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EllisLab (7)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Cake Foundation (7)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Flexibility: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E" sz="1800" u="none" cap="none" strike="noStrik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Full-stack with some flexibility (8)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E" sz="1800" u="none" cap="none" strike="noStrik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Flexible (</a:t>
                      </a:r>
                      <a:r>
                        <a:rPr lang="en-IE" sz="1800">
                          <a:solidFill>
                            <a:srgbClr val="A5A5A5"/>
                          </a:solidFill>
                        </a:rPr>
                        <a:t>10</a:t>
                      </a:r>
                      <a:r>
                        <a:rPr b="0" i="0" lang="en-IE" sz="1800" u="none" cap="none" strike="noStrik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E" sz="1800" u="none" cap="none" strike="noStrik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Strict naming and code organization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E" sz="1800" u="none" cap="none" strike="noStrik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(7)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Community: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Good (9)(27)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Good (9)(27)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Good (9)(27)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chemeClr val="dk1"/>
                          </a:solidFill>
                        </a:rPr>
                        <a:t>Performance: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E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Some concerns, gets better with improved caching (7)(21)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E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Very fast,  very little overhead (9)(27)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E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Some concerns  about </a:t>
                      </a:r>
                      <a:r>
                        <a:rPr lang="en-IE" sz="1800"/>
                        <a:t>overall</a:t>
                      </a:r>
                      <a:r>
                        <a:rPr b="0" i="0" lang="en-IE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work (8)(24)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Frameworks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467543" y="26064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1376362" y="33607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b="0" i="0" lang="en-I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3" name="Shape 133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{A651F006-6D09-4B3A-9F6B-935DFFAA6AC1}</a:tableStyleId>
              </a:tblPr>
              <a:tblGrid>
                <a:gridCol w="2170575"/>
                <a:gridCol w="2016225"/>
                <a:gridCol w="2088225"/>
                <a:gridCol w="19545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Framework: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Symfony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CodeIgniter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CakePHP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Learning curve: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Fair long (3)(6)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Fast (10)(20)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Short (8)(16)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Documentation: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Good (10)(20)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Excellent (10)(20)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Messy (</a:t>
                      </a:r>
                      <a:r>
                        <a:rPr lang="en-IE" sz="1800">
                          <a:solidFill>
                            <a:srgbClr val="A5A5A5"/>
                          </a:solidFill>
                        </a:rPr>
                        <a:t>6</a:t>
                      </a: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)(12)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71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Professional support: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Sensio Labs (7)(7)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Ellis Lab (7)(7)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Cake Foundation (7)(7)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Flexibility: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E" sz="1800" u="none" cap="none" strike="noStrik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Full-stack with some flexibility (8)(24)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E" sz="1800" u="none" cap="none" strike="noStrik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Flexible (</a:t>
                      </a:r>
                      <a:r>
                        <a:rPr lang="en-IE" sz="1800">
                          <a:solidFill>
                            <a:srgbClr val="A5A5A5"/>
                          </a:solidFill>
                        </a:rPr>
                        <a:t>10</a:t>
                      </a:r>
                      <a:r>
                        <a:rPr b="0" i="0" lang="en-IE" sz="1800" u="none" cap="none" strike="noStrik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)(30)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E" sz="1800" u="none" cap="none" strike="noStrik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Strict naming and code organization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E" sz="1800" u="none" cap="none" strike="noStrik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(7)(2</a:t>
                      </a:r>
                      <a:r>
                        <a:rPr lang="en-IE" sz="1800">
                          <a:solidFill>
                            <a:srgbClr val="A5A5A5"/>
                          </a:solidFill>
                        </a:rPr>
                        <a:t>1</a:t>
                      </a:r>
                      <a:r>
                        <a:rPr b="0" i="0" lang="en-IE" sz="1800" u="none" cap="none" strike="noStrik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Community: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Good (9)(27)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Good (9)(27)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Good (9)(27)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Performance: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E" sz="1800" u="none" cap="none" strike="noStrik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Some concerns, gets better with improved caching (7)(21)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E" sz="1800" u="none" cap="none" strike="noStrik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Very fast,  very little overhead (9)(27)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E" sz="1800" u="none" cap="none" strike="noStrik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Some concerns  about over all  work (8)(24)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chemeClr val="dk1"/>
                          </a:solidFill>
                        </a:rPr>
                        <a:t>Libraries: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chemeClr val="dk1"/>
                          </a:solidFill>
                        </a:rPr>
                        <a:t>Very good (8)(24)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chemeClr val="dk1"/>
                          </a:solidFill>
                        </a:rPr>
                        <a:t>Good/some not included (7)(21)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chemeClr val="dk1"/>
                          </a:solidFill>
                        </a:rPr>
                        <a:t>Large (9)(27)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Frameworks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467543" y="26064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1376362" y="33607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b="0" i="0" lang="en-I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2" name="Shape 142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{A651F006-6D09-4B3A-9F6B-935DFFAA6AC1}</a:tableStyleId>
              </a:tblPr>
              <a:tblGrid>
                <a:gridCol w="2170575"/>
                <a:gridCol w="2016225"/>
                <a:gridCol w="2088225"/>
                <a:gridCol w="19545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Framework: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Symfony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CodeIgniter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CakePHP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chemeClr val="dk1"/>
                          </a:solidFill>
                        </a:rPr>
                        <a:t>………..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chemeClr val="dk1"/>
                          </a:solidFill>
                        </a:rPr>
                        <a:t>Special: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E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 integration, uses Doctrine, Twig (10)(10)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E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 integration (8)(8)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E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Automagical, IDE integration (9)(9)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Frameworks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467543" y="26064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1376362" y="33607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b="0" i="0" lang="en-I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1" name="Shape 151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{A651F006-6D09-4B3A-9F6B-935DFFAA6AC1}</a:tableStyleId>
              </a:tblPr>
              <a:tblGrid>
                <a:gridCol w="2170575"/>
                <a:gridCol w="2016225"/>
                <a:gridCol w="2016225"/>
                <a:gridCol w="202657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Framework: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Symfony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CodeIgniter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CakePHP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chemeClr val="dk1"/>
                          </a:solidFill>
                        </a:rPr>
                        <a:t>………..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999999"/>
                          </a:solidFill>
                        </a:rPr>
                        <a:t>Special: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E" sz="1800" u="none" cap="none" strike="noStrike">
                          <a:solidFill>
                            <a:srgbClr val="9999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 integration, uses Doctrine, Twig (10)(10)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E" sz="1800" u="none" cap="none" strike="noStrike">
                          <a:solidFill>
                            <a:srgbClr val="9999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 integration (8)(8)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E" sz="1800" u="none" cap="none" strike="noStrike">
                          <a:solidFill>
                            <a:srgbClr val="9999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Automagical, IDE integration (9)(9)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chemeClr val="dk1"/>
                          </a:solidFill>
                        </a:rPr>
                        <a:t>Project types: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chemeClr val="dk1"/>
                          </a:solidFill>
                        </a:rPr>
                        <a:t>Large (6)(6)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chemeClr val="dk1"/>
                          </a:solidFill>
                        </a:rPr>
                        <a:t>Small – large (10)(10)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IE" sz="1800"/>
                        <a:t>ma</a:t>
                      </a:r>
                      <a:r>
                        <a:rPr lang="en-IE" sz="1800" u="none" cap="none" strike="noStrike">
                          <a:solidFill>
                            <a:schemeClr val="dk1"/>
                          </a:solidFill>
                        </a:rPr>
                        <a:t>ll – medium (7)(7)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Frameworks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467543" y="26064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1376362" y="33607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b="0" i="0" lang="en-I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0" name="Shape 160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{A651F006-6D09-4B3A-9F6B-935DFFAA6AC1}</a:tableStyleId>
              </a:tblPr>
              <a:tblGrid>
                <a:gridCol w="2170575"/>
                <a:gridCol w="2016225"/>
                <a:gridCol w="2016225"/>
                <a:gridCol w="202657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Framework: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Symfony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CodeIgniter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CakePHP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chemeClr val="dk1"/>
                          </a:solidFill>
                        </a:rPr>
                        <a:t>………..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999999"/>
                          </a:solidFill>
                        </a:rPr>
                        <a:t>Special: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E" sz="1800" u="none" cap="none" strike="noStrike">
                          <a:solidFill>
                            <a:srgbClr val="9999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 integration, uses Doctrine, Twig (10)(10)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E" sz="1800" u="none" cap="none" strike="noStrike">
                          <a:solidFill>
                            <a:srgbClr val="9999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 integration (8)(8)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E" sz="1800" u="none" cap="none" strike="noStrike">
                          <a:solidFill>
                            <a:srgbClr val="9999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Automagical, IDE integration (9)(9)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999999"/>
                          </a:solidFill>
                        </a:rPr>
                        <a:t>Project types: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999999"/>
                          </a:solidFill>
                        </a:rPr>
                        <a:t>Large (6)(6)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999999"/>
                          </a:solidFill>
                        </a:rPr>
                        <a:t>Small – large (10)(10)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999999"/>
                          </a:solidFill>
                        </a:rPr>
                        <a:t>S</a:t>
                      </a:r>
                      <a:r>
                        <a:rPr lang="en-IE" sz="1800">
                          <a:solidFill>
                            <a:srgbClr val="999999"/>
                          </a:solidFill>
                        </a:rPr>
                        <a:t>ma</a:t>
                      </a:r>
                      <a:r>
                        <a:rPr lang="en-IE" sz="1800" u="none" cap="none" strike="noStrike">
                          <a:solidFill>
                            <a:srgbClr val="999999"/>
                          </a:solidFill>
                        </a:rPr>
                        <a:t>ll – medium (7)(7)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chemeClr val="dk1"/>
                          </a:solidFill>
                        </a:rPr>
                        <a:t>Setup: 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chemeClr val="dk1"/>
                          </a:solidFill>
                        </a:rPr>
                        <a:t>Quite hard (4)(8)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chemeClr val="dk1"/>
                          </a:solidFill>
                        </a:rPr>
                        <a:t>Easy (9)(18)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chemeClr val="dk1"/>
                          </a:solidFill>
                        </a:rPr>
                        <a:t>Easy (9)(18)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Frameworks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467543" y="26064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1376362" y="33607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b="0" i="0" lang="en-I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9" name="Shape 169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{A651F006-6D09-4B3A-9F6B-935DFFAA6AC1}</a:tableStyleId>
              </a:tblPr>
              <a:tblGrid>
                <a:gridCol w="2170575"/>
                <a:gridCol w="2016225"/>
                <a:gridCol w="2016225"/>
                <a:gridCol w="202657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Framework: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Symfony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CodeIgniter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CakePHP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chemeClr val="dk1"/>
                          </a:solidFill>
                        </a:rPr>
                        <a:t>………..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Special: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E" sz="1800" u="none" cap="none" strike="noStrik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 integration, uses Doctrine, Twig (10)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E" sz="1800" u="none" cap="none" strike="noStrik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 integration (8)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IE" sz="1800" u="none" cap="none" strike="noStrike">
                          <a:solidFill>
                            <a:srgbClr val="A5A5A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Automagical, IDE integration (9)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Project types: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Large (6)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Small – large (10)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Samll – medium (7)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999999"/>
                          </a:solidFill>
                        </a:rPr>
                        <a:t>Setup: 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999999"/>
                          </a:solidFill>
                        </a:rPr>
                        <a:t>Quite hard (4)(8)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999999"/>
                          </a:solidFill>
                        </a:rPr>
                        <a:t>Easy (9)(18)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999999"/>
                          </a:solidFill>
                        </a:rPr>
                        <a:t>Easy (9)(18)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chemeClr val="dk1"/>
                          </a:solidFill>
                        </a:rPr>
                        <a:t>Total score: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/>
                        <a:t>152/210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/>
                        <a:t>188</a:t>
                      </a:r>
                      <a:r>
                        <a:rPr lang="en-IE" sz="1800" u="none" cap="none" strike="noStrike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en-IE" sz="1800"/>
                        <a:t>21</a:t>
                      </a:r>
                      <a:r>
                        <a:rPr lang="en-IE" sz="18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/>
                        <a:t>168/210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Frameworks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2494393"/>
            <a:ext cx="8229600" cy="32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I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lang="en-IE" sz="4400">
                <a:latin typeface="Calibri"/>
                <a:ea typeface="Calibri"/>
                <a:cs typeface="Calibri"/>
                <a:sym typeface="Calibri"/>
              </a:rPr>
              <a:t>What are </a:t>
            </a:r>
            <a:r>
              <a:rPr b="0" i="0" lang="en-I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Frameworks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IE" sz="1100">
                <a:solidFill>
                  <a:schemeClr val="dk1"/>
                </a:solidFill>
              </a:rPr>
              <a:t>		 	 	 		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IE" sz="1100">
                <a:solidFill>
                  <a:schemeClr val="dk1"/>
                </a:solidFill>
              </a:rPr>
              <a:t>			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IE" sz="2400">
                <a:solidFill>
                  <a:schemeClr val="dk1"/>
                </a:solidFill>
              </a:rPr>
              <a:t>With framework you save on unnecessary work and which could require redundant changes. The code is clean and easy to reuse. 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IE" sz="2400">
                <a:solidFill>
                  <a:schemeClr val="dk1"/>
                </a:solidFill>
              </a:rPr>
              <a:t>Organisation provides easy navigation and changes in some part of the code are reflected in all places. 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IE" sz="2400">
                <a:solidFill>
                  <a:schemeClr val="dk1"/>
                </a:solidFill>
              </a:rPr>
              <a:t>Frameworks include pre-built and pre-tested tools which make development quicker and easier (forms, security, error reporting). 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IE" sz="1100">
                <a:solidFill>
                  <a:schemeClr val="dk1"/>
                </a:solidFill>
              </a:rPr>
              <a:t>					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IE" sz="1100">
                <a:solidFill>
                  <a:schemeClr val="dk1"/>
                </a:solidFill>
              </a:rPr>
              <a:t>				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IE" sz="1100">
                <a:solidFill>
                  <a:schemeClr val="dk1"/>
                </a:solidFill>
              </a:rPr>
              <a:t>			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IE" sz="1100">
                <a:solidFill>
                  <a:schemeClr val="dk1"/>
                </a:solidFill>
              </a:rPr>
              <a:t>	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lang="en-IE" sz="4400">
                <a:latin typeface="Calibri"/>
                <a:ea typeface="Calibri"/>
                <a:cs typeface="Calibri"/>
                <a:sym typeface="Calibri"/>
              </a:rPr>
              <a:t>Advantages of </a:t>
            </a:r>
            <a:r>
              <a:rPr b="0" i="0" lang="en-I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Frameworks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7949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36550" lvl="0" marL="457200" rtl="0">
              <a:lnSpc>
                <a:spcPct val="111811"/>
              </a:lnSpc>
              <a:spcBef>
                <a:spcPts val="2300"/>
              </a:spcBef>
              <a:spcAft>
                <a:spcPts val="300"/>
              </a:spcAft>
              <a:buSzPct val="100000"/>
              <a:buAutoNum type="arabicPeriod"/>
            </a:pPr>
            <a:r>
              <a:rPr b="1" lang="en-IE" sz="1700"/>
              <a:t>Code and File Organization</a:t>
            </a:r>
          </a:p>
          <a:p>
            <a:pPr indent="-336550" lvl="0" marL="457200" rtl="0">
              <a:lnSpc>
                <a:spcPct val="111811"/>
              </a:lnSpc>
              <a:spcBef>
                <a:spcPts val="2300"/>
              </a:spcBef>
              <a:spcAft>
                <a:spcPts val="300"/>
              </a:spcAft>
              <a:buSzPct val="100000"/>
              <a:buAutoNum type="arabicPeriod"/>
            </a:pPr>
            <a:r>
              <a:rPr b="1" lang="en-IE" sz="1700"/>
              <a:t>Utilities and Libraries</a:t>
            </a:r>
          </a:p>
          <a:p>
            <a:pPr indent="-336550" lvl="0" marL="457200" rtl="0">
              <a:lnSpc>
                <a:spcPct val="111811"/>
              </a:lnSpc>
              <a:spcBef>
                <a:spcPts val="2300"/>
              </a:spcBef>
              <a:spcAft>
                <a:spcPts val="300"/>
              </a:spcAft>
              <a:buSzPct val="100000"/>
              <a:buAutoNum type="arabicPeriod"/>
            </a:pPr>
            <a:r>
              <a:rPr b="1" lang="en-IE" sz="1700"/>
              <a:t>The MVC Pattern</a:t>
            </a:r>
          </a:p>
          <a:p>
            <a:pPr indent="-336550" lvl="0" marL="457200" rtl="0">
              <a:lnSpc>
                <a:spcPct val="111811"/>
              </a:lnSpc>
              <a:spcBef>
                <a:spcPts val="2300"/>
              </a:spcBef>
              <a:spcAft>
                <a:spcPts val="300"/>
              </a:spcAft>
              <a:buSzPct val="100000"/>
              <a:buAutoNum type="arabicPeriod"/>
            </a:pPr>
            <a:r>
              <a:rPr b="1" lang="en-IE" sz="1700"/>
              <a:t>Security</a:t>
            </a:r>
          </a:p>
          <a:p>
            <a:pPr indent="-336550" lvl="0" marL="457200" rtl="0">
              <a:lnSpc>
                <a:spcPct val="111811"/>
              </a:lnSpc>
              <a:spcBef>
                <a:spcPts val="2300"/>
              </a:spcBef>
              <a:spcAft>
                <a:spcPts val="300"/>
              </a:spcAft>
              <a:buSzPct val="100000"/>
              <a:buAutoNum type="arabicPeriod"/>
            </a:pPr>
            <a:r>
              <a:rPr b="1" lang="en-IE" sz="1700"/>
              <a:t>Community Support</a:t>
            </a:r>
          </a:p>
          <a:p>
            <a:pPr indent="-336550" lvl="0" marL="457200" rtl="0">
              <a:lnSpc>
                <a:spcPct val="111811"/>
              </a:lnSpc>
              <a:spcBef>
                <a:spcPts val="2300"/>
              </a:spcBef>
              <a:spcAft>
                <a:spcPts val="300"/>
              </a:spcAft>
              <a:buSzPct val="100000"/>
              <a:buAutoNum type="arabicPeriod"/>
            </a:pPr>
            <a:r>
              <a:rPr b="1" lang="en-IE" sz="1700"/>
              <a:t>Suitable for Teamwork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lang="en-IE" sz="4400">
                <a:latin typeface="Calibri"/>
                <a:ea typeface="Calibri"/>
                <a:cs typeface="Calibri"/>
                <a:sym typeface="Calibri"/>
              </a:rPr>
              <a:t>Disadvantages of </a:t>
            </a:r>
            <a:r>
              <a:rPr b="0" i="0" lang="en-I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Frameworks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682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I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a time to get familiar with</a:t>
            </a:r>
          </a:p>
          <a:p>
            <a:pPr indent="-381000" lvl="0" marL="4572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I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involve constraints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E"/>
              <a:t>The Frameworks chosen </a:t>
            </a: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7179" y="2238072"/>
            <a:ext cx="1092900" cy="109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9300" y="2422277"/>
            <a:ext cx="3905400" cy="72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7500" y="2139974"/>
            <a:ext cx="1089299" cy="1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3247550" y="3610425"/>
            <a:ext cx="2949899" cy="108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E">
                <a:solidFill>
                  <a:schemeClr val="dk1"/>
                </a:solidFill>
              </a:rPr>
              <a:t>Symfony is a PHP web application framework for MVC applications. Symfony is free software and released under the MIT license.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6304500" y="3610425"/>
            <a:ext cx="2382299" cy="13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E">
                <a:solidFill>
                  <a:schemeClr val="dk1"/>
                </a:solidFill>
              </a:rPr>
              <a:t>CodeIgniter is a powerful PHP framework with a very small footprint, built for PHP coders who need a simple and elegant toolkit to create full-featured web applications.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259975" y="3610425"/>
            <a:ext cx="2847300" cy="166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E">
                <a:solidFill>
                  <a:schemeClr val="dk1"/>
                </a:solidFill>
              </a:rPr>
              <a:t>CakePHP is an open source web application framework. It follows the Model-View-Controller (MVC) approach and is written in PHP, modeled after the concepts of Ruby on Rails, and distributed under the MIT License.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E"/>
              <a:t>Judging 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IE" sz="1400">
                <a:solidFill>
                  <a:schemeClr val="dk1"/>
                </a:solidFill>
              </a:rPr>
              <a:t>		 	 	 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IE" sz="1400">
                <a:solidFill>
                  <a:schemeClr val="dk1"/>
                </a:solidFill>
              </a:rPr>
              <a:t>			</a:t>
            </a:r>
          </a:p>
          <a:p>
            <a:pPr indent="0" lvl="0" marL="203200" rtl="0">
              <a:spcBef>
                <a:spcPts val="0"/>
              </a:spcBef>
              <a:buNone/>
            </a:pPr>
            <a:r>
              <a:rPr lang="en-IE" sz="1400">
                <a:solidFill>
                  <a:schemeClr val="dk1"/>
                </a:solidFill>
              </a:rPr>
              <a:t>					 								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IE" sz="1400">
                <a:solidFill>
                  <a:schemeClr val="dk1"/>
                </a:solidFill>
              </a:rPr>
              <a:t>Learning curve					 								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IE" sz="1400">
                <a:solidFill>
                  <a:schemeClr val="dk1"/>
                </a:solidFill>
              </a:rPr>
              <a:t>Documentation						 								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IE" sz="1400">
                <a:solidFill>
                  <a:schemeClr val="dk1"/>
                </a:solidFill>
              </a:rPr>
              <a:t>Professional Support					 								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IE" sz="1400">
                <a:solidFill>
                  <a:schemeClr val="dk1"/>
                </a:solidFill>
              </a:rPr>
              <a:t>Flexibility						 								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IE" sz="1400">
                <a:solidFill>
                  <a:schemeClr val="dk1"/>
                </a:solidFill>
              </a:rPr>
              <a:t>Community					 								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IE" sz="1400">
                <a:solidFill>
                  <a:schemeClr val="dk1"/>
                </a:solidFill>
              </a:rPr>
              <a:t>Performance						 								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IE" sz="1400">
                <a:solidFill>
                  <a:schemeClr val="dk1"/>
                </a:solidFill>
              </a:rPr>
              <a:t>Libraries					 								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IE" sz="1400">
                <a:solidFill>
                  <a:schemeClr val="dk1"/>
                </a:solidFill>
              </a:rPr>
              <a:t>Special Features					 								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IE" sz="1400">
                <a:solidFill>
                  <a:schemeClr val="dk1"/>
                </a:solidFill>
              </a:rPr>
              <a:t>Projects types						 								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5714"/>
              <a:buAutoNum type="arabicPeriod"/>
            </a:pPr>
            <a:r>
              <a:rPr lang="en-IE" sz="1400">
                <a:solidFill>
                  <a:schemeClr val="dk1"/>
                </a:solidFill>
              </a:rPr>
              <a:t>Setup 		</a:t>
            </a:r>
            <a:r>
              <a:rPr lang="en-IE" sz="1000">
                <a:solidFill>
                  <a:schemeClr val="dk1"/>
                </a:solidFill>
              </a:rPr>
              <a:t>					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IE" sz="1100">
                <a:solidFill>
                  <a:schemeClr val="dk1"/>
                </a:solidFill>
              </a:rPr>
              <a:t>						 			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IE" sz="1100">
                <a:solidFill>
                  <a:schemeClr val="dk1"/>
                </a:solidFill>
              </a:rPr>
              <a:t>		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IE" sz="1100">
                <a:solidFill>
                  <a:schemeClr val="dk1"/>
                </a:solidFill>
              </a:rPr>
              <a:t>	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IE" sz="1100">
                <a:solidFill>
                  <a:schemeClr val="dk1"/>
                </a:solidFill>
              </a:rPr>
              <a:t>	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67543" y="26064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Frameworks</a:t>
            </a:r>
          </a:p>
        </p:txBody>
      </p:sp>
      <p:sp>
        <p:nvSpPr>
          <p:cNvPr id="78" name="Shape 78"/>
          <p:cNvSpPr/>
          <p:nvPr/>
        </p:nvSpPr>
        <p:spPr>
          <a:xfrm>
            <a:off x="1376362" y="33607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b="0" i="0" lang="en-I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9" name="Shape 79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{A651F006-6D09-4B3A-9F6B-935DFFAA6AC1}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Framework: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Symfony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CodeIgniter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CakePHP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Learning curve: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Fairly long (3)(6)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Fast (10)(20)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Short (8)(16)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Frameworks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467543" y="26064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1376362" y="33607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b="0" i="0" lang="en-I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8" name="Shape 88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{A651F006-6D09-4B3A-9F6B-935DFFAA6AC1}</a:tableStyleId>
              </a:tblPr>
              <a:tblGrid>
                <a:gridCol w="2170575"/>
                <a:gridCol w="2016225"/>
                <a:gridCol w="2088225"/>
                <a:gridCol w="19545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Framework: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Symfony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CodeIgniter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CakePHP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Learning curve: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Fair long (3)(6)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Fast (10)(20)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Short (8)(16)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chemeClr val="dk1"/>
                          </a:solidFill>
                        </a:rPr>
                        <a:t>Documentation: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chemeClr val="dk1"/>
                          </a:solidFill>
                        </a:rPr>
                        <a:t>Good (10)(20)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chemeClr val="dk1"/>
                          </a:solidFill>
                        </a:rPr>
                        <a:t>Excellent (10)(20)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chemeClr val="dk1"/>
                          </a:solidFill>
                        </a:rPr>
                        <a:t>Messy (</a:t>
                      </a:r>
                      <a:r>
                        <a:rPr lang="en-IE" sz="1800"/>
                        <a:t>6)</a:t>
                      </a:r>
                      <a:r>
                        <a:rPr lang="en-IE" sz="1800" u="none" cap="none" strike="noStrike">
                          <a:solidFill>
                            <a:schemeClr val="dk1"/>
                          </a:solidFill>
                        </a:rPr>
                        <a:t>(12)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I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Frameworks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467543" y="26064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376362" y="33607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b="0" i="0" lang="en-I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7" name="Shape 97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{A651F006-6D09-4B3A-9F6B-935DFFAA6AC1}</a:tableStyleId>
              </a:tblPr>
              <a:tblGrid>
                <a:gridCol w="2170575"/>
                <a:gridCol w="2016225"/>
                <a:gridCol w="2088225"/>
                <a:gridCol w="19545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Framework: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Symfony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CodeIgniter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/>
                        <a:t>CakePHP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Learning curve: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Fair long (3)(6)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Fast (10)(20)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Short (8)(16)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Documentation: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Good (10)(</a:t>
                      </a:r>
                      <a:r>
                        <a:rPr lang="en-IE" sz="1800">
                          <a:solidFill>
                            <a:srgbClr val="A5A5A5"/>
                          </a:solidFill>
                        </a:rPr>
                        <a:t>20</a:t>
                      </a: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Excellent (10)(20)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Messy (</a:t>
                      </a:r>
                      <a:r>
                        <a:rPr lang="en-IE" sz="1800">
                          <a:solidFill>
                            <a:srgbClr val="A5A5A5"/>
                          </a:solidFill>
                        </a:rPr>
                        <a:t>6</a:t>
                      </a:r>
                      <a:r>
                        <a:rPr lang="en-IE" sz="1800" u="none" cap="none" strike="noStrike">
                          <a:solidFill>
                            <a:srgbClr val="A5A5A5"/>
                          </a:solidFill>
                        </a:rPr>
                        <a:t>)(12)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chemeClr val="dk1"/>
                          </a:solidFill>
                        </a:rPr>
                        <a:t>Professional support: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chemeClr val="dk1"/>
                          </a:solidFill>
                        </a:rPr>
                        <a:t>SensioLabs (7)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chemeClr val="dk1"/>
                          </a:solidFill>
                        </a:rPr>
                        <a:t>EllisLab (7)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E" sz="1800" u="none" cap="none" strike="noStrike">
                          <a:solidFill>
                            <a:schemeClr val="dk1"/>
                          </a:solidFill>
                        </a:rPr>
                        <a:t>Cake Foundation (7)</a:t>
                      </a: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