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80" r:id="rId13"/>
    <p:sldId id="281" r:id="rId14"/>
    <p:sldId id="282" r:id="rId15"/>
    <p:sldId id="283"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5" d="100"/>
          <a:sy n="85" d="100"/>
        </p:scale>
        <p:origin x="-1074"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B1C6431-C0CF-4841-9FE3-5E589DB44FAD}" type="datetimeFigureOut">
              <a:rPr lang="en-IE" smtClean="0"/>
              <a:t>15/09/2014</a:t>
            </a:fld>
            <a:endParaRPr lang="en-I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F769C1C-054E-49D6-90F9-DA7451FB41E3}" type="slidenum">
              <a:rPr lang="en-IE" smtClean="0"/>
              <a:t>‹#›</a:t>
            </a:fld>
            <a:endParaRPr lang="en-IE"/>
          </a:p>
        </p:txBody>
      </p:sp>
    </p:spTree>
    <p:extLst>
      <p:ext uri="{BB962C8B-B14F-4D97-AF65-F5344CB8AC3E}">
        <p14:creationId xmlns:p14="http://schemas.microsoft.com/office/powerpoint/2010/main" val="492817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IRC – Internet Relay Chat</a:t>
            </a:r>
            <a:endParaRPr lang="en-IE" dirty="0"/>
          </a:p>
        </p:txBody>
      </p:sp>
      <p:sp>
        <p:nvSpPr>
          <p:cNvPr id="4" name="Slide Number Placeholder 3"/>
          <p:cNvSpPr>
            <a:spLocks noGrp="1"/>
          </p:cNvSpPr>
          <p:nvPr>
            <p:ph type="sldNum" sz="quarter" idx="10"/>
          </p:nvPr>
        </p:nvSpPr>
        <p:spPr/>
        <p:txBody>
          <a:bodyPr/>
          <a:lstStyle/>
          <a:p>
            <a:fld id="{9F769C1C-054E-49D6-90F9-DA7451FB41E3}" type="slidenum">
              <a:rPr lang="en-IE" smtClean="0"/>
              <a:t>17</a:t>
            </a:fld>
            <a:endParaRPr lang="en-IE"/>
          </a:p>
        </p:txBody>
      </p:sp>
    </p:spTree>
    <p:extLst>
      <p:ext uri="{BB962C8B-B14F-4D97-AF65-F5344CB8AC3E}">
        <p14:creationId xmlns:p14="http://schemas.microsoft.com/office/powerpoint/2010/main" val="2401298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9/15/2014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9/15/2014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9/15/2014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9/15/2014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9/15/2014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Ubuntu &amp; </a:t>
            </a:r>
            <a:r>
              <a:rPr lang="en-US" dirty="0" err="1" smtClean="0"/>
              <a:t>Ubuntu</a:t>
            </a:r>
            <a:r>
              <a:rPr lang="en-US" dirty="0" smtClean="0"/>
              <a:t> Server</a:t>
            </a:r>
            <a:endParaRPr lang="en-IE" dirty="0"/>
          </a:p>
        </p:txBody>
      </p:sp>
      <p:sp>
        <p:nvSpPr>
          <p:cNvPr id="3" name="Subtitle 2"/>
          <p:cNvSpPr>
            <a:spLocks noGrp="1"/>
          </p:cNvSpPr>
          <p:nvPr>
            <p:ph type="subTitle" idx="1"/>
          </p:nvPr>
        </p:nvSpPr>
        <p:spPr/>
        <p:txBody>
          <a:bodyPr/>
          <a:lstStyle/>
          <a:p>
            <a:r>
              <a:rPr lang="en-US" dirty="0" smtClean="0"/>
              <a:t>Overview</a:t>
            </a:r>
            <a:endParaRPr lang="en-IE" dirty="0"/>
          </a:p>
        </p:txBody>
      </p:sp>
    </p:spTree>
    <p:extLst>
      <p:ext uri="{BB962C8B-B14F-4D97-AF65-F5344CB8AC3E}">
        <p14:creationId xmlns:p14="http://schemas.microsoft.com/office/powerpoint/2010/main" val="637107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Ubuntu History</a:t>
            </a:r>
            <a:endParaRPr lang="en-IE" dirty="0"/>
          </a:p>
        </p:txBody>
      </p:sp>
      <p:sp>
        <p:nvSpPr>
          <p:cNvPr id="3" name="Content Placeholder 2"/>
          <p:cNvSpPr>
            <a:spLocks noGrp="1"/>
          </p:cNvSpPr>
          <p:nvPr>
            <p:ph idx="1"/>
          </p:nvPr>
        </p:nvSpPr>
        <p:spPr>
          <a:xfrm>
            <a:off x="457200" y="1600200"/>
            <a:ext cx="8229600" cy="4953000"/>
          </a:xfrm>
        </p:spPr>
        <p:txBody>
          <a:bodyPr>
            <a:normAutofit fontScale="92500" lnSpcReduction="20000"/>
          </a:bodyPr>
          <a:lstStyle/>
          <a:p>
            <a:pPr marL="0" indent="0">
              <a:buNone/>
            </a:pPr>
            <a:r>
              <a:rPr lang="en-IE" b="1" dirty="0" smtClean="0"/>
              <a:t>Linux</a:t>
            </a:r>
          </a:p>
          <a:p>
            <a:r>
              <a:rPr lang="en-US" dirty="0"/>
              <a:t>By the early 1990s, Stallman and a collection of other programmers </a:t>
            </a:r>
            <a:r>
              <a:rPr lang="en-US" dirty="0" smtClean="0"/>
              <a:t>working on </a:t>
            </a:r>
            <a:r>
              <a:rPr lang="en-US" dirty="0"/>
              <a:t>GNU had developed a near-complete OS that could be freely shared.</a:t>
            </a:r>
          </a:p>
          <a:p>
            <a:r>
              <a:rPr lang="en-US" dirty="0"/>
              <a:t>They were, however, missing a final essential piece in the form of a </a:t>
            </a:r>
            <a:r>
              <a:rPr lang="en-US" dirty="0" smtClean="0"/>
              <a:t>kernel— a </a:t>
            </a:r>
            <a:r>
              <a:rPr lang="en-US" dirty="0"/>
              <a:t>complex system command processor that lies at the center of any OS</a:t>
            </a:r>
            <a:r>
              <a:rPr lang="en-US" dirty="0" smtClean="0"/>
              <a:t>.</a:t>
            </a:r>
          </a:p>
          <a:p>
            <a:r>
              <a:rPr lang="en-IE" dirty="0" smtClean="0"/>
              <a:t>In </a:t>
            </a:r>
            <a:r>
              <a:rPr lang="en-US" dirty="0" smtClean="0"/>
              <a:t>1991</a:t>
            </a:r>
            <a:r>
              <a:rPr lang="en-US" dirty="0"/>
              <a:t>, Linus Torvalds wrote an early version of just such a kernel, released </a:t>
            </a:r>
            <a:r>
              <a:rPr lang="en-US" dirty="0" smtClean="0"/>
              <a:t>it under </a:t>
            </a:r>
            <a:r>
              <a:rPr lang="en-US" dirty="0"/>
              <a:t>a free license, and called it Linux.</a:t>
            </a:r>
            <a:endParaRPr lang="en-IE" dirty="0" smtClean="0"/>
          </a:p>
        </p:txBody>
      </p:sp>
    </p:spTree>
    <p:extLst>
      <p:ext uri="{BB962C8B-B14F-4D97-AF65-F5344CB8AC3E}">
        <p14:creationId xmlns:p14="http://schemas.microsoft.com/office/powerpoint/2010/main" val="2843188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Ubuntu History</a:t>
            </a:r>
            <a:endParaRPr lang="en-IE" dirty="0"/>
          </a:p>
        </p:txBody>
      </p:sp>
      <p:sp>
        <p:nvSpPr>
          <p:cNvPr id="3" name="Content Placeholder 2"/>
          <p:cNvSpPr>
            <a:spLocks noGrp="1"/>
          </p:cNvSpPr>
          <p:nvPr>
            <p:ph idx="1"/>
          </p:nvPr>
        </p:nvSpPr>
        <p:spPr>
          <a:xfrm>
            <a:off x="457200" y="1600200"/>
            <a:ext cx="8229600" cy="4953000"/>
          </a:xfrm>
        </p:spPr>
        <p:txBody>
          <a:bodyPr>
            <a:normAutofit fontScale="92500" lnSpcReduction="20000"/>
          </a:bodyPr>
          <a:lstStyle/>
          <a:p>
            <a:pPr marL="0" indent="0">
              <a:buNone/>
            </a:pPr>
            <a:r>
              <a:rPr lang="en-IE" b="1" dirty="0" smtClean="0"/>
              <a:t>Linux</a:t>
            </a:r>
          </a:p>
          <a:p>
            <a:r>
              <a:rPr lang="en-US" dirty="0" smtClean="0"/>
              <a:t>The Linux kernel </a:t>
            </a:r>
            <a:r>
              <a:rPr lang="en-US" dirty="0"/>
              <a:t>was paired with </a:t>
            </a:r>
            <a:r>
              <a:rPr lang="en-US" dirty="0" smtClean="0"/>
              <a:t>the GNU </a:t>
            </a:r>
            <a:r>
              <a:rPr lang="en-US" dirty="0"/>
              <a:t>project’s development tools and OS and with the graphical </a:t>
            </a:r>
            <a:r>
              <a:rPr lang="en-US" dirty="0" smtClean="0"/>
              <a:t>windowing system </a:t>
            </a:r>
            <a:r>
              <a:rPr lang="en-US" dirty="0"/>
              <a:t>called X. </a:t>
            </a:r>
            <a:endParaRPr lang="en-US" dirty="0" smtClean="0"/>
          </a:p>
          <a:p>
            <a:r>
              <a:rPr lang="en-US" dirty="0" smtClean="0"/>
              <a:t>With </a:t>
            </a:r>
            <a:r>
              <a:rPr lang="en-US" dirty="0"/>
              <a:t>this pairing, a completely free OS was </a:t>
            </a:r>
            <a:r>
              <a:rPr lang="en-US" dirty="0" smtClean="0"/>
              <a:t>born—free both </a:t>
            </a:r>
            <a:r>
              <a:rPr lang="en-US" dirty="0"/>
              <a:t>in terms of price and in Stallman’s terms of freedom.</a:t>
            </a:r>
          </a:p>
          <a:p>
            <a:r>
              <a:rPr lang="en-US" dirty="0"/>
              <a:t>All systems referred to as Linux today are, in fact, built on the work of </a:t>
            </a:r>
            <a:r>
              <a:rPr lang="en-US" dirty="0" smtClean="0"/>
              <a:t>this collaboration.</a:t>
            </a:r>
          </a:p>
          <a:p>
            <a:r>
              <a:rPr lang="en-US" dirty="0" smtClean="0"/>
              <a:t>Technically</a:t>
            </a:r>
            <a:r>
              <a:rPr lang="en-US" dirty="0"/>
              <a:t>, the term Linux refers only to the kernel.</a:t>
            </a:r>
            <a:endParaRPr lang="en-IE" dirty="0" smtClean="0"/>
          </a:p>
        </p:txBody>
      </p:sp>
    </p:spTree>
    <p:extLst>
      <p:ext uri="{BB962C8B-B14F-4D97-AF65-F5344CB8AC3E}">
        <p14:creationId xmlns:p14="http://schemas.microsoft.com/office/powerpoint/2010/main" val="3165429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Ubuntu History</a:t>
            </a:r>
            <a:endParaRPr lang="en-IE" dirty="0"/>
          </a:p>
        </p:txBody>
      </p:sp>
      <p:sp>
        <p:nvSpPr>
          <p:cNvPr id="3" name="Content Placeholder 2"/>
          <p:cNvSpPr>
            <a:spLocks noGrp="1"/>
          </p:cNvSpPr>
          <p:nvPr>
            <p:ph idx="1"/>
          </p:nvPr>
        </p:nvSpPr>
        <p:spPr>
          <a:xfrm>
            <a:off x="457200" y="1600200"/>
            <a:ext cx="8229600" cy="4953000"/>
          </a:xfrm>
        </p:spPr>
        <p:txBody>
          <a:bodyPr>
            <a:normAutofit fontScale="92500" lnSpcReduction="10000"/>
          </a:bodyPr>
          <a:lstStyle/>
          <a:p>
            <a:pPr marL="0" indent="0">
              <a:buNone/>
            </a:pPr>
            <a:r>
              <a:rPr lang="en-IE" b="1" dirty="0" smtClean="0"/>
              <a:t>Free Software</a:t>
            </a:r>
          </a:p>
          <a:p>
            <a:r>
              <a:rPr lang="en-IE" dirty="0" smtClean="0"/>
              <a:t>Free software is built in an open way</a:t>
            </a:r>
          </a:p>
          <a:p>
            <a:pPr lvl="1"/>
            <a:r>
              <a:rPr lang="en-IE" i="1" dirty="0" smtClean="0"/>
              <a:t>Anyone can contribute to software by looking </a:t>
            </a:r>
            <a:r>
              <a:rPr lang="en-IE" dirty="0" smtClean="0"/>
              <a:t>through the code, finding bugs, and fixing them. </a:t>
            </a:r>
          </a:p>
          <a:p>
            <a:r>
              <a:rPr lang="en-IE" dirty="0" smtClean="0"/>
              <a:t>Because software ended up being examined by larger numbers of programmers:</a:t>
            </a:r>
          </a:p>
          <a:p>
            <a:pPr lvl="1"/>
            <a:r>
              <a:rPr lang="en-IE" dirty="0" smtClean="0"/>
              <a:t>free software was higher in quality, performed better, and offered more features </a:t>
            </a:r>
          </a:p>
          <a:p>
            <a:pPr lvl="1"/>
            <a:r>
              <a:rPr lang="en-IE" dirty="0" smtClean="0"/>
              <a:t>In many situations, the development model behind free software led to software that was </a:t>
            </a:r>
            <a:r>
              <a:rPr lang="en-IE" i="1" dirty="0" smtClean="0"/>
              <a:t>inherently better than proprietary alternatives.</a:t>
            </a:r>
            <a:endParaRPr lang="en-IE" dirty="0" smtClean="0"/>
          </a:p>
        </p:txBody>
      </p:sp>
    </p:spTree>
    <p:extLst>
      <p:ext uri="{BB962C8B-B14F-4D97-AF65-F5344CB8AC3E}">
        <p14:creationId xmlns:p14="http://schemas.microsoft.com/office/powerpoint/2010/main" val="3165429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Ubuntu History</a:t>
            </a:r>
            <a:endParaRPr lang="en-IE" dirty="0"/>
          </a:p>
        </p:txBody>
      </p:sp>
      <p:sp>
        <p:nvSpPr>
          <p:cNvPr id="3" name="Content Placeholder 2"/>
          <p:cNvSpPr>
            <a:spLocks noGrp="1"/>
          </p:cNvSpPr>
          <p:nvPr>
            <p:ph idx="1"/>
          </p:nvPr>
        </p:nvSpPr>
        <p:spPr>
          <a:xfrm>
            <a:off x="457200" y="1600200"/>
            <a:ext cx="8229600" cy="4953000"/>
          </a:xfrm>
        </p:spPr>
        <p:txBody>
          <a:bodyPr>
            <a:normAutofit lnSpcReduction="10000"/>
          </a:bodyPr>
          <a:lstStyle/>
          <a:p>
            <a:pPr marL="0" indent="0">
              <a:buNone/>
            </a:pPr>
            <a:r>
              <a:rPr lang="en-IE" b="1" dirty="0" smtClean="0"/>
              <a:t>Why is Free Software called Open Source?</a:t>
            </a:r>
          </a:p>
          <a:p>
            <a:r>
              <a:rPr lang="en-IE" dirty="0" smtClean="0"/>
              <a:t>The term </a:t>
            </a:r>
            <a:r>
              <a:rPr lang="en-IE" i="1" dirty="0" smtClean="0"/>
              <a:t>free software w</a:t>
            </a:r>
            <a:r>
              <a:rPr lang="en-IE" dirty="0" smtClean="0"/>
              <a:t>as problematic because:</a:t>
            </a:r>
          </a:p>
          <a:p>
            <a:pPr lvl="1"/>
            <a:r>
              <a:rPr lang="en-IE" dirty="0" smtClean="0"/>
              <a:t>It was highly ambiguous—the English word free means both gratis, or at no cost (e.g., as in “free beer”) and liberated in the sense of freedom (e.g., as in “free speech”).</a:t>
            </a:r>
          </a:p>
          <a:p>
            <a:pPr lvl="1"/>
            <a:r>
              <a:rPr lang="en-IE" dirty="0" smtClean="0"/>
              <a:t>There was a feeling, that all the talk of freedom was scaring off the business executives and decision makers whom the free software movement needed to impress in order to succeed.</a:t>
            </a:r>
          </a:p>
        </p:txBody>
      </p:sp>
    </p:spTree>
    <p:extLst>
      <p:ext uri="{BB962C8B-B14F-4D97-AF65-F5344CB8AC3E}">
        <p14:creationId xmlns:p14="http://schemas.microsoft.com/office/powerpoint/2010/main" val="31654291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Ubuntu History</a:t>
            </a:r>
            <a:endParaRPr lang="en-IE" dirty="0"/>
          </a:p>
        </p:txBody>
      </p:sp>
      <p:sp>
        <p:nvSpPr>
          <p:cNvPr id="3" name="Content Placeholder 2"/>
          <p:cNvSpPr>
            <a:spLocks noGrp="1"/>
          </p:cNvSpPr>
          <p:nvPr>
            <p:ph idx="1"/>
          </p:nvPr>
        </p:nvSpPr>
        <p:spPr>
          <a:xfrm>
            <a:off x="457200" y="1600200"/>
            <a:ext cx="8229600" cy="4953000"/>
          </a:xfrm>
        </p:spPr>
        <p:txBody>
          <a:bodyPr>
            <a:normAutofit fontScale="92500"/>
          </a:bodyPr>
          <a:lstStyle/>
          <a:p>
            <a:pPr marL="0" indent="0">
              <a:buNone/>
            </a:pPr>
            <a:r>
              <a:rPr lang="en-IE" b="1" dirty="0" smtClean="0"/>
              <a:t>Why is Free Software called Open Source?</a:t>
            </a:r>
          </a:p>
          <a:p>
            <a:r>
              <a:rPr lang="en-IE" dirty="0" smtClean="0"/>
              <a:t>To tackle these problems, this group coined a new phrase—</a:t>
            </a:r>
            <a:r>
              <a:rPr lang="en-IE" b="1" i="1" dirty="0" smtClean="0"/>
              <a:t>Open source</a:t>
            </a:r>
            <a:r>
              <a:rPr lang="en-IE" i="1" dirty="0" smtClean="0"/>
              <a:t>—and created a new organization called the Open Source Initiative.</a:t>
            </a:r>
          </a:p>
          <a:p>
            <a:r>
              <a:rPr lang="en-IE" dirty="0" smtClean="0"/>
              <a:t>The group set at its core a definition of open source software that overlapped completely and exclusively both with Stallman’s four-part definition of free software and with other community definitions that were also based on Stallman’s.</a:t>
            </a:r>
          </a:p>
        </p:txBody>
      </p:sp>
    </p:spTree>
    <p:extLst>
      <p:ext uri="{BB962C8B-B14F-4D97-AF65-F5344CB8AC3E}">
        <p14:creationId xmlns:p14="http://schemas.microsoft.com/office/powerpoint/2010/main" val="31654291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Ubuntu History</a:t>
            </a:r>
            <a:endParaRPr lang="en-IE" dirty="0"/>
          </a:p>
        </p:txBody>
      </p:sp>
      <p:sp>
        <p:nvSpPr>
          <p:cNvPr id="3" name="Content Placeholder 2"/>
          <p:cNvSpPr>
            <a:spLocks noGrp="1"/>
          </p:cNvSpPr>
          <p:nvPr>
            <p:ph idx="1"/>
          </p:nvPr>
        </p:nvSpPr>
        <p:spPr>
          <a:xfrm>
            <a:off x="457200" y="1600200"/>
            <a:ext cx="8229600" cy="4953000"/>
          </a:xfrm>
        </p:spPr>
        <p:txBody>
          <a:bodyPr>
            <a:normAutofit/>
          </a:bodyPr>
          <a:lstStyle/>
          <a:p>
            <a:pPr marL="0" indent="0">
              <a:buNone/>
            </a:pPr>
            <a:r>
              <a:rPr lang="en-IE" b="1" dirty="0" smtClean="0"/>
              <a:t>Why is Free Software called Open Source?</a:t>
            </a:r>
          </a:p>
          <a:p>
            <a:r>
              <a:rPr lang="en-IE" dirty="0" smtClean="0"/>
              <a:t>You could say, one group is focused on freedom, while the other is focused on pragmatics. </a:t>
            </a:r>
          </a:p>
          <a:p>
            <a:r>
              <a:rPr lang="en-IE" i="1" dirty="0" smtClean="0"/>
              <a:t>Free software</a:t>
            </a:r>
            <a:r>
              <a:rPr lang="en-IE" dirty="0" smtClean="0"/>
              <a:t> is most accurately described as a social movement.</a:t>
            </a:r>
          </a:p>
          <a:p>
            <a:r>
              <a:rPr lang="en-IE" dirty="0" smtClean="0"/>
              <a:t>Open source is a development methodology. However, the two groups have no trouble working on projects hand in hand.</a:t>
            </a:r>
          </a:p>
        </p:txBody>
      </p:sp>
    </p:spTree>
    <p:extLst>
      <p:ext uri="{BB962C8B-B14F-4D97-AF65-F5344CB8AC3E}">
        <p14:creationId xmlns:p14="http://schemas.microsoft.com/office/powerpoint/2010/main" val="31654291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Ubuntu History</a:t>
            </a:r>
            <a:endParaRPr lang="en-IE" dirty="0"/>
          </a:p>
        </p:txBody>
      </p:sp>
      <p:sp>
        <p:nvSpPr>
          <p:cNvPr id="3" name="Content Placeholder 2"/>
          <p:cNvSpPr>
            <a:spLocks noGrp="1"/>
          </p:cNvSpPr>
          <p:nvPr>
            <p:ph idx="1"/>
          </p:nvPr>
        </p:nvSpPr>
        <p:spPr>
          <a:xfrm>
            <a:off x="457200" y="1295400"/>
            <a:ext cx="8229600" cy="5562600"/>
          </a:xfrm>
        </p:spPr>
        <p:txBody>
          <a:bodyPr>
            <a:normAutofit fontScale="92500" lnSpcReduction="20000"/>
          </a:bodyPr>
          <a:lstStyle/>
          <a:p>
            <a:pPr marL="0" indent="0">
              <a:buNone/>
            </a:pPr>
            <a:r>
              <a:rPr lang="en-IE" b="1" dirty="0" smtClean="0"/>
              <a:t>Ubuntu – the beginning</a:t>
            </a:r>
          </a:p>
          <a:p>
            <a:r>
              <a:rPr lang="en-IE" dirty="0" smtClean="0"/>
              <a:t>Started </a:t>
            </a:r>
            <a:r>
              <a:rPr lang="en-IE" dirty="0"/>
              <a:t>in April </a:t>
            </a:r>
            <a:r>
              <a:rPr lang="en-IE" dirty="0" smtClean="0"/>
              <a:t>2004</a:t>
            </a:r>
          </a:p>
          <a:p>
            <a:r>
              <a:rPr lang="en-US" dirty="0" smtClean="0"/>
              <a:t>Mark </a:t>
            </a:r>
            <a:r>
              <a:rPr lang="en-US" dirty="0" err="1"/>
              <a:t>Shuttleworth</a:t>
            </a:r>
            <a:r>
              <a:rPr lang="en-US" dirty="0"/>
              <a:t> </a:t>
            </a:r>
            <a:r>
              <a:rPr lang="en-US" dirty="0" smtClean="0"/>
              <a:t>(South African) - the </a:t>
            </a:r>
            <a:r>
              <a:rPr lang="en-US" dirty="0"/>
              <a:t>originator and initiator of the </a:t>
            </a:r>
            <a:r>
              <a:rPr lang="en-US" dirty="0" smtClean="0"/>
              <a:t>project</a:t>
            </a:r>
          </a:p>
          <a:p>
            <a:r>
              <a:rPr lang="en-IE" i="1" dirty="0" err="1" smtClean="0"/>
              <a:t>Ubuntu</a:t>
            </a:r>
            <a:r>
              <a:rPr lang="en-IE" i="1" dirty="0" smtClean="0"/>
              <a:t> is a concept and a term from several South African languages, </a:t>
            </a:r>
            <a:r>
              <a:rPr lang="en-IE" dirty="0" smtClean="0"/>
              <a:t>including Zulu and Xhosa. </a:t>
            </a:r>
          </a:p>
          <a:p>
            <a:r>
              <a:rPr lang="en-IE" dirty="0" smtClean="0"/>
              <a:t>It refers to a South African ideology or ethic that, while difficult to express in English, might roughly be translated as “humanity toward others,” or “I am because we are.” Others have described </a:t>
            </a:r>
            <a:r>
              <a:rPr lang="en-IE" dirty="0" err="1" smtClean="0"/>
              <a:t>ubuntu</a:t>
            </a:r>
            <a:r>
              <a:rPr lang="en-IE" dirty="0" smtClean="0"/>
              <a:t> as “the belief in a universal bond of sharing that connects all humanity.”</a:t>
            </a:r>
            <a:endParaRPr lang="en-US" dirty="0" smtClean="0"/>
          </a:p>
          <a:p>
            <a:endParaRPr lang="en-IE" dirty="0" smtClean="0"/>
          </a:p>
        </p:txBody>
      </p:sp>
    </p:spTree>
    <p:extLst>
      <p:ext uri="{BB962C8B-B14F-4D97-AF65-F5344CB8AC3E}">
        <p14:creationId xmlns:p14="http://schemas.microsoft.com/office/powerpoint/2010/main" val="35844752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Ubuntu History</a:t>
            </a:r>
            <a:endParaRPr lang="en-IE" dirty="0"/>
          </a:p>
        </p:txBody>
      </p:sp>
      <p:sp>
        <p:nvSpPr>
          <p:cNvPr id="3" name="Content Placeholder 2"/>
          <p:cNvSpPr>
            <a:spLocks noGrp="1"/>
          </p:cNvSpPr>
          <p:nvPr>
            <p:ph idx="1"/>
          </p:nvPr>
        </p:nvSpPr>
        <p:spPr>
          <a:xfrm>
            <a:off x="457200" y="1295400"/>
            <a:ext cx="8229600" cy="5562600"/>
          </a:xfrm>
        </p:spPr>
        <p:txBody>
          <a:bodyPr>
            <a:normAutofit fontScale="92500"/>
          </a:bodyPr>
          <a:lstStyle/>
          <a:p>
            <a:pPr marL="0" indent="0">
              <a:buNone/>
            </a:pPr>
            <a:r>
              <a:rPr lang="en-IE" b="1" dirty="0" smtClean="0"/>
              <a:t>Ubuntu – the beginning</a:t>
            </a:r>
          </a:p>
          <a:p>
            <a:r>
              <a:rPr lang="en-IE" dirty="0" smtClean="0"/>
              <a:t>In order to pay developers to work on </a:t>
            </a:r>
            <a:r>
              <a:rPr lang="en-IE" dirty="0" err="1" smtClean="0"/>
              <a:t>Ubuntu</a:t>
            </a:r>
            <a:r>
              <a:rPr lang="en-IE" dirty="0" smtClean="0"/>
              <a:t> full-time, </a:t>
            </a:r>
            <a:r>
              <a:rPr lang="en-IE" dirty="0" err="1" smtClean="0"/>
              <a:t>Shuttleworth</a:t>
            </a:r>
            <a:r>
              <a:rPr lang="en-IE" dirty="0" smtClean="0"/>
              <a:t> needed a company to employ them - </a:t>
            </a:r>
            <a:r>
              <a:rPr lang="en-IE" b="1" dirty="0" smtClean="0"/>
              <a:t>Canonical</a:t>
            </a:r>
            <a:r>
              <a:rPr lang="en-IE" dirty="0" smtClean="0"/>
              <a:t>.</a:t>
            </a:r>
          </a:p>
          <a:p>
            <a:r>
              <a:rPr lang="en-IE" dirty="0" smtClean="0"/>
              <a:t>Developers employed through a virtual company.</a:t>
            </a:r>
          </a:p>
          <a:p>
            <a:pPr lvl="1"/>
            <a:r>
              <a:rPr lang="en-IE" dirty="0" smtClean="0"/>
              <a:t>E</a:t>
            </a:r>
            <a:r>
              <a:rPr lang="en-IE" i="1" dirty="0" smtClean="0"/>
              <a:t>veryone in the company was dependent on IRC, </a:t>
            </a:r>
            <a:r>
              <a:rPr lang="en-IE" dirty="0" smtClean="0"/>
              <a:t>mailing lists, and online </a:t>
            </a:r>
            <a:r>
              <a:rPr lang="en-IE" dirty="0" err="1" smtClean="0"/>
              <a:t>comm’s</a:t>
            </a:r>
            <a:r>
              <a:rPr lang="en-IE" dirty="0" smtClean="0"/>
              <a:t> mechanisms to work.</a:t>
            </a:r>
          </a:p>
          <a:p>
            <a:r>
              <a:rPr lang="en-IE" dirty="0" smtClean="0"/>
              <a:t>No “water-cooler” problem. i.e. developers would speak about their work in person and cut the community &amp; other non-employees out of the conversation completely.</a:t>
            </a:r>
          </a:p>
          <a:p>
            <a:pPr lvl="1"/>
            <a:endParaRPr lang="en-IE" dirty="0" smtClean="0"/>
          </a:p>
        </p:txBody>
      </p:sp>
    </p:spTree>
    <p:extLst>
      <p:ext uri="{BB962C8B-B14F-4D97-AF65-F5344CB8AC3E}">
        <p14:creationId xmlns:p14="http://schemas.microsoft.com/office/powerpoint/2010/main" val="35844752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Ubuntu History</a:t>
            </a:r>
            <a:endParaRPr lang="en-IE" dirty="0"/>
          </a:p>
        </p:txBody>
      </p:sp>
      <p:sp>
        <p:nvSpPr>
          <p:cNvPr id="3" name="Content Placeholder 2"/>
          <p:cNvSpPr>
            <a:spLocks noGrp="1"/>
          </p:cNvSpPr>
          <p:nvPr>
            <p:ph idx="1"/>
          </p:nvPr>
        </p:nvSpPr>
        <p:spPr>
          <a:xfrm>
            <a:off x="457200" y="1295400"/>
            <a:ext cx="8229600" cy="5562600"/>
          </a:xfrm>
        </p:spPr>
        <p:txBody>
          <a:bodyPr>
            <a:normAutofit/>
          </a:bodyPr>
          <a:lstStyle/>
          <a:p>
            <a:pPr marL="0" indent="0">
              <a:buNone/>
            </a:pPr>
            <a:r>
              <a:rPr lang="en-IE" b="1" dirty="0" smtClean="0"/>
              <a:t>The </a:t>
            </a:r>
            <a:r>
              <a:rPr lang="en-IE" b="1" dirty="0" err="1" smtClean="0"/>
              <a:t>Ubuntu</a:t>
            </a:r>
            <a:r>
              <a:rPr lang="en-IE" b="1" dirty="0" smtClean="0"/>
              <a:t> community</a:t>
            </a:r>
          </a:p>
          <a:p>
            <a:r>
              <a:rPr lang="en-IE" dirty="0" smtClean="0"/>
              <a:t>By now you may have noticed a theme that permeates the </a:t>
            </a:r>
            <a:r>
              <a:rPr lang="en-IE" dirty="0" err="1" smtClean="0"/>
              <a:t>Ubuntu</a:t>
            </a:r>
            <a:r>
              <a:rPr lang="en-IE" dirty="0" smtClean="0"/>
              <a:t> project on several levels: </a:t>
            </a:r>
          </a:p>
          <a:p>
            <a:pPr>
              <a:buNone/>
            </a:pPr>
            <a:r>
              <a:rPr lang="en-IE" dirty="0" smtClean="0"/>
              <a:t>		The history of free software and open 	source is one of a profoundly effective 	</a:t>
            </a:r>
            <a:r>
              <a:rPr lang="en-IE" b="1" i="1" dirty="0" smtClean="0"/>
              <a:t>community</a:t>
            </a:r>
            <a:r>
              <a:rPr lang="en-IE" i="1" dirty="0" smtClean="0"/>
              <a:t>.</a:t>
            </a:r>
            <a:endParaRPr lang="en-IE" dirty="0" smtClean="0"/>
          </a:p>
        </p:txBody>
      </p:sp>
    </p:spTree>
    <p:extLst>
      <p:ext uri="{BB962C8B-B14F-4D97-AF65-F5344CB8AC3E}">
        <p14:creationId xmlns:p14="http://schemas.microsoft.com/office/powerpoint/2010/main" val="35844752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b="1" dirty="0" err="1" smtClean="0"/>
              <a:t>Ubuntu</a:t>
            </a:r>
            <a:r>
              <a:rPr lang="en-IE" b="1" dirty="0" smtClean="0"/>
              <a:t> Promises and Goals</a:t>
            </a:r>
            <a:endParaRPr lang="en-IE" dirty="0"/>
          </a:p>
        </p:txBody>
      </p:sp>
      <p:sp>
        <p:nvSpPr>
          <p:cNvPr id="3" name="Content Placeholder 2"/>
          <p:cNvSpPr>
            <a:spLocks noGrp="1"/>
          </p:cNvSpPr>
          <p:nvPr>
            <p:ph idx="1"/>
          </p:nvPr>
        </p:nvSpPr>
        <p:spPr/>
        <p:txBody>
          <a:bodyPr/>
          <a:lstStyle/>
          <a:p>
            <a:pPr>
              <a:buNone/>
            </a:pPr>
            <a:r>
              <a:rPr lang="en-IE" b="1" dirty="0" smtClean="0"/>
              <a:t>Philosophical Goals</a:t>
            </a:r>
          </a:p>
          <a:p>
            <a:r>
              <a:rPr lang="en-IE" dirty="0" err="1" smtClean="0"/>
              <a:t>Ubuntu</a:t>
            </a:r>
            <a:r>
              <a:rPr lang="en-IE" dirty="0" smtClean="0"/>
              <a:t> is a community-driven project to create an operating system and a full set of applications using free and Open Source software.</a:t>
            </a:r>
          </a:p>
          <a:p>
            <a:pPr marL="514350" indent="-514350"/>
            <a:endParaRPr lang="en-IE"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Ubuntu Overview</a:t>
            </a:r>
            <a:endParaRPr lang="en-IE" dirty="0"/>
          </a:p>
        </p:txBody>
      </p:sp>
      <p:sp>
        <p:nvSpPr>
          <p:cNvPr id="3" name="Content Placeholder 2"/>
          <p:cNvSpPr>
            <a:spLocks noGrp="1"/>
          </p:cNvSpPr>
          <p:nvPr>
            <p:ph idx="1"/>
          </p:nvPr>
        </p:nvSpPr>
        <p:spPr/>
        <p:txBody>
          <a:bodyPr>
            <a:normAutofit fontScale="92500" lnSpcReduction="10000"/>
          </a:bodyPr>
          <a:lstStyle/>
          <a:p>
            <a:r>
              <a:rPr lang="en-US" dirty="0" smtClean="0"/>
              <a:t>This presentation gives an </a:t>
            </a:r>
            <a:r>
              <a:rPr lang="en-US" dirty="0"/>
              <a:t>overview of Ubuntu and Ubuntu Server. </a:t>
            </a:r>
            <a:endParaRPr lang="en-US" dirty="0" smtClean="0"/>
          </a:p>
          <a:p>
            <a:r>
              <a:rPr lang="en-US" dirty="0"/>
              <a:t>I</a:t>
            </a:r>
            <a:r>
              <a:rPr lang="en-US" dirty="0" smtClean="0"/>
              <a:t>t includes: </a:t>
            </a:r>
          </a:p>
          <a:p>
            <a:pPr lvl="1"/>
            <a:r>
              <a:rPr lang="en-US" dirty="0" smtClean="0"/>
              <a:t>a </a:t>
            </a:r>
            <a:r>
              <a:rPr lang="en-US" dirty="0"/>
              <a:t>brief history of free software, open </a:t>
            </a:r>
            <a:r>
              <a:rPr lang="en-US" dirty="0" smtClean="0"/>
              <a:t>source and </a:t>
            </a:r>
            <a:r>
              <a:rPr lang="en-US" dirty="0"/>
              <a:t>GNU/Linux </a:t>
            </a:r>
            <a:endParaRPr lang="en-US" dirty="0" smtClean="0"/>
          </a:p>
          <a:p>
            <a:pPr lvl="1"/>
            <a:r>
              <a:rPr lang="en-US" dirty="0" smtClean="0"/>
              <a:t>the </a:t>
            </a:r>
            <a:r>
              <a:rPr lang="en-US" dirty="0"/>
              <a:t>Ubuntu project itself with a focus on some </a:t>
            </a:r>
            <a:r>
              <a:rPr lang="en-US" dirty="0" smtClean="0"/>
              <a:t>of the </a:t>
            </a:r>
            <a:r>
              <a:rPr lang="en-US" dirty="0"/>
              <a:t>major players on the Ubuntu scene. </a:t>
            </a:r>
            <a:endParaRPr lang="en-US" dirty="0" smtClean="0"/>
          </a:p>
          <a:p>
            <a:r>
              <a:rPr lang="en-US" dirty="0" smtClean="0"/>
              <a:t>This </a:t>
            </a:r>
            <a:r>
              <a:rPr lang="en-US" dirty="0"/>
              <a:t>introduction ends </a:t>
            </a:r>
            <a:r>
              <a:rPr lang="en-US" dirty="0" smtClean="0"/>
              <a:t>with </a:t>
            </a:r>
            <a:r>
              <a:rPr lang="en-US" dirty="0"/>
              <a:t>a history of the Ubuntu Server </a:t>
            </a:r>
            <a:r>
              <a:rPr lang="en-US" dirty="0" smtClean="0"/>
              <a:t>project and </a:t>
            </a:r>
            <a:r>
              <a:rPr lang="en-US" dirty="0"/>
              <a:t>an overview of that project’s goals and accomplishments.</a:t>
            </a:r>
            <a:endParaRPr lang="en-IE" dirty="0"/>
          </a:p>
        </p:txBody>
      </p:sp>
    </p:spTree>
    <p:extLst>
      <p:ext uri="{BB962C8B-B14F-4D97-AF65-F5344CB8AC3E}">
        <p14:creationId xmlns:p14="http://schemas.microsoft.com/office/powerpoint/2010/main" val="32778514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b="1" dirty="0" err="1" smtClean="0"/>
              <a:t>Ubuntu</a:t>
            </a:r>
            <a:r>
              <a:rPr lang="en-IE" b="1" dirty="0" smtClean="0"/>
              <a:t> Promises and Goals</a:t>
            </a:r>
            <a:endParaRPr lang="en-IE" dirty="0"/>
          </a:p>
        </p:txBody>
      </p:sp>
      <p:sp>
        <p:nvSpPr>
          <p:cNvPr id="3" name="Content Placeholder 2"/>
          <p:cNvSpPr>
            <a:spLocks noGrp="1"/>
          </p:cNvSpPr>
          <p:nvPr>
            <p:ph idx="1"/>
          </p:nvPr>
        </p:nvSpPr>
        <p:spPr>
          <a:xfrm>
            <a:off x="304800" y="1219200"/>
            <a:ext cx="8610600" cy="5943600"/>
          </a:xfrm>
        </p:spPr>
        <p:txBody>
          <a:bodyPr>
            <a:normAutofit lnSpcReduction="10000"/>
          </a:bodyPr>
          <a:lstStyle/>
          <a:p>
            <a:pPr>
              <a:buNone/>
            </a:pPr>
            <a:r>
              <a:rPr lang="en-IE" b="1" dirty="0" smtClean="0"/>
              <a:t>Philosophical Goals</a:t>
            </a:r>
          </a:p>
          <a:p>
            <a:r>
              <a:rPr lang="en-IE" dirty="0" smtClean="0"/>
              <a:t>At the core of the </a:t>
            </a:r>
            <a:r>
              <a:rPr lang="en-IE" dirty="0" err="1" smtClean="0"/>
              <a:t>Ubuntu</a:t>
            </a:r>
            <a:r>
              <a:rPr lang="en-IE" dirty="0" smtClean="0"/>
              <a:t> Philosophy of Software Freedom are these core philosophical ideals:</a:t>
            </a:r>
          </a:p>
          <a:p>
            <a:pPr marL="914400" lvl="1" indent="-514350">
              <a:buFont typeface="+mj-lt"/>
              <a:buAutoNum type="arabicPeriod"/>
            </a:pPr>
            <a:r>
              <a:rPr lang="en-IE" dirty="0" smtClean="0"/>
              <a:t>Every computer user should have the freedom to run, copy, distribute, study, share, change, and improve their software for any purpose without paying licensing fees.</a:t>
            </a:r>
          </a:p>
          <a:p>
            <a:pPr marL="914400" lvl="1" indent="-514350">
              <a:buFont typeface="+mj-lt"/>
              <a:buAutoNum type="arabicPeriod"/>
            </a:pPr>
            <a:r>
              <a:rPr lang="en-IE" dirty="0" smtClean="0"/>
              <a:t>Every computer user should be able to use their software in the language of their choice.</a:t>
            </a:r>
          </a:p>
          <a:p>
            <a:pPr marL="914400" lvl="1" indent="-514350">
              <a:buFont typeface="+mj-lt"/>
              <a:buAutoNum type="arabicPeriod"/>
            </a:pPr>
            <a:r>
              <a:rPr lang="en-IE" dirty="0" smtClean="0"/>
              <a:t>Every computer user should be given every opportunity to use software, even if they work under a disability.</a:t>
            </a:r>
            <a:endParaRPr lang="en-IE"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b="1" dirty="0" err="1" smtClean="0"/>
              <a:t>Ubuntu</a:t>
            </a:r>
            <a:r>
              <a:rPr lang="en-IE" b="1" dirty="0" smtClean="0"/>
              <a:t> Promises and Goals</a:t>
            </a:r>
            <a:endParaRPr lang="en-IE" dirty="0"/>
          </a:p>
        </p:txBody>
      </p:sp>
      <p:sp>
        <p:nvSpPr>
          <p:cNvPr id="3" name="Content Placeholder 2"/>
          <p:cNvSpPr>
            <a:spLocks noGrp="1"/>
          </p:cNvSpPr>
          <p:nvPr>
            <p:ph idx="1"/>
          </p:nvPr>
        </p:nvSpPr>
        <p:spPr>
          <a:xfrm>
            <a:off x="304800" y="1219200"/>
            <a:ext cx="8610600" cy="5943600"/>
          </a:xfrm>
        </p:spPr>
        <p:txBody>
          <a:bodyPr>
            <a:normAutofit/>
          </a:bodyPr>
          <a:lstStyle/>
          <a:p>
            <a:pPr>
              <a:buNone/>
            </a:pPr>
            <a:r>
              <a:rPr lang="en-IE" b="1" dirty="0" smtClean="0"/>
              <a:t>Technical Goals</a:t>
            </a:r>
          </a:p>
          <a:p>
            <a:r>
              <a:rPr lang="en-IE" dirty="0" smtClean="0"/>
              <a:t>While a respectful community and adherence to a set of philosophical goals provide an important frame in which the </a:t>
            </a:r>
            <a:r>
              <a:rPr lang="en-IE" dirty="0" err="1" smtClean="0"/>
              <a:t>Ubuntu</a:t>
            </a:r>
            <a:r>
              <a:rPr lang="en-IE" dirty="0" smtClean="0"/>
              <a:t> project works, </a:t>
            </a:r>
            <a:r>
              <a:rPr lang="en-IE" dirty="0" err="1" smtClean="0"/>
              <a:t>Ubuntu</a:t>
            </a:r>
            <a:r>
              <a:rPr lang="en-IE" dirty="0" smtClean="0"/>
              <a:t> is, at the end of the day, a technical project. </a:t>
            </a:r>
          </a:p>
          <a:p>
            <a:r>
              <a:rPr lang="en-IE" dirty="0" smtClean="0"/>
              <a:t>As a result, it only makes sense that in addition to philosophical goals and a project constitution, </a:t>
            </a:r>
            <a:r>
              <a:rPr lang="en-IE" dirty="0" err="1" smtClean="0"/>
              <a:t>Ubuntu</a:t>
            </a:r>
            <a:r>
              <a:rPr lang="en-IE" dirty="0" smtClean="0"/>
              <a:t> also has a set of technical goals.</a:t>
            </a:r>
            <a:endParaRPr lang="en-IE" b="1" dirty="0"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b="1" dirty="0" err="1" smtClean="0"/>
              <a:t>Ubuntu</a:t>
            </a:r>
            <a:r>
              <a:rPr lang="en-IE" b="1" dirty="0" smtClean="0"/>
              <a:t> Promises and Goals</a:t>
            </a:r>
            <a:endParaRPr lang="en-IE" dirty="0"/>
          </a:p>
        </p:txBody>
      </p:sp>
      <p:sp>
        <p:nvSpPr>
          <p:cNvPr id="3" name="Content Placeholder 2"/>
          <p:cNvSpPr>
            <a:spLocks noGrp="1"/>
          </p:cNvSpPr>
          <p:nvPr>
            <p:ph idx="1"/>
          </p:nvPr>
        </p:nvSpPr>
        <p:spPr>
          <a:xfrm>
            <a:off x="304800" y="1219200"/>
            <a:ext cx="8610600" cy="5638800"/>
          </a:xfrm>
        </p:spPr>
        <p:txBody>
          <a:bodyPr>
            <a:normAutofit fontScale="92500" lnSpcReduction="10000"/>
          </a:bodyPr>
          <a:lstStyle/>
          <a:p>
            <a:pPr>
              <a:buNone/>
            </a:pPr>
            <a:r>
              <a:rPr lang="en-IE" b="1" dirty="0" smtClean="0"/>
              <a:t>Technical Goals</a:t>
            </a:r>
          </a:p>
          <a:p>
            <a:r>
              <a:rPr lang="en-IE" dirty="0" smtClean="0"/>
              <a:t>The coordination of regular and predictable releases </a:t>
            </a:r>
            <a:r>
              <a:rPr lang="en-IE" sz="2400" dirty="0" smtClean="0"/>
              <a:t>(something particularly important to server users!</a:t>
            </a:r>
            <a:r>
              <a:rPr lang="en-IE" dirty="0" smtClean="0"/>
              <a:t>)</a:t>
            </a:r>
          </a:p>
          <a:p>
            <a:pPr lvl="1"/>
            <a:r>
              <a:rPr lang="en-IE" dirty="0" smtClean="0"/>
              <a:t>typically every 6 months</a:t>
            </a:r>
          </a:p>
          <a:p>
            <a:r>
              <a:rPr lang="en-IE" dirty="0" smtClean="0"/>
              <a:t>The support of released software</a:t>
            </a:r>
          </a:p>
          <a:p>
            <a:pPr lvl="1"/>
            <a:r>
              <a:rPr lang="en-IE" dirty="0" smtClean="0"/>
              <a:t>Ubuntu commits to supporting </a:t>
            </a:r>
            <a:r>
              <a:rPr lang="en-IE" i="1" dirty="0" smtClean="0"/>
              <a:t>every release for 18 months after it is released.</a:t>
            </a:r>
          </a:p>
          <a:p>
            <a:pPr lvl="2"/>
            <a:r>
              <a:rPr lang="en-IE" i="1" dirty="0" smtClean="0"/>
              <a:t>Sometimes longer if necessary (LTS – Long Term Support)</a:t>
            </a:r>
          </a:p>
          <a:p>
            <a:pPr lvl="1"/>
            <a:r>
              <a:rPr lang="en-IE" dirty="0" smtClean="0"/>
              <a:t>Bug Fixes are made available as updates for the released distribution</a:t>
            </a:r>
          </a:p>
          <a:p>
            <a:r>
              <a:rPr lang="en-IE" dirty="0" smtClean="0"/>
              <a:t>Support for both servers and desktop computers in separate but equally emphasized modes.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b="1" dirty="0" err="1" smtClean="0"/>
              <a:t>Ubuntu</a:t>
            </a:r>
            <a:r>
              <a:rPr lang="en-IE" b="1" dirty="0" smtClean="0"/>
              <a:t> Promises and Goals</a:t>
            </a:r>
            <a:endParaRPr lang="en-IE" dirty="0"/>
          </a:p>
        </p:txBody>
      </p:sp>
      <p:sp>
        <p:nvSpPr>
          <p:cNvPr id="3" name="Content Placeholder 2"/>
          <p:cNvSpPr>
            <a:spLocks noGrp="1"/>
          </p:cNvSpPr>
          <p:nvPr>
            <p:ph idx="1"/>
          </p:nvPr>
        </p:nvSpPr>
        <p:spPr>
          <a:xfrm>
            <a:off x="304800" y="1219200"/>
            <a:ext cx="8610600" cy="5638800"/>
          </a:xfrm>
        </p:spPr>
        <p:txBody>
          <a:bodyPr>
            <a:normAutofit/>
          </a:bodyPr>
          <a:lstStyle/>
          <a:p>
            <a:pPr>
              <a:buNone/>
            </a:pPr>
            <a:r>
              <a:rPr lang="en-IE" b="1" dirty="0" smtClean="0"/>
              <a:t>Technical Goals</a:t>
            </a:r>
          </a:p>
          <a:p>
            <a:r>
              <a:rPr lang="en-IE" dirty="0" smtClean="0"/>
              <a:t>Support for both servers and desktop computers in separate but equally emphasized modes.</a:t>
            </a:r>
          </a:p>
          <a:p>
            <a:pPr lvl="1"/>
            <a:r>
              <a:rPr lang="en-IE" dirty="0" smtClean="0"/>
              <a:t>There exists teams of Ubuntu developers focused on both server and desktop users. </a:t>
            </a:r>
          </a:p>
          <a:p>
            <a:pPr lvl="1"/>
            <a:r>
              <a:rPr lang="en-IE" dirty="0" smtClean="0"/>
              <a:t>The </a:t>
            </a:r>
            <a:r>
              <a:rPr lang="en-IE" dirty="0" err="1" smtClean="0"/>
              <a:t>Ubuntu</a:t>
            </a:r>
            <a:r>
              <a:rPr lang="en-IE" dirty="0" smtClean="0"/>
              <a:t> project believes that both desktops and servers are essential and provides installation methods on every CD for both types of systems. </a:t>
            </a:r>
          </a:p>
          <a:p>
            <a:pPr lvl="1"/>
            <a:r>
              <a:rPr lang="en-IE" dirty="0" err="1" smtClean="0"/>
              <a:t>Ubuntu</a:t>
            </a:r>
            <a:r>
              <a:rPr lang="en-IE" dirty="0" smtClean="0"/>
              <a:t> provides tested and supported software appropriate to the most common actions in both environments and documentation for each.</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b="1" dirty="0" smtClean="0"/>
              <a:t>History of </a:t>
            </a:r>
            <a:r>
              <a:rPr lang="en-IE" b="1" dirty="0" err="1" smtClean="0"/>
              <a:t>Ubuntu</a:t>
            </a:r>
            <a:r>
              <a:rPr lang="en-IE" b="1" dirty="0" smtClean="0"/>
              <a:t> Server</a:t>
            </a:r>
            <a:endParaRPr lang="en-IE" dirty="0"/>
          </a:p>
        </p:txBody>
      </p:sp>
      <p:sp>
        <p:nvSpPr>
          <p:cNvPr id="3" name="Content Placeholder 2"/>
          <p:cNvSpPr>
            <a:spLocks noGrp="1"/>
          </p:cNvSpPr>
          <p:nvPr>
            <p:ph idx="1"/>
          </p:nvPr>
        </p:nvSpPr>
        <p:spPr>
          <a:xfrm>
            <a:off x="304800" y="1219200"/>
            <a:ext cx="8610600" cy="5638800"/>
          </a:xfrm>
        </p:spPr>
        <p:txBody>
          <a:bodyPr>
            <a:normAutofit/>
          </a:bodyPr>
          <a:lstStyle/>
          <a:p>
            <a:r>
              <a:rPr lang="en-IE" dirty="0" err="1" smtClean="0"/>
              <a:t>Ubuntu</a:t>
            </a:r>
            <a:r>
              <a:rPr lang="en-IE" dirty="0" smtClean="0"/>
              <a:t> Server has existed since the start of the </a:t>
            </a:r>
            <a:r>
              <a:rPr lang="en-IE" dirty="0" err="1" smtClean="0"/>
              <a:t>Ubuntu</a:t>
            </a:r>
            <a:r>
              <a:rPr lang="en-IE" dirty="0" smtClean="0"/>
              <a:t> Project.</a:t>
            </a:r>
          </a:p>
          <a:p>
            <a:r>
              <a:rPr lang="en-IE" dirty="0" smtClean="0"/>
              <a:t>However, after the first release, public perception was tilted very much towards the idea of </a:t>
            </a:r>
            <a:r>
              <a:rPr lang="en-IE" dirty="0" err="1" smtClean="0"/>
              <a:t>Ubuntu</a:t>
            </a:r>
            <a:r>
              <a:rPr lang="en-IE" dirty="0" smtClean="0"/>
              <a:t> as a desktop release.</a:t>
            </a:r>
          </a:p>
          <a:p>
            <a:r>
              <a:rPr lang="en-IE" dirty="0" smtClean="0"/>
              <a:t>The biggest problem they faced was simply communicating the message that </a:t>
            </a:r>
            <a:r>
              <a:rPr lang="en-IE" dirty="0" err="1" smtClean="0"/>
              <a:t>Ubuntu</a:t>
            </a:r>
            <a:r>
              <a:rPr lang="en-IE" dirty="0" smtClean="0"/>
              <a:t> already was great for servers to all their users and potential users.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b="1" dirty="0" smtClean="0"/>
              <a:t>History of </a:t>
            </a:r>
            <a:r>
              <a:rPr lang="en-IE" b="1" dirty="0" err="1" smtClean="0"/>
              <a:t>Ubuntu</a:t>
            </a:r>
            <a:r>
              <a:rPr lang="en-IE" b="1" dirty="0" smtClean="0"/>
              <a:t> Server</a:t>
            </a:r>
            <a:endParaRPr lang="en-IE" dirty="0"/>
          </a:p>
        </p:txBody>
      </p:sp>
      <p:sp>
        <p:nvSpPr>
          <p:cNvPr id="3" name="Content Placeholder 2"/>
          <p:cNvSpPr>
            <a:spLocks noGrp="1"/>
          </p:cNvSpPr>
          <p:nvPr>
            <p:ph idx="1"/>
          </p:nvPr>
        </p:nvSpPr>
        <p:spPr>
          <a:xfrm>
            <a:off x="304800" y="1219200"/>
            <a:ext cx="8610600" cy="5638800"/>
          </a:xfrm>
        </p:spPr>
        <p:txBody>
          <a:bodyPr>
            <a:normAutofit/>
          </a:bodyPr>
          <a:lstStyle/>
          <a:p>
            <a:r>
              <a:rPr lang="en-IE" dirty="0" smtClean="0"/>
              <a:t>In the first few releases there was just a single, </a:t>
            </a:r>
            <a:r>
              <a:rPr lang="en-IE" dirty="0" err="1" smtClean="0"/>
              <a:t>nongraphical</a:t>
            </a:r>
            <a:r>
              <a:rPr lang="en-IE" dirty="0" smtClean="0"/>
              <a:t> installer based on </a:t>
            </a:r>
            <a:r>
              <a:rPr lang="en-IE" dirty="0" err="1" smtClean="0"/>
              <a:t>Debian’s</a:t>
            </a:r>
            <a:r>
              <a:rPr lang="en-IE" dirty="0" smtClean="0"/>
              <a:t> very descriptively named </a:t>
            </a:r>
            <a:r>
              <a:rPr lang="en-IE" dirty="0" err="1" smtClean="0"/>
              <a:t>Debian</a:t>
            </a:r>
            <a:r>
              <a:rPr lang="en-IE" dirty="0" smtClean="0"/>
              <a:t> Installer project.</a:t>
            </a:r>
          </a:p>
          <a:p>
            <a:r>
              <a:rPr lang="en-IE" dirty="0" smtClean="0"/>
              <a:t>A user installing </a:t>
            </a:r>
            <a:r>
              <a:rPr lang="en-IE" dirty="0" err="1" smtClean="0"/>
              <a:t>Ubuntu</a:t>
            </a:r>
            <a:r>
              <a:rPr lang="en-IE" dirty="0" smtClean="0"/>
              <a:t> was given a choice between two modes: </a:t>
            </a:r>
          </a:p>
          <a:p>
            <a:pPr lvl="1"/>
            <a:r>
              <a:rPr lang="en-IE" dirty="0" smtClean="0"/>
              <a:t>“Desktop”</a:t>
            </a:r>
          </a:p>
          <a:p>
            <a:pPr lvl="1"/>
            <a:r>
              <a:rPr lang="en-IE" dirty="0" smtClean="0"/>
              <a:t>“Custom.” was what anyone would want for a server.</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b="1" dirty="0" smtClean="0"/>
              <a:t>History of </a:t>
            </a:r>
            <a:r>
              <a:rPr lang="en-IE" b="1" dirty="0" err="1" smtClean="0"/>
              <a:t>Ubuntu</a:t>
            </a:r>
            <a:r>
              <a:rPr lang="en-IE" b="1" dirty="0" smtClean="0"/>
              <a:t> Server</a:t>
            </a:r>
            <a:endParaRPr lang="en-IE" dirty="0"/>
          </a:p>
        </p:txBody>
      </p:sp>
      <p:sp>
        <p:nvSpPr>
          <p:cNvPr id="3" name="Content Placeholder 2"/>
          <p:cNvSpPr>
            <a:spLocks noGrp="1"/>
          </p:cNvSpPr>
          <p:nvPr>
            <p:ph idx="1"/>
          </p:nvPr>
        </p:nvSpPr>
        <p:spPr>
          <a:xfrm>
            <a:off x="304800" y="1219200"/>
            <a:ext cx="8610600" cy="5638800"/>
          </a:xfrm>
        </p:spPr>
        <p:txBody>
          <a:bodyPr>
            <a:normAutofit/>
          </a:bodyPr>
          <a:lstStyle/>
          <a:p>
            <a:pPr>
              <a:buNone/>
            </a:pPr>
            <a:r>
              <a:rPr lang="en-IE" b="1" dirty="0" smtClean="0"/>
              <a:t>Custom Install</a:t>
            </a:r>
          </a:p>
          <a:p>
            <a:r>
              <a:rPr lang="en-IE" dirty="0" smtClean="0"/>
              <a:t>Installed just the bare minimum set of packages</a:t>
            </a:r>
          </a:p>
          <a:p>
            <a:r>
              <a:rPr lang="en-IE" dirty="0" smtClean="0"/>
              <a:t>Users prompted them to install the packages that they wanted on their system. </a:t>
            </a:r>
          </a:p>
          <a:p>
            <a:r>
              <a:rPr lang="en-IE" dirty="0" smtClean="0"/>
              <a:t>It provided users with the bare-bones system and encouraged them to customize it.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b="1" dirty="0" smtClean="0"/>
              <a:t>History of </a:t>
            </a:r>
            <a:r>
              <a:rPr lang="en-IE" b="1" dirty="0" err="1" smtClean="0"/>
              <a:t>Ubuntu</a:t>
            </a:r>
            <a:r>
              <a:rPr lang="en-IE" b="1" dirty="0" smtClean="0"/>
              <a:t> Server</a:t>
            </a:r>
            <a:endParaRPr lang="en-IE" dirty="0"/>
          </a:p>
        </p:txBody>
      </p:sp>
      <p:sp>
        <p:nvSpPr>
          <p:cNvPr id="3" name="Content Placeholder 2"/>
          <p:cNvSpPr>
            <a:spLocks noGrp="1"/>
          </p:cNvSpPr>
          <p:nvPr>
            <p:ph idx="1"/>
          </p:nvPr>
        </p:nvSpPr>
        <p:spPr>
          <a:xfrm>
            <a:off x="304800" y="1219200"/>
            <a:ext cx="8610600" cy="5638800"/>
          </a:xfrm>
        </p:spPr>
        <p:txBody>
          <a:bodyPr>
            <a:normAutofit fontScale="92500" lnSpcReduction="20000"/>
          </a:bodyPr>
          <a:lstStyle/>
          <a:p>
            <a:pPr>
              <a:buNone/>
            </a:pPr>
            <a:r>
              <a:rPr lang="en-IE" b="1" dirty="0" smtClean="0"/>
              <a:t>Custom Install</a:t>
            </a:r>
          </a:p>
          <a:p>
            <a:r>
              <a:rPr lang="en-IE" dirty="0" err="1" smtClean="0"/>
              <a:t>Ubuntu</a:t>
            </a:r>
            <a:r>
              <a:rPr lang="en-IE" dirty="0" smtClean="0"/>
              <a:t> Server isn’t actually any different from other flavours of </a:t>
            </a:r>
            <a:r>
              <a:rPr lang="en-IE" dirty="0" err="1" smtClean="0"/>
              <a:t>Ubuntu</a:t>
            </a:r>
            <a:r>
              <a:rPr lang="en-IE" dirty="0" smtClean="0"/>
              <a:t>. </a:t>
            </a:r>
          </a:p>
          <a:p>
            <a:pPr lvl="1"/>
            <a:r>
              <a:rPr lang="en-IE" dirty="0" smtClean="0"/>
              <a:t>As the desktop has moved on to a new graphical installer based on a live CD, </a:t>
            </a:r>
            <a:r>
              <a:rPr lang="en-IE" dirty="0" err="1" smtClean="0"/>
              <a:t>Ubuntu</a:t>
            </a:r>
            <a:r>
              <a:rPr lang="en-IE" dirty="0" smtClean="0"/>
              <a:t> Server has its own installer that gives users access to features like RAID and LVM that are much more interesting to server users. </a:t>
            </a:r>
          </a:p>
          <a:p>
            <a:pPr lvl="1"/>
            <a:r>
              <a:rPr lang="en-IE" dirty="0" smtClean="0"/>
              <a:t>Certainly, there are some pieces of software that are likely to end up on servers and unlikely to end up on desktops—things like Web servers and mail servers.</a:t>
            </a:r>
          </a:p>
          <a:p>
            <a:r>
              <a:rPr lang="en-IE" dirty="0" smtClean="0"/>
              <a:t>When we say that the server edition will be supported, we mean these applications plus the core, so it certainly seems most accurate to refer to these as being within the scope of </a:t>
            </a:r>
            <a:r>
              <a:rPr lang="en-IE" dirty="0" err="1" smtClean="0"/>
              <a:t>Ubuntu</a:t>
            </a:r>
            <a:r>
              <a:rPr lang="en-IE" dirty="0" smtClean="0"/>
              <a:t> Server.</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b="1" dirty="0" smtClean="0"/>
              <a:t>History of </a:t>
            </a:r>
            <a:r>
              <a:rPr lang="en-IE" b="1" dirty="0" err="1" smtClean="0"/>
              <a:t>Ubuntu</a:t>
            </a:r>
            <a:r>
              <a:rPr lang="en-IE" b="1" dirty="0" smtClean="0"/>
              <a:t> Server</a:t>
            </a:r>
            <a:endParaRPr lang="en-IE" dirty="0"/>
          </a:p>
        </p:txBody>
      </p:sp>
      <p:sp>
        <p:nvSpPr>
          <p:cNvPr id="3" name="Content Placeholder 2"/>
          <p:cNvSpPr>
            <a:spLocks noGrp="1"/>
          </p:cNvSpPr>
          <p:nvPr>
            <p:ph idx="1"/>
          </p:nvPr>
        </p:nvSpPr>
        <p:spPr>
          <a:xfrm>
            <a:off x="304800" y="1219200"/>
            <a:ext cx="8610600" cy="5638800"/>
          </a:xfrm>
        </p:spPr>
        <p:txBody>
          <a:bodyPr>
            <a:normAutofit/>
          </a:bodyPr>
          <a:lstStyle/>
          <a:p>
            <a:pPr>
              <a:buNone/>
            </a:pPr>
            <a:r>
              <a:rPr lang="en-IE" b="1" dirty="0" err="1" smtClean="0"/>
              <a:t>Ubuntu</a:t>
            </a:r>
            <a:r>
              <a:rPr lang="en-IE" b="1" dirty="0" smtClean="0"/>
              <a:t> Server &amp; Desktop</a:t>
            </a:r>
          </a:p>
          <a:p>
            <a:r>
              <a:rPr lang="en-IE" dirty="0" smtClean="0"/>
              <a:t>Even though we have Server specific features both the server and desktop packages come out of a single repository.</a:t>
            </a:r>
          </a:p>
          <a:p>
            <a:r>
              <a:rPr lang="en-IE" dirty="0" err="1" smtClean="0"/>
              <a:t>Ubuntu</a:t>
            </a:r>
            <a:r>
              <a:rPr lang="en-IE" dirty="0" smtClean="0"/>
              <a:t> Server now can roughly be interpreted to refer to a </a:t>
            </a:r>
            <a:r>
              <a:rPr lang="en-IE" smtClean="0"/>
              <a:t>collection of resources </a:t>
            </a:r>
            <a:r>
              <a:rPr lang="en-IE" dirty="0" smtClean="0"/>
              <a:t>that are particularly aimed at and used by server users.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b="1" dirty="0"/>
              <a:t>Welcome to Ubuntu Server</a:t>
            </a:r>
            <a:endParaRPr lang="en-IE" dirty="0"/>
          </a:p>
        </p:txBody>
      </p:sp>
      <p:sp>
        <p:nvSpPr>
          <p:cNvPr id="3" name="Content Placeholder 2"/>
          <p:cNvSpPr>
            <a:spLocks noGrp="1"/>
          </p:cNvSpPr>
          <p:nvPr>
            <p:ph idx="1"/>
          </p:nvPr>
        </p:nvSpPr>
        <p:spPr/>
        <p:txBody>
          <a:bodyPr>
            <a:normAutofit lnSpcReduction="10000"/>
          </a:bodyPr>
          <a:lstStyle/>
          <a:p>
            <a:r>
              <a:rPr lang="en-US" dirty="0" smtClean="0"/>
              <a:t>Over the past </a:t>
            </a:r>
            <a:r>
              <a:rPr lang="en-US" dirty="0" smtClean="0"/>
              <a:t>10 </a:t>
            </a:r>
            <a:r>
              <a:rPr lang="en-US" dirty="0" smtClean="0"/>
              <a:t>years, </a:t>
            </a:r>
            <a:r>
              <a:rPr lang="en-US" dirty="0"/>
              <a:t>Ubuntu has become one of the </a:t>
            </a:r>
            <a:r>
              <a:rPr lang="en-US" dirty="0" smtClean="0"/>
              <a:t>most popular </a:t>
            </a:r>
            <a:r>
              <a:rPr lang="en-US" dirty="0"/>
              <a:t>GNU/Linux-based </a:t>
            </a:r>
            <a:r>
              <a:rPr lang="en-US" dirty="0" smtClean="0"/>
              <a:t>OS’s.</a:t>
            </a:r>
          </a:p>
          <a:p>
            <a:r>
              <a:rPr lang="en-US" dirty="0" smtClean="0"/>
              <a:t>Previously, it was Predominantly </a:t>
            </a:r>
            <a:r>
              <a:rPr lang="en-US" dirty="0" smtClean="0"/>
              <a:t>known as </a:t>
            </a:r>
            <a:r>
              <a:rPr lang="en-US" dirty="0"/>
              <a:t>a desktop-based operating system. </a:t>
            </a:r>
            <a:endParaRPr lang="en-US" dirty="0" smtClean="0"/>
          </a:p>
          <a:p>
            <a:r>
              <a:rPr lang="en-US" dirty="0" smtClean="0"/>
              <a:t>Now recognized as a </a:t>
            </a:r>
            <a:r>
              <a:rPr lang="en-US" dirty="0" smtClean="0"/>
              <a:t>reliable </a:t>
            </a:r>
            <a:r>
              <a:rPr lang="en-US" dirty="0"/>
              <a:t>server </a:t>
            </a:r>
            <a:r>
              <a:rPr lang="en-US" dirty="0" smtClean="0"/>
              <a:t>OS.</a:t>
            </a:r>
          </a:p>
          <a:p>
            <a:r>
              <a:rPr lang="en-US" dirty="0" smtClean="0"/>
              <a:t>Although</a:t>
            </a:r>
            <a:r>
              <a:rPr lang="en-US" dirty="0"/>
              <a:t> </a:t>
            </a:r>
            <a:r>
              <a:rPr lang="en-US" dirty="0" smtClean="0"/>
              <a:t>perceptions </a:t>
            </a:r>
            <a:r>
              <a:rPr lang="en-US" dirty="0"/>
              <a:t>have changed </a:t>
            </a:r>
            <a:r>
              <a:rPr lang="en-US" dirty="0" smtClean="0"/>
              <a:t>many prospective &amp; current users </a:t>
            </a:r>
            <a:r>
              <a:rPr lang="en-US" dirty="0"/>
              <a:t>think of Ubuntu as </a:t>
            </a:r>
            <a:r>
              <a:rPr lang="en-US" dirty="0" smtClean="0"/>
              <a:t>something </a:t>
            </a:r>
            <a:r>
              <a:rPr lang="en-IE" dirty="0" smtClean="0"/>
              <a:t>for </a:t>
            </a:r>
            <a:r>
              <a:rPr lang="en-IE" dirty="0"/>
              <a:t>desktops.</a:t>
            </a:r>
          </a:p>
        </p:txBody>
      </p:sp>
    </p:spTree>
    <p:extLst>
      <p:ext uri="{BB962C8B-B14F-4D97-AF65-F5344CB8AC3E}">
        <p14:creationId xmlns:p14="http://schemas.microsoft.com/office/powerpoint/2010/main" val="1105578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b="1" dirty="0"/>
              <a:t>Welcome to Ubuntu Server</a:t>
            </a:r>
            <a:endParaRPr lang="en-IE" dirty="0"/>
          </a:p>
        </p:txBody>
      </p:sp>
      <p:sp>
        <p:nvSpPr>
          <p:cNvPr id="3" name="Content Placeholder 2"/>
          <p:cNvSpPr>
            <a:spLocks noGrp="1"/>
          </p:cNvSpPr>
          <p:nvPr>
            <p:ph idx="1"/>
          </p:nvPr>
        </p:nvSpPr>
        <p:spPr/>
        <p:txBody>
          <a:bodyPr>
            <a:normAutofit/>
          </a:bodyPr>
          <a:lstStyle/>
          <a:p>
            <a:r>
              <a:rPr lang="en-US" dirty="0" smtClean="0"/>
              <a:t>Ubuntu </a:t>
            </a:r>
            <a:r>
              <a:rPr lang="en-US" dirty="0" smtClean="0"/>
              <a:t>has </a:t>
            </a:r>
            <a:r>
              <a:rPr lang="en-US" dirty="0" smtClean="0"/>
              <a:t>become a </a:t>
            </a:r>
            <a:r>
              <a:rPr lang="en-US" dirty="0"/>
              <a:t>major player in the GNU/Linux server market</a:t>
            </a:r>
            <a:r>
              <a:rPr lang="en-US" dirty="0" smtClean="0"/>
              <a:t>.</a:t>
            </a:r>
          </a:p>
        </p:txBody>
      </p:sp>
    </p:spTree>
    <p:extLst>
      <p:ext uri="{BB962C8B-B14F-4D97-AF65-F5344CB8AC3E}">
        <p14:creationId xmlns:p14="http://schemas.microsoft.com/office/powerpoint/2010/main" val="2760023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Ubuntu History</a:t>
            </a:r>
            <a:endParaRPr lang="en-IE" dirty="0"/>
          </a:p>
        </p:txBody>
      </p:sp>
      <p:sp>
        <p:nvSpPr>
          <p:cNvPr id="3" name="Content Placeholder 2"/>
          <p:cNvSpPr>
            <a:spLocks noGrp="1"/>
          </p:cNvSpPr>
          <p:nvPr>
            <p:ph idx="1"/>
          </p:nvPr>
        </p:nvSpPr>
        <p:spPr/>
        <p:txBody>
          <a:bodyPr/>
          <a:lstStyle/>
          <a:p>
            <a:r>
              <a:rPr lang="en-US" dirty="0"/>
              <a:t>A history of Ubuntu Server must, in large part, be a history of </a:t>
            </a:r>
            <a:r>
              <a:rPr lang="en-US" dirty="0" smtClean="0"/>
              <a:t>Ubuntu </a:t>
            </a:r>
            <a:r>
              <a:rPr lang="en-IE" dirty="0" smtClean="0"/>
              <a:t>itself.</a:t>
            </a:r>
          </a:p>
          <a:p>
            <a:r>
              <a:rPr lang="en-US" dirty="0" smtClean="0"/>
              <a:t>Ubuntu is a part of </a:t>
            </a:r>
            <a:r>
              <a:rPr lang="en-US" dirty="0"/>
              <a:t>the free </a:t>
            </a:r>
            <a:r>
              <a:rPr lang="en-US" dirty="0" smtClean="0"/>
              <a:t>software movement </a:t>
            </a:r>
            <a:r>
              <a:rPr lang="en-US" dirty="0"/>
              <a:t>and of the Linux kernel.</a:t>
            </a:r>
            <a:endParaRPr lang="en-IE" dirty="0"/>
          </a:p>
        </p:txBody>
      </p:sp>
    </p:spTree>
    <p:extLst>
      <p:ext uri="{BB962C8B-B14F-4D97-AF65-F5344CB8AC3E}">
        <p14:creationId xmlns:p14="http://schemas.microsoft.com/office/powerpoint/2010/main" val="2056392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Ubuntu History</a:t>
            </a:r>
            <a:endParaRPr lang="en-IE" dirty="0"/>
          </a:p>
        </p:txBody>
      </p:sp>
      <p:sp>
        <p:nvSpPr>
          <p:cNvPr id="3" name="Content Placeholder 2"/>
          <p:cNvSpPr>
            <a:spLocks noGrp="1"/>
          </p:cNvSpPr>
          <p:nvPr>
            <p:ph idx="1"/>
          </p:nvPr>
        </p:nvSpPr>
        <p:spPr/>
        <p:txBody>
          <a:bodyPr>
            <a:normAutofit fontScale="92500" lnSpcReduction="10000"/>
          </a:bodyPr>
          <a:lstStyle/>
          <a:p>
            <a:pPr marL="0" indent="0">
              <a:buNone/>
            </a:pPr>
            <a:r>
              <a:rPr lang="en-IE" b="1" dirty="0"/>
              <a:t>Free Software and </a:t>
            </a:r>
            <a:r>
              <a:rPr lang="en-IE" b="1" dirty="0" smtClean="0"/>
              <a:t>GNU</a:t>
            </a:r>
          </a:p>
          <a:p>
            <a:r>
              <a:rPr lang="en-IE" dirty="0"/>
              <a:t>As computers </a:t>
            </a:r>
            <a:r>
              <a:rPr lang="en-IE" dirty="0" smtClean="0"/>
              <a:t>became c</a:t>
            </a:r>
            <a:r>
              <a:rPr lang="en-US" dirty="0" smtClean="0"/>
              <a:t>heaper </a:t>
            </a:r>
            <a:r>
              <a:rPr lang="en-US" dirty="0"/>
              <a:t>and more numerous in the late 1970s, </a:t>
            </a:r>
            <a:r>
              <a:rPr lang="en-US" dirty="0" smtClean="0"/>
              <a:t>producers </a:t>
            </a:r>
            <a:r>
              <a:rPr lang="en-US" dirty="0"/>
              <a:t>of computers began </a:t>
            </a:r>
            <a:r>
              <a:rPr lang="en-US" dirty="0" smtClean="0"/>
              <a:t>to distribute </a:t>
            </a:r>
            <a:r>
              <a:rPr lang="en-US" dirty="0"/>
              <a:t>their software under licenses and in forms that restricted </a:t>
            </a:r>
            <a:r>
              <a:rPr lang="en-US" dirty="0" smtClean="0"/>
              <a:t>its users</a:t>
            </a:r>
            <a:r>
              <a:rPr lang="en-US" dirty="0"/>
              <a:t>’ abilities to use, redistribute, or modify the code</a:t>
            </a:r>
            <a:r>
              <a:rPr lang="en-US" dirty="0" smtClean="0"/>
              <a:t>.</a:t>
            </a:r>
          </a:p>
          <a:p>
            <a:pPr lvl="1"/>
            <a:r>
              <a:rPr lang="en-US" dirty="0" smtClean="0"/>
              <a:t>In other words there was ‘value’ in the software itself. </a:t>
            </a:r>
          </a:p>
          <a:p>
            <a:r>
              <a:rPr lang="en-US" dirty="0" smtClean="0"/>
              <a:t>By </a:t>
            </a:r>
            <a:r>
              <a:rPr lang="en-US" dirty="0"/>
              <a:t>the early </a:t>
            </a:r>
            <a:r>
              <a:rPr lang="en-US" dirty="0" smtClean="0"/>
              <a:t>1980s,restrictive </a:t>
            </a:r>
            <a:r>
              <a:rPr lang="en-US" dirty="0"/>
              <a:t>software licenses had become the norm.</a:t>
            </a:r>
            <a:endParaRPr lang="en-IE" dirty="0"/>
          </a:p>
        </p:txBody>
      </p:sp>
    </p:spTree>
    <p:extLst>
      <p:ext uri="{BB962C8B-B14F-4D97-AF65-F5344CB8AC3E}">
        <p14:creationId xmlns:p14="http://schemas.microsoft.com/office/powerpoint/2010/main" val="1699471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Ubuntu History</a:t>
            </a:r>
            <a:endParaRPr lang="en-IE" dirty="0"/>
          </a:p>
        </p:txBody>
      </p:sp>
      <p:sp>
        <p:nvSpPr>
          <p:cNvPr id="3" name="Content Placeholder 2"/>
          <p:cNvSpPr>
            <a:spLocks noGrp="1"/>
          </p:cNvSpPr>
          <p:nvPr>
            <p:ph idx="1"/>
          </p:nvPr>
        </p:nvSpPr>
        <p:spPr/>
        <p:txBody>
          <a:bodyPr>
            <a:normAutofit/>
          </a:bodyPr>
          <a:lstStyle/>
          <a:p>
            <a:pPr marL="0" indent="0">
              <a:buNone/>
            </a:pPr>
            <a:r>
              <a:rPr lang="en-IE" b="1" dirty="0"/>
              <a:t>Free Software and </a:t>
            </a:r>
            <a:r>
              <a:rPr lang="en-IE" b="1" dirty="0" smtClean="0"/>
              <a:t>GNU</a:t>
            </a:r>
          </a:p>
          <a:p>
            <a:r>
              <a:rPr lang="en-US" dirty="0" smtClean="0"/>
              <a:t>To fight against this </a:t>
            </a:r>
            <a:r>
              <a:rPr lang="en-IE" dirty="0" smtClean="0"/>
              <a:t>loss </a:t>
            </a:r>
            <a:r>
              <a:rPr lang="en-IE" dirty="0"/>
              <a:t>of </a:t>
            </a:r>
            <a:r>
              <a:rPr lang="en-IE" dirty="0" smtClean="0"/>
              <a:t>the </a:t>
            </a:r>
            <a:r>
              <a:rPr lang="en-US" dirty="0" smtClean="0"/>
              <a:t>freedoms </a:t>
            </a:r>
            <a:r>
              <a:rPr lang="en-US" dirty="0"/>
              <a:t>that software users and developers had up until that point </a:t>
            </a:r>
            <a:r>
              <a:rPr lang="en-US" dirty="0" smtClean="0"/>
              <a:t>enjoyed, Richard Stallman - </a:t>
            </a:r>
            <a:r>
              <a:rPr lang="en-IE" dirty="0"/>
              <a:t>a programmer at </a:t>
            </a:r>
            <a:r>
              <a:rPr lang="en-IE" dirty="0" smtClean="0"/>
              <a:t>MIT, </a:t>
            </a:r>
            <a:r>
              <a:rPr lang="en-IE" dirty="0"/>
              <a:t>articulated a </a:t>
            </a:r>
            <a:r>
              <a:rPr lang="en-IE" dirty="0" smtClean="0"/>
              <a:t>vision </a:t>
            </a:r>
            <a:r>
              <a:rPr lang="en-US" dirty="0" smtClean="0"/>
              <a:t>for </a:t>
            </a:r>
            <a:r>
              <a:rPr lang="en-US" dirty="0"/>
              <a:t>a community that developed liberated code—in his words, “free software.”</a:t>
            </a:r>
            <a:endParaRPr lang="en-IE" dirty="0" smtClean="0"/>
          </a:p>
        </p:txBody>
      </p:sp>
    </p:spTree>
    <p:extLst>
      <p:ext uri="{BB962C8B-B14F-4D97-AF65-F5344CB8AC3E}">
        <p14:creationId xmlns:p14="http://schemas.microsoft.com/office/powerpoint/2010/main" val="3740233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Ubuntu History</a:t>
            </a:r>
            <a:endParaRPr lang="en-IE" dirty="0"/>
          </a:p>
        </p:txBody>
      </p:sp>
      <p:sp>
        <p:nvSpPr>
          <p:cNvPr id="3" name="Content Placeholder 2"/>
          <p:cNvSpPr>
            <a:spLocks noGrp="1"/>
          </p:cNvSpPr>
          <p:nvPr>
            <p:ph idx="1"/>
          </p:nvPr>
        </p:nvSpPr>
        <p:spPr>
          <a:xfrm>
            <a:off x="457200" y="1600200"/>
            <a:ext cx="8229600" cy="4953000"/>
          </a:xfrm>
        </p:spPr>
        <p:txBody>
          <a:bodyPr>
            <a:normAutofit fontScale="92500" lnSpcReduction="10000"/>
          </a:bodyPr>
          <a:lstStyle/>
          <a:p>
            <a:pPr marL="0" indent="0">
              <a:buNone/>
            </a:pPr>
            <a:r>
              <a:rPr lang="en-IE" b="1" dirty="0"/>
              <a:t>Free Software and </a:t>
            </a:r>
            <a:r>
              <a:rPr lang="en-IE" b="1" dirty="0" smtClean="0"/>
              <a:t>GNU</a:t>
            </a:r>
          </a:p>
          <a:p>
            <a:r>
              <a:rPr lang="en-US" dirty="0"/>
              <a:t>He defined free software as software that had the following </a:t>
            </a:r>
            <a:r>
              <a:rPr lang="en-US" dirty="0" smtClean="0"/>
              <a:t>four </a:t>
            </a:r>
            <a:r>
              <a:rPr lang="en-IE" dirty="0" smtClean="0"/>
              <a:t>characteristics:</a:t>
            </a:r>
          </a:p>
          <a:p>
            <a:pPr lvl="1"/>
            <a:r>
              <a:rPr lang="en-US" dirty="0"/>
              <a:t>The freedom to run the program for any purpose (freedom 0)</a:t>
            </a:r>
          </a:p>
          <a:p>
            <a:pPr lvl="1"/>
            <a:r>
              <a:rPr lang="en-US" sz="2000" dirty="0"/>
              <a:t> </a:t>
            </a:r>
            <a:r>
              <a:rPr lang="en-US" dirty="0"/>
              <a:t>The freedom to study how the program works and adapt it to </a:t>
            </a:r>
            <a:r>
              <a:rPr lang="en-US" dirty="0" smtClean="0"/>
              <a:t>your </a:t>
            </a:r>
            <a:r>
              <a:rPr lang="en-IE" dirty="0" smtClean="0"/>
              <a:t>needs </a:t>
            </a:r>
            <a:r>
              <a:rPr lang="en-IE" dirty="0"/>
              <a:t>(freedom 1</a:t>
            </a:r>
            <a:r>
              <a:rPr lang="en-IE" dirty="0" smtClean="0"/>
              <a:t>)</a:t>
            </a:r>
          </a:p>
          <a:p>
            <a:pPr lvl="1"/>
            <a:r>
              <a:rPr lang="en-US" dirty="0"/>
              <a:t>The freedom to redistribute copies so you can help your </a:t>
            </a:r>
            <a:r>
              <a:rPr lang="en-US" dirty="0" smtClean="0"/>
              <a:t>neighbor </a:t>
            </a:r>
            <a:r>
              <a:rPr lang="en-IE" dirty="0" smtClean="0"/>
              <a:t>(freedom </a:t>
            </a:r>
            <a:r>
              <a:rPr lang="en-IE" dirty="0"/>
              <a:t>2)</a:t>
            </a:r>
          </a:p>
          <a:p>
            <a:pPr lvl="1"/>
            <a:r>
              <a:rPr lang="en-US" sz="2000" dirty="0"/>
              <a:t> </a:t>
            </a:r>
            <a:r>
              <a:rPr lang="en-US" dirty="0"/>
              <a:t>The freedom to improve the program and release your </a:t>
            </a:r>
            <a:r>
              <a:rPr lang="en-US" dirty="0" smtClean="0"/>
              <a:t>improvements to </a:t>
            </a:r>
            <a:r>
              <a:rPr lang="en-US" dirty="0"/>
              <a:t>the public so that the whole community </a:t>
            </a:r>
            <a:r>
              <a:rPr lang="en-US" dirty="0" smtClean="0"/>
              <a:t>benefit (freedom </a:t>
            </a:r>
            <a:r>
              <a:rPr lang="en-US" dirty="0"/>
              <a:t>3)</a:t>
            </a:r>
            <a:endParaRPr lang="en-IE" dirty="0" smtClean="0"/>
          </a:p>
        </p:txBody>
      </p:sp>
    </p:spTree>
    <p:extLst>
      <p:ext uri="{BB962C8B-B14F-4D97-AF65-F5344CB8AC3E}">
        <p14:creationId xmlns:p14="http://schemas.microsoft.com/office/powerpoint/2010/main" val="1200174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Ubuntu History</a:t>
            </a:r>
            <a:endParaRPr lang="en-IE" dirty="0"/>
          </a:p>
        </p:txBody>
      </p:sp>
      <p:sp>
        <p:nvSpPr>
          <p:cNvPr id="3" name="Content Placeholder 2"/>
          <p:cNvSpPr>
            <a:spLocks noGrp="1"/>
          </p:cNvSpPr>
          <p:nvPr>
            <p:ph idx="1"/>
          </p:nvPr>
        </p:nvSpPr>
        <p:spPr>
          <a:xfrm>
            <a:off x="457200" y="1600200"/>
            <a:ext cx="8229600" cy="4953000"/>
          </a:xfrm>
        </p:spPr>
        <p:txBody>
          <a:bodyPr>
            <a:normAutofit/>
          </a:bodyPr>
          <a:lstStyle/>
          <a:p>
            <a:pPr marL="0" indent="0">
              <a:buNone/>
            </a:pPr>
            <a:r>
              <a:rPr lang="en-IE" b="1" dirty="0"/>
              <a:t>Free Software and </a:t>
            </a:r>
            <a:r>
              <a:rPr lang="en-IE" b="1" dirty="0" smtClean="0"/>
              <a:t>GNU</a:t>
            </a:r>
          </a:p>
          <a:p>
            <a:r>
              <a:rPr lang="en-US" dirty="0"/>
              <a:t>In addition to releasing this definition of </a:t>
            </a:r>
            <a:r>
              <a:rPr lang="en-US" dirty="0" smtClean="0"/>
              <a:t>free software</a:t>
            </a:r>
            <a:r>
              <a:rPr lang="en-US" dirty="0"/>
              <a:t>, Stallman began a project with the goal of creating a </a:t>
            </a:r>
            <a:r>
              <a:rPr lang="en-US" dirty="0" smtClean="0"/>
              <a:t>completely free </a:t>
            </a:r>
            <a:r>
              <a:rPr lang="en-US" dirty="0"/>
              <a:t>OS to replace the then-popular UNIX. </a:t>
            </a:r>
            <a:endParaRPr lang="en-US" dirty="0" smtClean="0"/>
          </a:p>
          <a:p>
            <a:r>
              <a:rPr lang="en-US" dirty="0" smtClean="0"/>
              <a:t>In </a:t>
            </a:r>
            <a:r>
              <a:rPr lang="en-US" dirty="0"/>
              <a:t>1984, Stallman </a:t>
            </a:r>
            <a:r>
              <a:rPr lang="en-US" dirty="0" smtClean="0"/>
              <a:t>announced this </a:t>
            </a:r>
            <a:r>
              <a:rPr lang="en-US" dirty="0"/>
              <a:t>project and called it </a:t>
            </a:r>
            <a:r>
              <a:rPr lang="en-US" dirty="0" smtClean="0"/>
              <a:t>GNU—another </a:t>
            </a:r>
            <a:r>
              <a:rPr lang="en-US" dirty="0"/>
              <a:t>joke in the form of a </a:t>
            </a:r>
            <a:r>
              <a:rPr lang="en-US" dirty="0" smtClean="0"/>
              <a:t>recursive acronym </a:t>
            </a:r>
            <a:r>
              <a:rPr lang="en-US" dirty="0"/>
              <a:t>for “GNU’s Not UNIX.”</a:t>
            </a:r>
            <a:endParaRPr lang="en-IE" dirty="0" smtClean="0"/>
          </a:p>
        </p:txBody>
      </p:sp>
    </p:spTree>
    <p:extLst>
      <p:ext uri="{BB962C8B-B14F-4D97-AF65-F5344CB8AC3E}">
        <p14:creationId xmlns:p14="http://schemas.microsoft.com/office/powerpoint/2010/main" val="28888286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909</TotalTime>
  <Words>1814</Words>
  <Application>Microsoft Office PowerPoint</Application>
  <PresentationFormat>On-screen Show (4:3)</PresentationFormat>
  <Paragraphs>139</Paragraphs>
  <Slides>28</Slides>
  <Notes>1</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Ubuntu &amp; Ubuntu Server</vt:lpstr>
      <vt:lpstr>Ubuntu Overview</vt:lpstr>
      <vt:lpstr>Welcome to Ubuntu Server</vt:lpstr>
      <vt:lpstr>Welcome to Ubuntu Server</vt:lpstr>
      <vt:lpstr>Ubuntu History</vt:lpstr>
      <vt:lpstr>Ubuntu History</vt:lpstr>
      <vt:lpstr>Ubuntu History</vt:lpstr>
      <vt:lpstr>Ubuntu History</vt:lpstr>
      <vt:lpstr>Ubuntu History</vt:lpstr>
      <vt:lpstr>Ubuntu History</vt:lpstr>
      <vt:lpstr>Ubuntu History</vt:lpstr>
      <vt:lpstr>Ubuntu History</vt:lpstr>
      <vt:lpstr>Ubuntu History</vt:lpstr>
      <vt:lpstr>Ubuntu History</vt:lpstr>
      <vt:lpstr>Ubuntu History</vt:lpstr>
      <vt:lpstr>Ubuntu History</vt:lpstr>
      <vt:lpstr>Ubuntu History</vt:lpstr>
      <vt:lpstr>Ubuntu History</vt:lpstr>
      <vt:lpstr>Ubuntu Promises and Goals</vt:lpstr>
      <vt:lpstr>Ubuntu Promises and Goals</vt:lpstr>
      <vt:lpstr>Ubuntu Promises and Goals</vt:lpstr>
      <vt:lpstr>Ubuntu Promises and Goals</vt:lpstr>
      <vt:lpstr>Ubuntu Promises and Goals</vt:lpstr>
      <vt:lpstr>History of Ubuntu Server</vt:lpstr>
      <vt:lpstr>History of Ubuntu Server</vt:lpstr>
      <vt:lpstr>History of Ubuntu Server</vt:lpstr>
      <vt:lpstr>History of Ubuntu Server</vt:lpstr>
      <vt:lpstr>History of Ubuntu Server</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Ubuntu &amp; Ubuntu Server Overview</dc:title>
  <dc:creator/>
  <cp:lastModifiedBy>compadmin</cp:lastModifiedBy>
  <cp:revision>39</cp:revision>
  <dcterms:created xsi:type="dcterms:W3CDTF">2006-08-16T00:00:00Z</dcterms:created>
  <dcterms:modified xsi:type="dcterms:W3CDTF">2014-09-15T12:32:48Z</dcterms:modified>
</cp:coreProperties>
</file>