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0" r:id="rId16"/>
    <p:sldId id="269"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4" r:id="rId42"/>
    <p:sldId id="315" r:id="rId43"/>
    <p:sldId id="296" r:id="rId44"/>
    <p:sldId id="297" r:id="rId45"/>
    <p:sldId id="298" r:id="rId46"/>
    <p:sldId id="316" r:id="rId47"/>
    <p:sldId id="299" r:id="rId48"/>
    <p:sldId id="300" r:id="rId49"/>
    <p:sldId id="317"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p:cViewPr varScale="1">
        <p:scale>
          <a:sx n="48" d="100"/>
          <a:sy n="48" d="100"/>
        </p:scale>
        <p:origin x="-114"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tldp.org/LDP/Linux-Filesystem-Hierarchy/html/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err="1" smtClean="0"/>
              <a:t>Ubuntu</a:t>
            </a:r>
            <a:r>
              <a:rPr lang="en-IE" dirty="0" smtClean="0"/>
              <a:t> Server Basics</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Editing Files</a:t>
            </a:r>
            <a:endParaRPr lang="en-IE" dirty="0"/>
          </a:p>
        </p:txBody>
      </p:sp>
      <p:sp>
        <p:nvSpPr>
          <p:cNvPr id="3" name="Content Placeholder 2"/>
          <p:cNvSpPr>
            <a:spLocks noGrp="1"/>
          </p:cNvSpPr>
          <p:nvPr>
            <p:ph idx="1"/>
          </p:nvPr>
        </p:nvSpPr>
        <p:spPr/>
        <p:txBody>
          <a:bodyPr>
            <a:normAutofit fontScale="92500"/>
          </a:bodyPr>
          <a:lstStyle/>
          <a:p>
            <a:r>
              <a:rPr lang="en-IE" dirty="0" smtClean="0"/>
              <a:t>On a Linux server most programs store their configuration in text files.</a:t>
            </a:r>
          </a:p>
          <a:p>
            <a:r>
              <a:rPr lang="en-IE" dirty="0" smtClean="0"/>
              <a:t>To make changes to a program, the most common way is to locate its configuration file, open it in a text editor, make changes, and then save those changes to the file.</a:t>
            </a:r>
          </a:p>
          <a:p>
            <a:r>
              <a:rPr lang="en-IE" dirty="0" err="1" smtClean="0"/>
              <a:t>Ubuntu</a:t>
            </a:r>
            <a:r>
              <a:rPr lang="en-IE" dirty="0" smtClean="0"/>
              <a:t> has a number of text editors available, and even in the default server install there are two popular editors to choose from,</a:t>
            </a:r>
            <a:r>
              <a:rPr lang="en-IE" b="1" dirty="0" smtClean="0"/>
              <a:t> vi and </a:t>
            </a:r>
            <a:r>
              <a:rPr lang="en-IE" b="1" dirty="0" err="1" smtClean="0"/>
              <a:t>nano</a:t>
            </a:r>
            <a:r>
              <a:rPr lang="en-IE" dirty="0" smtClean="0"/>
              <a:t>.</a:t>
            </a:r>
            <a:endParaRPr lang="en-I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Become Root</a:t>
            </a:r>
            <a:endParaRPr lang="en-IE" dirty="0"/>
          </a:p>
        </p:txBody>
      </p:sp>
      <p:sp>
        <p:nvSpPr>
          <p:cNvPr id="3" name="Content Placeholder 2"/>
          <p:cNvSpPr>
            <a:spLocks noGrp="1"/>
          </p:cNvSpPr>
          <p:nvPr>
            <p:ph idx="1"/>
          </p:nvPr>
        </p:nvSpPr>
        <p:spPr/>
        <p:txBody>
          <a:bodyPr>
            <a:normAutofit/>
          </a:bodyPr>
          <a:lstStyle/>
          <a:p>
            <a:r>
              <a:rPr lang="en-IE" dirty="0" smtClean="0"/>
              <a:t>When you administer a system, it quickly becomes apparent how little you can do as a regular user.</a:t>
            </a:r>
          </a:p>
          <a:p>
            <a:r>
              <a:rPr lang="en-IE" dirty="0" smtClean="0"/>
              <a:t>Configuration files require extra privileges to edit and every major service does as well.</a:t>
            </a:r>
          </a:p>
          <a:p>
            <a:r>
              <a:rPr lang="en-IE" dirty="0" smtClean="0"/>
              <a:t>The root user is much like the Administrator user on a Windows system and has access to all of the files and services on the machine.</a:t>
            </a:r>
            <a:endParaRPr lang="en-I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Become Root</a:t>
            </a:r>
            <a:endParaRPr lang="en-IE" dirty="0"/>
          </a:p>
        </p:txBody>
      </p:sp>
      <p:sp>
        <p:nvSpPr>
          <p:cNvPr id="3" name="Content Placeholder 2"/>
          <p:cNvSpPr>
            <a:spLocks noGrp="1"/>
          </p:cNvSpPr>
          <p:nvPr>
            <p:ph idx="1"/>
          </p:nvPr>
        </p:nvSpPr>
        <p:spPr/>
        <p:txBody>
          <a:bodyPr>
            <a:normAutofit/>
          </a:bodyPr>
          <a:lstStyle/>
          <a:p>
            <a:r>
              <a:rPr lang="en-IE" dirty="0" smtClean="0"/>
              <a:t>On some Linux systems: </a:t>
            </a:r>
          </a:p>
          <a:p>
            <a:pPr lvl="1"/>
            <a:r>
              <a:rPr lang="en-IE" dirty="0" smtClean="0"/>
              <a:t>the root user is like other users and has a password assigned to the account, </a:t>
            </a:r>
          </a:p>
          <a:p>
            <a:r>
              <a:rPr lang="en-IE" dirty="0" smtClean="0"/>
              <a:t>But on </a:t>
            </a:r>
            <a:r>
              <a:rPr lang="en-IE" dirty="0" err="1" smtClean="0"/>
              <a:t>Ubuntu</a:t>
            </a:r>
            <a:r>
              <a:rPr lang="en-IE" dirty="0" smtClean="0"/>
              <a:t> </a:t>
            </a:r>
          </a:p>
          <a:p>
            <a:pPr lvl="1"/>
            <a:r>
              <a:rPr lang="en-IE" dirty="0" smtClean="0"/>
              <a:t>the root password is disabled. </a:t>
            </a:r>
          </a:p>
          <a:p>
            <a:pPr lvl="1"/>
            <a:r>
              <a:rPr lang="en-IE" dirty="0" smtClean="0"/>
              <a:t>Instead, you can log in as a regular user and then use the </a:t>
            </a:r>
            <a:r>
              <a:rPr lang="en-IE" b="1" dirty="0" err="1" smtClean="0"/>
              <a:t>sudo</a:t>
            </a:r>
            <a:r>
              <a:rPr lang="en-IE" dirty="0" smtClean="0"/>
              <a:t> command to gain root privileges.</a:t>
            </a:r>
          </a:p>
          <a:p>
            <a:pPr lvl="1"/>
            <a:r>
              <a:rPr lang="en-IE" dirty="0" smtClean="0"/>
              <a:t>Prefix commands with </a:t>
            </a:r>
            <a:r>
              <a:rPr lang="en-IE" b="1" dirty="0" err="1" smtClean="0"/>
              <a:t>sudo</a:t>
            </a:r>
            <a:r>
              <a:rPr lang="en-IE" b="1" dirty="0" smtClean="0"/>
              <a:t> </a:t>
            </a:r>
            <a:r>
              <a:rPr lang="en-IE" dirty="0" smtClean="0"/>
              <a:t> or use </a:t>
            </a:r>
            <a:r>
              <a:rPr lang="en-IE" b="1" dirty="0" err="1" smtClean="0"/>
              <a:t>sudo</a:t>
            </a:r>
            <a:r>
              <a:rPr lang="en-IE" b="1" dirty="0" smtClean="0"/>
              <a:t> </a:t>
            </a:r>
            <a:r>
              <a:rPr lang="en-IE" b="1" dirty="0" err="1" smtClean="0"/>
              <a:t>su</a:t>
            </a:r>
            <a:endParaRPr lang="en-IE"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Ubuntu</a:t>
            </a:r>
            <a:r>
              <a:rPr lang="en-IE" dirty="0" smtClean="0"/>
              <a:t> Boot Process</a:t>
            </a:r>
            <a:endParaRPr lang="en-IE" dirty="0"/>
          </a:p>
        </p:txBody>
      </p:sp>
      <p:sp>
        <p:nvSpPr>
          <p:cNvPr id="3" name="Content Placeholder 2"/>
          <p:cNvSpPr>
            <a:spLocks noGrp="1"/>
          </p:cNvSpPr>
          <p:nvPr>
            <p:ph idx="1"/>
          </p:nvPr>
        </p:nvSpPr>
        <p:spPr/>
        <p:txBody>
          <a:bodyPr/>
          <a:lstStyle/>
          <a:p>
            <a:r>
              <a:rPr lang="en-IE" dirty="0" smtClean="0"/>
              <a:t>As you administer an </a:t>
            </a:r>
            <a:r>
              <a:rPr lang="en-IE" dirty="0" err="1" smtClean="0"/>
              <a:t>Ubuntu</a:t>
            </a:r>
            <a:r>
              <a:rPr lang="en-IE" dirty="0" smtClean="0"/>
              <a:t> system, it’s important to understand the boot process and how each service starts. </a:t>
            </a:r>
          </a:p>
          <a:p>
            <a:r>
              <a:rPr lang="en-IE" dirty="0" smtClean="0"/>
              <a:t>Unlike some other Linux distributions, </a:t>
            </a:r>
            <a:r>
              <a:rPr lang="en-IE" dirty="0" err="1" smtClean="0"/>
              <a:t>Ubuntu</a:t>
            </a:r>
            <a:r>
              <a:rPr lang="en-IE" dirty="0" smtClean="0"/>
              <a:t> actually uses a totally different start-up process for services called Upstart.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Ubuntu</a:t>
            </a:r>
            <a:r>
              <a:rPr lang="en-IE" dirty="0" smtClean="0"/>
              <a:t> Boot Process</a:t>
            </a:r>
            <a:endParaRPr lang="en-IE" dirty="0"/>
          </a:p>
        </p:txBody>
      </p:sp>
      <p:sp>
        <p:nvSpPr>
          <p:cNvPr id="3" name="Content Placeholder 2"/>
          <p:cNvSpPr>
            <a:spLocks noGrp="1"/>
          </p:cNvSpPr>
          <p:nvPr>
            <p:ph idx="1"/>
          </p:nvPr>
        </p:nvSpPr>
        <p:spPr/>
        <p:txBody>
          <a:bodyPr/>
          <a:lstStyle/>
          <a:p>
            <a:r>
              <a:rPr lang="en-IE" dirty="0" smtClean="0"/>
              <a:t>Some important parts of the initial </a:t>
            </a:r>
            <a:r>
              <a:rPr lang="en-IE" dirty="0" err="1" smtClean="0"/>
              <a:t>Ubuntu</a:t>
            </a:r>
            <a:r>
              <a:rPr lang="en-IE" dirty="0" smtClean="0"/>
              <a:t> boot process:</a:t>
            </a:r>
          </a:p>
          <a:p>
            <a:pPr lvl="1"/>
            <a:r>
              <a:rPr lang="en-IE" dirty="0" smtClean="0"/>
              <a:t>GRUB</a:t>
            </a:r>
          </a:p>
          <a:p>
            <a:pPr lvl="1"/>
            <a:r>
              <a:rPr lang="en-IE" dirty="0" smtClean="0"/>
              <a:t>The Kernel Boot Process</a:t>
            </a:r>
          </a:p>
          <a:p>
            <a:pPr lvl="1"/>
            <a:r>
              <a:rPr lang="en-IE" dirty="0" smtClean="0"/>
              <a:t>/</a:t>
            </a:r>
            <a:r>
              <a:rPr lang="en-IE" dirty="0" err="1" smtClean="0"/>
              <a:t>sbin</a:t>
            </a:r>
            <a:r>
              <a:rPr lang="en-IE" dirty="0" smtClean="0"/>
              <a:t>/init</a:t>
            </a:r>
          </a:p>
          <a:p>
            <a:pPr lvl="1"/>
            <a:r>
              <a:rPr lang="en-IE" dirty="0" smtClean="0"/>
              <a:t>Services</a:t>
            </a:r>
          </a:p>
          <a:p>
            <a:endParaRPr lang="en-I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GRUB</a:t>
            </a:r>
            <a:endParaRPr lang="en-IE" dirty="0"/>
          </a:p>
        </p:txBody>
      </p:sp>
      <p:sp>
        <p:nvSpPr>
          <p:cNvPr id="3" name="Content Placeholder 2"/>
          <p:cNvSpPr>
            <a:spLocks noGrp="1"/>
          </p:cNvSpPr>
          <p:nvPr>
            <p:ph idx="1"/>
          </p:nvPr>
        </p:nvSpPr>
        <p:spPr/>
        <p:txBody>
          <a:bodyPr>
            <a:normAutofit/>
          </a:bodyPr>
          <a:lstStyle/>
          <a:p>
            <a:r>
              <a:rPr lang="en-IE" dirty="0" smtClean="0"/>
              <a:t>When you first start a Ubuntu server, you are greeted with a start-up screen known as the </a:t>
            </a:r>
            <a:r>
              <a:rPr lang="en-IE" b="1" dirty="0" smtClean="0"/>
              <a:t>GRUB boot loader</a:t>
            </a:r>
            <a:r>
              <a:rPr lang="en-IE" dirty="0" smtClean="0"/>
              <a:t>.</a:t>
            </a:r>
          </a:p>
          <a:p>
            <a:r>
              <a:rPr lang="en-IE" dirty="0" smtClean="0"/>
              <a:t>Sits (at least) within the boot code on the Master Boot Record (the first 512 bytes of your hard drive) and is what controls which Linux kernel the system boots from and which options it uses as it boots.</a:t>
            </a:r>
            <a:endParaRPr lang="en-I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GRUB</a:t>
            </a:r>
            <a:endParaRPr lang="en-IE"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r>
              <a:rPr lang="en-IE" dirty="0" smtClean="0"/>
              <a:t>Starting with 9.10, the original GRUB boot loader has been updated to GRUB2.</a:t>
            </a:r>
          </a:p>
          <a:p>
            <a:r>
              <a:rPr lang="en-IE" dirty="0" smtClean="0"/>
              <a:t>Introduced lots of changes in how GRUB is configured from what you might be used to  with Linux.</a:t>
            </a:r>
          </a:p>
          <a:p>
            <a:r>
              <a:rPr lang="en-IE" dirty="0" smtClean="0"/>
              <a:t>For instance, the main GRUB configuration file used to be /boot/grub/menu.lst, but now it is /boot/grub/grub.cfg. </a:t>
            </a:r>
          </a:p>
          <a:p>
            <a:pPr lvl="1"/>
            <a:r>
              <a:rPr lang="en-IE" dirty="0" smtClean="0"/>
              <a:t>If you look at that file, however, you will notice a warning that you shouldn't edit it directly. Instead, if you want to change GRUB settings, you should edit /etc/default/grub and then run </a:t>
            </a:r>
            <a:r>
              <a:rPr lang="en-IE" dirty="0" err="1" smtClean="0"/>
              <a:t>sudo</a:t>
            </a:r>
            <a:r>
              <a:rPr lang="en-IE" dirty="0" smtClean="0"/>
              <a:t> update-grub to update the main </a:t>
            </a:r>
            <a:r>
              <a:rPr lang="en-IE" dirty="0" err="1" smtClean="0"/>
              <a:t>config</a:t>
            </a:r>
            <a:r>
              <a:rPr lang="en-IE" dirty="0" smtClean="0"/>
              <a:t> file. </a:t>
            </a:r>
          </a:p>
          <a:p>
            <a:pPr lvl="1"/>
            <a:r>
              <a:rPr lang="en-IE" dirty="0" smtClean="0"/>
              <a:t>On a standard </a:t>
            </a:r>
            <a:r>
              <a:rPr lang="en-IE" dirty="0" err="1" smtClean="0"/>
              <a:t>Ubuntu</a:t>
            </a:r>
            <a:r>
              <a:rPr lang="en-IE" dirty="0" smtClean="0"/>
              <a:t> desktop install, you shouldn’t generally have to look at or edit this file. On a server, however, you might run into circumstances that require editing the file.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GRUB</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When you look at </a:t>
            </a:r>
            <a:r>
              <a:rPr lang="en-IE" b="1" dirty="0" smtClean="0"/>
              <a:t>/boot/grub/grub.cfg</a:t>
            </a:r>
            <a:r>
              <a:rPr lang="en-IE" dirty="0" smtClean="0"/>
              <a:t> or even </a:t>
            </a:r>
            <a:r>
              <a:rPr lang="en-IE" b="1" dirty="0" smtClean="0"/>
              <a:t>/etc/default/grub</a:t>
            </a:r>
            <a:r>
              <a:rPr lang="en-IE" dirty="0" smtClean="0"/>
              <a:t>, you will discover references to a program called </a:t>
            </a:r>
            <a:r>
              <a:rPr lang="en-IE" b="1" dirty="0" smtClean="0"/>
              <a:t>update-grub</a:t>
            </a:r>
            <a:r>
              <a:rPr lang="en-IE" dirty="0" smtClean="0"/>
              <a:t>. </a:t>
            </a:r>
          </a:p>
          <a:p>
            <a:r>
              <a:rPr lang="en-IE" dirty="0" smtClean="0"/>
              <a:t>This is a helper program that makes it easier to automate updates to the GRUB configuration file when new kernels are added. </a:t>
            </a:r>
          </a:p>
          <a:p>
            <a:r>
              <a:rPr lang="en-IE" dirty="0" smtClean="0"/>
              <a:t>This program reads through and executes a number of configuration scripts within </a:t>
            </a:r>
            <a:r>
              <a:rPr lang="en-IE" b="1" dirty="0" smtClean="0"/>
              <a:t>/etc/</a:t>
            </a:r>
            <a:r>
              <a:rPr lang="en-IE" b="1" dirty="0" err="1" smtClean="0"/>
              <a:t>grub.d</a:t>
            </a:r>
            <a:r>
              <a:rPr lang="en-IE" dirty="0" smtClean="0"/>
              <a:t>. </a:t>
            </a:r>
          </a:p>
          <a:p>
            <a:r>
              <a:rPr lang="en-IE" dirty="0" smtClean="0"/>
              <a:t>Generally speaking, you should stick to </a:t>
            </a:r>
            <a:r>
              <a:rPr lang="en-IE" b="1" dirty="0" smtClean="0"/>
              <a:t>/etc/default/grub</a:t>
            </a:r>
            <a:r>
              <a:rPr lang="en-IE" dirty="0" smtClean="0"/>
              <a:t> for any configuration changes you want to make.</a:t>
            </a:r>
            <a:endParaRPr lang="en-I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Kernel Boot Process</a:t>
            </a:r>
            <a:endParaRPr lang="en-IE" dirty="0"/>
          </a:p>
        </p:txBody>
      </p:sp>
      <p:sp>
        <p:nvSpPr>
          <p:cNvPr id="3" name="Content Placeholder 2"/>
          <p:cNvSpPr>
            <a:spLocks noGrp="1"/>
          </p:cNvSpPr>
          <p:nvPr>
            <p:ph idx="1"/>
          </p:nvPr>
        </p:nvSpPr>
        <p:spPr/>
        <p:txBody>
          <a:bodyPr>
            <a:normAutofit/>
          </a:bodyPr>
          <a:lstStyle/>
          <a:p>
            <a:r>
              <a:rPr lang="en-IE" dirty="0" smtClean="0"/>
              <a:t>When you select a kernel to boot through the GRUB menu, GRUB then loads the kernel into memory along with its </a:t>
            </a:r>
            <a:r>
              <a:rPr lang="en-IE" b="1" dirty="0" err="1" smtClean="0"/>
              <a:t>initrd</a:t>
            </a:r>
            <a:r>
              <a:rPr lang="en-IE" dirty="0" smtClean="0"/>
              <a:t> file (initial RAM disk).</a:t>
            </a:r>
          </a:p>
          <a:p>
            <a:r>
              <a:rPr lang="en-IE" dirty="0" smtClean="0"/>
              <a:t>The </a:t>
            </a:r>
            <a:r>
              <a:rPr lang="en-IE" b="1" dirty="0" err="1" smtClean="0"/>
              <a:t>initrd</a:t>
            </a:r>
            <a:r>
              <a:rPr lang="en-IE" dirty="0" smtClean="0"/>
              <a:t> file is actually a </a:t>
            </a:r>
            <a:r>
              <a:rPr lang="en-IE" dirty="0" err="1" smtClean="0"/>
              <a:t>gzipped</a:t>
            </a:r>
            <a:r>
              <a:rPr lang="en-IE" dirty="0" smtClean="0"/>
              <a:t> </a:t>
            </a:r>
            <a:r>
              <a:rPr lang="en-IE" dirty="0" err="1" smtClean="0"/>
              <a:t>cpio</a:t>
            </a:r>
            <a:r>
              <a:rPr lang="en-IE" dirty="0" smtClean="0"/>
              <a:t> archive known as an </a:t>
            </a:r>
            <a:r>
              <a:rPr lang="en-IE" dirty="0" err="1" smtClean="0"/>
              <a:t>initramfs</a:t>
            </a:r>
            <a:r>
              <a:rPr lang="en-IE" dirty="0" smtClean="0"/>
              <a:t> file under </a:t>
            </a:r>
            <a:r>
              <a:rPr lang="en-IE" dirty="0" err="1" smtClean="0"/>
              <a:t>Ubuntu</a:t>
            </a:r>
            <a:r>
              <a:rPr lang="en-IE" dirty="0" smtClean="0"/>
              <a:t>. </a:t>
            </a:r>
            <a:endParaRPr lang="en-I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Kernel Boot Process</a:t>
            </a:r>
            <a:endParaRPr lang="en-IE" dirty="0"/>
          </a:p>
        </p:txBody>
      </p:sp>
      <p:sp>
        <p:nvSpPr>
          <p:cNvPr id="3" name="Content Placeholder 2"/>
          <p:cNvSpPr>
            <a:spLocks noGrp="1"/>
          </p:cNvSpPr>
          <p:nvPr>
            <p:ph idx="1"/>
          </p:nvPr>
        </p:nvSpPr>
        <p:spPr/>
        <p:txBody>
          <a:bodyPr>
            <a:normAutofit/>
          </a:bodyPr>
          <a:lstStyle/>
          <a:p>
            <a:r>
              <a:rPr lang="en-IE" dirty="0" smtClean="0"/>
              <a:t>When a kernel boots, it needs to be able to at least mount the root file system so that it can access basic configuration files, kernel modules, and system binaries.</a:t>
            </a:r>
          </a:p>
          <a:p>
            <a:r>
              <a:rPr lang="en-IE" dirty="0" smtClean="0"/>
              <a:t>Previously, it was common to have a kernel with file system support and SCSI and IDE device drivers built in.</a:t>
            </a:r>
          </a:p>
          <a:p>
            <a:endParaRPr lang="en-I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You’ve installed </a:t>
            </a:r>
            <a:r>
              <a:rPr lang="en-IE" dirty="0" err="1" smtClean="0"/>
              <a:t>Ubuntu</a:t>
            </a:r>
            <a:r>
              <a:rPr lang="en-IE" dirty="0" smtClean="0"/>
              <a:t> – Now What?</a:t>
            </a:r>
            <a:endParaRPr lang="en-IE" dirty="0"/>
          </a:p>
        </p:txBody>
      </p:sp>
      <p:sp>
        <p:nvSpPr>
          <p:cNvPr id="3" name="Content Placeholder 2"/>
          <p:cNvSpPr>
            <a:spLocks noGrp="1"/>
          </p:cNvSpPr>
          <p:nvPr>
            <p:ph idx="1"/>
          </p:nvPr>
        </p:nvSpPr>
        <p:spPr/>
        <p:txBody>
          <a:bodyPr/>
          <a:lstStyle/>
          <a:p>
            <a:r>
              <a:rPr lang="en-IE" dirty="0" smtClean="0"/>
              <a:t>Even if you are an experienced Linux administrator but new to Ubuntu you will find that configuration files might not be quite where you expect, and some programs you are used to might not even exist. </a:t>
            </a:r>
          </a:p>
          <a:p>
            <a:r>
              <a:rPr lang="en-IE" dirty="0" smtClean="0"/>
              <a:t>In many </a:t>
            </a:r>
            <a:r>
              <a:rPr lang="en-IE" smtClean="0"/>
              <a:t>ways trying </a:t>
            </a:r>
            <a:r>
              <a:rPr lang="en-IE" dirty="0" smtClean="0"/>
              <a:t>a new distribution is like driving a new car.</a:t>
            </a:r>
            <a:endParaRPr lang="en-I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Kernel Boot Process</a:t>
            </a:r>
            <a:endParaRPr lang="en-IE" dirty="0"/>
          </a:p>
        </p:txBody>
      </p:sp>
      <p:sp>
        <p:nvSpPr>
          <p:cNvPr id="3" name="Content Placeholder 2"/>
          <p:cNvSpPr>
            <a:spLocks noGrp="1"/>
          </p:cNvSpPr>
          <p:nvPr>
            <p:ph idx="1"/>
          </p:nvPr>
        </p:nvSpPr>
        <p:spPr/>
        <p:txBody>
          <a:bodyPr>
            <a:normAutofit/>
          </a:bodyPr>
          <a:lstStyle/>
          <a:p>
            <a:r>
              <a:rPr lang="en-IE" dirty="0" smtClean="0"/>
              <a:t>Nowadays:</a:t>
            </a:r>
          </a:p>
          <a:p>
            <a:pPr lvl="1"/>
            <a:r>
              <a:rPr lang="en-IE" dirty="0" smtClean="0"/>
              <a:t>there are so many more hardware and file systems to support, along with features like software RAID, LVM, and encryption on the root file system, that it makes much more sense to have this support available in modules that the kernel can load only if it needs them. </a:t>
            </a:r>
          </a:p>
          <a:p>
            <a:pPr lvl="1"/>
            <a:r>
              <a:rPr lang="en-IE" dirty="0" smtClean="0"/>
              <a:t>This keeps the overall kernel size smaller and more flexible across all sorts of different environments.</a:t>
            </a:r>
          </a:p>
          <a:p>
            <a:endParaRPr lang="en-I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Kernel Boot Process</a:t>
            </a:r>
            <a:endParaRPr lang="en-IE" dirty="0"/>
          </a:p>
        </p:txBody>
      </p:sp>
      <p:sp>
        <p:nvSpPr>
          <p:cNvPr id="3" name="Content Placeholder 2"/>
          <p:cNvSpPr>
            <a:spLocks noGrp="1"/>
          </p:cNvSpPr>
          <p:nvPr>
            <p:ph idx="1"/>
          </p:nvPr>
        </p:nvSpPr>
        <p:spPr>
          <a:xfrm>
            <a:off x="457200" y="1447800"/>
            <a:ext cx="8229600" cy="5410200"/>
          </a:xfrm>
        </p:spPr>
        <p:txBody>
          <a:bodyPr>
            <a:normAutofit/>
          </a:bodyPr>
          <a:lstStyle/>
          <a:p>
            <a:r>
              <a:rPr lang="en-IE" dirty="0" smtClean="0"/>
              <a:t>However:</a:t>
            </a:r>
          </a:p>
          <a:p>
            <a:pPr lvl="1"/>
            <a:r>
              <a:rPr lang="en-IE" dirty="0" smtClean="0"/>
              <a:t>The problem with a </a:t>
            </a:r>
            <a:r>
              <a:rPr lang="en-IE" b="1" dirty="0" smtClean="0"/>
              <a:t>modular kernel</a:t>
            </a:r>
            <a:r>
              <a:rPr lang="en-IE" dirty="0" smtClean="0"/>
              <a:t> is that it needs to get these modules from somewhere.</a:t>
            </a:r>
          </a:p>
          <a:p>
            <a:pPr lvl="1"/>
            <a:r>
              <a:rPr lang="en-IE" dirty="0" smtClean="0"/>
              <a:t>If the modules are on the root file system, you have a chicken-or-egg problem—it has to mount the root file system to access the files it needs to mount the root file system.</a:t>
            </a:r>
          </a:p>
          <a:p>
            <a:pPr lvl="1"/>
            <a:r>
              <a:rPr lang="en-IE" dirty="0" smtClean="0"/>
              <a:t>The </a:t>
            </a:r>
            <a:r>
              <a:rPr lang="en-IE" dirty="0" err="1" smtClean="0"/>
              <a:t>initramfs</a:t>
            </a:r>
            <a:r>
              <a:rPr lang="en-IE" dirty="0" smtClean="0"/>
              <a:t> file provides the kernel with the essential kernel modules and system binaries it must have so that it can mount the root file system and complete the boot process.</a:t>
            </a:r>
            <a:endParaRPr lang="en-I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t>
            </a:r>
            <a:r>
              <a:rPr lang="en-IE" dirty="0" err="1" smtClean="0"/>
              <a:t>sbin</a:t>
            </a:r>
            <a:r>
              <a:rPr lang="en-IE" dirty="0" smtClean="0"/>
              <a:t>/init</a:t>
            </a:r>
            <a:endParaRPr lang="en-IE" dirty="0"/>
          </a:p>
        </p:txBody>
      </p:sp>
      <p:sp>
        <p:nvSpPr>
          <p:cNvPr id="3" name="Content Placeholder 2"/>
          <p:cNvSpPr>
            <a:spLocks noGrp="1"/>
          </p:cNvSpPr>
          <p:nvPr>
            <p:ph idx="1"/>
          </p:nvPr>
        </p:nvSpPr>
        <p:spPr/>
        <p:txBody>
          <a:bodyPr/>
          <a:lstStyle/>
          <a:p>
            <a:r>
              <a:rPr lang="en-IE" dirty="0" smtClean="0"/>
              <a:t>This program is the parent process of every program running on the system. </a:t>
            </a:r>
          </a:p>
          <a:p>
            <a:r>
              <a:rPr lang="en-IE" dirty="0" smtClean="0"/>
              <a:t>This process always has a PID of 1 and is responsible for starting the rest of the processes that make up a running Linux system.</a:t>
            </a:r>
          </a:p>
          <a:p>
            <a:endParaRPr lang="en-I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t>
            </a:r>
            <a:r>
              <a:rPr lang="en-IE" dirty="0" err="1" smtClean="0"/>
              <a:t>sbin</a:t>
            </a:r>
            <a:r>
              <a:rPr lang="en-IE" dirty="0" smtClean="0"/>
              <a:t>/init</a:t>
            </a:r>
            <a:endParaRPr lang="en-IE"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IE" b="1" dirty="0" smtClean="0"/>
              <a:t>init</a:t>
            </a:r>
            <a:r>
              <a:rPr lang="en-IE" dirty="0" smtClean="0"/>
              <a:t> on </a:t>
            </a:r>
            <a:r>
              <a:rPr lang="en-IE" dirty="0" err="1" smtClean="0"/>
              <a:t>Ubuntu</a:t>
            </a:r>
            <a:r>
              <a:rPr lang="en-IE" dirty="0" smtClean="0"/>
              <a:t> Server is different from what you might be used to.</a:t>
            </a:r>
          </a:p>
          <a:p>
            <a:r>
              <a:rPr lang="en-IE" dirty="0" smtClean="0"/>
              <a:t>Most classic Linux distributions have used what is known as the </a:t>
            </a:r>
            <a:r>
              <a:rPr lang="en-IE" b="1" dirty="0" smtClean="0"/>
              <a:t>System V init model </a:t>
            </a:r>
          </a:p>
          <a:p>
            <a:r>
              <a:rPr lang="en-IE" dirty="0" err="1" smtClean="0"/>
              <a:t>Ubuntu</a:t>
            </a:r>
            <a:r>
              <a:rPr lang="en-IE" dirty="0" smtClean="0"/>
              <a:t> Server has switched to a system known as </a:t>
            </a:r>
            <a:r>
              <a:rPr lang="en-IE" b="1" dirty="0" smtClean="0"/>
              <a:t>Upstart</a:t>
            </a:r>
            <a:r>
              <a:rPr lang="en-IE" dirty="0" smtClean="0"/>
              <a:t>. </a:t>
            </a:r>
          </a:p>
          <a:p>
            <a:r>
              <a:rPr lang="en-IE" dirty="0" err="1" smtClean="0"/>
              <a:t>Ubuntu</a:t>
            </a:r>
            <a:r>
              <a:rPr lang="en-IE" dirty="0" smtClean="0"/>
              <a:t> has still retained most of the outward structure of System V init such as </a:t>
            </a:r>
            <a:r>
              <a:rPr lang="en-IE" b="1" dirty="0" err="1" smtClean="0"/>
              <a:t>runlevels</a:t>
            </a:r>
            <a:r>
              <a:rPr lang="en-IE" dirty="0" smtClean="0"/>
              <a:t> and </a:t>
            </a:r>
            <a:r>
              <a:rPr lang="en-IE" b="1" dirty="0" smtClean="0"/>
              <a:t>/etc/</a:t>
            </a:r>
            <a:r>
              <a:rPr lang="en-IE" b="1" dirty="0" err="1" smtClean="0"/>
              <a:t>rc</a:t>
            </a:r>
            <a:r>
              <a:rPr lang="en-IE" b="1" dirty="0" smtClean="0"/>
              <a:t>?.d </a:t>
            </a:r>
            <a:r>
              <a:rPr lang="en-IE" dirty="0" smtClean="0"/>
              <a:t>directories for backward compatibility.</a:t>
            </a:r>
          </a:p>
          <a:p>
            <a:r>
              <a:rPr lang="en-IE" dirty="0" smtClean="0"/>
              <a:t>However, </a:t>
            </a:r>
            <a:r>
              <a:rPr lang="en-IE" b="1" dirty="0" smtClean="0"/>
              <a:t>Upstart</a:t>
            </a:r>
            <a:r>
              <a:rPr lang="en-IE" dirty="0" smtClean="0"/>
              <a:t> now manages everything under the hood.</a:t>
            </a:r>
            <a:endParaRPr lang="en-I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Classic System V Init</a:t>
            </a:r>
            <a:endParaRPr lang="en-IE" dirty="0"/>
          </a:p>
        </p:txBody>
      </p:sp>
      <p:sp>
        <p:nvSpPr>
          <p:cNvPr id="3" name="Content Placeholder 2"/>
          <p:cNvSpPr>
            <a:spLocks noGrp="1"/>
          </p:cNvSpPr>
          <p:nvPr>
            <p:ph idx="1"/>
          </p:nvPr>
        </p:nvSpPr>
        <p:spPr/>
        <p:txBody>
          <a:bodyPr>
            <a:normAutofit/>
          </a:bodyPr>
          <a:lstStyle/>
          <a:p>
            <a:r>
              <a:rPr lang="en-IE" dirty="0" smtClean="0"/>
              <a:t>Before discussing </a:t>
            </a:r>
            <a:r>
              <a:rPr lang="en-IE" b="1" dirty="0" smtClean="0"/>
              <a:t>Upstart</a:t>
            </a:r>
            <a:r>
              <a:rPr lang="en-IE" dirty="0" smtClean="0"/>
              <a:t> and how it works, it makes sense to first describe how the classic </a:t>
            </a:r>
            <a:r>
              <a:rPr lang="en-IE" b="1" dirty="0" smtClean="0"/>
              <a:t>System V init</a:t>
            </a:r>
            <a:r>
              <a:rPr lang="en-IE" dirty="0" smtClean="0"/>
              <a:t> system works and then discuss how </a:t>
            </a:r>
            <a:r>
              <a:rPr lang="en-IE" b="1" dirty="0" smtClean="0"/>
              <a:t>Upstart</a:t>
            </a:r>
            <a:r>
              <a:rPr lang="en-IE" dirty="0" smtClean="0"/>
              <a:t> manages everything.</a:t>
            </a:r>
          </a:p>
          <a:p>
            <a:r>
              <a:rPr lang="en-IE" dirty="0" smtClean="0"/>
              <a:t>In this style of init:</a:t>
            </a:r>
          </a:p>
          <a:p>
            <a:pPr lvl="1"/>
            <a:r>
              <a:rPr lang="en-IE" dirty="0" smtClean="0"/>
              <a:t> the init process reads a configuration file called </a:t>
            </a:r>
            <a:r>
              <a:rPr lang="en-IE" b="1" dirty="0" smtClean="0"/>
              <a:t>/etc/</a:t>
            </a:r>
            <a:r>
              <a:rPr lang="en-IE" b="1" dirty="0" err="1" smtClean="0"/>
              <a:t>inittab</a:t>
            </a:r>
            <a:r>
              <a:rPr lang="en-IE" dirty="0" smtClean="0"/>
              <a:t> to discover its default </a:t>
            </a:r>
            <a:r>
              <a:rPr lang="en-IE" dirty="0" err="1" smtClean="0"/>
              <a:t>runlevel</a:t>
            </a:r>
            <a:r>
              <a:rPr lang="en-IE" dirty="0" smtClean="0"/>
              <a:t>. It then enters that </a:t>
            </a:r>
            <a:r>
              <a:rPr lang="en-IE" dirty="0" err="1" smtClean="0"/>
              <a:t>runlevel</a:t>
            </a:r>
            <a:r>
              <a:rPr lang="en-IE" smtClean="0"/>
              <a:t> and starts </a:t>
            </a:r>
            <a:r>
              <a:rPr lang="en-IE" dirty="0" smtClean="0"/>
              <a:t>processes that have been configured to run at that </a:t>
            </a:r>
            <a:r>
              <a:rPr lang="en-IE" dirty="0" err="1" smtClean="0"/>
              <a:t>runlevel</a:t>
            </a:r>
            <a:r>
              <a:rPr lang="en-IE" dirty="0" smtClean="0"/>
              <a:t>.</a:t>
            </a:r>
            <a:endParaRPr lang="en-I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Classic System V Init</a:t>
            </a:r>
            <a:endParaRPr lang="en-IE"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buNone/>
            </a:pPr>
            <a:r>
              <a:rPr lang="en-IE" b="1" dirty="0" err="1" smtClean="0"/>
              <a:t>Runlevels</a:t>
            </a:r>
            <a:r>
              <a:rPr lang="en-IE" dirty="0" smtClean="0"/>
              <a:t>:</a:t>
            </a:r>
          </a:p>
          <a:p>
            <a:r>
              <a:rPr lang="en-IE" dirty="0"/>
              <a:t>D</a:t>
            </a:r>
            <a:r>
              <a:rPr lang="en-IE" dirty="0" smtClean="0"/>
              <a:t>ifferent system states</a:t>
            </a:r>
          </a:p>
          <a:p>
            <a:r>
              <a:rPr lang="en-IE" dirty="0" err="1"/>
              <a:t>L</a:t>
            </a:r>
            <a:r>
              <a:rPr lang="en-IE" dirty="0" err="1" smtClean="0"/>
              <a:t>abeled</a:t>
            </a:r>
            <a:r>
              <a:rPr lang="en-IE" dirty="0" smtClean="0"/>
              <a:t> by numbers ranging from 0 to 6</a:t>
            </a:r>
          </a:p>
          <a:p>
            <a:r>
              <a:rPr lang="en-IE" dirty="0"/>
              <a:t>E</a:t>
            </a:r>
            <a:r>
              <a:rPr lang="en-IE" dirty="0" smtClean="0"/>
              <a:t>ach number represents a different system state</a:t>
            </a:r>
          </a:p>
          <a:p>
            <a:r>
              <a:rPr lang="en-IE" dirty="0" err="1"/>
              <a:t>R</a:t>
            </a:r>
            <a:r>
              <a:rPr lang="en-IE" dirty="0" err="1" smtClean="0"/>
              <a:t>unlevel</a:t>
            </a:r>
            <a:r>
              <a:rPr lang="en-IE" dirty="0" smtClean="0"/>
              <a:t> 0 is reserved for a halted system state</a:t>
            </a:r>
          </a:p>
          <a:p>
            <a:pPr lvl="1"/>
            <a:r>
              <a:rPr lang="en-IE" dirty="0" smtClean="0"/>
              <a:t>the system shuts down all running processes, </a:t>
            </a:r>
            <a:r>
              <a:rPr lang="en-IE" dirty="0" err="1" smtClean="0"/>
              <a:t>unmounts</a:t>
            </a:r>
            <a:r>
              <a:rPr lang="en-IE" dirty="0" smtClean="0"/>
              <a:t> all file systems, and powers off</a:t>
            </a:r>
          </a:p>
          <a:p>
            <a:r>
              <a:rPr lang="en-IE" dirty="0" err="1"/>
              <a:t>R</a:t>
            </a:r>
            <a:r>
              <a:rPr lang="en-IE" dirty="0" err="1" smtClean="0"/>
              <a:t>unlevel</a:t>
            </a:r>
            <a:r>
              <a:rPr lang="en-IE" dirty="0" smtClean="0"/>
              <a:t> 6 is reserved for rebooting the machine.</a:t>
            </a:r>
          </a:p>
          <a:p>
            <a:r>
              <a:rPr lang="en-IE" dirty="0" err="1" smtClean="0"/>
              <a:t>Runlevel</a:t>
            </a:r>
            <a:r>
              <a:rPr lang="en-IE" dirty="0" smtClean="0"/>
              <a:t> 1 is reserved for single-user mode</a:t>
            </a:r>
          </a:p>
          <a:p>
            <a:r>
              <a:rPr lang="en-IE" dirty="0" err="1" smtClean="0"/>
              <a:t>Runlevels</a:t>
            </a:r>
            <a:r>
              <a:rPr lang="en-IE" dirty="0" smtClean="0"/>
              <a:t> 2 to 5 are left for the distribution and finally you to define</a:t>
            </a:r>
          </a:p>
          <a:p>
            <a:endParaRPr lang="en-I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Classic System V Init</a:t>
            </a:r>
            <a:endParaRPr lang="en-IE"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pPr>
              <a:buNone/>
            </a:pPr>
            <a:r>
              <a:rPr lang="en-IE" b="1" dirty="0" err="1" smtClean="0"/>
              <a:t>Runlevels</a:t>
            </a:r>
            <a:r>
              <a:rPr lang="en-IE" dirty="0" smtClean="0"/>
              <a:t>:</a:t>
            </a:r>
          </a:p>
          <a:p>
            <a:r>
              <a:rPr lang="en-IE" dirty="0" smtClean="0"/>
              <a:t>The idea behind having so many </a:t>
            </a:r>
            <a:r>
              <a:rPr lang="en-IE" dirty="0" err="1" smtClean="0"/>
              <a:t>runlevels</a:t>
            </a:r>
            <a:r>
              <a:rPr lang="en-IE" dirty="0" smtClean="0"/>
              <a:t> is to allow the user to create different modes the server could enter.</a:t>
            </a:r>
          </a:p>
          <a:p>
            <a:r>
              <a:rPr lang="en-IE" dirty="0" smtClean="0"/>
              <a:t>e.g. The user could define other </a:t>
            </a:r>
            <a:r>
              <a:rPr lang="en-IE" dirty="0" err="1" smtClean="0"/>
              <a:t>runlevels</a:t>
            </a:r>
            <a:r>
              <a:rPr lang="en-IE" dirty="0" smtClean="0"/>
              <a:t> to, for instance, start up a system without network access.</a:t>
            </a:r>
          </a:p>
          <a:p>
            <a:pPr lvl="1"/>
            <a:r>
              <a:rPr lang="en-IE" dirty="0" smtClean="0"/>
              <a:t>When you boot, you could pass an argument at the boot prompt to override the default </a:t>
            </a:r>
            <a:r>
              <a:rPr lang="en-IE" dirty="0" err="1" smtClean="0"/>
              <a:t>runlevel</a:t>
            </a:r>
            <a:r>
              <a:rPr lang="en-IE" dirty="0" smtClean="0"/>
              <a:t> with the </a:t>
            </a:r>
            <a:r>
              <a:rPr lang="en-IE" dirty="0" err="1" smtClean="0"/>
              <a:t>runlevel</a:t>
            </a:r>
            <a:r>
              <a:rPr lang="en-IE" dirty="0" smtClean="0"/>
              <a:t> of your choice.</a:t>
            </a:r>
          </a:p>
          <a:p>
            <a:pPr lvl="1"/>
            <a:r>
              <a:rPr lang="en-IE" dirty="0" smtClean="0"/>
              <a:t>Once the system is booted, you can also change the current </a:t>
            </a:r>
            <a:r>
              <a:rPr lang="en-IE" dirty="0" err="1" smtClean="0"/>
              <a:t>runlevel</a:t>
            </a:r>
            <a:r>
              <a:rPr lang="en-IE" dirty="0" smtClean="0"/>
              <a:t> with the init command followed by the </a:t>
            </a:r>
            <a:r>
              <a:rPr lang="en-IE" dirty="0" err="1" smtClean="0"/>
              <a:t>runlevel</a:t>
            </a:r>
            <a:r>
              <a:rPr lang="en-IE" dirty="0" smtClean="0"/>
              <a:t>.</a:t>
            </a:r>
            <a:endParaRPr lang="en-I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Classic System V Init</a:t>
            </a:r>
            <a:endParaRPr lang="en-IE" dirty="0"/>
          </a:p>
        </p:txBody>
      </p:sp>
      <p:sp>
        <p:nvSpPr>
          <p:cNvPr id="3" name="Content Placeholder 2"/>
          <p:cNvSpPr>
            <a:spLocks noGrp="1"/>
          </p:cNvSpPr>
          <p:nvPr>
            <p:ph idx="1"/>
          </p:nvPr>
        </p:nvSpPr>
        <p:spPr>
          <a:xfrm>
            <a:off x="457200" y="1219200"/>
            <a:ext cx="8229600" cy="5638800"/>
          </a:xfrm>
        </p:spPr>
        <p:txBody>
          <a:bodyPr>
            <a:normAutofit/>
          </a:bodyPr>
          <a:lstStyle/>
          <a:p>
            <a:pPr>
              <a:buNone/>
            </a:pPr>
            <a:r>
              <a:rPr lang="en-IE" b="1" dirty="0" smtClean="0"/>
              <a:t>Init Scripts</a:t>
            </a:r>
            <a:r>
              <a:rPr lang="en-IE" dirty="0" smtClean="0"/>
              <a:t>:</a:t>
            </a:r>
          </a:p>
          <a:p>
            <a:r>
              <a:rPr lang="en-IE" b="1" dirty="0" smtClean="0"/>
              <a:t>/etc/</a:t>
            </a:r>
            <a:r>
              <a:rPr lang="en-IE" b="1" dirty="0" err="1" smtClean="0"/>
              <a:t>init.d</a:t>
            </a:r>
            <a:r>
              <a:rPr lang="en-IE" dirty="0" smtClean="0"/>
              <a:t>: directory contains all of the start-up scripts for every service at every </a:t>
            </a:r>
            <a:r>
              <a:rPr lang="en-IE" dirty="0" err="1" smtClean="0"/>
              <a:t>runlevel</a:t>
            </a:r>
            <a:r>
              <a:rPr lang="en-IE" dirty="0" smtClean="0"/>
              <a:t>.</a:t>
            </a:r>
          </a:p>
          <a:p>
            <a:r>
              <a:rPr lang="en-IE" b="1" dirty="0" smtClean="0"/>
              <a:t>/etc/rc0.d through /etc/rc6.d</a:t>
            </a:r>
            <a:r>
              <a:rPr lang="en-IE" dirty="0" smtClean="0"/>
              <a:t>: directories contain the init scripts for each respective </a:t>
            </a:r>
            <a:r>
              <a:rPr lang="en-IE" dirty="0" err="1" smtClean="0"/>
              <a:t>runlevel</a:t>
            </a:r>
            <a:r>
              <a:rPr lang="en-IE" dirty="0" smtClean="0"/>
              <a:t>.</a:t>
            </a:r>
          </a:p>
          <a:p>
            <a:r>
              <a:rPr lang="en-IE" b="1" dirty="0" smtClean="0"/>
              <a:t>/etc/</a:t>
            </a:r>
            <a:r>
              <a:rPr lang="en-IE" b="1" dirty="0" err="1" smtClean="0"/>
              <a:t>rcS.d</a:t>
            </a:r>
            <a:r>
              <a:rPr lang="en-IE" dirty="0" smtClean="0"/>
              <a:t>: all of the system init scripts that init runs at start-up before it changes to a particular </a:t>
            </a:r>
            <a:r>
              <a:rPr lang="en-IE" dirty="0" err="1" smtClean="0"/>
              <a:t>runlevel</a:t>
            </a:r>
            <a:r>
              <a:rPr lang="en-IE"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Upstart</a:t>
            </a:r>
            <a:endParaRPr lang="en-IE" dirty="0"/>
          </a:p>
        </p:txBody>
      </p:sp>
      <p:sp>
        <p:nvSpPr>
          <p:cNvPr id="3" name="Content Placeholder 2"/>
          <p:cNvSpPr>
            <a:spLocks noGrp="1"/>
          </p:cNvSpPr>
          <p:nvPr>
            <p:ph idx="1"/>
          </p:nvPr>
        </p:nvSpPr>
        <p:spPr>
          <a:xfrm>
            <a:off x="457200" y="1295400"/>
            <a:ext cx="8229600" cy="5562600"/>
          </a:xfrm>
        </p:spPr>
        <p:txBody>
          <a:bodyPr>
            <a:normAutofit lnSpcReduction="10000"/>
          </a:bodyPr>
          <a:lstStyle/>
          <a:p>
            <a:r>
              <a:rPr lang="en-IE" dirty="0" smtClean="0"/>
              <a:t>System V init is a good system however, it is not without some drawbacks:</a:t>
            </a:r>
          </a:p>
          <a:p>
            <a:r>
              <a:rPr lang="en-IE" dirty="0" smtClean="0"/>
              <a:t>init scripts don’t automatically have a mechanism to </a:t>
            </a:r>
            <a:r>
              <a:rPr lang="en-IE" dirty="0" err="1" smtClean="0"/>
              <a:t>respawn</a:t>
            </a:r>
            <a:r>
              <a:rPr lang="en-IE" dirty="0" smtClean="0"/>
              <a:t> if the service dies.</a:t>
            </a:r>
          </a:p>
          <a:p>
            <a:pPr lvl="1"/>
            <a:r>
              <a:rPr lang="en-IE" dirty="0" smtClean="0"/>
              <a:t>E.g. </a:t>
            </a:r>
            <a:r>
              <a:rPr lang="en-IE" dirty="0" err="1" smtClean="0"/>
              <a:t>cron</a:t>
            </a:r>
            <a:r>
              <a:rPr lang="en-IE" dirty="0" smtClean="0"/>
              <a:t> daemon crash =&gt; need to create some other tool to monitor and restart that process</a:t>
            </a:r>
          </a:p>
          <a:p>
            <a:r>
              <a:rPr lang="en-IE" dirty="0" smtClean="0"/>
              <a:t>init scripts are generally affected only by changes in </a:t>
            </a:r>
            <a:r>
              <a:rPr lang="en-IE" dirty="0" err="1" smtClean="0"/>
              <a:t>runlevel</a:t>
            </a:r>
            <a:r>
              <a:rPr lang="en-IE" dirty="0" smtClean="0"/>
              <a:t> or when the system starts up but otherwise are not executed unless you do so manually.</a:t>
            </a:r>
          </a:p>
          <a:p>
            <a:pPr lvl="1"/>
            <a:r>
              <a:rPr lang="en-IE" dirty="0" smtClean="0"/>
              <a:t>E.g. </a:t>
            </a:r>
            <a:r>
              <a:rPr lang="en-IE" dirty="0"/>
              <a:t>Unplugging / Plugging in a network cable</a:t>
            </a:r>
            <a:r>
              <a:rPr lang="en-IE" dirty="0" smtClean="0"/>
              <a:t>!</a:t>
            </a:r>
          </a:p>
          <a:p>
            <a:endParaRPr lang="en-IE" dirty="0" smtClean="0"/>
          </a:p>
          <a:p>
            <a:endParaRPr lang="en-I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Upstart</a:t>
            </a:r>
            <a:endParaRPr lang="en-IE" dirty="0"/>
          </a:p>
        </p:txBody>
      </p:sp>
      <p:sp>
        <p:nvSpPr>
          <p:cNvPr id="3" name="Content Placeholder 2"/>
          <p:cNvSpPr>
            <a:spLocks noGrp="1"/>
          </p:cNvSpPr>
          <p:nvPr>
            <p:ph idx="1"/>
          </p:nvPr>
        </p:nvSpPr>
        <p:spPr>
          <a:xfrm>
            <a:off x="457200" y="1295400"/>
            <a:ext cx="8229600" cy="5562600"/>
          </a:xfrm>
        </p:spPr>
        <p:txBody>
          <a:bodyPr>
            <a:normAutofit/>
          </a:bodyPr>
          <a:lstStyle/>
          <a:p>
            <a:r>
              <a:rPr lang="en-IE" dirty="0" smtClean="0"/>
              <a:t>Upstart was designed to address some of the shortcomings of the System V init process &amp; provide a more robust system for managing services.</a:t>
            </a:r>
          </a:p>
          <a:p>
            <a:r>
              <a:rPr lang="en-IE" dirty="0" smtClean="0"/>
              <a:t>Event-driven: monitors the system for certain events to occur, and when they do, Upstart can be configured to take action based on those events.</a:t>
            </a:r>
          </a:p>
          <a:p>
            <a:pPr lvl="1"/>
            <a:r>
              <a:rPr lang="en-IE" dirty="0" smtClean="0"/>
              <a:t>E.g. Unplugging / Plugging in a network cable!</a:t>
            </a:r>
          </a:p>
          <a:p>
            <a:pPr lvl="1"/>
            <a:r>
              <a:rPr lang="en-IE" dirty="0" smtClean="0"/>
              <a:t>You can create an Upstart script to deal with this</a:t>
            </a:r>
          </a:p>
          <a:p>
            <a:pPr lvl="1"/>
            <a:endParaRPr lang="en-IE" dirty="0" smtClean="0"/>
          </a:p>
          <a:p>
            <a:endParaRPr lang="en-IE" dirty="0" smtClean="0"/>
          </a:p>
          <a:p>
            <a:endParaRPr lang="en-I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Here’s what.........</a:t>
            </a:r>
            <a:endParaRPr lang="en-IE" dirty="0"/>
          </a:p>
        </p:txBody>
      </p:sp>
      <p:sp>
        <p:nvSpPr>
          <p:cNvPr id="3" name="Content Placeholder 2"/>
          <p:cNvSpPr>
            <a:spLocks noGrp="1"/>
          </p:cNvSpPr>
          <p:nvPr>
            <p:ph idx="1"/>
          </p:nvPr>
        </p:nvSpPr>
        <p:spPr/>
        <p:txBody>
          <a:bodyPr/>
          <a:lstStyle/>
          <a:p>
            <a:r>
              <a:rPr lang="en-IE" dirty="0" smtClean="0"/>
              <a:t>Think of this presentation as that minute or two behind the wheel of a new car! </a:t>
            </a:r>
          </a:p>
          <a:p>
            <a:r>
              <a:rPr lang="en-IE" dirty="0" smtClean="0"/>
              <a:t>We’ll cover some core commands a new administrator should know. </a:t>
            </a:r>
          </a:p>
          <a:p>
            <a:r>
              <a:rPr lang="en-IE" dirty="0" smtClean="0"/>
              <a:t>Explain the </a:t>
            </a:r>
            <a:r>
              <a:rPr lang="en-IE" dirty="0" err="1" smtClean="0"/>
              <a:t>Ubuntu</a:t>
            </a:r>
            <a:r>
              <a:rPr lang="en-IE" dirty="0" smtClean="0"/>
              <a:t> boot process </a:t>
            </a:r>
          </a:p>
          <a:p>
            <a:r>
              <a:rPr lang="en-IE" dirty="0" smtClean="0"/>
              <a:t>Describe the main directories that make up an </a:t>
            </a:r>
            <a:r>
              <a:rPr lang="en-IE" dirty="0" err="1" smtClean="0"/>
              <a:t>Ubuntu</a:t>
            </a:r>
            <a:r>
              <a:rPr lang="en-IE" dirty="0" smtClean="0"/>
              <a:t> system</a:t>
            </a:r>
          </a:p>
          <a:p>
            <a:r>
              <a:rPr lang="en-IE" dirty="0" smtClean="0"/>
              <a:t>...and finally - talk a bit about networking.</a:t>
            </a:r>
            <a:endParaRPr lang="en-I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Upstart</a:t>
            </a:r>
            <a:endParaRPr lang="en-IE" dirty="0"/>
          </a:p>
        </p:txBody>
      </p:sp>
      <p:sp>
        <p:nvSpPr>
          <p:cNvPr id="3" name="Content Placeholder 2"/>
          <p:cNvSpPr>
            <a:spLocks noGrp="1"/>
          </p:cNvSpPr>
          <p:nvPr>
            <p:ph idx="1"/>
          </p:nvPr>
        </p:nvSpPr>
        <p:spPr/>
        <p:txBody>
          <a:bodyPr/>
          <a:lstStyle/>
          <a:p>
            <a:r>
              <a:rPr lang="en-IE" dirty="0" smtClean="0"/>
              <a:t>Upstart does not yet completely replace System V init, at least when it comes to services on the system.</a:t>
            </a:r>
          </a:p>
          <a:p>
            <a:r>
              <a:rPr lang="en-IE" dirty="0" smtClean="0"/>
              <a:t>It does replace the functionality of </a:t>
            </a:r>
            <a:r>
              <a:rPr lang="en-IE" b="1" dirty="0" smtClean="0"/>
              <a:t>init</a:t>
            </a:r>
            <a:r>
              <a:rPr lang="en-IE" dirty="0" smtClean="0"/>
              <a:t> and the </a:t>
            </a:r>
            <a:r>
              <a:rPr lang="en-IE" b="1" dirty="0" smtClean="0"/>
              <a:t>/etc/</a:t>
            </a:r>
            <a:r>
              <a:rPr lang="en-IE" b="1" dirty="0" err="1" smtClean="0"/>
              <a:t>inittab</a:t>
            </a:r>
            <a:r>
              <a:rPr lang="en-IE" dirty="0" smtClean="0"/>
              <a:t> file and manages changes to </a:t>
            </a:r>
            <a:r>
              <a:rPr lang="en-IE" dirty="0" err="1" smtClean="0"/>
              <a:t>runlevels</a:t>
            </a:r>
            <a:r>
              <a:rPr lang="en-IE" dirty="0" smtClean="0"/>
              <a:t>, system start-up and shutdown, console </a:t>
            </a:r>
            <a:r>
              <a:rPr lang="en-IE" dirty="0" err="1" smtClean="0"/>
              <a:t>ttys</a:t>
            </a:r>
            <a:r>
              <a:rPr lang="en-IE" dirty="0" smtClean="0"/>
              <a:t>.</a:t>
            </a:r>
          </a:p>
          <a:p>
            <a:endParaRPr lang="en-I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Upstart</a:t>
            </a:r>
            <a:endParaRPr lang="en-IE" dirty="0"/>
          </a:p>
        </p:txBody>
      </p:sp>
      <p:sp>
        <p:nvSpPr>
          <p:cNvPr id="3" name="Content Placeholder 2"/>
          <p:cNvSpPr>
            <a:spLocks noGrp="1"/>
          </p:cNvSpPr>
          <p:nvPr>
            <p:ph idx="1"/>
          </p:nvPr>
        </p:nvSpPr>
        <p:spPr/>
        <p:txBody>
          <a:bodyPr/>
          <a:lstStyle/>
          <a:p>
            <a:r>
              <a:rPr lang="en-IE" dirty="0" smtClean="0"/>
              <a:t>In a way, Upstart seeks ultimately to do away with multiple </a:t>
            </a:r>
            <a:r>
              <a:rPr lang="en-IE" dirty="0" err="1" smtClean="0"/>
              <a:t>runlevels</a:t>
            </a:r>
            <a:r>
              <a:rPr lang="en-IE" dirty="0" smtClean="0"/>
              <a:t>, </a:t>
            </a:r>
          </a:p>
          <a:p>
            <a:pPr lvl="1"/>
            <a:r>
              <a:rPr lang="en-IE" dirty="0" smtClean="0"/>
              <a:t>if all of your services were started and stopped via Upstart scripts instead of System V init scripts, you could simply set up particular events that would cause the system to enter one state or the other.</a:t>
            </a:r>
          </a:p>
          <a:p>
            <a:pPr lvl="1"/>
            <a:r>
              <a:rPr lang="en-IE" dirty="0" smtClean="0"/>
              <a:t>However, currently the system still does have multiple </a:t>
            </a:r>
            <a:r>
              <a:rPr lang="en-IE" dirty="0" err="1" smtClean="0"/>
              <a:t>runlevels</a:t>
            </a:r>
            <a:endParaRPr lang="en-I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Services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The kernel and initial boot process are important parts of an </a:t>
            </a:r>
            <a:r>
              <a:rPr lang="en-IE" dirty="0" err="1" smtClean="0"/>
              <a:t>Ubuntu</a:t>
            </a:r>
            <a:r>
              <a:rPr lang="en-IE" dirty="0" smtClean="0"/>
              <a:t> server, but ultimately a server exists (and gets its name) because of services.</a:t>
            </a:r>
          </a:p>
          <a:p>
            <a:r>
              <a:rPr lang="en-IE" dirty="0" smtClean="0"/>
              <a:t>A service is some function that your computer provides via software on the system.</a:t>
            </a:r>
          </a:p>
          <a:p>
            <a:r>
              <a:rPr lang="en-IE" dirty="0" smtClean="0"/>
              <a:t>That software, and the computer that runs it, is typically referred to as a server. </a:t>
            </a:r>
          </a:p>
          <a:p>
            <a:r>
              <a:rPr lang="en-IE" dirty="0" smtClean="0"/>
              <a:t>A computer might run a number of services such as a Web server, a file server, and DNS, all on the same machine.</a:t>
            </a:r>
            <a:endParaRPr lang="en-I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Services</a:t>
            </a:r>
            <a:endParaRPr lang="en-IE" dirty="0"/>
          </a:p>
        </p:txBody>
      </p:sp>
      <p:sp>
        <p:nvSpPr>
          <p:cNvPr id="3" name="Content Placeholder 2"/>
          <p:cNvSpPr>
            <a:spLocks noGrp="1"/>
          </p:cNvSpPr>
          <p:nvPr>
            <p:ph idx="1"/>
          </p:nvPr>
        </p:nvSpPr>
        <p:spPr/>
        <p:txBody>
          <a:bodyPr/>
          <a:lstStyle/>
          <a:p>
            <a:r>
              <a:rPr lang="en-IE" dirty="0" smtClean="0"/>
              <a:t>There are two main ways that services are managed on </a:t>
            </a:r>
            <a:r>
              <a:rPr lang="en-IE" dirty="0" err="1" smtClean="0"/>
              <a:t>Ubuntu</a:t>
            </a:r>
            <a:r>
              <a:rPr lang="en-IE" dirty="0" smtClean="0"/>
              <a:t>:</a:t>
            </a:r>
          </a:p>
          <a:p>
            <a:pPr lvl="1"/>
            <a:r>
              <a:rPr lang="en-IE" dirty="0" smtClean="0"/>
              <a:t>init scripts</a:t>
            </a:r>
          </a:p>
          <a:p>
            <a:pPr lvl="1"/>
            <a:r>
              <a:rPr lang="en-IE" dirty="0" smtClean="0"/>
              <a:t>a program called </a:t>
            </a:r>
            <a:r>
              <a:rPr lang="en-IE" dirty="0" err="1" smtClean="0"/>
              <a:t>xinetd</a:t>
            </a:r>
            <a:endParaRPr lang="en-I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Services</a:t>
            </a:r>
            <a:endParaRPr lang="en-IE"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pPr>
              <a:buNone/>
            </a:pPr>
            <a:r>
              <a:rPr lang="en-IE" b="1" dirty="0" smtClean="0"/>
              <a:t>Init scripts:</a:t>
            </a:r>
          </a:p>
          <a:p>
            <a:r>
              <a:rPr lang="en-IE" dirty="0" smtClean="0"/>
              <a:t>Remember:</a:t>
            </a:r>
          </a:p>
          <a:p>
            <a:pPr lvl="1"/>
            <a:r>
              <a:rPr lang="en-IE" dirty="0" smtClean="0"/>
              <a:t> init scripts reside in /etc/</a:t>
            </a:r>
            <a:r>
              <a:rPr lang="en-IE" dirty="0" err="1" smtClean="0"/>
              <a:t>init.d</a:t>
            </a:r>
            <a:r>
              <a:rPr lang="en-IE" dirty="0" smtClean="0"/>
              <a:t> and have </a:t>
            </a:r>
            <a:r>
              <a:rPr lang="en-IE" dirty="0" err="1" smtClean="0"/>
              <a:t>symlinks</a:t>
            </a:r>
            <a:r>
              <a:rPr lang="en-IE" dirty="0" smtClean="0"/>
              <a:t> in /etc/</a:t>
            </a:r>
            <a:r>
              <a:rPr lang="en-IE" dirty="0" err="1" smtClean="0"/>
              <a:t>rc</a:t>
            </a:r>
            <a:r>
              <a:rPr lang="en-IE" dirty="0" smtClean="0"/>
              <a:t>?.d directories, where ? is a number representing a </a:t>
            </a:r>
            <a:r>
              <a:rPr lang="en-IE" dirty="0" err="1" smtClean="0"/>
              <a:t>runlevel</a:t>
            </a:r>
            <a:endParaRPr lang="en-IE" dirty="0" smtClean="0"/>
          </a:p>
          <a:p>
            <a:r>
              <a:rPr lang="en-IE" dirty="0" smtClean="0"/>
              <a:t>Each of these scripts accepts at least two arguments:</a:t>
            </a:r>
          </a:p>
          <a:p>
            <a:pPr lvl="1"/>
            <a:r>
              <a:rPr lang="en-IE" dirty="0" smtClean="0"/>
              <a:t> start and stop, which start and stop the service, respectively.</a:t>
            </a:r>
          </a:p>
          <a:p>
            <a:r>
              <a:rPr lang="en-IE" dirty="0" smtClean="0"/>
              <a:t>Most services support extended options:</a:t>
            </a:r>
          </a:p>
          <a:p>
            <a:pPr lvl="1"/>
            <a:r>
              <a:rPr lang="en-IE" i="1" dirty="0" smtClean="0"/>
              <a:t>restart</a:t>
            </a:r>
            <a:r>
              <a:rPr lang="en-IE" dirty="0" smtClean="0"/>
              <a:t>: runs the stop portion of the script and then the start</a:t>
            </a:r>
          </a:p>
          <a:p>
            <a:pPr lvl="1"/>
            <a:r>
              <a:rPr lang="en-IE" dirty="0" smtClean="0"/>
              <a:t> </a:t>
            </a:r>
            <a:r>
              <a:rPr lang="en-IE" i="1" dirty="0" smtClean="0"/>
              <a:t>reload</a:t>
            </a:r>
            <a:r>
              <a:rPr lang="en-IE" dirty="0" smtClean="0"/>
              <a:t>: tells the service to reread its configuration file when it can</a:t>
            </a:r>
          </a:p>
          <a:p>
            <a:pPr lvl="1"/>
            <a:r>
              <a:rPr lang="en-IE" dirty="0" smtClean="0"/>
              <a:t> </a:t>
            </a:r>
            <a:r>
              <a:rPr lang="en-IE" i="1" dirty="0" smtClean="0"/>
              <a:t>force-reload</a:t>
            </a:r>
            <a:r>
              <a:rPr lang="en-IE" dirty="0" smtClean="0"/>
              <a:t>: forcibly reloads the service’s configuration</a:t>
            </a:r>
          </a:p>
          <a:p>
            <a:pPr lvl="1"/>
            <a:r>
              <a:rPr lang="en-IE" dirty="0" smtClean="0"/>
              <a:t> </a:t>
            </a:r>
            <a:r>
              <a:rPr lang="en-IE" i="1" dirty="0" smtClean="0"/>
              <a:t>status</a:t>
            </a:r>
            <a:r>
              <a:rPr lang="en-IE" dirty="0" smtClean="0"/>
              <a:t>: reports the current status of the service, typically whether it is running or not</a:t>
            </a:r>
            <a:endParaRPr lang="en-I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Services</a:t>
            </a:r>
            <a:endParaRPr lang="en-IE"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a:buNone/>
            </a:pPr>
            <a:r>
              <a:rPr lang="en-IE" b="1" dirty="0" smtClean="0"/>
              <a:t>Init scripts Example:</a:t>
            </a:r>
          </a:p>
          <a:p>
            <a:pPr>
              <a:buNone/>
            </a:pPr>
            <a:r>
              <a:rPr lang="en-IE" dirty="0" smtClean="0"/>
              <a:t>$ /etc/</a:t>
            </a:r>
            <a:r>
              <a:rPr lang="en-IE" dirty="0" err="1" smtClean="0"/>
              <a:t>init.d</a:t>
            </a:r>
            <a:r>
              <a:rPr lang="en-IE" dirty="0" smtClean="0"/>
              <a:t>/networking</a:t>
            </a:r>
          </a:p>
          <a:p>
            <a:pPr>
              <a:buNone/>
            </a:pPr>
            <a:r>
              <a:rPr lang="en-IE" dirty="0" smtClean="0"/>
              <a:t>Usage: /etc/</a:t>
            </a:r>
            <a:r>
              <a:rPr lang="en-IE" dirty="0" err="1" smtClean="0"/>
              <a:t>init.d</a:t>
            </a:r>
            <a:r>
              <a:rPr lang="en-IE" dirty="0" smtClean="0"/>
              <a:t>/networking {</a:t>
            </a:r>
            <a:r>
              <a:rPr lang="en-IE" dirty="0" err="1" smtClean="0"/>
              <a:t>start|stop|restart|force</a:t>
            </a:r>
            <a:r>
              <a:rPr lang="en-IE" dirty="0" smtClean="0"/>
              <a:t>-reload}</a:t>
            </a:r>
          </a:p>
          <a:p>
            <a:pPr>
              <a:buNone/>
            </a:pPr>
            <a:r>
              <a:rPr lang="en-IE" b="1" dirty="0" smtClean="0"/>
              <a:t>If I wanted to restart the networking service, I could type either</a:t>
            </a:r>
          </a:p>
          <a:p>
            <a:pPr>
              <a:buNone/>
            </a:pPr>
            <a:r>
              <a:rPr lang="en-IE" dirty="0" smtClean="0"/>
              <a:t>$ </a:t>
            </a:r>
            <a:r>
              <a:rPr lang="en-IE" dirty="0" err="1" smtClean="0"/>
              <a:t>sudo</a:t>
            </a:r>
            <a:r>
              <a:rPr lang="en-IE" dirty="0" smtClean="0"/>
              <a:t> /etc/</a:t>
            </a:r>
            <a:r>
              <a:rPr lang="en-IE" dirty="0" err="1" smtClean="0"/>
              <a:t>init.d</a:t>
            </a:r>
            <a:r>
              <a:rPr lang="en-IE" dirty="0" smtClean="0"/>
              <a:t>/networking stop</a:t>
            </a:r>
          </a:p>
          <a:p>
            <a:pPr>
              <a:buNone/>
            </a:pPr>
            <a:r>
              <a:rPr lang="en-IE" dirty="0" smtClean="0"/>
              <a:t>$ </a:t>
            </a:r>
            <a:r>
              <a:rPr lang="en-IE" dirty="0" err="1" smtClean="0"/>
              <a:t>sudo</a:t>
            </a:r>
            <a:r>
              <a:rPr lang="en-IE" dirty="0" smtClean="0"/>
              <a:t> /etc/</a:t>
            </a:r>
            <a:r>
              <a:rPr lang="en-IE" dirty="0" err="1" smtClean="0"/>
              <a:t>init.d</a:t>
            </a:r>
            <a:r>
              <a:rPr lang="en-IE" dirty="0" smtClean="0"/>
              <a:t>/networking start</a:t>
            </a:r>
          </a:p>
          <a:p>
            <a:pPr>
              <a:buNone/>
            </a:pPr>
            <a:r>
              <a:rPr lang="en-IE" b="1" dirty="0" smtClean="0"/>
              <a:t>or the shorthand form</a:t>
            </a:r>
          </a:p>
          <a:p>
            <a:pPr>
              <a:buNone/>
            </a:pPr>
            <a:r>
              <a:rPr lang="en-IE" dirty="0" smtClean="0"/>
              <a:t>$ </a:t>
            </a:r>
            <a:r>
              <a:rPr lang="en-IE" dirty="0" err="1" smtClean="0"/>
              <a:t>sudo</a:t>
            </a:r>
            <a:r>
              <a:rPr lang="en-IE" dirty="0" smtClean="0"/>
              <a:t> /etc/</a:t>
            </a:r>
            <a:r>
              <a:rPr lang="en-IE" dirty="0" err="1" smtClean="0"/>
              <a:t>init.d</a:t>
            </a:r>
            <a:r>
              <a:rPr lang="en-IE" dirty="0" smtClean="0"/>
              <a:t>/networking restart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Services</a:t>
            </a:r>
            <a:endParaRPr lang="en-IE" dirty="0"/>
          </a:p>
        </p:txBody>
      </p:sp>
      <p:sp>
        <p:nvSpPr>
          <p:cNvPr id="3" name="Content Placeholder 2"/>
          <p:cNvSpPr>
            <a:spLocks noGrp="1"/>
          </p:cNvSpPr>
          <p:nvPr>
            <p:ph idx="1"/>
          </p:nvPr>
        </p:nvSpPr>
        <p:spPr>
          <a:xfrm>
            <a:off x="457200" y="1219200"/>
            <a:ext cx="8229600" cy="5638800"/>
          </a:xfrm>
        </p:spPr>
        <p:txBody>
          <a:bodyPr>
            <a:normAutofit fontScale="92500" lnSpcReduction="20000"/>
          </a:bodyPr>
          <a:lstStyle/>
          <a:p>
            <a:pPr>
              <a:buNone/>
            </a:pPr>
            <a:r>
              <a:rPr lang="en-IE" b="1" dirty="0" err="1" smtClean="0"/>
              <a:t>Xinetd</a:t>
            </a:r>
            <a:r>
              <a:rPr lang="en-IE" b="1" dirty="0" smtClean="0"/>
              <a:t>:</a:t>
            </a:r>
          </a:p>
          <a:p>
            <a:r>
              <a:rPr lang="en-IE" dirty="0" smtClean="0"/>
              <a:t>Updated version of the classic </a:t>
            </a:r>
            <a:r>
              <a:rPr lang="en-IE" dirty="0" err="1" smtClean="0"/>
              <a:t>inetd</a:t>
            </a:r>
            <a:r>
              <a:rPr lang="en-IE" dirty="0" smtClean="0"/>
              <a:t> service and was created to be more efficient with resources on a server.</a:t>
            </a:r>
          </a:p>
          <a:p>
            <a:r>
              <a:rPr lang="en-IE" dirty="0" smtClean="0"/>
              <a:t>The problem with init scripts: when a system boots and a service starts, the service could sit there idly for days or weeks before it gets accessed, wasting valuable server resources.</a:t>
            </a:r>
          </a:p>
          <a:p>
            <a:r>
              <a:rPr lang="en-IE" dirty="0" smtClean="0"/>
              <a:t>Solution: </a:t>
            </a:r>
            <a:r>
              <a:rPr lang="en-IE" dirty="0" err="1" smtClean="0"/>
              <a:t>Xinetd</a:t>
            </a:r>
            <a:r>
              <a:rPr lang="en-IE" dirty="0" smtClean="0"/>
              <a:t> listens on all the ports its child services use. If a connection is made on a port, </a:t>
            </a:r>
            <a:r>
              <a:rPr lang="en-IE" dirty="0" err="1" smtClean="0"/>
              <a:t>Xinetd</a:t>
            </a:r>
            <a:r>
              <a:rPr lang="en-IE" dirty="0" smtClean="0"/>
              <a:t> will spawn the service that corresponds to that port - once the connection is finished, the service exits until it is needed again.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Services</a:t>
            </a:r>
            <a:endParaRPr lang="en-IE" dirty="0"/>
          </a:p>
        </p:txBody>
      </p:sp>
      <p:sp>
        <p:nvSpPr>
          <p:cNvPr id="3" name="Content Placeholder 2"/>
          <p:cNvSpPr>
            <a:spLocks noGrp="1"/>
          </p:cNvSpPr>
          <p:nvPr>
            <p:ph idx="1"/>
          </p:nvPr>
        </p:nvSpPr>
        <p:spPr>
          <a:xfrm>
            <a:off x="457200" y="1219200"/>
            <a:ext cx="8229600" cy="5638800"/>
          </a:xfrm>
        </p:spPr>
        <p:txBody>
          <a:bodyPr>
            <a:normAutofit/>
          </a:bodyPr>
          <a:lstStyle/>
          <a:p>
            <a:pPr>
              <a:buNone/>
            </a:pPr>
            <a:r>
              <a:rPr lang="en-IE" b="1" dirty="0" err="1" smtClean="0"/>
              <a:t>Xinetd</a:t>
            </a:r>
            <a:r>
              <a:rPr lang="en-IE" b="1" dirty="0" smtClean="0"/>
              <a:t>:</a:t>
            </a:r>
          </a:p>
          <a:p>
            <a:r>
              <a:rPr lang="en-IE" dirty="0" smtClean="0"/>
              <a:t>no longer installed by default, but if you want to use it, just type:</a:t>
            </a:r>
          </a:p>
          <a:p>
            <a:pPr lvl="1"/>
            <a:r>
              <a:rPr lang="en-IE" dirty="0" smtClean="0"/>
              <a:t> </a:t>
            </a:r>
            <a:r>
              <a:rPr lang="en-IE" dirty="0" err="1" smtClean="0"/>
              <a:t>sudo</a:t>
            </a:r>
            <a:r>
              <a:rPr lang="en-IE" dirty="0" smtClean="0"/>
              <a:t> apt-get install </a:t>
            </a:r>
            <a:r>
              <a:rPr lang="en-IE" dirty="0" err="1" smtClean="0"/>
              <a:t>xinetd</a:t>
            </a:r>
            <a:r>
              <a:rPr lang="en-IE"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On </a:t>
            </a:r>
            <a:r>
              <a:rPr lang="en-IE" dirty="0" err="1" smtClean="0"/>
              <a:t>Ubuntu</a:t>
            </a:r>
            <a:r>
              <a:rPr lang="en-IE" dirty="0" smtClean="0"/>
              <a:t> desktop:</a:t>
            </a:r>
          </a:p>
          <a:p>
            <a:pPr lvl="1"/>
            <a:r>
              <a:rPr lang="en-IE" dirty="0" smtClean="0"/>
              <a:t>directories on the system are somewhat obscured and settings are changed via GUI tools. </a:t>
            </a:r>
          </a:p>
          <a:p>
            <a:r>
              <a:rPr lang="en-IE" dirty="0" smtClean="0"/>
              <a:t>On </a:t>
            </a:r>
            <a:r>
              <a:rPr lang="en-IE" dirty="0" err="1" smtClean="0"/>
              <a:t>Ubuntu</a:t>
            </a:r>
            <a:r>
              <a:rPr lang="en-IE" dirty="0" smtClean="0"/>
              <a:t> server: </a:t>
            </a:r>
          </a:p>
          <a:p>
            <a:pPr lvl="1"/>
            <a:r>
              <a:rPr lang="en-IE" dirty="0" smtClean="0"/>
              <a:t>you manage things from the trusty old command line, so you quickly get introduced to a number of directories on the root file system.</a:t>
            </a:r>
          </a:p>
          <a:p>
            <a:r>
              <a:rPr lang="en-IE" dirty="0" smtClean="0"/>
              <a:t>For a list of directories see:</a:t>
            </a:r>
          </a:p>
          <a:p>
            <a:r>
              <a:rPr lang="en-IE" dirty="0" smtClean="0">
                <a:hlinkClick r:id="rId2"/>
              </a:rPr>
              <a:t>http://tldp.org/LDP/Linux-Filesystem-Hierarchy/html/index.html</a:t>
            </a:r>
            <a:endParaRPr lang="en-IE" dirty="0" smtClean="0"/>
          </a:p>
          <a:p>
            <a:endParaRPr lang="en-I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buNone/>
            </a:pPr>
            <a:r>
              <a:rPr lang="en-IE" b="1" dirty="0" smtClean="0"/>
              <a:t>Some important directories:</a:t>
            </a:r>
          </a:p>
          <a:p>
            <a:r>
              <a:rPr lang="en-IE" b="1" dirty="0" smtClean="0"/>
              <a:t>/bin </a:t>
            </a:r>
            <a:r>
              <a:rPr lang="en-IE" dirty="0" smtClean="0"/>
              <a:t>You will find commands like </a:t>
            </a:r>
            <a:r>
              <a:rPr lang="en-IE" dirty="0" err="1" smtClean="0"/>
              <a:t>ps</a:t>
            </a:r>
            <a:r>
              <a:rPr lang="en-IE" dirty="0" smtClean="0"/>
              <a:t>, </a:t>
            </a:r>
            <a:r>
              <a:rPr lang="en-IE" dirty="0" err="1" smtClean="0"/>
              <a:t>ls</a:t>
            </a:r>
            <a:r>
              <a:rPr lang="en-IE" dirty="0" smtClean="0"/>
              <a:t>, </a:t>
            </a:r>
            <a:r>
              <a:rPr lang="en-IE" dirty="0" err="1" smtClean="0"/>
              <a:t>rm</a:t>
            </a:r>
            <a:r>
              <a:rPr lang="en-IE" dirty="0" smtClean="0"/>
              <a:t>, </a:t>
            </a:r>
            <a:r>
              <a:rPr lang="en-IE" dirty="0" err="1" smtClean="0"/>
              <a:t>mv</a:t>
            </a:r>
            <a:r>
              <a:rPr lang="en-IE" dirty="0" smtClean="0"/>
              <a:t>, </a:t>
            </a:r>
            <a:r>
              <a:rPr lang="en-IE" dirty="0" err="1" smtClean="0"/>
              <a:t>chmod</a:t>
            </a:r>
            <a:r>
              <a:rPr lang="en-IE" dirty="0" smtClean="0"/>
              <a:t>, </a:t>
            </a:r>
            <a:r>
              <a:rPr lang="en-IE" dirty="0" err="1" smtClean="0"/>
              <a:t>df</a:t>
            </a:r>
            <a:r>
              <a:rPr lang="en-IE" dirty="0" smtClean="0"/>
              <a:t>, and other core programs in this directory.</a:t>
            </a:r>
          </a:p>
          <a:p>
            <a:r>
              <a:rPr lang="en-IE" b="1" dirty="0" smtClean="0"/>
              <a:t>/</a:t>
            </a:r>
            <a:r>
              <a:rPr lang="en-IE" b="1" dirty="0" err="1" smtClean="0"/>
              <a:t>sbin</a:t>
            </a:r>
            <a:r>
              <a:rPr lang="en-IE" b="1" dirty="0" smtClean="0"/>
              <a:t> </a:t>
            </a:r>
            <a:r>
              <a:rPr lang="en-IE" dirty="0" smtClean="0"/>
              <a:t>similar function to /bin. You will find programs such as </a:t>
            </a:r>
            <a:r>
              <a:rPr lang="en-IE" dirty="0" err="1" smtClean="0"/>
              <a:t>fsck</a:t>
            </a:r>
            <a:r>
              <a:rPr lang="en-IE" dirty="0" smtClean="0"/>
              <a:t>, </a:t>
            </a:r>
            <a:r>
              <a:rPr lang="en-IE" dirty="0" err="1" smtClean="0"/>
              <a:t>ifconfig</a:t>
            </a:r>
            <a:r>
              <a:rPr lang="en-IE" dirty="0" smtClean="0"/>
              <a:t>, </a:t>
            </a:r>
            <a:r>
              <a:rPr lang="en-IE" dirty="0" err="1" smtClean="0"/>
              <a:t>mkfs</a:t>
            </a:r>
            <a:r>
              <a:rPr lang="en-IE" dirty="0" smtClean="0"/>
              <a:t>, route, and init here</a:t>
            </a:r>
          </a:p>
          <a:p>
            <a:r>
              <a:rPr lang="en-IE" b="1" dirty="0" smtClean="0"/>
              <a:t>/lib </a:t>
            </a:r>
            <a:r>
              <a:rPr lang="en-IE" dirty="0" smtClean="0"/>
              <a:t>core system libraries the system needs to complete the boot process and use the binaries under /bin and /</a:t>
            </a:r>
            <a:r>
              <a:rPr lang="en-IE" dirty="0" err="1" smtClean="0"/>
              <a:t>sbin</a:t>
            </a:r>
            <a:r>
              <a:rPr lang="en-IE" dirty="0" smtClean="0"/>
              <a:t>. All of the kernel’s modules are also found here under /lib/modules/.</a:t>
            </a:r>
            <a:endParaRPr lang="en-I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E" dirty="0" smtClean="0"/>
              <a:t>Core Commands</a:t>
            </a:r>
            <a:endParaRPr lang="en-IE" dirty="0"/>
          </a:p>
        </p:txBody>
      </p:sp>
      <p:sp>
        <p:nvSpPr>
          <p:cNvPr id="3" name="Content Placeholder 2"/>
          <p:cNvSpPr>
            <a:spLocks noGrp="1"/>
          </p:cNvSpPr>
          <p:nvPr>
            <p:ph idx="1"/>
          </p:nvPr>
        </p:nvSpPr>
        <p:spPr/>
        <p:txBody>
          <a:bodyPr/>
          <a:lstStyle/>
          <a:p>
            <a:r>
              <a:rPr lang="en-IE" dirty="0" smtClean="0"/>
              <a:t>Really all you need is what you already know</a:t>
            </a:r>
          </a:p>
          <a:p>
            <a:r>
              <a:rPr lang="en-IE" dirty="0" smtClean="0"/>
              <a:t>To perform CLI Admin you need to be able to:</a:t>
            </a:r>
          </a:p>
          <a:p>
            <a:pPr lvl="1"/>
            <a:r>
              <a:rPr lang="en-IE" dirty="0" smtClean="0"/>
              <a:t>Move around the System</a:t>
            </a:r>
          </a:p>
          <a:p>
            <a:pPr lvl="1"/>
            <a:r>
              <a:rPr lang="en-IE" dirty="0" smtClean="0"/>
              <a:t>Modify File Ownership</a:t>
            </a:r>
          </a:p>
          <a:p>
            <a:pPr lvl="1"/>
            <a:r>
              <a:rPr lang="en-IE" dirty="0" smtClean="0"/>
              <a:t>Check Running Processes</a:t>
            </a:r>
          </a:p>
          <a:p>
            <a:pPr lvl="1"/>
            <a:r>
              <a:rPr lang="en-IE" dirty="0" smtClean="0"/>
              <a:t>Edit Files</a:t>
            </a:r>
          </a:p>
          <a:p>
            <a:pPr lvl="1"/>
            <a:r>
              <a:rPr lang="en-IE" dirty="0" smtClean="0"/>
              <a:t>Become Root</a:t>
            </a:r>
          </a:p>
          <a:p>
            <a:pPr lvl="1"/>
            <a:endParaRPr lang="en-I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buNone/>
            </a:pPr>
            <a:r>
              <a:rPr lang="en-IE" b="1" dirty="0" smtClean="0"/>
              <a:t>Some important directories:</a:t>
            </a:r>
          </a:p>
          <a:p>
            <a:r>
              <a:rPr lang="en-IE" b="1" dirty="0" smtClean="0"/>
              <a:t>/</a:t>
            </a:r>
            <a:r>
              <a:rPr lang="en-IE" b="1" dirty="0" err="1" smtClean="0"/>
              <a:t>usr</a:t>
            </a:r>
            <a:r>
              <a:rPr lang="en-IE" b="1" dirty="0" smtClean="0"/>
              <a:t> </a:t>
            </a:r>
            <a:r>
              <a:rPr lang="en-IE" dirty="0" smtClean="0"/>
              <a:t>intended to store all of the noncritical binaries and libraries for the system.</a:t>
            </a:r>
          </a:p>
          <a:p>
            <a:r>
              <a:rPr lang="en-IE" b="1" dirty="0" smtClean="0"/>
              <a:t>/</a:t>
            </a:r>
            <a:r>
              <a:rPr lang="en-IE" b="1" dirty="0" err="1" smtClean="0"/>
              <a:t>usr</a:t>
            </a:r>
            <a:r>
              <a:rPr lang="en-IE" b="1" dirty="0" smtClean="0"/>
              <a:t>/bin </a:t>
            </a:r>
            <a:r>
              <a:rPr lang="en-IE" dirty="0" smtClean="0"/>
              <a:t>similar to /bin, only it stores the rest of the binaries on the system that aren’t considered critical. You will find commands like man, </a:t>
            </a:r>
            <a:r>
              <a:rPr lang="en-IE" dirty="0" err="1" smtClean="0"/>
              <a:t>gzip</a:t>
            </a:r>
            <a:r>
              <a:rPr lang="en-IE" dirty="0" smtClean="0"/>
              <a:t>, </a:t>
            </a:r>
            <a:r>
              <a:rPr lang="en-IE" dirty="0" err="1" smtClean="0"/>
              <a:t>nano</a:t>
            </a:r>
            <a:r>
              <a:rPr lang="en-IE" dirty="0" smtClean="0"/>
              <a:t>, here</a:t>
            </a:r>
          </a:p>
          <a:p>
            <a:r>
              <a:rPr lang="en-IE" b="1" dirty="0" smtClean="0"/>
              <a:t>/</a:t>
            </a:r>
            <a:r>
              <a:rPr lang="en-IE" b="1" dirty="0" err="1" smtClean="0"/>
              <a:t>usr</a:t>
            </a:r>
            <a:r>
              <a:rPr lang="en-IE" b="1" dirty="0" smtClean="0"/>
              <a:t>/</a:t>
            </a:r>
            <a:r>
              <a:rPr lang="en-IE" b="1" dirty="0" err="1" smtClean="0"/>
              <a:t>sbin</a:t>
            </a:r>
            <a:r>
              <a:rPr lang="en-IE" b="1" dirty="0" smtClean="0"/>
              <a:t> </a:t>
            </a:r>
            <a:r>
              <a:rPr lang="en-IE" dirty="0" smtClean="0"/>
              <a:t>similar to /</a:t>
            </a:r>
            <a:r>
              <a:rPr lang="en-IE" dirty="0" err="1" smtClean="0"/>
              <a:t>sbin</a:t>
            </a:r>
            <a:r>
              <a:rPr lang="en-IE" dirty="0" smtClean="0"/>
              <a:t>, only it stores binaries for administrator use that aren’t critical to booting.</a:t>
            </a:r>
            <a:endParaRPr lang="en-IE"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buNone/>
            </a:pPr>
            <a:r>
              <a:rPr lang="en-IE" b="1" dirty="0" smtClean="0"/>
              <a:t>Some important directories:</a:t>
            </a:r>
          </a:p>
          <a:p>
            <a:r>
              <a:rPr lang="en-IE" b="1" dirty="0" smtClean="0"/>
              <a:t>/</a:t>
            </a:r>
            <a:r>
              <a:rPr lang="en-IE" b="1" dirty="0" err="1" smtClean="0"/>
              <a:t>usr</a:t>
            </a:r>
            <a:r>
              <a:rPr lang="en-IE" b="1" dirty="0" smtClean="0"/>
              <a:t>/local </a:t>
            </a:r>
            <a:r>
              <a:rPr lang="en-IE" dirty="0" smtClean="0"/>
              <a:t>provides bin, </a:t>
            </a:r>
            <a:r>
              <a:rPr lang="en-IE" dirty="0" err="1" smtClean="0"/>
              <a:t>sbin</a:t>
            </a:r>
            <a:r>
              <a:rPr lang="en-IE" dirty="0" smtClean="0"/>
              <a:t>, and lib directories just as with /</a:t>
            </a:r>
            <a:r>
              <a:rPr lang="en-IE" dirty="0" err="1" smtClean="0"/>
              <a:t>usr</a:t>
            </a:r>
            <a:r>
              <a:rPr lang="en-IE" dirty="0" smtClean="0"/>
              <a:t>, only these directories are intended for any third-party programs you want to make available to the system that aren’t provided by Ubuntu itself.</a:t>
            </a:r>
          </a:p>
          <a:p>
            <a:r>
              <a:rPr lang="en-IE" b="1" dirty="0" smtClean="0"/>
              <a:t>/opt </a:t>
            </a:r>
            <a:r>
              <a:rPr lang="en-IE" dirty="0" smtClean="0"/>
              <a:t>Also used for the storage of third-party programs. Typically programs install under their own directory (such as, say, /opt/</a:t>
            </a:r>
            <a:r>
              <a:rPr lang="en-IE" dirty="0" err="1" smtClean="0"/>
              <a:t>someprogram</a:t>
            </a:r>
            <a:r>
              <a:rPr lang="en-IE" dirty="0" smtClean="0"/>
              <a:t>) and then create their own bin, </a:t>
            </a:r>
            <a:r>
              <a:rPr lang="en-IE" dirty="0" err="1" smtClean="0"/>
              <a:t>sbin</a:t>
            </a:r>
            <a:r>
              <a:rPr lang="en-IE" dirty="0" smtClean="0"/>
              <a:t>, and lib directories under there.</a:t>
            </a:r>
            <a:endParaRPr lang="en-IE" b="1" dirty="0" smtClean="0"/>
          </a:p>
          <a:p>
            <a:endParaRPr lang="en-IE" b="1"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IE" b="1" dirty="0" smtClean="0"/>
              <a:t>Some important directories:</a:t>
            </a:r>
          </a:p>
          <a:p>
            <a:r>
              <a:rPr lang="en-IE" dirty="0" smtClean="0"/>
              <a:t>What’s the difference between</a:t>
            </a:r>
            <a:r>
              <a:rPr lang="en-IE" b="1" dirty="0" smtClean="0"/>
              <a:t>/</a:t>
            </a:r>
            <a:r>
              <a:rPr lang="en-IE" b="1" dirty="0" err="1" smtClean="0"/>
              <a:t>usr</a:t>
            </a:r>
            <a:r>
              <a:rPr lang="en-IE" b="1" dirty="0" smtClean="0"/>
              <a:t>/local </a:t>
            </a:r>
            <a:r>
              <a:rPr lang="en-IE" dirty="0" smtClean="0"/>
              <a:t>&amp; </a:t>
            </a:r>
            <a:r>
              <a:rPr lang="en-IE" b="1" dirty="0" smtClean="0"/>
              <a:t>/opt</a:t>
            </a:r>
            <a:r>
              <a:rPr lang="en-IE" dirty="0" smtClean="0"/>
              <a:t>?</a:t>
            </a:r>
          </a:p>
          <a:p>
            <a:pPr>
              <a:buNone/>
            </a:pPr>
            <a:r>
              <a:rPr lang="en-IE" dirty="0" smtClean="0"/>
              <a:t>	You can remove a program by removing that directory under /opt, but your PATH environment variable can grow quite large if you use /opt heavily</a:t>
            </a:r>
            <a:endParaRPr lang="en-IE" b="1" dirty="0" smtClean="0"/>
          </a:p>
          <a:p>
            <a:endParaRPr lang="en-IE" b="1"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IE" b="1" dirty="0" smtClean="0"/>
              <a:t>Some important directories:</a:t>
            </a:r>
          </a:p>
          <a:p>
            <a:r>
              <a:rPr lang="en-IE" b="1" dirty="0" smtClean="0"/>
              <a:t>/boot </a:t>
            </a:r>
            <a:r>
              <a:rPr lang="en-IE" dirty="0" smtClean="0"/>
              <a:t>stores kernel images, </a:t>
            </a:r>
            <a:r>
              <a:rPr lang="en-IE" dirty="0" err="1" smtClean="0"/>
              <a:t>initramfs</a:t>
            </a:r>
            <a:r>
              <a:rPr lang="en-IE" dirty="0" smtClean="0"/>
              <a:t> files, and also the GRUB configuration files.</a:t>
            </a:r>
          </a:p>
          <a:p>
            <a:r>
              <a:rPr lang="en-IE" b="1" dirty="0" smtClean="0"/>
              <a:t>/etc </a:t>
            </a:r>
          </a:p>
          <a:p>
            <a:pPr lvl="1"/>
            <a:r>
              <a:rPr lang="en-IE" dirty="0" smtClean="0"/>
              <a:t>Very important</a:t>
            </a:r>
          </a:p>
          <a:p>
            <a:pPr lvl="1"/>
            <a:r>
              <a:rPr lang="en-IE" dirty="0" smtClean="0"/>
              <a:t>all of the configuration files for the system and services on the system.</a:t>
            </a:r>
          </a:p>
          <a:p>
            <a:pPr lvl="1"/>
            <a:r>
              <a:rPr lang="en-IE" dirty="0" smtClean="0"/>
              <a:t>all of the system start-up scripts found under </a:t>
            </a:r>
            <a:r>
              <a:rPr lang="en-IE" b="1" dirty="0" smtClean="0"/>
              <a:t>/etc/init</a:t>
            </a:r>
            <a:r>
              <a:rPr lang="en-IE" dirty="0" smtClean="0"/>
              <a:t> and </a:t>
            </a:r>
            <a:r>
              <a:rPr lang="en-IE" b="1" dirty="0" smtClean="0"/>
              <a:t>/etc/</a:t>
            </a:r>
            <a:r>
              <a:rPr lang="en-IE" b="1" dirty="0" err="1" smtClean="0"/>
              <a:t>init.d</a:t>
            </a:r>
            <a:r>
              <a:rPr lang="en-IE" dirty="0" smtClean="0"/>
              <a:t> along with their configuration files under </a:t>
            </a:r>
            <a:r>
              <a:rPr lang="en-IE" b="1" dirty="0" smtClean="0"/>
              <a:t>/etc/default.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IE" b="1" dirty="0" smtClean="0"/>
              <a:t>Some important directories:</a:t>
            </a:r>
            <a:endParaRPr lang="en-IE" dirty="0" smtClean="0"/>
          </a:p>
          <a:p>
            <a:r>
              <a:rPr lang="en-IE" b="1" dirty="0" smtClean="0"/>
              <a:t>/etc </a:t>
            </a:r>
          </a:p>
          <a:p>
            <a:pPr lvl="1"/>
            <a:r>
              <a:rPr lang="en-IE" dirty="0" smtClean="0"/>
              <a:t>mail server, a Web server, your network settings, and all other important configuration files are found here.</a:t>
            </a:r>
            <a:endParaRPr lang="en-IE" b="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buNone/>
            </a:pPr>
            <a:r>
              <a:rPr lang="en-IE" b="1" dirty="0" smtClean="0"/>
              <a:t>Some important directories:</a:t>
            </a:r>
            <a:endParaRPr lang="en-IE" dirty="0" smtClean="0"/>
          </a:p>
          <a:p>
            <a:r>
              <a:rPr lang="en-IE" b="1" dirty="0" smtClean="0"/>
              <a:t>/var</a:t>
            </a:r>
          </a:p>
          <a:p>
            <a:pPr lvl="1"/>
            <a:r>
              <a:rPr lang="en-IE" dirty="0" smtClean="0"/>
              <a:t>designed to store files and directories that could be variable in size and change frequently.</a:t>
            </a:r>
          </a:p>
          <a:p>
            <a:pPr lvl="1"/>
            <a:r>
              <a:rPr lang="en-IE" dirty="0" smtClean="0"/>
              <a:t>Under /var you will find system logs, mail spools, Web server documents and other files that could grow or change frequently.</a:t>
            </a:r>
          </a:p>
          <a:p>
            <a:r>
              <a:rPr lang="en-IE" b="1" dirty="0" smtClean="0"/>
              <a:t>/var/www</a:t>
            </a:r>
          </a:p>
          <a:p>
            <a:pPr lvl="1"/>
            <a:r>
              <a:rPr lang="en-IE" dirty="0" smtClean="0"/>
              <a:t>This directory won’t exist on all systems, but if you run a Web server it will be the default place for the Web server’s </a:t>
            </a:r>
            <a:r>
              <a:rPr lang="en-IE" dirty="0" err="1" smtClean="0"/>
              <a:t>docroot</a:t>
            </a:r>
            <a:r>
              <a:rPr lang="en-IE" dirty="0" smtClean="0"/>
              <a:t> and </a:t>
            </a:r>
            <a:r>
              <a:rPr lang="en-IE" dirty="0" err="1" smtClean="0"/>
              <a:t>cgi</a:t>
            </a:r>
            <a:r>
              <a:rPr lang="en-IE" dirty="0" smtClean="0"/>
              <a:t>-bin directories.</a:t>
            </a:r>
            <a:endParaRPr lang="en-IE" b="1"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buNone/>
            </a:pPr>
            <a:r>
              <a:rPr lang="en-IE" b="1" dirty="0" smtClean="0"/>
              <a:t>Some important directories:</a:t>
            </a:r>
            <a:endParaRPr lang="en-IE" dirty="0" smtClean="0"/>
          </a:p>
          <a:p>
            <a:r>
              <a:rPr lang="en-IE" b="1" dirty="0" smtClean="0"/>
              <a:t>/home</a:t>
            </a:r>
          </a:p>
          <a:p>
            <a:pPr lvl="1"/>
            <a:r>
              <a:rPr lang="en-IE" dirty="0" smtClean="0"/>
              <a:t>Contains the home directories for all of the users you have added to the system. </a:t>
            </a:r>
          </a:p>
          <a:p>
            <a:pPr lvl="1"/>
            <a:r>
              <a:rPr lang="en-IE" dirty="0" smtClean="0"/>
              <a:t>You can mount this as a separate partition as it could potentially grow quite large. </a:t>
            </a:r>
          </a:p>
          <a:p>
            <a:pPr lvl="1"/>
            <a:r>
              <a:rPr lang="en-IE" dirty="0" smtClean="0"/>
              <a:t>Another advantage to separating out this directory is that if you decide to change distributions, you could install the system on the root partition and overwrite what was there but preserve all user settings here.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IE" b="1" dirty="0" smtClean="0"/>
              <a:t>Some important directories:</a:t>
            </a:r>
            <a:endParaRPr lang="en-IE" dirty="0" smtClean="0"/>
          </a:p>
          <a:p>
            <a:r>
              <a:rPr lang="en-IE" b="1" dirty="0" smtClean="0"/>
              <a:t>/root</a:t>
            </a:r>
          </a:p>
          <a:p>
            <a:pPr lvl="1"/>
            <a:r>
              <a:rPr lang="en-IE" dirty="0" smtClean="0"/>
              <a:t>This is a special home directory just for the root user. </a:t>
            </a:r>
          </a:p>
          <a:p>
            <a:pPr lvl="1"/>
            <a:r>
              <a:rPr lang="en-IE" dirty="0" smtClean="0"/>
              <a:t>It is separated off from /home (among other reasons) so that it can be available for the root user in case the system needs recovery and wasn’t able to mount /home.</a:t>
            </a:r>
            <a:endParaRPr lang="en-IE" b="1"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System Hierarchy</a:t>
            </a:r>
            <a:endParaRPr lang="en-IE"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IE" b="1" dirty="0" smtClean="0"/>
              <a:t>Some important directories:</a:t>
            </a:r>
            <a:endParaRPr lang="en-IE" dirty="0" smtClean="0"/>
          </a:p>
          <a:p>
            <a:r>
              <a:rPr lang="en-IE" b="1" dirty="0" smtClean="0"/>
              <a:t>/dev</a:t>
            </a:r>
          </a:p>
          <a:p>
            <a:pPr lvl="1"/>
            <a:r>
              <a:rPr lang="en-IE" dirty="0" smtClean="0"/>
              <a:t>Contains all of the device files on the system. </a:t>
            </a:r>
          </a:p>
          <a:p>
            <a:pPr lvl="1"/>
            <a:r>
              <a:rPr lang="en-IE" dirty="0" smtClean="0"/>
              <a:t>These files include disk devices, keyboards, mice, and any other devices the system detects.</a:t>
            </a:r>
          </a:p>
          <a:p>
            <a:r>
              <a:rPr lang="en-IE" b="1" dirty="0" smtClean="0"/>
              <a:t>/</a:t>
            </a:r>
            <a:r>
              <a:rPr lang="en-IE" b="1" dirty="0" err="1" smtClean="0"/>
              <a:t>mnt</a:t>
            </a:r>
            <a:endParaRPr lang="en-IE" b="1" dirty="0" smtClean="0"/>
          </a:p>
          <a:p>
            <a:pPr lvl="1"/>
            <a:r>
              <a:rPr lang="en-IE" dirty="0" smtClean="0"/>
              <a:t>intended to be a generic location for an administrator to mount a disk temporarily.</a:t>
            </a:r>
            <a:endParaRPr lang="en-IE" b="1"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Linux/Ubuntu Networking</a:t>
            </a:r>
            <a:endParaRPr lang="en-IE" dirty="0"/>
          </a:p>
        </p:txBody>
      </p:sp>
      <p:sp>
        <p:nvSpPr>
          <p:cNvPr id="3" name="Content Placeholder 2"/>
          <p:cNvSpPr>
            <a:spLocks noGrp="1"/>
          </p:cNvSpPr>
          <p:nvPr>
            <p:ph idx="1"/>
          </p:nvPr>
        </p:nvSpPr>
        <p:spPr/>
        <p:txBody>
          <a:bodyPr/>
          <a:lstStyle/>
          <a:p>
            <a:r>
              <a:rPr lang="en-IE" dirty="0" smtClean="0"/>
              <a:t>All we’re going to cover here is the basics!</a:t>
            </a:r>
          </a:p>
          <a:p>
            <a:r>
              <a:rPr lang="en-IE" dirty="0" smtClean="0"/>
              <a:t>Network Configuration Files</a:t>
            </a:r>
          </a:p>
          <a:p>
            <a:r>
              <a:rPr lang="en-IE" dirty="0" smtClean="0"/>
              <a:t>Core Networking Programs</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Moving around the System</a:t>
            </a:r>
            <a:endParaRPr lang="en-IE" dirty="0"/>
          </a:p>
        </p:txBody>
      </p:sp>
      <p:sp>
        <p:nvSpPr>
          <p:cNvPr id="3" name="Content Placeholder 2"/>
          <p:cNvSpPr>
            <a:spLocks noGrp="1"/>
          </p:cNvSpPr>
          <p:nvPr>
            <p:ph idx="1"/>
          </p:nvPr>
        </p:nvSpPr>
        <p:spPr/>
        <p:txBody>
          <a:bodyPr/>
          <a:lstStyle/>
          <a:p>
            <a:r>
              <a:rPr lang="en-IE" dirty="0" err="1" smtClean="0"/>
              <a:t>pwd</a:t>
            </a:r>
            <a:r>
              <a:rPr lang="en-IE" dirty="0" smtClean="0"/>
              <a:t>:	Displays working Directory</a:t>
            </a:r>
          </a:p>
          <a:p>
            <a:r>
              <a:rPr lang="en-IE" dirty="0" err="1" smtClean="0"/>
              <a:t>ls</a:t>
            </a:r>
            <a:r>
              <a:rPr lang="en-IE" dirty="0" smtClean="0"/>
              <a:t> :		/,	-l,	</a:t>
            </a:r>
          </a:p>
          <a:p>
            <a:r>
              <a:rPr lang="en-IE" dirty="0" err="1" smtClean="0"/>
              <a:t>cd</a:t>
            </a:r>
            <a:r>
              <a:rPr lang="en-IE" dirty="0" smtClean="0"/>
              <a:t>		.	..	../../</a:t>
            </a:r>
          </a:p>
          <a:p>
            <a:pPr>
              <a:buNone/>
            </a:pPr>
            <a:endParaRPr lang="en-IE"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457200" y="1295400"/>
            <a:ext cx="8229600" cy="5334000"/>
          </a:xfrm>
        </p:spPr>
        <p:txBody>
          <a:bodyPr/>
          <a:lstStyle/>
          <a:p>
            <a:r>
              <a:rPr lang="en-IE" dirty="0" smtClean="0"/>
              <a:t>Primary network configuration file:</a:t>
            </a:r>
          </a:p>
          <a:p>
            <a:pPr lvl="1"/>
            <a:r>
              <a:rPr lang="en-IE" b="1" dirty="0" smtClean="0"/>
              <a:t>/etc/network/interfaces</a:t>
            </a:r>
            <a:r>
              <a:rPr lang="en-IE" dirty="0" smtClean="0"/>
              <a:t> </a:t>
            </a:r>
          </a:p>
          <a:p>
            <a:pPr lvl="1"/>
            <a:r>
              <a:rPr lang="en-IE" dirty="0" smtClean="0"/>
              <a:t>contains the configuration for all networking devices on the system.</a:t>
            </a:r>
          </a:p>
          <a:p>
            <a:r>
              <a:rPr lang="en-IE" dirty="0" smtClean="0"/>
              <a:t>Since this is a server, we generally have to care about only a few interfaces: </a:t>
            </a:r>
          </a:p>
          <a:p>
            <a:pPr lvl="1"/>
            <a:r>
              <a:rPr lang="en-IE" dirty="0" smtClean="0"/>
              <a:t>loopback, and Ethernet devices.</a:t>
            </a:r>
          </a:p>
          <a:p>
            <a:endParaRPr lang="en-IE"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457200" y="1295400"/>
            <a:ext cx="8229600" cy="5334000"/>
          </a:xfrm>
        </p:spPr>
        <p:txBody>
          <a:bodyPr/>
          <a:lstStyle/>
          <a:p>
            <a:r>
              <a:rPr lang="en-IE" b="1" dirty="0" smtClean="0"/>
              <a:t>The loopback interface, known as lo</a:t>
            </a:r>
            <a:r>
              <a:rPr lang="en-IE" dirty="0" smtClean="0"/>
              <a:t>,</a:t>
            </a:r>
          </a:p>
          <a:p>
            <a:pPr lvl="1"/>
            <a:r>
              <a:rPr lang="en-IE" dirty="0" smtClean="0"/>
              <a:t>always has the address 127.0.0.1 and is used when programs on the system need to establish network connections with the system itself</a:t>
            </a:r>
          </a:p>
          <a:p>
            <a:pPr lvl="1"/>
            <a:r>
              <a:rPr lang="en-IE" dirty="0" smtClean="0"/>
              <a:t>Generally, you don’t have to worry about configuring this interface because</a:t>
            </a:r>
          </a:p>
          <a:p>
            <a:pPr lvl="1"/>
            <a:r>
              <a:rPr lang="en-IE" dirty="0" err="1" smtClean="0"/>
              <a:t>Ubuntu</a:t>
            </a:r>
            <a:r>
              <a:rPr lang="en-IE" dirty="0" smtClean="0"/>
              <a:t> should do it for you, but if you did, here is what it would look like:</a:t>
            </a:r>
          </a:p>
          <a:p>
            <a:pPr>
              <a:buNone/>
            </a:pPr>
            <a:r>
              <a:rPr lang="en-IE" dirty="0" smtClean="0"/>
              <a:t>		</a:t>
            </a:r>
            <a:r>
              <a:rPr lang="en-IE" b="1" dirty="0" smtClean="0"/>
              <a:t>auto lo</a:t>
            </a:r>
          </a:p>
          <a:p>
            <a:pPr>
              <a:buNone/>
            </a:pPr>
            <a:r>
              <a:rPr lang="en-IE" b="1" dirty="0" smtClean="0"/>
              <a:t>		</a:t>
            </a:r>
            <a:r>
              <a:rPr lang="en-IE" b="1" dirty="0" err="1" smtClean="0"/>
              <a:t>iface</a:t>
            </a:r>
            <a:r>
              <a:rPr lang="en-IE" b="1" dirty="0" smtClean="0"/>
              <a:t> lo </a:t>
            </a:r>
            <a:r>
              <a:rPr lang="en-IE" b="1" dirty="0" err="1" smtClean="0"/>
              <a:t>inet</a:t>
            </a:r>
            <a:r>
              <a:rPr lang="en-IE" b="1" dirty="0" smtClean="0"/>
              <a:t> loopback</a:t>
            </a:r>
            <a:endParaRPr lang="en-IE"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457200" y="1295400"/>
            <a:ext cx="8229600" cy="5334000"/>
          </a:xfrm>
        </p:spPr>
        <p:txBody>
          <a:bodyPr/>
          <a:lstStyle/>
          <a:p>
            <a:r>
              <a:rPr lang="en-IE" b="1" dirty="0" smtClean="0"/>
              <a:t>Ethernet devices are generally labelled as eth</a:t>
            </a:r>
            <a:r>
              <a:rPr lang="en-IE" dirty="0" smtClean="0"/>
              <a:t> </a:t>
            </a:r>
            <a:r>
              <a:rPr lang="en-IE" b="1" dirty="0" smtClean="0"/>
              <a:t>followed by a number, starting with 0.</a:t>
            </a:r>
          </a:p>
          <a:p>
            <a:pPr lvl="1"/>
            <a:r>
              <a:rPr lang="en-IE" dirty="0" smtClean="0"/>
              <a:t>The configuration for Ethernet devices is different depending on whether the device will get its address and settings via </a:t>
            </a:r>
            <a:r>
              <a:rPr lang="en-IE" b="1" dirty="0" smtClean="0"/>
              <a:t>DHCP</a:t>
            </a:r>
            <a:r>
              <a:rPr lang="en-IE" dirty="0" smtClean="0"/>
              <a:t> or will have them </a:t>
            </a:r>
            <a:r>
              <a:rPr lang="en-IE" b="1" dirty="0" smtClean="0"/>
              <a:t>statically assigned</a:t>
            </a:r>
            <a:r>
              <a:rPr lang="en-IE" dirty="0" smtClean="0"/>
              <a:t>.</a:t>
            </a:r>
          </a:p>
          <a:p>
            <a:pPr lvl="1"/>
            <a:r>
              <a:rPr lang="en-IE" dirty="0" smtClean="0"/>
              <a:t>If your server gets its network settings for eth0 via DHCP:</a:t>
            </a:r>
          </a:p>
          <a:p>
            <a:pPr lvl="1">
              <a:buNone/>
            </a:pPr>
            <a:r>
              <a:rPr lang="en-IE" dirty="0" smtClean="0"/>
              <a:t>	</a:t>
            </a:r>
            <a:r>
              <a:rPr lang="en-IE" b="1" dirty="0" smtClean="0"/>
              <a:t>auto eth0</a:t>
            </a:r>
          </a:p>
          <a:p>
            <a:pPr lvl="1">
              <a:buNone/>
            </a:pPr>
            <a:r>
              <a:rPr lang="en-IE" b="1" dirty="0" smtClean="0"/>
              <a:t>	</a:t>
            </a:r>
            <a:r>
              <a:rPr lang="en-IE" b="1" dirty="0" err="1" smtClean="0"/>
              <a:t>iface</a:t>
            </a:r>
            <a:r>
              <a:rPr lang="en-IE" b="1" dirty="0" smtClean="0"/>
              <a:t> eth0 </a:t>
            </a:r>
            <a:r>
              <a:rPr lang="en-IE" b="1" dirty="0" err="1" smtClean="0"/>
              <a:t>inet</a:t>
            </a:r>
            <a:r>
              <a:rPr lang="en-IE" b="1" dirty="0" smtClean="0"/>
              <a:t> </a:t>
            </a:r>
            <a:r>
              <a:rPr lang="en-IE" b="1" dirty="0" err="1" smtClean="0"/>
              <a:t>dhcp</a:t>
            </a:r>
            <a:endParaRPr lang="en-IE" b="1"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228600" y="1295400"/>
            <a:ext cx="8686800" cy="5334000"/>
          </a:xfrm>
        </p:spPr>
        <p:txBody>
          <a:bodyPr/>
          <a:lstStyle/>
          <a:p>
            <a:r>
              <a:rPr lang="en-IE" b="1" dirty="0" smtClean="0"/>
              <a:t>However, if your network settings are static, here is a sample configuration:</a:t>
            </a:r>
            <a:endParaRPr lang="en-IE" dirty="0" smtClean="0"/>
          </a:p>
          <a:p>
            <a:pPr>
              <a:buNone/>
            </a:pPr>
            <a:endParaRPr lang="en-IE" b="1" dirty="0" smtClean="0"/>
          </a:p>
          <a:p>
            <a:pPr>
              <a:buNone/>
            </a:pPr>
            <a:r>
              <a:rPr lang="en-IE" b="1" dirty="0" err="1" smtClean="0"/>
              <a:t>iface</a:t>
            </a:r>
            <a:r>
              <a:rPr lang="en-IE" b="1" dirty="0" smtClean="0"/>
              <a:t> eth0 </a:t>
            </a:r>
            <a:r>
              <a:rPr lang="en-IE" b="1" dirty="0" err="1" smtClean="0"/>
              <a:t>inet</a:t>
            </a:r>
            <a:r>
              <a:rPr lang="en-IE" b="1" dirty="0" smtClean="0"/>
              <a:t> static 	</a:t>
            </a:r>
            <a:r>
              <a:rPr lang="en-IE" sz="2400" dirty="0" smtClean="0"/>
              <a:t>(defines eth0 as a static interface)</a:t>
            </a:r>
            <a:endParaRPr lang="en-IE" sz="2400" b="1" dirty="0" smtClean="0"/>
          </a:p>
          <a:p>
            <a:pPr>
              <a:buNone/>
            </a:pPr>
            <a:r>
              <a:rPr lang="en-IE" b="1" dirty="0" smtClean="0"/>
              <a:t>		address 10.1.1.10 	</a:t>
            </a:r>
            <a:endParaRPr lang="en-IE" sz="2400" b="1" dirty="0" smtClean="0"/>
          </a:p>
          <a:p>
            <a:pPr>
              <a:buNone/>
            </a:pPr>
            <a:r>
              <a:rPr lang="en-IE" b="1" dirty="0" smtClean="0"/>
              <a:t>		</a:t>
            </a:r>
            <a:r>
              <a:rPr lang="en-IE" b="1" dirty="0" err="1" smtClean="0"/>
              <a:t>netmask</a:t>
            </a:r>
            <a:r>
              <a:rPr lang="en-IE" b="1" dirty="0" smtClean="0"/>
              <a:t> 255.255.255.0</a:t>
            </a:r>
          </a:p>
          <a:p>
            <a:pPr>
              <a:buNone/>
            </a:pPr>
            <a:r>
              <a:rPr lang="en-IE" b="1" dirty="0" smtClean="0"/>
              <a:t>		gateway 10.1.1.1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228600" y="1295400"/>
            <a:ext cx="8686800" cy="5334000"/>
          </a:xfrm>
        </p:spPr>
        <p:txBody>
          <a:bodyPr/>
          <a:lstStyle/>
          <a:p>
            <a:r>
              <a:rPr lang="en-IE" dirty="0" smtClean="0"/>
              <a:t>As well as </a:t>
            </a:r>
            <a:r>
              <a:rPr lang="en-IE" b="1" dirty="0" smtClean="0"/>
              <a:t>/etc/network/interfaces</a:t>
            </a:r>
            <a:r>
              <a:rPr lang="en-IE" dirty="0" smtClean="0"/>
              <a:t>, there are two other core files for network settings: </a:t>
            </a:r>
          </a:p>
          <a:p>
            <a:pPr lvl="1"/>
            <a:r>
              <a:rPr lang="en-IE" b="1" dirty="0" smtClean="0"/>
              <a:t>/etc/</a:t>
            </a:r>
            <a:r>
              <a:rPr lang="en-IE" b="1" dirty="0" err="1" smtClean="0"/>
              <a:t>resolv.conf</a:t>
            </a:r>
            <a:r>
              <a:rPr lang="en-IE" dirty="0" smtClean="0"/>
              <a:t> </a:t>
            </a:r>
          </a:p>
          <a:p>
            <a:pPr lvl="1"/>
            <a:r>
              <a:rPr lang="en-IE" b="1" dirty="0" smtClean="0"/>
              <a:t>/etc/hosts</a:t>
            </a:r>
            <a:endParaRPr lang="en-IE"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228600" y="1295400"/>
            <a:ext cx="8686800" cy="5334000"/>
          </a:xfrm>
        </p:spPr>
        <p:txBody>
          <a:bodyPr>
            <a:normAutofit/>
          </a:bodyPr>
          <a:lstStyle/>
          <a:p>
            <a:pPr>
              <a:buNone/>
            </a:pPr>
            <a:r>
              <a:rPr lang="en-IE" b="1" dirty="0" smtClean="0"/>
              <a:t>/etc/</a:t>
            </a:r>
            <a:r>
              <a:rPr lang="en-IE" b="1" dirty="0" err="1" smtClean="0"/>
              <a:t>resolv.conf</a:t>
            </a:r>
            <a:r>
              <a:rPr lang="en-IE" dirty="0" smtClean="0"/>
              <a:t> </a:t>
            </a:r>
          </a:p>
          <a:p>
            <a:r>
              <a:rPr lang="en-IE" dirty="0" smtClean="0"/>
              <a:t>used by UNIX systems to define name servers to use. </a:t>
            </a:r>
          </a:p>
          <a:p>
            <a:r>
              <a:rPr lang="en-IE" dirty="0" smtClean="0"/>
              <a:t>if your server gets its settings via DHCP:</a:t>
            </a:r>
          </a:p>
          <a:p>
            <a:pPr lvl="1"/>
            <a:r>
              <a:rPr lang="en-IE" dirty="0" smtClean="0"/>
              <a:t> this file will automatically be set, and if you change this file, those settings will be overwritten the next time the machine gets its DHCP lease.</a:t>
            </a:r>
          </a:p>
          <a:p>
            <a:r>
              <a:rPr lang="en-IE" dirty="0" smtClean="0"/>
              <a:t>If you have a static address:</a:t>
            </a:r>
          </a:p>
          <a:p>
            <a:pPr lvl="1"/>
            <a:r>
              <a:rPr lang="en-IE" dirty="0" smtClean="0"/>
              <a:t>You can set name servers during the initial install &amp; they will appear here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228600" y="1295400"/>
            <a:ext cx="8686800" cy="5334000"/>
          </a:xfrm>
        </p:spPr>
        <p:txBody>
          <a:bodyPr>
            <a:normAutofit/>
          </a:bodyPr>
          <a:lstStyle/>
          <a:p>
            <a:pPr>
              <a:buNone/>
            </a:pPr>
            <a:r>
              <a:rPr lang="en-IE" b="1" dirty="0" smtClean="0"/>
              <a:t>/etc/</a:t>
            </a:r>
            <a:r>
              <a:rPr lang="en-IE" b="1" dirty="0" err="1" smtClean="0"/>
              <a:t>resolv.conf</a:t>
            </a:r>
            <a:r>
              <a:rPr lang="en-IE" dirty="0" smtClean="0"/>
              <a:t> </a:t>
            </a:r>
          </a:p>
          <a:p>
            <a:r>
              <a:rPr lang="en-IE" dirty="0" smtClean="0"/>
              <a:t>If you have a static address:</a:t>
            </a:r>
          </a:p>
          <a:p>
            <a:pPr lvl="1"/>
            <a:r>
              <a:rPr lang="en-IE" dirty="0" smtClean="0"/>
              <a:t>If you need to change the settings, the</a:t>
            </a:r>
          </a:p>
          <a:p>
            <a:pPr lvl="1"/>
            <a:r>
              <a:rPr lang="en-IE" dirty="0" smtClean="0"/>
              <a:t>syntax is pretty simple, as this example shows:</a:t>
            </a:r>
            <a:endParaRPr lang="en-IE" b="1" dirty="0" smtClean="0"/>
          </a:p>
          <a:p>
            <a:pPr>
              <a:buNone/>
            </a:pPr>
            <a:r>
              <a:rPr lang="en-IE" b="1" dirty="0" smtClean="0"/>
              <a:t>		</a:t>
            </a:r>
            <a:r>
              <a:rPr lang="en-IE" b="1" dirty="0" err="1" smtClean="0"/>
              <a:t>nameserver</a:t>
            </a:r>
            <a:r>
              <a:rPr lang="en-IE" b="1" dirty="0" smtClean="0"/>
              <a:t> 10.1.1.2</a:t>
            </a:r>
          </a:p>
          <a:p>
            <a:pPr>
              <a:buNone/>
            </a:pPr>
            <a:r>
              <a:rPr lang="en-IE" b="1" dirty="0" smtClean="0"/>
              <a:t>		</a:t>
            </a:r>
            <a:r>
              <a:rPr lang="en-IE" b="1" dirty="0" err="1" smtClean="0"/>
              <a:t>nameserver</a:t>
            </a:r>
            <a:r>
              <a:rPr lang="en-IE" b="1" dirty="0" smtClean="0"/>
              <a:t> 10.1.1.3</a:t>
            </a:r>
          </a:p>
          <a:p>
            <a:pPr lvl="1"/>
            <a:r>
              <a:rPr lang="en-IE" dirty="0" smtClean="0"/>
              <a:t>Direct access to this file in Ubuntu 12 is no longer allowed. You add the DNS servers into the /etc/network/interfaces file </a:t>
            </a:r>
          </a:p>
          <a:p>
            <a:pPr lvl="1">
              <a:buNone/>
            </a:pPr>
            <a:endParaRPr lang="en-IE"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Configuration Files</a:t>
            </a:r>
            <a:endParaRPr lang="en-IE" dirty="0"/>
          </a:p>
        </p:txBody>
      </p:sp>
      <p:sp>
        <p:nvSpPr>
          <p:cNvPr id="3" name="Content Placeholder 2"/>
          <p:cNvSpPr>
            <a:spLocks noGrp="1"/>
          </p:cNvSpPr>
          <p:nvPr>
            <p:ph idx="1"/>
          </p:nvPr>
        </p:nvSpPr>
        <p:spPr>
          <a:xfrm>
            <a:off x="228600" y="1295400"/>
            <a:ext cx="8686800" cy="5334000"/>
          </a:xfrm>
        </p:spPr>
        <p:txBody>
          <a:bodyPr>
            <a:normAutofit lnSpcReduction="10000"/>
          </a:bodyPr>
          <a:lstStyle/>
          <a:p>
            <a:pPr>
              <a:buNone/>
            </a:pPr>
            <a:r>
              <a:rPr lang="en-IE" b="1" dirty="0" smtClean="0"/>
              <a:t>/etc/hosts</a:t>
            </a:r>
            <a:r>
              <a:rPr lang="en-IE" dirty="0" smtClean="0"/>
              <a:t> </a:t>
            </a:r>
          </a:p>
          <a:p>
            <a:r>
              <a:rPr lang="en-IE" dirty="0" smtClean="0"/>
              <a:t>Before DNS existed, all hosts on the Internet were defined in the /etc/hosts file. </a:t>
            </a:r>
          </a:p>
          <a:p>
            <a:r>
              <a:rPr lang="en-IE" dirty="0" smtClean="0"/>
              <a:t>you can still use the /etc/hosts file to override or supplement DNS.</a:t>
            </a:r>
          </a:p>
          <a:p>
            <a:r>
              <a:rPr lang="en-IE" dirty="0" smtClean="0"/>
              <a:t>By default: </a:t>
            </a:r>
          </a:p>
          <a:p>
            <a:pPr lvl="1"/>
            <a:r>
              <a:rPr lang="en-IE" dirty="0" smtClean="0"/>
              <a:t>you will find only </a:t>
            </a:r>
            <a:r>
              <a:rPr lang="en-IE" dirty="0" err="1" smtClean="0"/>
              <a:t>localhost</a:t>
            </a:r>
            <a:r>
              <a:rPr lang="en-IE" dirty="0" smtClean="0"/>
              <a:t> and loopback addresses configured here, but if you wanted to override a DNS address, or make sure that the system had an IP address for a host even if DNS was down, you could add addresses and names statically to this file.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Networking Programs</a:t>
            </a:r>
            <a:endParaRPr lang="en-IE"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IE" dirty="0" smtClean="0"/>
              <a:t>There are a number of important networking programs an administrator should be aware of on an </a:t>
            </a:r>
            <a:r>
              <a:rPr lang="en-IE" dirty="0" err="1" smtClean="0"/>
              <a:t>Ubuntu</a:t>
            </a:r>
            <a:r>
              <a:rPr lang="en-IE" dirty="0" smtClean="0"/>
              <a:t> server. </a:t>
            </a:r>
          </a:p>
          <a:p>
            <a:r>
              <a:rPr lang="en-IE" dirty="0" smtClean="0"/>
              <a:t>These are: </a:t>
            </a:r>
          </a:p>
          <a:p>
            <a:pPr lvl="1"/>
            <a:r>
              <a:rPr lang="en-IE" sz="3200" b="1" dirty="0" err="1" smtClean="0"/>
              <a:t>ifup</a:t>
            </a:r>
            <a:endParaRPr lang="en-IE" sz="3200" b="1" dirty="0" smtClean="0"/>
          </a:p>
          <a:p>
            <a:pPr lvl="1"/>
            <a:r>
              <a:rPr lang="en-IE" sz="3200" b="1" dirty="0" err="1" smtClean="0"/>
              <a:t>ifdown</a:t>
            </a:r>
            <a:endParaRPr lang="en-IE" sz="3200" b="1" dirty="0" smtClean="0"/>
          </a:p>
          <a:p>
            <a:pPr lvl="1"/>
            <a:r>
              <a:rPr lang="en-IE" sz="3200" b="1" dirty="0" err="1" smtClean="0"/>
              <a:t>ifconfig</a:t>
            </a:r>
            <a:endParaRPr lang="en-IE" sz="3200" b="1" dirty="0" smtClean="0"/>
          </a:p>
          <a:p>
            <a:pPr lvl="1"/>
            <a:r>
              <a:rPr lang="en-IE" sz="3200" b="1" dirty="0" smtClean="0"/>
              <a:t>route</a:t>
            </a:r>
          </a:p>
          <a:p>
            <a:pPr lvl="1"/>
            <a:r>
              <a:rPr lang="en-IE" sz="3200" b="1" dirty="0" err="1" smtClean="0"/>
              <a:t>nslookup</a:t>
            </a:r>
            <a:endParaRPr lang="en-IE" sz="3200" b="1" dirty="0" smtClean="0"/>
          </a:p>
          <a:p>
            <a:pPr lvl="1"/>
            <a:endParaRPr lang="en-IE" sz="32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Networking Programs</a:t>
            </a:r>
            <a:endParaRPr lang="en-IE" dirty="0"/>
          </a:p>
        </p:txBody>
      </p:sp>
      <p:sp>
        <p:nvSpPr>
          <p:cNvPr id="3" name="Content Placeholder 2"/>
          <p:cNvSpPr>
            <a:spLocks noGrp="1"/>
          </p:cNvSpPr>
          <p:nvPr>
            <p:ph idx="1"/>
          </p:nvPr>
        </p:nvSpPr>
        <p:spPr/>
        <p:txBody>
          <a:bodyPr>
            <a:normAutofit fontScale="92500"/>
          </a:bodyPr>
          <a:lstStyle/>
          <a:p>
            <a:r>
              <a:rPr lang="en-IE" b="1" dirty="0" err="1" smtClean="0"/>
              <a:t>i</a:t>
            </a:r>
            <a:r>
              <a:rPr lang="en-IE" sz="3200" b="1" dirty="0" err="1" smtClean="0"/>
              <a:t>fup</a:t>
            </a:r>
            <a:r>
              <a:rPr lang="en-IE" sz="3200" b="1" dirty="0" smtClean="0"/>
              <a:t> / </a:t>
            </a:r>
            <a:r>
              <a:rPr lang="en-IE" sz="3200" b="1" dirty="0" err="1" smtClean="0"/>
              <a:t>ifdown</a:t>
            </a:r>
            <a:endParaRPr lang="en-IE" sz="3200" b="1" dirty="0" smtClean="0"/>
          </a:p>
          <a:p>
            <a:pPr lvl="1"/>
            <a:r>
              <a:rPr lang="en-IE" dirty="0" smtClean="0"/>
              <a:t>When a system first boots, the </a:t>
            </a:r>
            <a:r>
              <a:rPr lang="en-IE" b="1" dirty="0" smtClean="0"/>
              <a:t>/etc/</a:t>
            </a:r>
            <a:r>
              <a:rPr lang="en-IE" b="1" dirty="0" err="1" smtClean="0"/>
              <a:t>init.d</a:t>
            </a:r>
            <a:r>
              <a:rPr lang="en-IE" b="1" dirty="0" smtClean="0"/>
              <a:t>/networking</a:t>
            </a:r>
            <a:r>
              <a:rPr lang="en-IE" dirty="0" smtClean="0"/>
              <a:t> script will read </a:t>
            </a:r>
            <a:r>
              <a:rPr lang="en-IE" b="1" dirty="0" smtClean="0"/>
              <a:t>/etc/network/interfaces</a:t>
            </a:r>
            <a:r>
              <a:rPr lang="en-IE" dirty="0" smtClean="0"/>
              <a:t> and automatically bring up any interfaces configured to load at start-up, but sometimes you might want to take down or bring up an interface manually.</a:t>
            </a:r>
          </a:p>
          <a:p>
            <a:pPr lvl="1"/>
            <a:r>
              <a:rPr lang="en-IE" b="1" dirty="0" err="1" smtClean="0"/>
              <a:t>ifup</a:t>
            </a:r>
            <a:r>
              <a:rPr lang="en-IE" dirty="0" smtClean="0"/>
              <a:t> and </a:t>
            </a:r>
            <a:r>
              <a:rPr lang="en-IE" b="1" dirty="0" err="1" smtClean="0"/>
              <a:t>ifdown</a:t>
            </a:r>
            <a:r>
              <a:rPr lang="en-IE" dirty="0" smtClean="0"/>
              <a:t> scripts will respectively bring up and take down the interface you pass as an argument</a:t>
            </a:r>
          </a:p>
          <a:p>
            <a:pPr lvl="1"/>
            <a:r>
              <a:rPr lang="en-IE" dirty="0" smtClean="0"/>
              <a:t>if I wanted to take down eth0, I would type </a:t>
            </a:r>
          </a:p>
          <a:p>
            <a:pPr lvl="1">
              <a:buNone/>
            </a:pPr>
            <a:r>
              <a:rPr lang="en-IE" b="1" dirty="0" smtClean="0"/>
              <a:t>	</a:t>
            </a:r>
            <a:r>
              <a:rPr lang="en-IE" b="1" dirty="0" err="1" smtClean="0"/>
              <a:t>sudo</a:t>
            </a:r>
            <a:r>
              <a:rPr lang="en-IE" b="1" dirty="0" smtClean="0"/>
              <a:t> </a:t>
            </a:r>
            <a:r>
              <a:rPr lang="en-IE" b="1" dirty="0" err="1" smtClean="0"/>
              <a:t>ifdown</a:t>
            </a:r>
            <a:r>
              <a:rPr lang="en-IE" b="1" dirty="0" smtClean="0"/>
              <a:t> eth0</a:t>
            </a:r>
            <a:endParaRPr lang="en-IE"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File Ownership</a:t>
            </a:r>
            <a:endParaRPr lang="en-IE" dirty="0"/>
          </a:p>
        </p:txBody>
      </p:sp>
      <p:sp>
        <p:nvSpPr>
          <p:cNvPr id="3" name="Content Placeholder 2"/>
          <p:cNvSpPr>
            <a:spLocks noGrp="1"/>
          </p:cNvSpPr>
          <p:nvPr>
            <p:ph idx="1"/>
          </p:nvPr>
        </p:nvSpPr>
        <p:spPr/>
        <p:txBody>
          <a:bodyPr/>
          <a:lstStyle/>
          <a:p>
            <a:r>
              <a:rPr lang="en-IE" dirty="0" err="1"/>
              <a:t>c</a:t>
            </a:r>
            <a:r>
              <a:rPr lang="en-IE" dirty="0" err="1" smtClean="0"/>
              <a:t>hmod</a:t>
            </a:r>
            <a:endParaRPr lang="en-IE" dirty="0" smtClean="0"/>
          </a:p>
          <a:p>
            <a:pPr lvl="1"/>
            <a:r>
              <a:rPr lang="en-IE" dirty="0" smtClean="0"/>
              <a:t>Who can access:</a:t>
            </a:r>
          </a:p>
          <a:p>
            <a:pPr lvl="2"/>
            <a:r>
              <a:rPr lang="en-IE" dirty="0" smtClean="0"/>
              <a:t>User (u)</a:t>
            </a:r>
          </a:p>
          <a:p>
            <a:pPr lvl="2"/>
            <a:r>
              <a:rPr lang="en-IE" dirty="0" smtClean="0"/>
              <a:t>Group (g)</a:t>
            </a:r>
          </a:p>
          <a:p>
            <a:pPr lvl="2"/>
            <a:r>
              <a:rPr lang="en-IE" dirty="0" smtClean="0"/>
              <a:t>All others (o)</a:t>
            </a:r>
          </a:p>
          <a:p>
            <a:pPr lvl="1"/>
            <a:r>
              <a:rPr lang="en-IE" dirty="0" smtClean="0"/>
              <a:t>How they can access: </a:t>
            </a:r>
            <a:r>
              <a:rPr lang="en-IE" dirty="0" err="1" smtClean="0"/>
              <a:t>rwx</a:t>
            </a:r>
            <a:endParaRPr lang="en-IE" dirty="0" smtClean="0"/>
          </a:p>
          <a:p>
            <a:r>
              <a:rPr lang="en-IE" dirty="0" err="1"/>
              <a:t>c</a:t>
            </a:r>
            <a:r>
              <a:rPr lang="en-IE" dirty="0" err="1" smtClean="0"/>
              <a:t>hown</a:t>
            </a:r>
            <a:r>
              <a:rPr lang="en-IE" dirty="0" smtClean="0"/>
              <a:t> &amp; </a:t>
            </a:r>
            <a:r>
              <a:rPr lang="en-IE" dirty="0" err="1"/>
              <a:t>c</a:t>
            </a:r>
            <a:r>
              <a:rPr lang="en-IE" dirty="0" err="1" smtClean="0"/>
              <a:t>hgrp</a:t>
            </a:r>
            <a:endParaRPr lang="en-IE" dirty="0" smtClean="0"/>
          </a:p>
          <a:p>
            <a:pPr lvl="1"/>
            <a:endParaRPr lang="en-IE"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Networking Programs</a:t>
            </a:r>
            <a:endParaRPr lang="en-IE" dirty="0"/>
          </a:p>
        </p:txBody>
      </p:sp>
      <p:sp>
        <p:nvSpPr>
          <p:cNvPr id="3" name="Content Placeholder 2"/>
          <p:cNvSpPr>
            <a:spLocks noGrp="1"/>
          </p:cNvSpPr>
          <p:nvPr>
            <p:ph idx="1"/>
          </p:nvPr>
        </p:nvSpPr>
        <p:spPr/>
        <p:txBody>
          <a:bodyPr>
            <a:normAutofit/>
          </a:bodyPr>
          <a:lstStyle/>
          <a:p>
            <a:r>
              <a:rPr lang="en-IE" b="1" dirty="0" err="1" smtClean="0"/>
              <a:t>ifconfig</a:t>
            </a:r>
            <a:endParaRPr lang="en-IE" b="1" dirty="0" smtClean="0"/>
          </a:p>
          <a:p>
            <a:pPr lvl="1"/>
            <a:r>
              <a:rPr lang="en-IE" dirty="0" smtClean="0"/>
              <a:t>traditionally the command you used to configure networking interfaces</a:t>
            </a:r>
          </a:p>
          <a:p>
            <a:pPr lvl="1"/>
            <a:r>
              <a:rPr lang="en-IE" dirty="0" smtClean="0"/>
              <a:t>Even though you don’t need to run </a:t>
            </a:r>
            <a:r>
              <a:rPr lang="en-IE" b="1" dirty="0" err="1" smtClean="0"/>
              <a:t>ifconfig</a:t>
            </a:r>
            <a:r>
              <a:rPr lang="en-IE" sz="1800" dirty="0" smtClean="0"/>
              <a:t> </a:t>
            </a:r>
            <a:r>
              <a:rPr lang="en-IE" dirty="0" smtClean="0"/>
              <a:t>manually to configure your network anymore, it is still a useful tool to get network information.</a:t>
            </a:r>
          </a:p>
          <a:p>
            <a:pPr lvl="1"/>
            <a:r>
              <a:rPr lang="en-IE" dirty="0" smtClean="0"/>
              <a:t>When run with no arguments, it will return information on all of the interfaces on your system</a:t>
            </a:r>
            <a:endParaRPr lang="en-IE"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Networking Programs</a:t>
            </a:r>
            <a:endParaRPr lang="en-IE" dirty="0"/>
          </a:p>
        </p:txBody>
      </p:sp>
      <p:sp>
        <p:nvSpPr>
          <p:cNvPr id="3" name="Content Placeholder 2"/>
          <p:cNvSpPr>
            <a:spLocks noGrp="1"/>
          </p:cNvSpPr>
          <p:nvPr>
            <p:ph idx="1"/>
          </p:nvPr>
        </p:nvSpPr>
        <p:spPr/>
        <p:txBody>
          <a:bodyPr>
            <a:normAutofit/>
          </a:bodyPr>
          <a:lstStyle/>
          <a:p>
            <a:r>
              <a:rPr lang="en-IE" b="1" dirty="0" smtClean="0"/>
              <a:t>route</a:t>
            </a:r>
          </a:p>
          <a:p>
            <a:pPr lvl="1"/>
            <a:r>
              <a:rPr lang="en-IE" dirty="0" smtClean="0"/>
              <a:t>Displays all network routes. On many servers you will have only one main route on the system—the default route that points to your default gateway. </a:t>
            </a:r>
          </a:p>
          <a:p>
            <a:pPr lvl="1"/>
            <a:r>
              <a:rPr lang="en-IE" dirty="0" smtClean="0"/>
              <a:t>If you run </a:t>
            </a:r>
            <a:r>
              <a:rPr lang="en-IE" sz="2400" b="1" dirty="0" smtClean="0"/>
              <a:t>route</a:t>
            </a:r>
            <a:r>
              <a:rPr lang="en-IE" sz="1400" dirty="0" smtClean="0"/>
              <a:t> </a:t>
            </a:r>
            <a:r>
              <a:rPr lang="en-IE" dirty="0" smtClean="0"/>
              <a:t>without any arguments, it will return the complete routing table for your network, including the default route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Networking Programs</a:t>
            </a:r>
            <a:endParaRPr lang="en-IE" dirty="0"/>
          </a:p>
        </p:txBody>
      </p:sp>
      <p:sp>
        <p:nvSpPr>
          <p:cNvPr id="3" name="Content Placeholder 2"/>
          <p:cNvSpPr>
            <a:spLocks noGrp="1"/>
          </p:cNvSpPr>
          <p:nvPr>
            <p:ph idx="1"/>
          </p:nvPr>
        </p:nvSpPr>
        <p:spPr/>
        <p:txBody>
          <a:bodyPr>
            <a:normAutofit/>
          </a:bodyPr>
          <a:lstStyle/>
          <a:p>
            <a:r>
              <a:rPr lang="en-IE" b="1" dirty="0" err="1" smtClean="0"/>
              <a:t>nslookup</a:t>
            </a:r>
            <a:endParaRPr lang="en-IE" b="1" dirty="0" smtClean="0"/>
          </a:p>
          <a:p>
            <a:pPr lvl="1"/>
            <a:r>
              <a:rPr lang="en-IE" dirty="0" smtClean="0"/>
              <a:t>A tool to test what IP address is associated with a name</a:t>
            </a:r>
          </a:p>
          <a:p>
            <a:pPr lvl="1"/>
            <a:r>
              <a:rPr lang="en-IE" dirty="0" smtClean="0"/>
              <a:t>E.g.</a:t>
            </a:r>
          </a:p>
          <a:p>
            <a:pPr lvl="1">
              <a:buNone/>
            </a:pPr>
            <a:r>
              <a:rPr lang="en-IE" b="1" dirty="0" smtClean="0"/>
              <a:t>			$ </a:t>
            </a:r>
            <a:r>
              <a:rPr lang="en-IE" b="1" dirty="0" err="1" smtClean="0"/>
              <a:t>nslookup</a:t>
            </a:r>
            <a:r>
              <a:rPr lang="en-IE" b="1" dirty="0" smtClean="0"/>
              <a:t> ubuntu.com</a:t>
            </a:r>
          </a:p>
          <a:p>
            <a:pPr lvl="1">
              <a:buNone/>
            </a:pPr>
            <a:r>
              <a:rPr lang="en-IE" dirty="0" smtClean="0"/>
              <a:t>			Server: 192.168.0.1</a:t>
            </a:r>
          </a:p>
          <a:p>
            <a:pPr lvl="1">
              <a:buNone/>
            </a:pPr>
            <a:r>
              <a:rPr lang="en-IE" dirty="0" smtClean="0"/>
              <a:t>			Address: 192.168.0.1#53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Checking Running Processes</a:t>
            </a:r>
            <a:endParaRPr lang="en-IE"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en-IE" dirty="0" smtClean="0"/>
              <a:t>Check which programs are running on the system, what resources they are consuming &amp; stopping them if necessary.</a:t>
            </a:r>
          </a:p>
          <a:p>
            <a:r>
              <a:rPr lang="en-IE" dirty="0" smtClean="0"/>
              <a:t>top</a:t>
            </a:r>
          </a:p>
          <a:p>
            <a:pPr lvl="1"/>
            <a:r>
              <a:rPr lang="en-IE" dirty="0" smtClean="0"/>
              <a:t>Displays a lot of system information all at once</a:t>
            </a:r>
          </a:p>
          <a:p>
            <a:pPr lvl="1"/>
            <a:r>
              <a:rPr lang="en-IE" dirty="0" smtClean="0"/>
              <a:t>Sorts processes by how much CPU they use</a:t>
            </a:r>
          </a:p>
          <a:p>
            <a:r>
              <a:rPr lang="en-IE" dirty="0" err="1" smtClean="0"/>
              <a:t>ps</a:t>
            </a:r>
            <a:endParaRPr lang="en-IE" dirty="0" smtClean="0"/>
          </a:p>
          <a:p>
            <a:pPr lvl="1"/>
            <a:r>
              <a:rPr lang="en-IE" dirty="0" smtClean="0"/>
              <a:t>Run with no arguments, it lists only processes in your current shell</a:t>
            </a:r>
          </a:p>
          <a:p>
            <a:r>
              <a:rPr lang="en-IE" dirty="0" err="1" smtClean="0"/>
              <a:t>ps</a:t>
            </a:r>
            <a:r>
              <a:rPr lang="en-IE" dirty="0" smtClean="0"/>
              <a:t> –</a:t>
            </a:r>
            <a:r>
              <a:rPr lang="en-IE" dirty="0" err="1" smtClean="0"/>
              <a:t>ef</a:t>
            </a:r>
            <a:r>
              <a:rPr lang="en-IE" dirty="0" smtClean="0"/>
              <a:t> </a:t>
            </a:r>
          </a:p>
          <a:p>
            <a:pPr lvl="1"/>
            <a:r>
              <a:rPr lang="en-IE" dirty="0" smtClean="0"/>
              <a:t>you will see volumes of information about all of the running processes on your system.</a:t>
            </a:r>
          </a:p>
          <a:p>
            <a:pPr lvl="1"/>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Killing Running Processes</a:t>
            </a:r>
            <a:endParaRPr lang="en-IE" dirty="0"/>
          </a:p>
        </p:txBody>
      </p:sp>
      <p:sp>
        <p:nvSpPr>
          <p:cNvPr id="3" name="Content Placeholder 2"/>
          <p:cNvSpPr>
            <a:spLocks noGrp="1"/>
          </p:cNvSpPr>
          <p:nvPr>
            <p:ph idx="1"/>
          </p:nvPr>
        </p:nvSpPr>
        <p:spPr>
          <a:xfrm>
            <a:off x="457200" y="1371600"/>
            <a:ext cx="8229600" cy="5486400"/>
          </a:xfrm>
        </p:spPr>
        <p:txBody>
          <a:bodyPr>
            <a:normAutofit lnSpcReduction="10000"/>
          </a:bodyPr>
          <a:lstStyle/>
          <a:p>
            <a:r>
              <a:rPr lang="en-IE" dirty="0" smtClean="0"/>
              <a:t>To kill a process: </a:t>
            </a:r>
          </a:p>
          <a:p>
            <a:pPr lvl="1"/>
            <a:r>
              <a:rPr lang="en-IE" dirty="0" smtClean="0"/>
              <a:t>Press the K key and then type in the PID you wish to kill, then hit “Enter” when prompted to kill with signal 15</a:t>
            </a:r>
          </a:p>
          <a:p>
            <a:r>
              <a:rPr lang="en-IE" dirty="0" smtClean="0"/>
              <a:t>E.g. if I wanted to kill a program with a PID of 4023, I would type </a:t>
            </a:r>
            <a:r>
              <a:rPr lang="en-IE" b="1" dirty="0" smtClean="0"/>
              <a:t>kill 4023</a:t>
            </a:r>
            <a:r>
              <a:rPr lang="en-IE" dirty="0" smtClean="0"/>
              <a:t>.</a:t>
            </a:r>
          </a:p>
          <a:p>
            <a:r>
              <a:rPr lang="en-IE" dirty="0" smtClean="0"/>
              <a:t>If that doesn’t work:</a:t>
            </a:r>
          </a:p>
          <a:p>
            <a:pPr lvl="1"/>
            <a:r>
              <a:rPr lang="en-IE" dirty="0" smtClean="0"/>
              <a:t>Pass the -9 option</a:t>
            </a:r>
          </a:p>
          <a:p>
            <a:pPr lvl="1"/>
            <a:r>
              <a:rPr lang="en-IE" dirty="0" smtClean="0"/>
              <a:t>E.g. </a:t>
            </a:r>
            <a:r>
              <a:rPr lang="en-IE" b="1" dirty="0" smtClean="0"/>
              <a:t>Kill -9 4023</a:t>
            </a:r>
            <a:r>
              <a:rPr lang="en-IE" dirty="0" smtClean="0"/>
              <a:t> </a:t>
            </a:r>
          </a:p>
          <a:p>
            <a:pPr lvl="1"/>
            <a:r>
              <a:rPr lang="en-IE" dirty="0" smtClean="0"/>
              <a:t>Be sure to use regular </a:t>
            </a:r>
            <a:r>
              <a:rPr lang="en-IE" b="1" dirty="0" smtClean="0"/>
              <a:t>kill </a:t>
            </a:r>
            <a:r>
              <a:rPr lang="en-IE" dirty="0" smtClean="0"/>
              <a:t>first to give process a chance to clean up first</a:t>
            </a:r>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Don’t forget.....</a:t>
            </a:r>
            <a:endParaRPr lang="en-IE" dirty="0"/>
          </a:p>
        </p:txBody>
      </p:sp>
      <p:sp>
        <p:nvSpPr>
          <p:cNvPr id="3" name="Content Placeholder 2"/>
          <p:cNvSpPr>
            <a:spLocks noGrp="1"/>
          </p:cNvSpPr>
          <p:nvPr>
            <p:ph idx="1"/>
          </p:nvPr>
        </p:nvSpPr>
        <p:spPr/>
        <p:txBody>
          <a:bodyPr/>
          <a:lstStyle/>
          <a:p>
            <a:r>
              <a:rPr lang="en-IE" dirty="0" smtClean="0"/>
              <a:t>The “man” command</a:t>
            </a:r>
            <a:endParaRPr lang="en-I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3665</Words>
  <Application>Microsoft Office PowerPoint</Application>
  <PresentationFormat>On-screen Show (4:3)</PresentationFormat>
  <Paragraphs>339</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Ubuntu Server Basics</vt:lpstr>
      <vt:lpstr>You’ve installed Ubuntu – Now What?</vt:lpstr>
      <vt:lpstr>Here’s what.........</vt:lpstr>
      <vt:lpstr>Core Commands</vt:lpstr>
      <vt:lpstr>Moving around the System</vt:lpstr>
      <vt:lpstr>File Ownership</vt:lpstr>
      <vt:lpstr>Checking Running Processes</vt:lpstr>
      <vt:lpstr>Killing Running Processes</vt:lpstr>
      <vt:lpstr>Don’t forget.....</vt:lpstr>
      <vt:lpstr>Editing Files</vt:lpstr>
      <vt:lpstr>Become Root</vt:lpstr>
      <vt:lpstr>Become Root</vt:lpstr>
      <vt:lpstr>Ubuntu Boot Process</vt:lpstr>
      <vt:lpstr>Ubuntu Boot Process</vt:lpstr>
      <vt:lpstr>GRUB</vt:lpstr>
      <vt:lpstr>GRUB</vt:lpstr>
      <vt:lpstr>GRUB</vt:lpstr>
      <vt:lpstr>The Kernel Boot Process</vt:lpstr>
      <vt:lpstr>The Kernel Boot Process</vt:lpstr>
      <vt:lpstr>The Kernel Boot Process</vt:lpstr>
      <vt:lpstr>The Kernel Boot Process</vt:lpstr>
      <vt:lpstr>/sbin/init</vt:lpstr>
      <vt:lpstr>/sbin/init</vt:lpstr>
      <vt:lpstr>Classic System V Init</vt:lpstr>
      <vt:lpstr>Classic System V Init</vt:lpstr>
      <vt:lpstr>Classic System V Init</vt:lpstr>
      <vt:lpstr>Classic System V Init</vt:lpstr>
      <vt:lpstr>Upstart</vt:lpstr>
      <vt:lpstr>Upstart</vt:lpstr>
      <vt:lpstr>Upstart</vt:lpstr>
      <vt:lpstr>Upstart</vt:lpstr>
      <vt:lpstr>Services</vt:lpstr>
      <vt:lpstr>Managing Services</vt:lpstr>
      <vt:lpstr>Managing Services</vt:lpstr>
      <vt:lpstr>Managing Services</vt:lpstr>
      <vt:lpstr>Managing Services</vt:lpstr>
      <vt:lpstr>Managing Services</vt:lpstr>
      <vt:lpstr>File System Hierarchy</vt:lpstr>
      <vt:lpstr>File System Hierarchy</vt:lpstr>
      <vt:lpstr>File System Hierarchy</vt:lpstr>
      <vt:lpstr>File System Hierarchy</vt:lpstr>
      <vt:lpstr>File System Hierarchy</vt:lpstr>
      <vt:lpstr>File System Hierarchy</vt:lpstr>
      <vt:lpstr>File System Hierarchy</vt:lpstr>
      <vt:lpstr>File System Hierarchy</vt:lpstr>
      <vt:lpstr>File System Hierarchy</vt:lpstr>
      <vt:lpstr>File System Hierarchy</vt:lpstr>
      <vt:lpstr>File System Hierarchy</vt:lpstr>
      <vt:lpstr>Linux/Ubuntu Networking</vt:lpstr>
      <vt:lpstr>Network Configuration Files</vt:lpstr>
      <vt:lpstr>Network Configuration Files</vt:lpstr>
      <vt:lpstr>Network Configuration Files</vt:lpstr>
      <vt:lpstr>Network Configuration Files</vt:lpstr>
      <vt:lpstr>Network Configuration Files</vt:lpstr>
      <vt:lpstr>Network Configuration Files</vt:lpstr>
      <vt:lpstr>Network Configuration Files</vt:lpstr>
      <vt:lpstr>Network Configuration Files</vt:lpstr>
      <vt:lpstr>Core Networking Programs</vt:lpstr>
      <vt:lpstr>Core Networking Programs</vt:lpstr>
      <vt:lpstr>Core Networking Programs</vt:lpstr>
      <vt:lpstr>Core Networking Programs</vt:lpstr>
      <vt:lpstr>Core Networking Programs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Server Basics</dc:title>
  <dc:creator>Eoin -Sarah</dc:creator>
  <cp:lastModifiedBy>compadmin</cp:lastModifiedBy>
  <cp:revision>84</cp:revision>
  <dcterms:created xsi:type="dcterms:W3CDTF">2006-08-16T00:00:00Z</dcterms:created>
  <dcterms:modified xsi:type="dcterms:W3CDTF">2014-09-22T07:31:31Z</dcterms:modified>
</cp:coreProperties>
</file>