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60" r:id="rId6"/>
    <p:sldId id="304" r:id="rId7"/>
    <p:sldId id="261" r:id="rId8"/>
    <p:sldId id="303" r:id="rId9"/>
    <p:sldId id="297"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91" r:id="rId26"/>
    <p:sldId id="298" r:id="rId27"/>
    <p:sldId id="299" r:id="rId28"/>
    <p:sldId id="300" r:id="rId29"/>
    <p:sldId id="301" r:id="rId30"/>
    <p:sldId id="302" r:id="rId31"/>
    <p:sldId id="295" r:id="rId32"/>
    <p:sldId id="279" r:id="rId33"/>
    <p:sldId id="280" r:id="rId34"/>
    <p:sldId id="282" r:id="rId35"/>
    <p:sldId id="283" r:id="rId36"/>
    <p:sldId id="284" r:id="rId37"/>
    <p:sldId id="285" r:id="rId38"/>
    <p:sldId id="286" r:id="rId39"/>
    <p:sldId id="287" r:id="rId40"/>
    <p:sldId id="288" r:id="rId41"/>
    <p:sldId id="289" r:id="rId42"/>
    <p:sldId id="29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83" autoAdjust="0"/>
    <p:restoredTop sz="94660"/>
  </p:normalViewPr>
  <p:slideViewPr>
    <p:cSldViewPr>
      <p:cViewPr varScale="1">
        <p:scale>
          <a:sx n="69" d="100"/>
          <a:sy n="69" d="100"/>
        </p:scale>
        <p:origin x="-16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9B674F-EEF4-4960-95E2-6B936236E4FF}" type="datetimeFigureOut">
              <a:rPr lang="en-IE" smtClean="0"/>
              <a:pPr/>
              <a:t>05/10/2014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5ED5741-3D54-42F7-B277-44BAC66792A1}"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B674F-EEF4-4960-95E2-6B936236E4FF}" type="datetimeFigureOut">
              <a:rPr lang="en-IE" smtClean="0"/>
              <a:pPr/>
              <a:t>05/10/2014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D5741-3D54-42F7-B277-44BAC66792A1}"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elp.ubuntu.com/12.04/serverguide/package-management.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debian.org/doc/user-manual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elp.ubuntu.com/12.04/serverguide/sample/sources.li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anpages.ubuntu.com/manpages/natty/en/man1/dpkg.1.html" TargetMode="External"/><Relationship Id="rId7" Type="http://schemas.openxmlformats.org/officeDocument/2006/relationships/hyperlink" Target="https://help.ubuntu.com/community/Repositories/Ubuntu" TargetMode="External"/><Relationship Id="rId2" Type="http://schemas.openxmlformats.org/officeDocument/2006/relationships/hyperlink" Target="https://help.ubuntu.com/community/InstallingSoftware" TargetMode="External"/><Relationship Id="rId1" Type="http://schemas.openxmlformats.org/officeDocument/2006/relationships/slideLayout" Target="../slideLayouts/slideLayout2.xml"/><Relationship Id="rId6" Type="http://schemas.openxmlformats.org/officeDocument/2006/relationships/hyperlink" Target="http://manpages.ubuntu.com/manpages/natty/man8/aptitude.8.html" TargetMode="External"/><Relationship Id="rId5" Type="http://schemas.openxmlformats.org/officeDocument/2006/relationships/hyperlink" Target="http://manpages.ubuntu.com/manpages/natty/en/man8/apt-get.8.html" TargetMode="External"/><Relationship Id="rId4" Type="http://schemas.openxmlformats.org/officeDocument/2006/relationships/hyperlink" Target="http://www.debian.org/doc/manuals/apt-howt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Package Management</a:t>
            </a:r>
            <a:endParaRPr lang="en-IE" dirty="0"/>
          </a:p>
        </p:txBody>
      </p:sp>
      <p:sp>
        <p:nvSpPr>
          <p:cNvPr id="3" name="Subtitle 2"/>
          <p:cNvSpPr>
            <a:spLocks noGrp="1"/>
          </p:cNvSpPr>
          <p:nvPr>
            <p:ph type="subTitle" idx="1"/>
          </p:nvPr>
        </p:nvSpPr>
        <p:spPr>
          <a:xfrm>
            <a:off x="251520" y="3886200"/>
            <a:ext cx="8712968" cy="1752600"/>
          </a:xfrm>
        </p:spPr>
        <p:txBody>
          <a:bodyPr/>
          <a:lstStyle/>
          <a:p>
            <a:r>
              <a:rPr lang="en-IE" sz="2000" dirty="0" smtClean="0">
                <a:hlinkClick r:id="rId2"/>
              </a:rPr>
              <a:t>https://help.ubuntu.com/12.04/serverguide/package-management.html</a:t>
            </a:r>
            <a:endParaRPr lang="en-IE" sz="2000" dirty="0" smtClean="0"/>
          </a:p>
          <a:p>
            <a:endParaRPr lang="en-I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a:bodyPr>
          <a:lstStyle/>
          <a:p>
            <a:r>
              <a:rPr lang="en-IE" dirty="0" smtClean="0"/>
              <a:t>Several tools are available for interacting with </a:t>
            </a:r>
            <a:r>
              <a:rPr lang="en-IE" dirty="0" err="1" smtClean="0"/>
              <a:t>Ubuntu's</a:t>
            </a:r>
            <a:r>
              <a:rPr lang="en-IE" dirty="0" smtClean="0"/>
              <a:t> package management system, from simple command-line utilities which may be easily automated by system administrators, to a simple graphical interface which is easy to use by those new to </a:t>
            </a:r>
            <a:r>
              <a:rPr lang="en-IE" dirty="0" err="1" smtClean="0"/>
              <a:t>Ubuntu</a:t>
            </a:r>
            <a:r>
              <a:rPr lang="en-IE" dirty="0" smtClean="0"/>
              <a:t>.</a:t>
            </a:r>
            <a:endParaRPr lang="en-I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a:bodyPr>
          <a:lstStyle/>
          <a:p>
            <a:r>
              <a:rPr lang="en-IE" dirty="0" err="1" smtClean="0"/>
              <a:t>Ubuntu's</a:t>
            </a:r>
            <a:r>
              <a:rPr lang="en-IE" dirty="0" smtClean="0"/>
              <a:t> package management system is derived from the same system used by the </a:t>
            </a:r>
            <a:r>
              <a:rPr lang="en-IE" dirty="0" err="1" smtClean="0"/>
              <a:t>Debian</a:t>
            </a:r>
            <a:r>
              <a:rPr lang="en-IE" dirty="0" smtClean="0"/>
              <a:t> GNU/Linux distribution. </a:t>
            </a:r>
          </a:p>
          <a:p>
            <a:r>
              <a:rPr lang="en-IE" dirty="0" smtClean="0"/>
              <a:t>The package files contain all of the necessary files, meta-data, and instructions to implement a particular functionality or software application on your </a:t>
            </a:r>
            <a:r>
              <a:rPr lang="en-IE" dirty="0" err="1" smtClean="0"/>
              <a:t>Ubuntu</a:t>
            </a:r>
            <a:r>
              <a:rPr lang="en-IE" dirty="0" smtClean="0"/>
              <a:t> computer.</a:t>
            </a:r>
            <a:endParaRPr lang="en-I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a:bodyPr>
          <a:lstStyle/>
          <a:p>
            <a:r>
              <a:rPr lang="en-IE" b="1" dirty="0" err="1" smtClean="0"/>
              <a:t>Debian</a:t>
            </a:r>
            <a:r>
              <a:rPr lang="en-IE" dirty="0" smtClean="0"/>
              <a:t> package files typically have the extension '</a:t>
            </a:r>
            <a:r>
              <a:rPr lang="en-IE" b="1" dirty="0" smtClean="0"/>
              <a:t>.</a:t>
            </a:r>
            <a:r>
              <a:rPr lang="en-IE" b="1" dirty="0" err="1" smtClean="0"/>
              <a:t>deb</a:t>
            </a:r>
            <a:r>
              <a:rPr lang="en-IE" dirty="0" smtClean="0"/>
              <a:t>', and typically exist in </a:t>
            </a:r>
            <a:r>
              <a:rPr lang="en-IE" b="1" dirty="0" smtClean="0"/>
              <a:t>repositories</a:t>
            </a:r>
            <a:r>
              <a:rPr lang="en-IE" dirty="0" smtClean="0"/>
              <a:t> (collections of packages found on various media, such as CD-ROM discs, or online).</a:t>
            </a:r>
          </a:p>
          <a:p>
            <a:r>
              <a:rPr lang="en-IE" dirty="0" smtClean="0"/>
              <a:t>Packages are normally of the pre-compiled binary format; thus installation is quick and requires no compiling of software.</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Package Dependencies</a:t>
            </a:r>
            <a:endParaRPr lang="en-IE" dirty="0"/>
          </a:p>
        </p:txBody>
      </p:sp>
      <p:sp>
        <p:nvSpPr>
          <p:cNvPr id="3" name="Content Placeholder 2"/>
          <p:cNvSpPr>
            <a:spLocks noGrp="1"/>
          </p:cNvSpPr>
          <p:nvPr>
            <p:ph idx="1"/>
          </p:nvPr>
        </p:nvSpPr>
        <p:spPr/>
        <p:txBody>
          <a:bodyPr>
            <a:normAutofit fontScale="85000" lnSpcReduction="10000"/>
          </a:bodyPr>
          <a:lstStyle/>
          <a:p>
            <a:r>
              <a:rPr lang="en-IE" dirty="0" smtClean="0"/>
              <a:t>Many complex packages use the concept of </a:t>
            </a:r>
            <a:r>
              <a:rPr lang="en-IE" b="1" dirty="0" smtClean="0"/>
              <a:t>dependencies</a:t>
            </a:r>
            <a:r>
              <a:rPr lang="en-IE" dirty="0" smtClean="0"/>
              <a:t>. </a:t>
            </a:r>
          </a:p>
          <a:p>
            <a:r>
              <a:rPr lang="en-IE" dirty="0" smtClean="0"/>
              <a:t>Dependencies are additional packages required by the principal package in order to function properly. </a:t>
            </a:r>
          </a:p>
          <a:p>
            <a:r>
              <a:rPr lang="en-IE" dirty="0" smtClean="0"/>
              <a:t>For example, the speech synthesis package </a:t>
            </a:r>
            <a:r>
              <a:rPr lang="en-IE" b="1" dirty="0" smtClean="0"/>
              <a:t>Festival</a:t>
            </a:r>
            <a:r>
              <a:rPr lang="en-IE" dirty="0" smtClean="0"/>
              <a:t> depends upon the package </a:t>
            </a:r>
            <a:r>
              <a:rPr lang="en-IE" b="1" dirty="0" smtClean="0"/>
              <a:t>libasound2</a:t>
            </a:r>
            <a:r>
              <a:rPr lang="en-IE" dirty="0" smtClean="0"/>
              <a:t>, which is a package supplying the </a:t>
            </a:r>
            <a:r>
              <a:rPr lang="en-IE" b="1" dirty="0" smtClean="0"/>
              <a:t>ALSA</a:t>
            </a:r>
            <a:r>
              <a:rPr lang="en-IE" dirty="0" smtClean="0"/>
              <a:t> sound library needed for audio playback. </a:t>
            </a:r>
          </a:p>
          <a:p>
            <a:r>
              <a:rPr lang="en-IE" dirty="0" smtClean="0"/>
              <a:t>In order for </a:t>
            </a:r>
            <a:r>
              <a:rPr lang="en-IE" b="1" dirty="0" smtClean="0"/>
              <a:t>Festival</a:t>
            </a:r>
            <a:r>
              <a:rPr lang="en-IE" dirty="0" smtClean="0"/>
              <a:t> to function, it and all of its dependencies must be installed. The software management tools in </a:t>
            </a:r>
            <a:r>
              <a:rPr lang="en-IE" dirty="0" err="1" smtClean="0"/>
              <a:t>Ubuntu</a:t>
            </a:r>
            <a:r>
              <a:rPr lang="en-IE" dirty="0" smtClean="0"/>
              <a:t> will do this automatically. </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dpkg</a:t>
            </a:r>
            <a:r>
              <a:rPr lang="en-IE" dirty="0" smtClean="0"/>
              <a:t> Package Manager</a:t>
            </a:r>
            <a:endParaRPr lang="en-IE" dirty="0"/>
          </a:p>
        </p:txBody>
      </p:sp>
      <p:sp>
        <p:nvSpPr>
          <p:cNvPr id="3" name="Content Placeholder 2"/>
          <p:cNvSpPr>
            <a:spLocks noGrp="1"/>
          </p:cNvSpPr>
          <p:nvPr>
            <p:ph idx="1"/>
          </p:nvPr>
        </p:nvSpPr>
        <p:spPr/>
        <p:txBody>
          <a:bodyPr>
            <a:normAutofit/>
          </a:bodyPr>
          <a:lstStyle/>
          <a:p>
            <a:r>
              <a:rPr lang="en-IE" b="1" dirty="0" err="1" smtClean="0"/>
              <a:t>dpkg</a:t>
            </a:r>
            <a:r>
              <a:rPr lang="en-IE" dirty="0" smtClean="0"/>
              <a:t> is a package manager for </a:t>
            </a:r>
            <a:r>
              <a:rPr lang="en-IE" i="1" dirty="0" err="1" smtClean="0"/>
              <a:t>Debian</a:t>
            </a:r>
            <a:r>
              <a:rPr lang="en-IE" dirty="0" smtClean="0"/>
              <a:t> based systems. </a:t>
            </a:r>
          </a:p>
          <a:p>
            <a:r>
              <a:rPr lang="en-IE" dirty="0" smtClean="0"/>
              <a:t>It can install, remove, and build packages, but unlike other package management system's, it can not automatically download and install packages or their dependencies. </a:t>
            </a:r>
          </a:p>
          <a:p>
            <a:r>
              <a:rPr lang="en-IE" dirty="0" smtClean="0"/>
              <a:t>We will now cover using </a:t>
            </a:r>
            <a:r>
              <a:rPr lang="en-IE" b="1" dirty="0" err="1" smtClean="0"/>
              <a:t>dpkg</a:t>
            </a:r>
            <a:r>
              <a:rPr lang="en-IE" dirty="0" smtClean="0"/>
              <a:t> to manage locally installed packages</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dpkg</a:t>
            </a:r>
            <a:r>
              <a:rPr lang="en-IE" dirty="0" smtClean="0"/>
              <a:t> commands</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To list all packages installed on the system, from a terminal prompt enter: </a:t>
            </a:r>
          </a:p>
          <a:p>
            <a:pPr>
              <a:buNone/>
            </a:pPr>
            <a:r>
              <a:rPr lang="en-IE" b="1" dirty="0" smtClean="0"/>
              <a:t>				</a:t>
            </a:r>
            <a:r>
              <a:rPr lang="en-IE" b="1" dirty="0" err="1" smtClean="0"/>
              <a:t>dpkg</a:t>
            </a:r>
            <a:r>
              <a:rPr lang="en-IE" b="1" dirty="0" smtClean="0"/>
              <a:t> -l</a:t>
            </a:r>
            <a:r>
              <a:rPr lang="en-IE" dirty="0" smtClean="0"/>
              <a:t> </a:t>
            </a:r>
          </a:p>
          <a:p>
            <a:r>
              <a:rPr lang="en-IE" dirty="0" smtClean="0"/>
              <a:t>Depending on the amount of packages on your system, this can generate a large amount of output. Pipe the output through </a:t>
            </a:r>
            <a:r>
              <a:rPr lang="en-IE" b="1" dirty="0" err="1" smtClean="0"/>
              <a:t>grep</a:t>
            </a:r>
            <a:r>
              <a:rPr lang="en-IE" dirty="0" smtClean="0"/>
              <a:t> to see if a specific package is installed: </a:t>
            </a:r>
          </a:p>
          <a:p>
            <a:pPr>
              <a:buNone/>
            </a:pPr>
            <a:r>
              <a:rPr lang="en-IE" b="1" dirty="0" smtClean="0"/>
              <a:t>			</a:t>
            </a:r>
            <a:r>
              <a:rPr lang="en-IE" b="1" dirty="0" err="1" smtClean="0"/>
              <a:t>dpkg</a:t>
            </a:r>
            <a:r>
              <a:rPr lang="en-IE" b="1" dirty="0" smtClean="0"/>
              <a:t> -l | </a:t>
            </a:r>
            <a:r>
              <a:rPr lang="en-IE" b="1" dirty="0" err="1" smtClean="0"/>
              <a:t>grep</a:t>
            </a:r>
            <a:r>
              <a:rPr lang="en-IE" b="1" dirty="0" smtClean="0"/>
              <a:t> apache2</a:t>
            </a:r>
            <a:r>
              <a:rPr lang="en-IE" dirty="0" smtClean="0"/>
              <a:t> </a:t>
            </a:r>
          </a:p>
          <a:p>
            <a:pPr>
              <a:buNone/>
            </a:pPr>
            <a:r>
              <a:rPr lang="en-IE" sz="2600" i="1" dirty="0" smtClean="0"/>
              <a:t>Replace apache2 with any package name, part of a package name, or other regular expression. </a:t>
            </a:r>
            <a:endParaRPr lang="en-IE" sz="26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dpkg</a:t>
            </a:r>
            <a:r>
              <a:rPr lang="en-IE" dirty="0" smtClean="0"/>
              <a:t> commands</a:t>
            </a:r>
            <a:endParaRPr lang="en-IE" dirty="0"/>
          </a:p>
        </p:txBody>
      </p:sp>
      <p:sp>
        <p:nvSpPr>
          <p:cNvPr id="3" name="Content Placeholder 2"/>
          <p:cNvSpPr>
            <a:spLocks noGrp="1"/>
          </p:cNvSpPr>
          <p:nvPr>
            <p:ph idx="1"/>
          </p:nvPr>
        </p:nvSpPr>
        <p:spPr>
          <a:xfrm>
            <a:off x="457200" y="1340768"/>
            <a:ext cx="8229600" cy="5184576"/>
          </a:xfrm>
        </p:spPr>
        <p:txBody>
          <a:bodyPr>
            <a:normAutofit lnSpcReduction="10000"/>
          </a:bodyPr>
          <a:lstStyle/>
          <a:p>
            <a:r>
              <a:rPr lang="en-IE" dirty="0" smtClean="0"/>
              <a:t>To list the files installed by a package, in this case the </a:t>
            </a:r>
            <a:r>
              <a:rPr lang="en-IE" b="1" dirty="0" err="1" smtClean="0"/>
              <a:t>ufw</a:t>
            </a:r>
            <a:r>
              <a:rPr lang="en-IE" dirty="0" smtClean="0"/>
              <a:t> package, enter: </a:t>
            </a:r>
          </a:p>
          <a:p>
            <a:pPr>
              <a:buNone/>
            </a:pPr>
            <a:r>
              <a:rPr lang="en-IE" b="1" dirty="0" smtClean="0"/>
              <a:t>				</a:t>
            </a:r>
            <a:r>
              <a:rPr lang="en-IE" b="1" dirty="0" err="1" smtClean="0"/>
              <a:t>dpkg</a:t>
            </a:r>
            <a:r>
              <a:rPr lang="en-IE" b="1" dirty="0" smtClean="0"/>
              <a:t> -L </a:t>
            </a:r>
            <a:r>
              <a:rPr lang="en-IE" b="1" dirty="0" err="1" smtClean="0"/>
              <a:t>ufw</a:t>
            </a:r>
            <a:r>
              <a:rPr lang="en-IE" dirty="0" smtClean="0"/>
              <a:t> </a:t>
            </a:r>
          </a:p>
          <a:p>
            <a:r>
              <a:rPr lang="en-IE" dirty="0" smtClean="0"/>
              <a:t>If you are not sure which package installed a file, </a:t>
            </a:r>
            <a:r>
              <a:rPr lang="en-IE" b="1" dirty="0" err="1" smtClean="0"/>
              <a:t>dpkg</a:t>
            </a:r>
            <a:r>
              <a:rPr lang="en-IE" b="1" dirty="0" smtClean="0"/>
              <a:t> -S</a:t>
            </a:r>
            <a:r>
              <a:rPr lang="en-IE" dirty="0" smtClean="0"/>
              <a:t> may be able to tell you. </a:t>
            </a:r>
          </a:p>
          <a:p>
            <a:r>
              <a:rPr lang="en-IE" dirty="0" smtClean="0"/>
              <a:t>For example:  </a:t>
            </a:r>
          </a:p>
          <a:p>
            <a:pPr>
              <a:buNone/>
            </a:pPr>
            <a:r>
              <a:rPr lang="en-IE" b="1" dirty="0" err="1" smtClean="0"/>
              <a:t>dpkg</a:t>
            </a:r>
            <a:r>
              <a:rPr lang="en-IE" b="1" dirty="0" smtClean="0"/>
              <a:t> -S /etc/</a:t>
            </a:r>
            <a:r>
              <a:rPr lang="en-IE" b="1" dirty="0" err="1" smtClean="0"/>
              <a:t>host.conf</a:t>
            </a:r>
            <a:r>
              <a:rPr lang="en-IE" b="1" dirty="0" smtClean="0"/>
              <a:t> </a:t>
            </a:r>
          </a:p>
          <a:p>
            <a:pPr>
              <a:buNone/>
            </a:pPr>
            <a:r>
              <a:rPr lang="en-IE" dirty="0" smtClean="0"/>
              <a:t>base-files: /etc/</a:t>
            </a:r>
            <a:r>
              <a:rPr lang="en-IE" dirty="0" err="1" smtClean="0"/>
              <a:t>host.conf</a:t>
            </a:r>
            <a:r>
              <a:rPr lang="en-IE" dirty="0" smtClean="0"/>
              <a:t> </a:t>
            </a:r>
          </a:p>
          <a:p>
            <a:pPr>
              <a:buNone/>
            </a:pPr>
            <a:r>
              <a:rPr lang="en-IE" sz="2600" i="1" dirty="0" smtClean="0"/>
              <a:t>The output shows that the /etc/</a:t>
            </a:r>
            <a:r>
              <a:rPr lang="en-IE" sz="2600" i="1" dirty="0" err="1" smtClean="0"/>
              <a:t>host.conf</a:t>
            </a:r>
            <a:r>
              <a:rPr lang="en-IE" sz="2600" i="1" dirty="0" smtClean="0"/>
              <a:t> belongs to the </a:t>
            </a:r>
            <a:r>
              <a:rPr lang="en-IE" sz="2600" b="1" i="1" dirty="0" smtClean="0"/>
              <a:t>base-files</a:t>
            </a:r>
            <a:r>
              <a:rPr lang="en-IE" sz="2600" i="1" dirty="0" smtClean="0"/>
              <a:t> package. </a:t>
            </a:r>
            <a:endParaRPr lang="en-IE" sz="2600"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dpkg</a:t>
            </a:r>
            <a:r>
              <a:rPr lang="en-IE" dirty="0" smtClean="0"/>
              <a:t> commands</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You can install a local </a:t>
            </a:r>
            <a:r>
              <a:rPr lang="en-IE" sz="2800" i="1" dirty="0" smtClean="0"/>
              <a:t>.</a:t>
            </a:r>
            <a:r>
              <a:rPr lang="en-IE" sz="2800" i="1" dirty="0" err="1" smtClean="0"/>
              <a:t>deb</a:t>
            </a:r>
            <a:r>
              <a:rPr lang="en-IE" sz="2800" dirty="0" smtClean="0"/>
              <a:t> file by entering: </a:t>
            </a:r>
          </a:p>
          <a:p>
            <a:pPr>
              <a:buNone/>
            </a:pPr>
            <a:r>
              <a:rPr lang="en-IE" sz="2800" b="1" dirty="0" smtClean="0"/>
              <a:t>			</a:t>
            </a:r>
            <a:r>
              <a:rPr lang="en-IE" sz="2800" b="1" dirty="0" err="1" smtClean="0"/>
              <a:t>sudo</a:t>
            </a:r>
            <a:r>
              <a:rPr lang="en-IE" sz="2800" b="1" dirty="0" smtClean="0"/>
              <a:t> </a:t>
            </a:r>
            <a:r>
              <a:rPr lang="en-IE" sz="2800" b="1" dirty="0" err="1" smtClean="0"/>
              <a:t>dpkg</a:t>
            </a:r>
            <a:r>
              <a:rPr lang="en-IE" sz="2800" b="1" dirty="0" smtClean="0"/>
              <a:t> -</a:t>
            </a:r>
            <a:r>
              <a:rPr lang="en-IE" sz="2800" b="1" dirty="0" err="1" smtClean="0"/>
              <a:t>i</a:t>
            </a:r>
            <a:r>
              <a:rPr lang="en-IE" sz="2800" b="1" dirty="0" smtClean="0"/>
              <a:t> zip_2.32-1_i386.deb</a:t>
            </a:r>
            <a:r>
              <a:rPr lang="en-IE" sz="2800" dirty="0" smtClean="0"/>
              <a:t> </a:t>
            </a:r>
          </a:p>
          <a:p>
            <a:pPr>
              <a:buNone/>
            </a:pPr>
            <a:r>
              <a:rPr lang="en-IE" sz="2400" i="1" dirty="0" smtClean="0"/>
              <a:t>Change zip_2.32-1_i386.deb to the actual file name of the local .</a:t>
            </a:r>
            <a:r>
              <a:rPr lang="en-IE" sz="2400" i="1" dirty="0" err="1" smtClean="0"/>
              <a:t>deb</a:t>
            </a:r>
            <a:r>
              <a:rPr lang="en-IE" sz="2400" i="1" dirty="0" smtClean="0"/>
              <a:t> file.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dpkg</a:t>
            </a:r>
            <a:r>
              <a:rPr lang="en-IE" dirty="0" smtClean="0"/>
              <a:t> commands</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Uninstalling a package can be accomplished by: </a:t>
            </a:r>
          </a:p>
          <a:p>
            <a:pPr>
              <a:buNone/>
            </a:pPr>
            <a:r>
              <a:rPr lang="en-IE" sz="2800" b="1" dirty="0" smtClean="0"/>
              <a:t>				</a:t>
            </a:r>
            <a:r>
              <a:rPr lang="en-IE" sz="2800" b="1" dirty="0" err="1" smtClean="0"/>
              <a:t>sudo</a:t>
            </a:r>
            <a:r>
              <a:rPr lang="en-IE" sz="2800" b="1" dirty="0" smtClean="0"/>
              <a:t> </a:t>
            </a:r>
            <a:r>
              <a:rPr lang="en-IE" sz="2800" b="1" dirty="0" err="1" smtClean="0"/>
              <a:t>dpkg</a:t>
            </a:r>
            <a:r>
              <a:rPr lang="en-IE" sz="2800" b="1" dirty="0" smtClean="0"/>
              <a:t> -r zip</a:t>
            </a:r>
            <a:r>
              <a:rPr lang="en-IE" sz="2800" dirty="0" smtClean="0"/>
              <a:t> </a:t>
            </a:r>
          </a:p>
          <a:p>
            <a:r>
              <a:rPr lang="en-IE" sz="2800" dirty="0" smtClean="0"/>
              <a:t>Uninstalling packages using </a:t>
            </a:r>
            <a:r>
              <a:rPr lang="en-IE" sz="2800" b="1" dirty="0" err="1" smtClean="0"/>
              <a:t>dpkg</a:t>
            </a:r>
            <a:r>
              <a:rPr lang="en-IE" sz="2800" dirty="0" smtClean="0"/>
              <a:t>, in most cases, is </a:t>
            </a:r>
            <a:r>
              <a:rPr lang="en-IE" sz="2800" i="1" dirty="0" smtClean="0"/>
              <a:t>NOT</a:t>
            </a:r>
            <a:r>
              <a:rPr lang="en-IE" sz="2800" dirty="0" smtClean="0"/>
              <a:t> recommended. </a:t>
            </a:r>
          </a:p>
          <a:p>
            <a:r>
              <a:rPr lang="en-IE" sz="2800" dirty="0" smtClean="0"/>
              <a:t>It is better to use a package manager that handles </a:t>
            </a:r>
            <a:r>
              <a:rPr lang="en-IE" sz="2800" b="1" dirty="0" smtClean="0"/>
              <a:t>dependencies</a:t>
            </a:r>
            <a:r>
              <a:rPr lang="en-IE" sz="2800" dirty="0" smtClean="0"/>
              <a:t>, to ensure that the system is in a consistent state. </a:t>
            </a:r>
          </a:p>
          <a:p>
            <a:r>
              <a:rPr lang="en-IE" sz="2800" dirty="0" smtClean="0"/>
              <a:t>For example using </a:t>
            </a:r>
            <a:r>
              <a:rPr lang="en-IE" sz="2800" b="1" dirty="0" err="1" smtClean="0"/>
              <a:t>dpkg</a:t>
            </a:r>
            <a:r>
              <a:rPr lang="en-IE" sz="2800" b="1" dirty="0" smtClean="0"/>
              <a:t> -r</a:t>
            </a:r>
            <a:r>
              <a:rPr lang="en-IE" sz="2800" dirty="0" smtClean="0"/>
              <a:t> you can remove the </a:t>
            </a:r>
            <a:r>
              <a:rPr lang="en-IE" sz="2800" b="1" dirty="0" smtClean="0"/>
              <a:t>zip</a:t>
            </a:r>
            <a:r>
              <a:rPr lang="en-IE" sz="2800" dirty="0" smtClean="0"/>
              <a:t> package, but any packages that depend on it will still be installed and may no longer function correctly. </a:t>
            </a:r>
          </a:p>
          <a:p>
            <a:endParaRPr lang="en-IE" sz="26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A powerful command-line tool used to work with </a:t>
            </a:r>
            <a:r>
              <a:rPr lang="en-IE" sz="2800" dirty="0" err="1" smtClean="0"/>
              <a:t>Ubuntu's</a:t>
            </a:r>
            <a:r>
              <a:rPr lang="en-IE" sz="2800" dirty="0" smtClean="0"/>
              <a:t> </a:t>
            </a:r>
            <a:r>
              <a:rPr lang="en-IE" sz="2800" b="1" i="1" dirty="0" smtClean="0"/>
              <a:t>Advanced Packaging Tool</a:t>
            </a:r>
            <a:r>
              <a:rPr lang="en-IE" sz="2800" b="1" dirty="0" smtClean="0"/>
              <a:t> (APT) </a:t>
            </a:r>
          </a:p>
          <a:p>
            <a:r>
              <a:rPr lang="en-IE" sz="2800" dirty="0" smtClean="0"/>
              <a:t>Performs such functions as:</a:t>
            </a:r>
          </a:p>
          <a:p>
            <a:pPr lvl="1"/>
            <a:r>
              <a:rPr lang="en-IE" sz="2400" dirty="0" smtClean="0"/>
              <a:t> installation of new software packages </a:t>
            </a:r>
          </a:p>
          <a:p>
            <a:pPr lvl="1"/>
            <a:r>
              <a:rPr lang="en-IE" sz="2400" dirty="0" smtClean="0"/>
              <a:t>upgrade of existing software packages</a:t>
            </a:r>
          </a:p>
          <a:p>
            <a:pPr lvl="1"/>
            <a:r>
              <a:rPr lang="en-IE" sz="2400" dirty="0" smtClean="0"/>
              <a:t>updating of the package list index and even upgrading the entire </a:t>
            </a:r>
            <a:r>
              <a:rPr lang="en-IE" sz="2400" dirty="0" err="1" smtClean="0"/>
              <a:t>Ubuntu</a:t>
            </a:r>
            <a:r>
              <a:rPr lang="en-IE" sz="2400" dirty="0" smtClean="0"/>
              <a:t> system. </a:t>
            </a:r>
            <a:endParaRPr lang="en-IE" sz="22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lstStyle/>
          <a:p>
            <a:r>
              <a:rPr lang="en-IE" dirty="0" smtClean="0"/>
              <a:t>On </a:t>
            </a:r>
            <a:r>
              <a:rPr lang="en-IE" dirty="0" err="1" smtClean="0"/>
              <a:t>Ubuntu</a:t>
            </a:r>
            <a:r>
              <a:rPr lang="en-IE" dirty="0" smtClean="0"/>
              <a:t> and </a:t>
            </a:r>
            <a:r>
              <a:rPr lang="en-IE" dirty="0"/>
              <a:t>in other GNU/Linux </a:t>
            </a:r>
            <a:r>
              <a:rPr lang="en-IE" dirty="0" smtClean="0"/>
              <a:t>environments packages (both binary software </a:t>
            </a:r>
            <a:r>
              <a:rPr lang="en-IE" dirty="0"/>
              <a:t>and source </a:t>
            </a:r>
            <a:r>
              <a:rPr lang="en-IE" dirty="0" smtClean="0"/>
              <a:t>code) are the primary </a:t>
            </a:r>
            <a:r>
              <a:rPr lang="en-IE" dirty="0"/>
              <a:t>way that software is built, deployed, and installed</a:t>
            </a:r>
            <a:r>
              <a:rPr lang="en-IE" dirty="0" smtClean="0"/>
              <a:t>.</a:t>
            </a:r>
          </a:p>
          <a:p>
            <a:r>
              <a:rPr lang="en-IE" dirty="0" err="1" smtClean="0"/>
              <a:t>Ubuntu</a:t>
            </a:r>
            <a:r>
              <a:rPr lang="en-IE" dirty="0" smtClean="0"/>
              <a:t> </a:t>
            </a:r>
            <a:r>
              <a:rPr lang="en-IE" dirty="0"/>
              <a:t>uses DEB </a:t>
            </a:r>
            <a:r>
              <a:rPr lang="en-IE" dirty="0" smtClean="0"/>
              <a:t>format packages. (.</a:t>
            </a:r>
            <a:r>
              <a:rPr lang="en-IE" dirty="0" err="1" smtClean="0"/>
              <a:t>deb</a:t>
            </a:r>
            <a:r>
              <a:rPr lang="en-IE" dirty="0" smtClean="0"/>
              <a:t>)</a:t>
            </a:r>
            <a:endParaRPr lang="en-I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Being a simple command-line tool, </a:t>
            </a:r>
            <a:r>
              <a:rPr lang="en-IE" sz="2800" b="1" dirty="0" smtClean="0"/>
              <a:t>apt-get</a:t>
            </a:r>
            <a:r>
              <a:rPr lang="en-IE" sz="2800" dirty="0" smtClean="0"/>
              <a:t> has numerous advantages over other package management tools available in </a:t>
            </a:r>
            <a:r>
              <a:rPr lang="en-IE" sz="2800" dirty="0" err="1" smtClean="0"/>
              <a:t>Ubuntu</a:t>
            </a:r>
            <a:r>
              <a:rPr lang="en-IE" sz="2800" dirty="0" smtClean="0"/>
              <a:t> for server administrators. </a:t>
            </a:r>
          </a:p>
          <a:p>
            <a:r>
              <a:rPr lang="en-IE" sz="2800" dirty="0" smtClean="0"/>
              <a:t>Some of these advantages include ease of use over simple terminal connections (SSH) and the ability to be used in system administration scripts, which can in turn be automated by the </a:t>
            </a:r>
            <a:r>
              <a:rPr lang="en-IE" sz="2800" b="1" dirty="0" err="1" smtClean="0"/>
              <a:t>cron</a:t>
            </a:r>
            <a:r>
              <a:rPr lang="en-IE" sz="2800" dirty="0" smtClean="0"/>
              <a:t> scheduling utility</a:t>
            </a:r>
            <a:endParaRPr lang="en-IE" sz="22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Some examples of popular uses for the </a:t>
            </a:r>
            <a:r>
              <a:rPr lang="en-IE" sz="2800" b="1" dirty="0" smtClean="0"/>
              <a:t>apt-get</a:t>
            </a:r>
            <a:r>
              <a:rPr lang="en-IE" sz="2800" dirty="0" smtClean="0"/>
              <a:t> utility: </a:t>
            </a:r>
          </a:p>
          <a:p>
            <a:r>
              <a:rPr lang="en-IE" sz="2800" b="1" dirty="0" smtClean="0"/>
              <a:t>Install a Package</a:t>
            </a:r>
            <a:r>
              <a:rPr lang="en-IE" sz="2800" dirty="0" smtClean="0"/>
              <a:t>: Installation of packages using the </a:t>
            </a:r>
            <a:r>
              <a:rPr lang="en-IE" sz="2800" b="1" dirty="0" smtClean="0"/>
              <a:t>apt-get</a:t>
            </a:r>
            <a:r>
              <a:rPr lang="en-IE" sz="2800" dirty="0" smtClean="0"/>
              <a:t> tool is quite simple. For example, to install the network scanner </a:t>
            </a:r>
            <a:r>
              <a:rPr lang="en-IE" sz="2800" dirty="0" err="1" smtClean="0"/>
              <a:t>nmap</a:t>
            </a:r>
            <a:r>
              <a:rPr lang="en-IE" sz="2800" dirty="0" smtClean="0"/>
              <a:t>, type the following:</a:t>
            </a:r>
          </a:p>
          <a:p>
            <a:pPr>
              <a:buNone/>
            </a:pPr>
            <a:r>
              <a:rPr lang="en-IE" sz="2800" b="1" dirty="0" smtClean="0"/>
              <a:t>			</a:t>
            </a:r>
            <a:r>
              <a:rPr lang="en-IE" sz="2800" b="1" dirty="0" err="1" smtClean="0"/>
              <a:t>sudo</a:t>
            </a:r>
            <a:r>
              <a:rPr lang="en-IE" sz="2800" b="1" dirty="0" smtClean="0"/>
              <a:t> apt-get install </a:t>
            </a:r>
            <a:r>
              <a:rPr lang="en-IE" sz="2800" b="1" dirty="0" err="1" smtClean="0"/>
              <a:t>nmap</a:t>
            </a:r>
            <a:r>
              <a:rPr lang="en-IE" sz="2800" dirty="0" smtClean="0"/>
              <a:t> </a:t>
            </a:r>
          </a:p>
          <a:p>
            <a:r>
              <a:rPr lang="en-IE" sz="2800" b="1" dirty="0" smtClean="0"/>
              <a:t>Remove a Package</a:t>
            </a:r>
            <a:r>
              <a:rPr lang="en-IE" sz="2800" dirty="0" smtClean="0"/>
              <a:t>: Removal of a package or packages is also a straightforward and simple process. To remove the </a:t>
            </a:r>
            <a:r>
              <a:rPr lang="en-IE" sz="2800" dirty="0" err="1" smtClean="0"/>
              <a:t>nmap</a:t>
            </a:r>
            <a:r>
              <a:rPr lang="en-IE" sz="2800" dirty="0" smtClean="0"/>
              <a:t> package installed in the previous example, type the following:</a:t>
            </a:r>
          </a:p>
          <a:p>
            <a:pPr>
              <a:buNone/>
            </a:pPr>
            <a:r>
              <a:rPr lang="en-IE" sz="2800" b="1" dirty="0" smtClean="0"/>
              <a:t>			</a:t>
            </a:r>
            <a:r>
              <a:rPr lang="en-IE" sz="2800" b="1" dirty="0" err="1" smtClean="0"/>
              <a:t>sudo</a:t>
            </a:r>
            <a:r>
              <a:rPr lang="en-IE" sz="2800" b="1" dirty="0" smtClean="0"/>
              <a:t> apt-get remove </a:t>
            </a:r>
            <a:r>
              <a:rPr lang="en-IE" sz="2800" b="1" dirty="0" err="1" smtClean="0"/>
              <a:t>nmap</a:t>
            </a:r>
            <a:r>
              <a:rPr lang="en-IE" sz="2800" dirty="0" smtClean="0"/>
              <a:t> </a:t>
            </a:r>
            <a:endParaRPr lang="en-IE"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b="1" dirty="0" smtClean="0"/>
              <a:t>Multiple Packages</a:t>
            </a:r>
            <a:r>
              <a:rPr lang="en-IE" sz="2800" dirty="0" smtClean="0"/>
              <a:t>: You may specify multiple packages to be installed or removed, separated by spaces.</a:t>
            </a:r>
          </a:p>
          <a:p>
            <a:r>
              <a:rPr lang="en-IE" sz="2800" dirty="0" smtClean="0"/>
              <a:t>Also, adding the </a:t>
            </a:r>
            <a:r>
              <a:rPr lang="en-IE" sz="2800" i="1" dirty="0" smtClean="0"/>
              <a:t>--purge</a:t>
            </a:r>
            <a:r>
              <a:rPr lang="en-IE" sz="2800" dirty="0" smtClean="0"/>
              <a:t> options to </a:t>
            </a:r>
            <a:r>
              <a:rPr lang="en-IE" sz="2800" b="1" dirty="0" smtClean="0"/>
              <a:t>apt-get remove</a:t>
            </a:r>
            <a:r>
              <a:rPr lang="en-IE" sz="2800" dirty="0" smtClean="0"/>
              <a:t> will remove the package configuration files as well. This may or may not be the desired effect so use with caution. </a:t>
            </a:r>
            <a:endParaRPr lang="en-IE"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fontScale="92500" lnSpcReduction="10000"/>
          </a:bodyPr>
          <a:lstStyle/>
          <a:p>
            <a:r>
              <a:rPr lang="en-IE" sz="2800" b="1" dirty="0" smtClean="0"/>
              <a:t>Update the Package Index</a:t>
            </a:r>
            <a:r>
              <a:rPr lang="en-IE" sz="2800" dirty="0" smtClean="0"/>
              <a:t>: The APT package index is essentially a database of available packages from the repositories defined in the /etc/apt/</a:t>
            </a:r>
            <a:r>
              <a:rPr lang="en-IE" sz="2800" dirty="0" err="1" smtClean="0"/>
              <a:t>sources.list</a:t>
            </a:r>
            <a:r>
              <a:rPr lang="en-IE" sz="2800" dirty="0" smtClean="0"/>
              <a:t> file. To update the local package index with the latest changes made in repositories, type the following:</a:t>
            </a:r>
          </a:p>
          <a:p>
            <a:pPr>
              <a:buNone/>
            </a:pPr>
            <a:r>
              <a:rPr lang="en-IE" sz="2800" b="1" dirty="0" smtClean="0"/>
              <a:t>				</a:t>
            </a:r>
            <a:r>
              <a:rPr lang="en-IE" sz="2800" b="1" dirty="0" err="1" smtClean="0"/>
              <a:t>sudo</a:t>
            </a:r>
            <a:r>
              <a:rPr lang="en-IE" sz="2800" b="1" dirty="0" smtClean="0"/>
              <a:t> apt-get update</a:t>
            </a:r>
            <a:r>
              <a:rPr lang="en-IE" sz="2800" dirty="0" smtClean="0"/>
              <a:t> </a:t>
            </a:r>
          </a:p>
          <a:p>
            <a:r>
              <a:rPr lang="en-IE" sz="2800" b="1" dirty="0" smtClean="0"/>
              <a:t>Upgrade Packages</a:t>
            </a:r>
            <a:r>
              <a:rPr lang="en-IE" sz="2800" dirty="0" smtClean="0"/>
              <a:t>: Over time, updated versions of packages currently installed on your computer may become available from the package repositories (for example security updates). To upgrade your system, first update your package index as outlined above, and then type:</a:t>
            </a:r>
          </a:p>
          <a:p>
            <a:pPr>
              <a:buNone/>
            </a:pPr>
            <a:r>
              <a:rPr lang="en-IE" sz="2800" b="1" dirty="0" smtClean="0"/>
              <a:t>				</a:t>
            </a:r>
            <a:r>
              <a:rPr lang="en-IE" sz="2800" b="1" dirty="0" err="1" smtClean="0"/>
              <a:t>sudo</a:t>
            </a:r>
            <a:r>
              <a:rPr lang="en-IE" sz="2800" b="1" dirty="0" smtClean="0"/>
              <a:t> apt-get upgrade</a:t>
            </a:r>
            <a:r>
              <a:rPr lang="en-IE" sz="2800" dirty="0" smtClean="0"/>
              <a:t> </a:t>
            </a:r>
            <a:endParaRPr lang="en-IE"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apt-get command</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Actions of the </a:t>
            </a:r>
            <a:r>
              <a:rPr lang="en-IE" sz="2800" b="1" dirty="0" smtClean="0"/>
              <a:t>apt-get</a:t>
            </a:r>
            <a:r>
              <a:rPr lang="en-IE" sz="2800" dirty="0" smtClean="0"/>
              <a:t> command, such as installation and removal of packages, are logged in the /var/log/dpkg.log log file. </a:t>
            </a:r>
          </a:p>
          <a:p>
            <a:r>
              <a:rPr lang="en-IE" sz="2800" dirty="0" smtClean="0"/>
              <a:t>For further information about the use of </a:t>
            </a:r>
            <a:r>
              <a:rPr lang="en-IE" sz="2800" b="1" dirty="0" smtClean="0"/>
              <a:t>APT</a:t>
            </a:r>
            <a:r>
              <a:rPr lang="en-IE" sz="2800" dirty="0" smtClean="0"/>
              <a:t>, read the comprehensive </a:t>
            </a:r>
            <a:r>
              <a:rPr lang="en-IE" sz="2800" dirty="0" err="1" smtClean="0">
                <a:hlinkClick r:id="rId2"/>
              </a:rPr>
              <a:t>Debian</a:t>
            </a:r>
            <a:r>
              <a:rPr lang="en-IE" sz="2800" dirty="0" smtClean="0">
                <a:hlinkClick r:id="rId2"/>
              </a:rPr>
              <a:t> APT User Manual</a:t>
            </a:r>
            <a:r>
              <a:rPr lang="en-IE" sz="2800" dirty="0" smtClean="0"/>
              <a:t> or type: </a:t>
            </a:r>
          </a:p>
          <a:p>
            <a:pPr>
              <a:buNone/>
            </a:pPr>
            <a:endParaRPr lang="en-IE" sz="2800" dirty="0" smtClean="0"/>
          </a:p>
          <a:p>
            <a:pPr>
              <a:buNone/>
            </a:pPr>
            <a:r>
              <a:rPr lang="en-IE" sz="2800" dirty="0" smtClean="0"/>
              <a:t>				</a:t>
            </a:r>
            <a:r>
              <a:rPr lang="en-IE" sz="2800" b="1" dirty="0" smtClean="0"/>
              <a:t>apt-get help</a:t>
            </a:r>
            <a:endParaRPr lang="en-IE"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457200" y="1340768"/>
            <a:ext cx="8229600" cy="5328592"/>
          </a:xfrm>
        </p:spPr>
        <p:txBody>
          <a:bodyPr>
            <a:normAutofit lnSpcReduction="10000"/>
          </a:bodyPr>
          <a:lstStyle/>
          <a:p>
            <a:r>
              <a:rPr lang="en-IE" sz="2400" dirty="0" smtClean="0"/>
              <a:t>Configuration of the </a:t>
            </a:r>
            <a:r>
              <a:rPr lang="en-IE" sz="2400" i="1" dirty="0" smtClean="0"/>
              <a:t>Advanced Packaging Tool</a:t>
            </a:r>
            <a:r>
              <a:rPr lang="en-IE" sz="2400" dirty="0" smtClean="0"/>
              <a:t> (APT) system repositories is stored in the /etc/apt/</a:t>
            </a:r>
            <a:r>
              <a:rPr lang="en-IE" sz="2400" dirty="0" err="1" smtClean="0"/>
              <a:t>sources.list</a:t>
            </a:r>
            <a:r>
              <a:rPr lang="en-IE" sz="2400" dirty="0" smtClean="0"/>
              <a:t> configuration file. An example of this file is referenced here, along with information on adding or removing repository references from the file. </a:t>
            </a:r>
          </a:p>
          <a:p>
            <a:r>
              <a:rPr lang="en-IE" sz="2400" dirty="0" smtClean="0">
                <a:hlinkClick r:id="rId2"/>
              </a:rPr>
              <a:t>Here</a:t>
            </a:r>
            <a:r>
              <a:rPr lang="en-IE" sz="2400" dirty="0" smtClean="0"/>
              <a:t> is a simple example of a typical /etc/apt/</a:t>
            </a:r>
            <a:r>
              <a:rPr lang="en-IE" sz="2400" dirty="0" err="1" smtClean="0"/>
              <a:t>sources.list</a:t>
            </a:r>
            <a:r>
              <a:rPr lang="en-IE" sz="2400" dirty="0" smtClean="0"/>
              <a:t> file. </a:t>
            </a:r>
          </a:p>
          <a:p>
            <a:r>
              <a:rPr lang="en-IE" sz="2400" dirty="0" smtClean="0"/>
              <a:t>You may edit the file to enable repositories or disable them. For example, to disable the requirement of inserting the </a:t>
            </a:r>
            <a:r>
              <a:rPr lang="en-IE" sz="2400" dirty="0" err="1" smtClean="0"/>
              <a:t>Ubuntu</a:t>
            </a:r>
            <a:r>
              <a:rPr lang="en-IE" sz="2400" dirty="0" smtClean="0"/>
              <a:t> CD-ROM whenever package operations occur, simply comment out the appropriate line for the CD-ROM, which appears at the top of the file: </a:t>
            </a:r>
          </a:p>
          <a:p>
            <a:pPr>
              <a:buNone/>
            </a:pPr>
            <a:r>
              <a:rPr lang="en-IE" sz="2400" dirty="0" smtClean="0"/>
              <a:t># no more prompting for CD-ROM please </a:t>
            </a:r>
          </a:p>
          <a:p>
            <a:pPr>
              <a:buNone/>
            </a:pPr>
            <a:r>
              <a:rPr lang="en-IE" sz="2400" dirty="0" smtClean="0"/>
              <a:t># </a:t>
            </a:r>
            <a:r>
              <a:rPr lang="en-IE" sz="2400" dirty="0" err="1" smtClean="0"/>
              <a:t>deb</a:t>
            </a:r>
            <a:r>
              <a:rPr lang="en-IE" sz="2400" dirty="0" smtClean="0"/>
              <a:t> </a:t>
            </a:r>
            <a:r>
              <a:rPr lang="en-IE" sz="2400" dirty="0" err="1" smtClean="0"/>
              <a:t>cdrom</a:t>
            </a:r>
            <a:r>
              <a:rPr lang="en-IE" sz="2400" dirty="0" smtClean="0"/>
              <a:t>:[</a:t>
            </a:r>
            <a:r>
              <a:rPr lang="en-IE" sz="2400" dirty="0" err="1" smtClean="0"/>
              <a:t>Ubuntu</a:t>
            </a:r>
            <a:r>
              <a:rPr lang="en-IE" sz="2400" dirty="0" smtClean="0"/>
              <a:t> 11.04 _Natty Narwhal_ - Release i386 (20070419.1)]/ natty main restricted</a:t>
            </a:r>
            <a:endParaRPr lang="en-IE"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251520" y="1340768"/>
            <a:ext cx="8712968" cy="5328592"/>
          </a:xfrm>
        </p:spPr>
        <p:txBody>
          <a:bodyPr>
            <a:normAutofit/>
          </a:bodyPr>
          <a:lstStyle/>
          <a:p>
            <a:r>
              <a:rPr lang="en-IE" sz="2400" dirty="0" smtClean="0"/>
              <a:t>The </a:t>
            </a:r>
            <a:r>
              <a:rPr lang="en-IE" sz="2400" dirty="0" err="1" smtClean="0"/>
              <a:t>sources.list</a:t>
            </a:r>
            <a:r>
              <a:rPr lang="en-IE" sz="2400" dirty="0" smtClean="0"/>
              <a:t> file, already mentioned several times in this chapter, is located at </a:t>
            </a:r>
            <a:r>
              <a:rPr lang="en-IE" sz="2400" b="1" dirty="0" smtClean="0"/>
              <a:t>/etc/apt/</a:t>
            </a:r>
            <a:r>
              <a:rPr lang="en-IE" sz="2400" b="1" dirty="0" err="1" smtClean="0"/>
              <a:t>sources.list</a:t>
            </a:r>
            <a:r>
              <a:rPr lang="en-IE" sz="2400" dirty="0" smtClean="0"/>
              <a:t> on every Ubuntu and </a:t>
            </a:r>
            <a:r>
              <a:rPr lang="en-IE" sz="2400" dirty="0" err="1" smtClean="0"/>
              <a:t>Debian</a:t>
            </a:r>
            <a:r>
              <a:rPr lang="en-IE" sz="2400" dirty="0" smtClean="0"/>
              <a:t> system and is made up of a series of lines like this:</a:t>
            </a:r>
          </a:p>
          <a:p>
            <a:pPr>
              <a:buNone/>
            </a:pPr>
            <a:endParaRPr lang="en-IE" sz="2400" dirty="0" smtClean="0"/>
          </a:p>
          <a:p>
            <a:pPr>
              <a:buNone/>
            </a:pPr>
            <a:r>
              <a:rPr lang="en-IE" sz="2400" b="1" dirty="0" err="1" smtClean="0"/>
              <a:t>deb</a:t>
            </a:r>
            <a:r>
              <a:rPr lang="en-IE" sz="2400" b="1" dirty="0" smtClean="0"/>
              <a:t> http://us.archive.ubuntu.com/ubuntu/ lucid main universe</a:t>
            </a:r>
          </a:p>
          <a:p>
            <a:pPr>
              <a:buNone/>
            </a:pPr>
            <a:r>
              <a:rPr lang="en-IE" sz="2400" b="1" dirty="0" err="1" smtClean="0"/>
              <a:t>deb-src</a:t>
            </a:r>
            <a:r>
              <a:rPr lang="en-IE" sz="2400" b="1" dirty="0" smtClean="0"/>
              <a:t> http://us.archive.ubuntu.com/ubuntu/ lucid main universe</a:t>
            </a:r>
          </a:p>
          <a:p>
            <a:pPr>
              <a:buNone/>
            </a:pPr>
            <a:endParaRPr lang="en-IE"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251520" y="1340768"/>
            <a:ext cx="8712968" cy="5328592"/>
          </a:xfrm>
        </p:spPr>
        <p:txBody>
          <a:bodyPr>
            <a:normAutofit lnSpcReduction="10000"/>
          </a:bodyPr>
          <a:lstStyle/>
          <a:p>
            <a:pPr>
              <a:buNone/>
            </a:pPr>
            <a:r>
              <a:rPr lang="en-IE" sz="2400" b="1" dirty="0" err="1" smtClean="0"/>
              <a:t>deb</a:t>
            </a:r>
            <a:r>
              <a:rPr lang="en-IE" sz="2400" b="1" dirty="0" smtClean="0"/>
              <a:t> http://us.archive.ubuntu.com/ubuntu/ lucid main universe</a:t>
            </a:r>
          </a:p>
          <a:p>
            <a:pPr>
              <a:buNone/>
            </a:pPr>
            <a:r>
              <a:rPr lang="en-IE" sz="2400" b="1" dirty="0" err="1" smtClean="0"/>
              <a:t>deb-src</a:t>
            </a:r>
            <a:r>
              <a:rPr lang="en-IE" sz="2400" b="1" dirty="0" smtClean="0"/>
              <a:t> http://us.archive.ubuntu.com/ubuntu/ lucid main universe</a:t>
            </a:r>
          </a:p>
          <a:p>
            <a:pPr>
              <a:buNone/>
            </a:pPr>
            <a:endParaRPr lang="en-IE" sz="2400" b="1" dirty="0" smtClean="0"/>
          </a:p>
          <a:p>
            <a:pPr>
              <a:buNone/>
            </a:pPr>
            <a:r>
              <a:rPr lang="en-IE" sz="2400" b="1" dirty="0" smtClean="0"/>
              <a:t>The first word in any line of the file will be either</a:t>
            </a:r>
          </a:p>
          <a:p>
            <a:pPr marL="457200" indent="-457200">
              <a:buFont typeface="+mj-lt"/>
              <a:buAutoNum type="arabicPeriod"/>
            </a:pPr>
            <a:r>
              <a:rPr lang="en-IE" sz="2400" b="1" dirty="0" smtClean="0"/>
              <a:t>#</a:t>
            </a:r>
            <a:r>
              <a:rPr lang="en-IE" sz="2400" dirty="0" smtClean="0"/>
              <a:t> - This means this line of the file is a comment</a:t>
            </a:r>
          </a:p>
          <a:p>
            <a:pPr marL="457200" indent="-457200">
              <a:buFont typeface="+mj-lt"/>
              <a:buAutoNum type="arabicPeriod"/>
            </a:pPr>
            <a:r>
              <a:rPr lang="en-IE" sz="2400" b="1" dirty="0" err="1" smtClean="0"/>
              <a:t>deb</a:t>
            </a:r>
            <a:r>
              <a:rPr lang="en-IE" sz="2400" dirty="0" smtClean="0"/>
              <a:t> or </a:t>
            </a:r>
            <a:r>
              <a:rPr lang="en-IE" sz="2400" b="1" dirty="0" err="1" smtClean="0"/>
              <a:t>deb-src</a:t>
            </a:r>
            <a:r>
              <a:rPr lang="en-IE" sz="2400" dirty="0" smtClean="0"/>
              <a:t> – specifies whether the repository is a source package repository or a binary repository </a:t>
            </a:r>
          </a:p>
          <a:p>
            <a:pPr marL="457200" indent="-457200">
              <a:buNone/>
            </a:pPr>
            <a:endParaRPr lang="en-IE" sz="2400" b="1" dirty="0" smtClean="0"/>
          </a:p>
          <a:p>
            <a:pPr marL="457200" indent="-457200">
              <a:buNone/>
            </a:pPr>
            <a:r>
              <a:rPr lang="en-IE" sz="2400" b="1" dirty="0" smtClean="0"/>
              <a:t>If the first word is </a:t>
            </a:r>
            <a:r>
              <a:rPr lang="en-IE" sz="2400" b="1" dirty="0" err="1" smtClean="0"/>
              <a:t>deb</a:t>
            </a:r>
            <a:r>
              <a:rPr lang="en-IE" sz="2400" b="1" dirty="0" smtClean="0"/>
              <a:t> or </a:t>
            </a:r>
            <a:r>
              <a:rPr lang="en-IE" sz="2400" b="1" dirty="0" err="1" smtClean="0"/>
              <a:t>deb-src</a:t>
            </a:r>
            <a:endParaRPr lang="en-IE" sz="2400" b="1" dirty="0" smtClean="0"/>
          </a:p>
          <a:p>
            <a:pPr marL="457200" indent="-457200"/>
            <a:r>
              <a:rPr lang="en-IE" sz="2400" dirty="0" smtClean="0"/>
              <a:t>The second item in the line is the location of the package</a:t>
            </a:r>
          </a:p>
          <a:p>
            <a:pPr marL="457200" indent="-457200"/>
            <a:r>
              <a:rPr lang="en-IE" sz="2400" dirty="0" smtClean="0"/>
              <a:t>The third item is the name of the distribution (&amp; it’s version)</a:t>
            </a:r>
          </a:p>
          <a:p>
            <a:pPr marL="457200" indent="-457200"/>
            <a:r>
              <a:rPr lang="en-IE" sz="2400" dirty="0" smtClean="0"/>
              <a:t>The remaining arguments are the lists of the components (Explained next)</a:t>
            </a:r>
          </a:p>
          <a:p>
            <a:pPr marL="457200" indent="-457200">
              <a:buNone/>
            </a:pPr>
            <a:endParaRPr lang="en-IE" sz="2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251520" y="1340768"/>
            <a:ext cx="8712968" cy="5328592"/>
          </a:xfrm>
        </p:spPr>
        <p:txBody>
          <a:bodyPr>
            <a:normAutofit/>
          </a:bodyPr>
          <a:lstStyle/>
          <a:p>
            <a:pPr>
              <a:buNone/>
            </a:pPr>
            <a:r>
              <a:rPr lang="en-IE" sz="2400" b="1" dirty="0" smtClean="0"/>
              <a:t>Ubuntu Default Repositories</a:t>
            </a:r>
          </a:p>
          <a:p>
            <a:r>
              <a:rPr lang="en-IE" sz="2400" dirty="0" smtClean="0"/>
              <a:t>The vast majority of packages that you will need have been packaged for Ubuntu.</a:t>
            </a:r>
          </a:p>
          <a:p>
            <a:r>
              <a:rPr lang="en-IE" sz="2400" dirty="0" smtClean="0"/>
              <a:t>Ubuntu provides access to a large majority of the most popular pieces of free software as packages in their own repositories.</a:t>
            </a:r>
          </a:p>
          <a:p>
            <a:r>
              <a:rPr lang="en-IE" sz="2400" dirty="0" smtClean="0"/>
              <a:t>These tens of thousands of packages are separated into a series of different sections or components.</a:t>
            </a:r>
            <a:endParaRPr lang="en-IE" sz="2400" b="1" dirty="0" smtClean="0"/>
          </a:p>
          <a:p>
            <a:r>
              <a:rPr lang="en-IE" sz="2400" dirty="0" smtClean="0"/>
              <a:t>Available components on the Ubuntu server include main, restricted, universe, and </a:t>
            </a:r>
            <a:r>
              <a:rPr lang="en-IE" sz="2400" dirty="0" err="1" smtClean="0"/>
              <a:t>multiverse</a:t>
            </a:r>
            <a:r>
              <a:rPr lang="en-IE" sz="24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251520" y="1340768"/>
            <a:ext cx="8712968" cy="5328592"/>
          </a:xfrm>
        </p:spPr>
        <p:txBody>
          <a:bodyPr>
            <a:normAutofit/>
          </a:bodyPr>
          <a:lstStyle/>
          <a:p>
            <a:pPr>
              <a:buNone/>
            </a:pPr>
            <a:r>
              <a:rPr lang="en-IE" sz="2400" b="1" dirty="0" smtClean="0"/>
              <a:t>Ubuntu Default Repositories</a:t>
            </a:r>
          </a:p>
          <a:p>
            <a:r>
              <a:rPr lang="en-IE" sz="2400" b="1" dirty="0" smtClean="0"/>
              <a:t>Main</a:t>
            </a:r>
          </a:p>
          <a:p>
            <a:pPr lvl="1"/>
            <a:r>
              <a:rPr lang="en-IE" sz="2000" dirty="0" smtClean="0"/>
              <a:t>Contains applications that are free software, can freely be redistributed, and are fully supported by the Ubuntu team.</a:t>
            </a:r>
          </a:p>
          <a:p>
            <a:pPr lvl="1"/>
            <a:r>
              <a:rPr lang="en-IE" sz="2000" dirty="0" smtClean="0"/>
              <a:t>Include the most popular and most reliable open source applications available, much of which is installed by default when you install Ubuntu</a:t>
            </a:r>
          </a:p>
          <a:p>
            <a:pPr lvl="1"/>
            <a:r>
              <a:rPr lang="en-IE" sz="2000" dirty="0" smtClean="0"/>
              <a:t>Software will come with security updates and technical support.</a:t>
            </a:r>
          </a:p>
          <a:p>
            <a:r>
              <a:rPr lang="en-IE" sz="2400" b="1" dirty="0" smtClean="0"/>
              <a:t>Restricted</a:t>
            </a:r>
            <a:endParaRPr lang="en-IE" sz="2400" dirty="0" smtClean="0"/>
          </a:p>
          <a:p>
            <a:pPr lvl="1"/>
            <a:r>
              <a:rPr lang="en-IE" sz="2000" dirty="0" smtClean="0"/>
              <a:t>Reserved for software that is very commonly used and that is supported by the Ubuntu team even though it is not available under a completely free license.</a:t>
            </a:r>
          </a:p>
          <a:p>
            <a:pPr lvl="1"/>
            <a:r>
              <a:rPr lang="en-IE" sz="2000" dirty="0" smtClean="0"/>
              <a:t>It may not be possible for Ubuntu to provide complete support for this software since the Ubuntu team is unable to fix the software but can only forward problem reports to the actual authors</a:t>
            </a:r>
            <a:r>
              <a:rPr lang="en-IE" sz="2200" dirty="0" smtClean="0"/>
              <a:t>.</a:t>
            </a:r>
          </a:p>
          <a:p>
            <a:pPr lvl="2"/>
            <a:endParaRPr lang="en-IE"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a:xfrm>
            <a:off x="457200" y="1340768"/>
            <a:ext cx="8291264" cy="5040560"/>
          </a:xfrm>
        </p:spPr>
        <p:txBody>
          <a:bodyPr>
            <a:normAutofit/>
          </a:bodyPr>
          <a:lstStyle/>
          <a:p>
            <a:pPr>
              <a:buNone/>
            </a:pPr>
            <a:r>
              <a:rPr lang="en-IE" b="1" dirty="0" smtClean="0"/>
              <a:t>Packages</a:t>
            </a:r>
            <a:r>
              <a:rPr lang="en-IE" dirty="0" smtClean="0"/>
              <a:t>: </a:t>
            </a:r>
          </a:p>
          <a:p>
            <a:r>
              <a:rPr lang="en-IE" dirty="0" smtClean="0"/>
              <a:t>The primary way that software is built, deployed, and installed in Ubuntu(&amp; other GNU/Linux environments)</a:t>
            </a:r>
          </a:p>
          <a:p>
            <a:r>
              <a:rPr lang="en-IE" dirty="0" smtClean="0"/>
              <a:t>Usually in the Rpm package format (</a:t>
            </a:r>
            <a:r>
              <a:rPr lang="en-IE" b="1" dirty="0" smtClean="0"/>
              <a:t>RPM</a:t>
            </a:r>
            <a:r>
              <a:rPr lang="en-IE" dirty="0" smtClean="0"/>
              <a:t>) or in the </a:t>
            </a:r>
            <a:r>
              <a:rPr lang="en-IE" dirty="0" err="1" smtClean="0"/>
              <a:t>Debian</a:t>
            </a:r>
            <a:r>
              <a:rPr lang="en-IE" dirty="0" smtClean="0"/>
              <a:t> package format (</a:t>
            </a:r>
            <a:r>
              <a:rPr lang="en-IE" b="1" dirty="0" smtClean="0"/>
              <a:t>DEB</a:t>
            </a:r>
            <a:r>
              <a:rPr lang="en-IE" dirty="0" smtClean="0"/>
              <a:t>) for binary software </a:t>
            </a:r>
          </a:p>
          <a:p>
            <a:r>
              <a:rPr lang="en-IE" u="sng" dirty="0" smtClean="0"/>
              <a:t>Or</a:t>
            </a:r>
            <a:r>
              <a:rPr lang="en-IE" dirty="0" smtClean="0"/>
              <a:t> in corresponding “source” RPM &amp; DEB</a:t>
            </a:r>
            <a:endParaRPr lang="en-I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Configuration</a:t>
            </a:r>
            <a:endParaRPr lang="en-IE" dirty="0"/>
          </a:p>
        </p:txBody>
      </p:sp>
      <p:sp>
        <p:nvSpPr>
          <p:cNvPr id="3" name="Content Placeholder 2"/>
          <p:cNvSpPr>
            <a:spLocks noGrp="1"/>
          </p:cNvSpPr>
          <p:nvPr>
            <p:ph idx="1"/>
          </p:nvPr>
        </p:nvSpPr>
        <p:spPr>
          <a:xfrm>
            <a:off x="251520" y="1340768"/>
            <a:ext cx="8712968" cy="5328592"/>
          </a:xfrm>
        </p:spPr>
        <p:txBody>
          <a:bodyPr>
            <a:normAutofit/>
          </a:bodyPr>
          <a:lstStyle/>
          <a:p>
            <a:pPr>
              <a:buNone/>
            </a:pPr>
            <a:r>
              <a:rPr lang="en-IE" sz="2400" b="1" dirty="0" smtClean="0"/>
              <a:t>Ubuntu Default Repositories</a:t>
            </a:r>
          </a:p>
          <a:p>
            <a:r>
              <a:rPr lang="en-IE" sz="2400" b="1" dirty="0" smtClean="0"/>
              <a:t>Universe</a:t>
            </a:r>
          </a:p>
          <a:p>
            <a:pPr lvl="1"/>
            <a:r>
              <a:rPr lang="en-IE" sz="2000" dirty="0" smtClean="0"/>
              <a:t>Almost every piece of open source software &amp; software available under a variety of less-open licenses, all built automatically from a variety of public sources.</a:t>
            </a:r>
          </a:p>
          <a:p>
            <a:pPr lvl="1"/>
            <a:r>
              <a:rPr lang="en-IE" sz="2000" dirty="0" smtClean="0"/>
              <a:t>Should install and work well with the software in main, but </a:t>
            </a:r>
            <a:r>
              <a:rPr lang="en-IE" sz="2000" i="1" dirty="0" smtClean="0"/>
              <a:t>it comes with no guarantee of security fixes and support.</a:t>
            </a:r>
          </a:p>
          <a:p>
            <a:r>
              <a:rPr lang="en-IE" sz="2400" b="1" dirty="0" err="1" smtClean="0"/>
              <a:t>Multiverse</a:t>
            </a:r>
            <a:endParaRPr lang="en-IE" sz="2400" b="1" dirty="0" smtClean="0"/>
          </a:p>
          <a:p>
            <a:pPr lvl="1"/>
            <a:r>
              <a:rPr lang="en-IE" sz="2000" dirty="0" smtClean="0"/>
              <a:t>Contains software that is not free, which means the licensing requirements of this software do not meet the “main” component license policy.</a:t>
            </a:r>
          </a:p>
          <a:p>
            <a:pPr lvl="1"/>
            <a:r>
              <a:rPr lang="en-IE" sz="2000" dirty="0" smtClean="0"/>
              <a:t>Onus is on you to verify your rights to use this software and comply with the licensing terms of the copyright holder</a:t>
            </a:r>
          </a:p>
          <a:p>
            <a:pPr lvl="1"/>
            <a:r>
              <a:rPr lang="en-IE" sz="2000" dirty="0" smtClean="0"/>
              <a:t>Software is not supported and usually cannot be fixed or updated</a:t>
            </a:r>
          </a:p>
          <a:p>
            <a:pPr lvl="2"/>
            <a:endParaRPr lang="en-IE" sz="2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Extra Repositories</a:t>
            </a:r>
            <a:endParaRPr lang="en-IE" dirty="0"/>
          </a:p>
        </p:txBody>
      </p:sp>
      <p:sp>
        <p:nvSpPr>
          <p:cNvPr id="3" name="Content Placeholder 2"/>
          <p:cNvSpPr>
            <a:spLocks noGrp="1"/>
          </p:cNvSpPr>
          <p:nvPr>
            <p:ph idx="1"/>
          </p:nvPr>
        </p:nvSpPr>
        <p:spPr>
          <a:xfrm>
            <a:off x="457200" y="1340768"/>
            <a:ext cx="8229600" cy="5328592"/>
          </a:xfrm>
        </p:spPr>
        <p:txBody>
          <a:bodyPr>
            <a:normAutofit/>
          </a:bodyPr>
          <a:lstStyle/>
          <a:p>
            <a:pPr>
              <a:buNone/>
            </a:pPr>
            <a:r>
              <a:rPr lang="en-IE" sz="2400" dirty="0" smtClean="0"/>
              <a:t>Most of the material covered in this chapter is available in </a:t>
            </a:r>
            <a:r>
              <a:rPr lang="en-IE" sz="2400" b="1" dirty="0" smtClean="0"/>
              <a:t>man</a:t>
            </a:r>
            <a:r>
              <a:rPr lang="en-IE" sz="2400" dirty="0" smtClean="0"/>
              <a:t> pages, many of which are available online:</a:t>
            </a:r>
          </a:p>
          <a:p>
            <a:r>
              <a:rPr lang="en-IE" sz="2400" dirty="0" smtClean="0"/>
              <a:t>The </a:t>
            </a:r>
            <a:r>
              <a:rPr lang="en-IE" sz="2400" dirty="0" err="1" smtClean="0">
                <a:hlinkClick r:id="rId2"/>
              </a:rPr>
              <a:t>InstallingSoftware</a:t>
            </a:r>
            <a:r>
              <a:rPr lang="en-IE" sz="2400" dirty="0" smtClean="0"/>
              <a:t> </a:t>
            </a:r>
            <a:r>
              <a:rPr lang="en-IE" sz="2400" dirty="0" err="1" smtClean="0"/>
              <a:t>Ubuntu</a:t>
            </a:r>
            <a:r>
              <a:rPr lang="en-IE" sz="2400" dirty="0" smtClean="0"/>
              <a:t> wiki page has more information. </a:t>
            </a:r>
          </a:p>
          <a:p>
            <a:r>
              <a:rPr lang="en-IE" sz="2400" dirty="0" smtClean="0"/>
              <a:t>For more </a:t>
            </a:r>
            <a:r>
              <a:rPr lang="en-IE" sz="2400" b="1" dirty="0" err="1" smtClean="0"/>
              <a:t>dpkg</a:t>
            </a:r>
            <a:r>
              <a:rPr lang="en-IE" sz="2400" dirty="0" smtClean="0"/>
              <a:t> details see the </a:t>
            </a:r>
            <a:r>
              <a:rPr lang="en-IE" sz="2400" dirty="0" err="1" smtClean="0">
                <a:hlinkClick r:id="rId3"/>
              </a:rPr>
              <a:t>dpkg</a:t>
            </a:r>
            <a:r>
              <a:rPr lang="en-IE" sz="2400" dirty="0" smtClean="0">
                <a:hlinkClick r:id="rId3"/>
              </a:rPr>
              <a:t> man page</a:t>
            </a:r>
            <a:r>
              <a:rPr lang="en-IE" sz="2400" dirty="0" smtClean="0"/>
              <a:t>. </a:t>
            </a:r>
          </a:p>
          <a:p>
            <a:r>
              <a:rPr lang="en-IE" sz="2400" dirty="0" smtClean="0"/>
              <a:t>The </a:t>
            </a:r>
            <a:r>
              <a:rPr lang="en-IE" sz="2400" dirty="0" smtClean="0">
                <a:hlinkClick r:id="rId4"/>
              </a:rPr>
              <a:t>APT HOWTO</a:t>
            </a:r>
            <a:r>
              <a:rPr lang="en-IE" sz="2400" dirty="0" smtClean="0"/>
              <a:t> and </a:t>
            </a:r>
            <a:r>
              <a:rPr lang="en-IE" sz="2400" dirty="0" smtClean="0">
                <a:hlinkClick r:id="rId5"/>
              </a:rPr>
              <a:t>apt-get man page</a:t>
            </a:r>
            <a:r>
              <a:rPr lang="en-IE" sz="2400" dirty="0" smtClean="0"/>
              <a:t> contain useful information regarding </a:t>
            </a:r>
            <a:r>
              <a:rPr lang="en-IE" sz="2400" b="1" dirty="0" smtClean="0"/>
              <a:t>apt-get</a:t>
            </a:r>
            <a:r>
              <a:rPr lang="en-IE" sz="2400" dirty="0" smtClean="0"/>
              <a:t> usage. </a:t>
            </a:r>
          </a:p>
          <a:p>
            <a:r>
              <a:rPr lang="en-IE" sz="2400" dirty="0" smtClean="0"/>
              <a:t>See the </a:t>
            </a:r>
            <a:r>
              <a:rPr lang="en-IE" sz="2400" dirty="0" smtClean="0">
                <a:hlinkClick r:id="rId6"/>
              </a:rPr>
              <a:t>aptitude man page</a:t>
            </a:r>
            <a:r>
              <a:rPr lang="en-IE" sz="2400" dirty="0" smtClean="0"/>
              <a:t> for more </a:t>
            </a:r>
            <a:r>
              <a:rPr lang="en-IE" sz="2400" b="1" dirty="0" smtClean="0"/>
              <a:t>aptitude</a:t>
            </a:r>
            <a:r>
              <a:rPr lang="en-IE" sz="2400" dirty="0" smtClean="0"/>
              <a:t> options. </a:t>
            </a:r>
          </a:p>
          <a:p>
            <a:r>
              <a:rPr lang="en-IE" sz="2400" dirty="0" smtClean="0"/>
              <a:t>The </a:t>
            </a:r>
            <a:r>
              <a:rPr lang="en-IE" sz="2400" dirty="0" smtClean="0">
                <a:hlinkClick r:id="rId7"/>
              </a:rPr>
              <a:t>Adding Repositories HOWTO (</a:t>
            </a:r>
            <a:r>
              <a:rPr lang="en-IE" sz="2400" dirty="0" err="1" smtClean="0">
                <a:hlinkClick r:id="rId7"/>
              </a:rPr>
              <a:t>Ubuntu</a:t>
            </a:r>
            <a:r>
              <a:rPr lang="en-IE" sz="2400" dirty="0" smtClean="0">
                <a:hlinkClick r:id="rId7"/>
              </a:rPr>
              <a:t> Wiki)</a:t>
            </a:r>
            <a:r>
              <a:rPr lang="en-IE" sz="2400" dirty="0" smtClean="0"/>
              <a:t> page contains more details on adding repositories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b="1" dirty="0" smtClean="0"/>
              <a:t>Aptitude</a:t>
            </a:r>
            <a:r>
              <a:rPr lang="en-IE" sz="2800" dirty="0" smtClean="0"/>
              <a:t> is a menu-driven, text-based front-end to the </a:t>
            </a:r>
            <a:r>
              <a:rPr lang="en-IE" sz="2800" i="1" dirty="0" smtClean="0"/>
              <a:t>Advanced Packaging Tool</a:t>
            </a:r>
            <a:r>
              <a:rPr lang="en-IE" sz="2800" dirty="0" smtClean="0"/>
              <a:t> (APT) system. </a:t>
            </a:r>
          </a:p>
          <a:p>
            <a:r>
              <a:rPr lang="en-IE" sz="2800" dirty="0" smtClean="0"/>
              <a:t>Many of the common package management functions, such as installation, removal, and upgrade, are performed in </a:t>
            </a:r>
            <a:r>
              <a:rPr lang="en-IE" sz="2800" b="1" dirty="0" smtClean="0"/>
              <a:t>Aptitude</a:t>
            </a:r>
            <a:r>
              <a:rPr lang="en-IE" sz="2800" dirty="0" smtClean="0"/>
              <a:t> with single-key commands, which are typically lowercase letters. </a:t>
            </a:r>
          </a:p>
          <a:p>
            <a:pPr>
              <a:buNone/>
            </a:pPr>
            <a:endParaRPr lang="en-IE"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b="1" dirty="0" smtClean="0"/>
              <a:t>Aptitude</a:t>
            </a:r>
            <a:r>
              <a:rPr lang="en-IE" sz="2800" dirty="0" smtClean="0"/>
              <a:t> is best suited for use in a non-graphical terminal environment to ensure proper functioning of the command keys. You may start </a:t>
            </a:r>
            <a:r>
              <a:rPr lang="en-IE" sz="2800" b="1" dirty="0" smtClean="0"/>
              <a:t>Aptitude</a:t>
            </a:r>
            <a:r>
              <a:rPr lang="en-IE" sz="2800" dirty="0" smtClean="0"/>
              <a:t> as a normal user with the following command at a terminal prompt:</a:t>
            </a:r>
          </a:p>
          <a:p>
            <a:pPr>
              <a:buNone/>
            </a:pPr>
            <a:r>
              <a:rPr lang="en-IE" sz="2800" b="1" dirty="0" smtClean="0"/>
              <a:t>				</a:t>
            </a:r>
            <a:r>
              <a:rPr lang="en-IE" sz="2800" b="1" dirty="0" err="1" smtClean="0"/>
              <a:t>sudo</a:t>
            </a:r>
            <a:r>
              <a:rPr lang="en-IE" sz="2800" b="1" dirty="0" smtClean="0"/>
              <a:t> aptitude</a:t>
            </a:r>
            <a:r>
              <a:rPr lang="en-IE" sz="2800" dirty="0" smtClean="0"/>
              <a:t> </a:t>
            </a:r>
            <a:endParaRPr lang="en-IE"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184576"/>
          </a:xfrm>
        </p:spPr>
        <p:txBody>
          <a:bodyPr>
            <a:normAutofit/>
          </a:bodyPr>
          <a:lstStyle/>
          <a:p>
            <a:r>
              <a:rPr lang="en-IE" sz="2800" dirty="0" smtClean="0"/>
              <a:t>Using </a:t>
            </a:r>
            <a:r>
              <a:rPr lang="en-IE" sz="2800" b="1" dirty="0" smtClean="0"/>
              <a:t>Aptitude</a:t>
            </a:r>
            <a:r>
              <a:rPr lang="en-IE" sz="2800" dirty="0" smtClean="0"/>
              <a:t> for package management is relatively straightforward, and the user interface makes common tasks simple to perform. The following are examples of common package management functions as performed in </a:t>
            </a:r>
            <a:r>
              <a:rPr lang="en-IE" sz="2800" b="1" dirty="0" smtClean="0"/>
              <a:t>Aptitude</a:t>
            </a:r>
            <a:r>
              <a:rPr lang="en-IE" sz="2800" dirty="0" smtClean="0"/>
              <a:t>: </a:t>
            </a:r>
          </a:p>
          <a:p>
            <a:pPr lvl="1"/>
            <a:r>
              <a:rPr lang="en-IE" sz="2400" b="1" dirty="0" smtClean="0"/>
              <a:t>Install Packages</a:t>
            </a:r>
          </a:p>
          <a:p>
            <a:pPr lvl="1"/>
            <a:r>
              <a:rPr lang="en-IE" sz="2400" b="1" dirty="0" smtClean="0"/>
              <a:t>Remove Packages</a:t>
            </a:r>
          </a:p>
          <a:p>
            <a:pPr lvl="1"/>
            <a:r>
              <a:rPr lang="en-IE" sz="2400" b="1" dirty="0" smtClean="0"/>
              <a:t>Update Package Index</a:t>
            </a:r>
          </a:p>
          <a:p>
            <a:pPr lvl="1"/>
            <a:r>
              <a:rPr lang="en-IE" sz="2400" b="1" dirty="0" smtClean="0"/>
              <a:t>Upgrade Packages</a:t>
            </a:r>
            <a:endParaRPr lang="en-IE"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184576"/>
          </a:xfrm>
        </p:spPr>
        <p:txBody>
          <a:bodyPr>
            <a:normAutofit fontScale="92500" lnSpcReduction="20000"/>
          </a:bodyPr>
          <a:lstStyle/>
          <a:p>
            <a:pPr>
              <a:buNone/>
            </a:pPr>
            <a:r>
              <a:rPr lang="en-IE" sz="2400" b="1" dirty="0" smtClean="0"/>
              <a:t>Install Packages</a:t>
            </a:r>
            <a:r>
              <a:rPr lang="en-IE" sz="2400" dirty="0" smtClean="0"/>
              <a:t>: </a:t>
            </a:r>
          </a:p>
          <a:p>
            <a:r>
              <a:rPr lang="en-IE" sz="2400" dirty="0" smtClean="0"/>
              <a:t>To install a package, locate the package via the Not Installed Packages package category, for example, by using the keyboard arrow keys and the </a:t>
            </a:r>
            <a:r>
              <a:rPr lang="en-IE" sz="2400" b="1" dirty="0" smtClean="0"/>
              <a:t>ENTER</a:t>
            </a:r>
            <a:r>
              <a:rPr lang="en-IE" sz="2400" dirty="0" smtClean="0"/>
              <a:t> key, and highlight the package you wish to install. </a:t>
            </a:r>
          </a:p>
          <a:p>
            <a:r>
              <a:rPr lang="en-IE" sz="2400" dirty="0" smtClean="0"/>
              <a:t>After highlighting the package you wish to install, press the </a:t>
            </a:r>
            <a:r>
              <a:rPr lang="en-IE" sz="2400" b="1" dirty="0" smtClean="0"/>
              <a:t>+</a:t>
            </a:r>
            <a:r>
              <a:rPr lang="en-IE" sz="2400" dirty="0" smtClean="0"/>
              <a:t> key, and the package entry should turn green, indicating it has been marked for installation.</a:t>
            </a:r>
          </a:p>
          <a:p>
            <a:r>
              <a:rPr lang="en-IE" sz="2400" dirty="0" smtClean="0"/>
              <a:t> Now press </a:t>
            </a:r>
            <a:r>
              <a:rPr lang="en-IE" sz="2400" b="1" dirty="0" smtClean="0"/>
              <a:t>g</a:t>
            </a:r>
            <a:r>
              <a:rPr lang="en-IE" sz="2400" dirty="0" smtClean="0"/>
              <a:t> to be presented with a summary of package actions. </a:t>
            </a:r>
          </a:p>
          <a:p>
            <a:r>
              <a:rPr lang="en-IE" sz="2400" dirty="0" smtClean="0"/>
              <a:t>Press </a:t>
            </a:r>
            <a:r>
              <a:rPr lang="en-IE" sz="2400" b="1" dirty="0" smtClean="0"/>
              <a:t>g</a:t>
            </a:r>
            <a:r>
              <a:rPr lang="en-IE" sz="2400" dirty="0" smtClean="0"/>
              <a:t> again, and you will be prompted to become root to complete the installation. </a:t>
            </a:r>
          </a:p>
          <a:p>
            <a:r>
              <a:rPr lang="en-IE" sz="2400" dirty="0" smtClean="0"/>
              <a:t>Press </a:t>
            </a:r>
            <a:r>
              <a:rPr lang="en-IE" sz="2400" b="1" dirty="0" smtClean="0"/>
              <a:t>ENTER</a:t>
            </a:r>
            <a:r>
              <a:rPr lang="en-IE" sz="2400" dirty="0" smtClean="0"/>
              <a:t> which will result in a Password: prompt. Enter your user password to become root. Finally, press </a:t>
            </a:r>
            <a:r>
              <a:rPr lang="en-IE" sz="2400" b="1" dirty="0" smtClean="0"/>
              <a:t>g</a:t>
            </a:r>
            <a:r>
              <a:rPr lang="en-IE" sz="2400" dirty="0" smtClean="0"/>
              <a:t> once more and you'll be prompted to download the package. Press </a:t>
            </a:r>
            <a:r>
              <a:rPr lang="en-IE" sz="2400" b="1" dirty="0" smtClean="0"/>
              <a:t>ENTER</a:t>
            </a:r>
            <a:r>
              <a:rPr lang="en-IE" sz="2400" dirty="0" smtClean="0"/>
              <a:t> on the Continue prompt, and downloading and installation of the package will commence. </a:t>
            </a:r>
            <a:endParaRPr lang="en-IE"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328592"/>
          </a:xfrm>
        </p:spPr>
        <p:txBody>
          <a:bodyPr>
            <a:normAutofit fontScale="92500" lnSpcReduction="20000"/>
          </a:bodyPr>
          <a:lstStyle/>
          <a:p>
            <a:pPr>
              <a:buNone/>
            </a:pPr>
            <a:r>
              <a:rPr lang="en-IE" sz="2400" b="1" dirty="0" smtClean="0"/>
              <a:t>Remove Packages</a:t>
            </a:r>
            <a:r>
              <a:rPr lang="en-IE" sz="2400" dirty="0" smtClean="0"/>
              <a:t>: </a:t>
            </a:r>
          </a:p>
          <a:p>
            <a:r>
              <a:rPr lang="en-IE" sz="2400" dirty="0" smtClean="0"/>
              <a:t>To remove a package, locate the package via the Installed Packages package category, for example, by using the keyboard arrow keys and the </a:t>
            </a:r>
            <a:r>
              <a:rPr lang="en-IE" sz="2400" b="1" dirty="0" smtClean="0"/>
              <a:t>ENTER</a:t>
            </a:r>
            <a:r>
              <a:rPr lang="en-IE" sz="2400" dirty="0" smtClean="0"/>
              <a:t> key, and highlight the package you wish to remove. </a:t>
            </a:r>
          </a:p>
          <a:p>
            <a:r>
              <a:rPr lang="en-IE" sz="2400" dirty="0" smtClean="0"/>
              <a:t>After highlighting the package you wish to install, press the </a:t>
            </a:r>
            <a:r>
              <a:rPr lang="en-IE" sz="2400" b="1" dirty="0" smtClean="0"/>
              <a:t>-</a:t>
            </a:r>
            <a:r>
              <a:rPr lang="en-IE" sz="2400" dirty="0" smtClean="0"/>
              <a:t> key, and the package entry should turn pink, indicating it has been marked for removal. </a:t>
            </a:r>
          </a:p>
          <a:p>
            <a:r>
              <a:rPr lang="en-IE" sz="2400" dirty="0" smtClean="0"/>
              <a:t>Now press </a:t>
            </a:r>
            <a:r>
              <a:rPr lang="en-IE" sz="2400" b="1" dirty="0" smtClean="0"/>
              <a:t>g</a:t>
            </a:r>
            <a:r>
              <a:rPr lang="en-IE" sz="2400" dirty="0" smtClean="0"/>
              <a:t> to be presented with a summary of package actions. </a:t>
            </a:r>
          </a:p>
          <a:p>
            <a:r>
              <a:rPr lang="en-IE" sz="2400" dirty="0" smtClean="0"/>
              <a:t>Press </a:t>
            </a:r>
            <a:r>
              <a:rPr lang="en-IE" sz="2400" b="1" dirty="0" smtClean="0"/>
              <a:t>g</a:t>
            </a:r>
            <a:r>
              <a:rPr lang="en-IE" sz="2400" dirty="0" smtClean="0"/>
              <a:t> again, and you will be prompted to become root to complete the installation. </a:t>
            </a:r>
          </a:p>
          <a:p>
            <a:r>
              <a:rPr lang="en-IE" sz="2400" dirty="0" smtClean="0"/>
              <a:t>Press </a:t>
            </a:r>
            <a:r>
              <a:rPr lang="en-IE" sz="2400" b="1" dirty="0" smtClean="0"/>
              <a:t>ENTER</a:t>
            </a:r>
            <a:r>
              <a:rPr lang="en-IE" sz="2400" dirty="0" smtClean="0"/>
              <a:t> which will result in a Password: prompt. Enter your user password to become root. </a:t>
            </a:r>
          </a:p>
          <a:p>
            <a:r>
              <a:rPr lang="en-IE" sz="2400" dirty="0" smtClean="0"/>
              <a:t>Finally, press </a:t>
            </a:r>
            <a:r>
              <a:rPr lang="en-IE" sz="2400" b="1" dirty="0" smtClean="0"/>
              <a:t>g</a:t>
            </a:r>
            <a:r>
              <a:rPr lang="en-IE" sz="2400" dirty="0" smtClean="0"/>
              <a:t> once more, and you'll be prompted to download the package. </a:t>
            </a:r>
          </a:p>
          <a:p>
            <a:r>
              <a:rPr lang="en-IE" sz="2400" dirty="0" smtClean="0"/>
              <a:t>Press </a:t>
            </a:r>
            <a:r>
              <a:rPr lang="en-IE" sz="2400" b="1" dirty="0" smtClean="0"/>
              <a:t>ENTER</a:t>
            </a:r>
            <a:r>
              <a:rPr lang="en-IE" sz="2400" dirty="0" smtClean="0"/>
              <a:t> on the Continue prompt, and removal of the package will commence.</a:t>
            </a:r>
            <a:endParaRPr lang="en-IE" sz="24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328592"/>
          </a:xfrm>
        </p:spPr>
        <p:txBody>
          <a:bodyPr>
            <a:normAutofit/>
          </a:bodyPr>
          <a:lstStyle/>
          <a:p>
            <a:pPr>
              <a:buNone/>
            </a:pPr>
            <a:r>
              <a:rPr lang="en-IE" sz="2400" b="1" dirty="0" smtClean="0"/>
              <a:t>Update Package Index</a:t>
            </a:r>
            <a:r>
              <a:rPr lang="en-IE" sz="2400" dirty="0" smtClean="0"/>
              <a:t>: </a:t>
            </a:r>
          </a:p>
          <a:p>
            <a:r>
              <a:rPr lang="en-IE" sz="2400" dirty="0" smtClean="0"/>
              <a:t>To update the package index, simply press the </a:t>
            </a:r>
            <a:r>
              <a:rPr lang="en-IE" sz="2400" b="1" dirty="0" smtClean="0"/>
              <a:t>u</a:t>
            </a:r>
            <a:r>
              <a:rPr lang="en-IE" sz="2400" dirty="0" smtClean="0"/>
              <a:t> key and you will be prompted to become root to complete the update. </a:t>
            </a:r>
          </a:p>
          <a:p>
            <a:r>
              <a:rPr lang="en-IE" sz="2400" dirty="0" smtClean="0"/>
              <a:t>Press </a:t>
            </a:r>
            <a:r>
              <a:rPr lang="en-IE" sz="2400" b="1" dirty="0" smtClean="0"/>
              <a:t>ENTER</a:t>
            </a:r>
            <a:r>
              <a:rPr lang="en-IE" sz="2400" dirty="0" smtClean="0"/>
              <a:t> which will result in a Password: prompt. Enter your user password to become root. Updating of the package index will commence. </a:t>
            </a:r>
          </a:p>
          <a:p>
            <a:r>
              <a:rPr lang="en-IE" sz="2400" dirty="0" smtClean="0"/>
              <a:t>Press </a:t>
            </a:r>
            <a:r>
              <a:rPr lang="en-IE" sz="2400" b="1" dirty="0" smtClean="0"/>
              <a:t>ENTER</a:t>
            </a:r>
            <a:r>
              <a:rPr lang="en-IE" sz="2400" dirty="0" smtClean="0"/>
              <a:t> on the OK prompt when the download dialog is presented to complete the process.</a:t>
            </a:r>
            <a:endParaRPr lang="en-IE" sz="2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328592"/>
          </a:xfrm>
        </p:spPr>
        <p:txBody>
          <a:bodyPr>
            <a:normAutofit/>
          </a:bodyPr>
          <a:lstStyle/>
          <a:p>
            <a:pPr>
              <a:buNone/>
            </a:pPr>
            <a:r>
              <a:rPr lang="en-IE" sz="2400" b="1" dirty="0" smtClean="0"/>
              <a:t>Upgrade Packages</a:t>
            </a:r>
            <a:r>
              <a:rPr lang="en-IE" sz="2400" dirty="0" smtClean="0"/>
              <a:t>: </a:t>
            </a:r>
          </a:p>
          <a:p>
            <a:r>
              <a:rPr lang="en-IE" sz="2400" dirty="0" smtClean="0"/>
              <a:t>To upgrade packages, perform the update of the package index as detailed above, and then press the </a:t>
            </a:r>
            <a:r>
              <a:rPr lang="en-IE" sz="2400" b="1" dirty="0" smtClean="0"/>
              <a:t>U</a:t>
            </a:r>
            <a:r>
              <a:rPr lang="en-IE" sz="2400" dirty="0" smtClean="0"/>
              <a:t> key to mark all packages with updates. </a:t>
            </a:r>
          </a:p>
          <a:p>
            <a:r>
              <a:rPr lang="en-IE" sz="2400" dirty="0" smtClean="0"/>
              <a:t>Now press </a:t>
            </a:r>
            <a:r>
              <a:rPr lang="en-IE" sz="2400" b="1" dirty="0" smtClean="0"/>
              <a:t>g</a:t>
            </a:r>
            <a:r>
              <a:rPr lang="en-IE" sz="2400" dirty="0" smtClean="0"/>
              <a:t> whereby you'll be presented with a summary of package actions. Press </a:t>
            </a:r>
            <a:r>
              <a:rPr lang="en-IE" sz="2400" b="1" dirty="0" smtClean="0"/>
              <a:t>g</a:t>
            </a:r>
            <a:r>
              <a:rPr lang="en-IE" sz="2400" dirty="0" smtClean="0"/>
              <a:t> again, and you will be prompted to become root to complete the installation. </a:t>
            </a:r>
          </a:p>
          <a:p>
            <a:r>
              <a:rPr lang="en-IE" sz="2400" dirty="0" smtClean="0"/>
              <a:t>Press </a:t>
            </a:r>
            <a:r>
              <a:rPr lang="en-IE" sz="2400" b="1" dirty="0" smtClean="0"/>
              <a:t>ENTER</a:t>
            </a:r>
            <a:r>
              <a:rPr lang="en-IE" sz="2400" dirty="0" smtClean="0"/>
              <a:t> which will result in a Password: prompt. Enter your user password to become root. </a:t>
            </a:r>
          </a:p>
          <a:p>
            <a:r>
              <a:rPr lang="en-IE" sz="2400" dirty="0" smtClean="0"/>
              <a:t>Finally, press </a:t>
            </a:r>
            <a:r>
              <a:rPr lang="en-IE" sz="2400" b="1" dirty="0" smtClean="0"/>
              <a:t>g</a:t>
            </a:r>
            <a:r>
              <a:rPr lang="en-IE" sz="2400" dirty="0" smtClean="0"/>
              <a:t> once more, and you'll be prompted to download the packages. Press </a:t>
            </a:r>
            <a:r>
              <a:rPr lang="en-IE" sz="2400" b="1" dirty="0" smtClean="0"/>
              <a:t>ENTER</a:t>
            </a:r>
            <a:r>
              <a:rPr lang="en-IE" sz="2400" dirty="0" smtClean="0"/>
              <a:t> on the Continue prompt, and upgrade of the packages will commence. </a:t>
            </a:r>
            <a:endParaRPr lang="en-IE"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Aptitude</a:t>
            </a:r>
            <a:endParaRPr lang="en-IE" dirty="0"/>
          </a:p>
        </p:txBody>
      </p:sp>
      <p:sp>
        <p:nvSpPr>
          <p:cNvPr id="3" name="Content Placeholder 2"/>
          <p:cNvSpPr>
            <a:spLocks noGrp="1"/>
          </p:cNvSpPr>
          <p:nvPr>
            <p:ph idx="1"/>
          </p:nvPr>
        </p:nvSpPr>
        <p:spPr>
          <a:xfrm>
            <a:off x="457200" y="1340768"/>
            <a:ext cx="8229600" cy="5328592"/>
          </a:xfrm>
        </p:spPr>
        <p:txBody>
          <a:bodyPr>
            <a:normAutofit lnSpcReduction="10000"/>
          </a:bodyPr>
          <a:lstStyle/>
          <a:p>
            <a:r>
              <a:rPr lang="en-IE" sz="2400" dirty="0" smtClean="0"/>
              <a:t>The first column of information displayed in the package list in the top pane, when actually viewing packages lists the current state of the package, and uses the following key to describe the state of the package: </a:t>
            </a:r>
          </a:p>
          <a:p>
            <a:pPr lvl="1"/>
            <a:r>
              <a:rPr lang="en-IE" sz="2000" b="1" dirty="0" err="1" smtClean="0"/>
              <a:t>i</a:t>
            </a:r>
            <a:r>
              <a:rPr lang="en-IE" sz="2000" dirty="0" smtClean="0"/>
              <a:t>: Installed package </a:t>
            </a:r>
          </a:p>
          <a:p>
            <a:pPr lvl="1"/>
            <a:r>
              <a:rPr lang="en-IE" sz="2000" b="1" dirty="0" smtClean="0"/>
              <a:t>c</a:t>
            </a:r>
            <a:r>
              <a:rPr lang="en-IE" sz="2000" dirty="0" smtClean="0"/>
              <a:t>: Package not installed, but package configuration remains on system </a:t>
            </a:r>
          </a:p>
          <a:p>
            <a:pPr lvl="1"/>
            <a:r>
              <a:rPr lang="en-IE" sz="2000" b="1" dirty="0" smtClean="0"/>
              <a:t>p</a:t>
            </a:r>
            <a:r>
              <a:rPr lang="en-IE" sz="2000" dirty="0" smtClean="0"/>
              <a:t>: Purged from system </a:t>
            </a:r>
          </a:p>
          <a:p>
            <a:pPr lvl="1"/>
            <a:r>
              <a:rPr lang="en-IE" sz="2000" b="1" dirty="0" smtClean="0"/>
              <a:t>v</a:t>
            </a:r>
            <a:r>
              <a:rPr lang="en-IE" sz="2000" dirty="0" smtClean="0"/>
              <a:t>: Virtual package </a:t>
            </a:r>
          </a:p>
          <a:p>
            <a:pPr lvl="1"/>
            <a:r>
              <a:rPr lang="en-IE" sz="2000" b="1" dirty="0" smtClean="0"/>
              <a:t>B</a:t>
            </a:r>
            <a:r>
              <a:rPr lang="en-IE" sz="2000" dirty="0" smtClean="0"/>
              <a:t>: Broken package </a:t>
            </a:r>
          </a:p>
          <a:p>
            <a:pPr lvl="1"/>
            <a:r>
              <a:rPr lang="en-IE" sz="2000" b="1" dirty="0" smtClean="0"/>
              <a:t>u</a:t>
            </a:r>
            <a:r>
              <a:rPr lang="en-IE" sz="2000" dirty="0" smtClean="0"/>
              <a:t>: Unpacked files, but package not yet configured </a:t>
            </a:r>
          </a:p>
          <a:p>
            <a:pPr lvl="1"/>
            <a:r>
              <a:rPr lang="en-IE" sz="2000" b="1" dirty="0" smtClean="0"/>
              <a:t>C</a:t>
            </a:r>
            <a:r>
              <a:rPr lang="en-IE" sz="2000" dirty="0" smtClean="0"/>
              <a:t>: Half-configured - Configuration failed and requires fix </a:t>
            </a:r>
          </a:p>
          <a:p>
            <a:pPr lvl="1"/>
            <a:r>
              <a:rPr lang="en-IE" sz="2000" b="1" dirty="0" smtClean="0"/>
              <a:t>H</a:t>
            </a:r>
            <a:r>
              <a:rPr lang="en-IE" sz="2000" dirty="0" smtClean="0"/>
              <a:t>: Half-installed - Removal failed and requires fix </a:t>
            </a:r>
          </a:p>
          <a:p>
            <a:r>
              <a:rPr lang="en-IE" sz="2400" dirty="0" smtClean="0"/>
              <a:t>To exit Aptitude, simply press the </a:t>
            </a:r>
            <a:r>
              <a:rPr lang="en-IE" sz="2400" b="1" dirty="0" smtClean="0"/>
              <a:t>q</a:t>
            </a:r>
            <a:r>
              <a:rPr lang="en-IE" sz="2400" dirty="0" smtClean="0"/>
              <a:t> key and confirm you wish to exit. Many other functions are available from the Aptitude menu by pressing the </a:t>
            </a:r>
            <a:r>
              <a:rPr lang="en-IE" sz="2400" b="1" dirty="0" smtClean="0"/>
              <a:t>F10</a:t>
            </a:r>
            <a:r>
              <a:rPr lang="en-IE" sz="2400" dirty="0" smtClean="0"/>
              <a:t> key. </a:t>
            </a:r>
            <a:endParaRPr lang="en-IE"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lstStyle/>
          <a:p>
            <a:r>
              <a:rPr lang="en-IE" dirty="0" smtClean="0"/>
              <a:t>Packages </a:t>
            </a:r>
            <a:r>
              <a:rPr lang="en-IE" dirty="0"/>
              <a:t>are an alternative to downloading, building, </a:t>
            </a:r>
            <a:r>
              <a:rPr lang="en-IE" dirty="0" smtClean="0"/>
              <a:t>and installing </a:t>
            </a:r>
            <a:r>
              <a:rPr lang="en-IE" dirty="0"/>
              <a:t>software from scratch</a:t>
            </a:r>
            <a:r>
              <a:rPr lang="en-IE" dirty="0" smtClean="0"/>
              <a:t>.</a:t>
            </a:r>
          </a:p>
          <a:p>
            <a:r>
              <a:rPr lang="en-IE" dirty="0" smtClean="0"/>
              <a:t>They offer </a:t>
            </a:r>
            <a:r>
              <a:rPr lang="en-IE" dirty="0"/>
              <a:t>advantages in </a:t>
            </a:r>
            <a:r>
              <a:rPr lang="en-IE" dirty="0" smtClean="0"/>
              <a:t>terms of </a:t>
            </a:r>
            <a:r>
              <a:rPr lang="en-IE" dirty="0"/>
              <a:t>installation, removal, monitoring, and handling interactions </a:t>
            </a:r>
            <a:r>
              <a:rPr lang="en-IE" dirty="0" smtClean="0"/>
              <a:t>between pieces </a:t>
            </a:r>
            <a:r>
              <a:rPr lang="en-IE" dirty="0"/>
              <a:t>of software over the standard “build from source”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Update</a:t>
            </a:r>
            <a:endParaRPr lang="en-IE" dirty="0"/>
          </a:p>
        </p:txBody>
      </p:sp>
      <p:sp>
        <p:nvSpPr>
          <p:cNvPr id="3" name="Content Placeholder 2"/>
          <p:cNvSpPr>
            <a:spLocks noGrp="1"/>
          </p:cNvSpPr>
          <p:nvPr>
            <p:ph idx="1"/>
          </p:nvPr>
        </p:nvSpPr>
        <p:spPr>
          <a:xfrm>
            <a:off x="457200" y="1340768"/>
            <a:ext cx="8229600" cy="5328592"/>
          </a:xfrm>
        </p:spPr>
        <p:txBody>
          <a:bodyPr>
            <a:normAutofit fontScale="92500" lnSpcReduction="10000"/>
          </a:bodyPr>
          <a:lstStyle/>
          <a:p>
            <a:r>
              <a:rPr lang="en-IE" sz="2400" dirty="0" smtClean="0"/>
              <a:t>The </a:t>
            </a:r>
            <a:r>
              <a:rPr lang="en-IE" sz="2400" b="1" dirty="0" smtClean="0"/>
              <a:t>unattended-upgrades</a:t>
            </a:r>
            <a:r>
              <a:rPr lang="en-IE" sz="2400" dirty="0" smtClean="0"/>
              <a:t> package can be used to automatically install updated packages, and can be configured to update all packages or just install security updates. First, install the package by entering the following in a terminal: </a:t>
            </a:r>
          </a:p>
          <a:p>
            <a:pPr>
              <a:buNone/>
            </a:pPr>
            <a:r>
              <a:rPr lang="en-IE" sz="2400" b="1" dirty="0" smtClean="0"/>
              <a:t>		</a:t>
            </a:r>
            <a:r>
              <a:rPr lang="en-IE" sz="2400" b="1" dirty="0" err="1" smtClean="0"/>
              <a:t>sudo</a:t>
            </a:r>
            <a:r>
              <a:rPr lang="en-IE" sz="2400" b="1" dirty="0" smtClean="0"/>
              <a:t> apt-get install unattended-upgrades</a:t>
            </a:r>
            <a:r>
              <a:rPr lang="en-IE" sz="2400" dirty="0" smtClean="0"/>
              <a:t> </a:t>
            </a:r>
          </a:p>
          <a:p>
            <a:pPr>
              <a:buNone/>
            </a:pPr>
            <a:endParaRPr lang="en-IE" sz="2400" dirty="0" smtClean="0"/>
          </a:p>
          <a:p>
            <a:r>
              <a:rPr lang="en-IE" sz="2400" dirty="0" smtClean="0"/>
              <a:t>To configure </a:t>
            </a:r>
            <a:r>
              <a:rPr lang="en-IE" sz="2400" b="1" dirty="0" smtClean="0"/>
              <a:t>unattended-upgrades</a:t>
            </a:r>
            <a:r>
              <a:rPr lang="en-IE" sz="2400" dirty="0" smtClean="0"/>
              <a:t>, edit 		/etc/apt/</a:t>
            </a:r>
            <a:r>
              <a:rPr lang="en-IE" sz="2400" dirty="0" err="1" smtClean="0"/>
              <a:t>apt.conf.d</a:t>
            </a:r>
            <a:r>
              <a:rPr lang="en-IE" sz="2400" dirty="0" smtClean="0"/>
              <a:t>/50unattended-upgrades </a:t>
            </a:r>
          </a:p>
          <a:p>
            <a:pPr>
              <a:buNone/>
            </a:pPr>
            <a:r>
              <a:rPr lang="en-IE" sz="2400" dirty="0" smtClean="0"/>
              <a:t>	</a:t>
            </a:r>
          </a:p>
          <a:p>
            <a:pPr>
              <a:buNone/>
            </a:pPr>
            <a:r>
              <a:rPr lang="en-IE" sz="2400" dirty="0" smtClean="0"/>
              <a:t>and adjust the following to fit your needs: </a:t>
            </a:r>
          </a:p>
          <a:p>
            <a:pPr lvl="1">
              <a:buNone/>
            </a:pPr>
            <a:r>
              <a:rPr lang="en-IE" sz="2000" dirty="0" smtClean="0"/>
              <a:t>Unattended-Upgrade::Allowed-Origins</a:t>
            </a:r>
          </a:p>
          <a:p>
            <a:pPr lvl="1">
              <a:buNone/>
            </a:pPr>
            <a:r>
              <a:rPr lang="en-IE" sz="2000" dirty="0" smtClean="0"/>
              <a:t> {</a:t>
            </a:r>
          </a:p>
          <a:p>
            <a:pPr lvl="1">
              <a:buNone/>
            </a:pPr>
            <a:r>
              <a:rPr lang="en-IE" sz="2000" dirty="0" smtClean="0"/>
              <a:t>	 "</a:t>
            </a:r>
            <a:r>
              <a:rPr lang="en-IE" sz="2000" dirty="0" err="1" smtClean="0"/>
              <a:t>Ubuntu</a:t>
            </a:r>
            <a:r>
              <a:rPr lang="en-IE" sz="2000" dirty="0" smtClean="0"/>
              <a:t> natty-security"; </a:t>
            </a:r>
          </a:p>
          <a:p>
            <a:pPr lvl="1">
              <a:buNone/>
            </a:pPr>
            <a:r>
              <a:rPr lang="en-IE" sz="2000" dirty="0" smtClean="0"/>
              <a:t>	// "</a:t>
            </a:r>
            <a:r>
              <a:rPr lang="en-IE" sz="2000" dirty="0" err="1" smtClean="0"/>
              <a:t>Ubuntu</a:t>
            </a:r>
            <a:r>
              <a:rPr lang="en-IE" sz="2000" dirty="0" smtClean="0"/>
              <a:t> natty-updates"; </a:t>
            </a:r>
          </a:p>
          <a:p>
            <a:pPr lvl="1">
              <a:buNone/>
            </a:pPr>
            <a:r>
              <a:rPr lang="en-IE" sz="2000" dirty="0" smtClean="0"/>
              <a:t>}; </a:t>
            </a:r>
            <a:endParaRPr lang="en-IE"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Update</a:t>
            </a:r>
            <a:endParaRPr lang="en-IE" dirty="0"/>
          </a:p>
        </p:txBody>
      </p:sp>
      <p:sp>
        <p:nvSpPr>
          <p:cNvPr id="3" name="Content Placeholder 2"/>
          <p:cNvSpPr>
            <a:spLocks noGrp="1"/>
          </p:cNvSpPr>
          <p:nvPr>
            <p:ph idx="1"/>
          </p:nvPr>
        </p:nvSpPr>
        <p:spPr>
          <a:xfrm>
            <a:off x="457200" y="1340768"/>
            <a:ext cx="8229600" cy="5328592"/>
          </a:xfrm>
        </p:spPr>
        <p:txBody>
          <a:bodyPr>
            <a:normAutofit/>
          </a:bodyPr>
          <a:lstStyle/>
          <a:p>
            <a:r>
              <a:rPr lang="en-IE" sz="2400" dirty="0" smtClean="0"/>
              <a:t>Certain packages can also be </a:t>
            </a:r>
            <a:r>
              <a:rPr lang="en-IE" sz="2400" i="1" dirty="0" smtClean="0"/>
              <a:t>blacklisted</a:t>
            </a:r>
            <a:r>
              <a:rPr lang="en-IE" sz="2400" dirty="0" smtClean="0"/>
              <a:t> and therefore will not be automatically updated. To blacklist a package, add it to the list: </a:t>
            </a:r>
          </a:p>
          <a:p>
            <a:pPr>
              <a:buNone/>
            </a:pPr>
            <a:r>
              <a:rPr lang="en-IE" sz="2400" dirty="0" smtClean="0"/>
              <a:t>	Unattended-Upgrade::Package-Blacklist </a:t>
            </a:r>
          </a:p>
          <a:p>
            <a:pPr>
              <a:buNone/>
            </a:pPr>
            <a:r>
              <a:rPr lang="en-IE" sz="2400" dirty="0" smtClean="0"/>
              <a:t>	{</a:t>
            </a:r>
          </a:p>
          <a:p>
            <a:pPr>
              <a:buNone/>
            </a:pPr>
            <a:r>
              <a:rPr lang="en-IE" sz="2400" dirty="0" smtClean="0"/>
              <a:t>		 // "vim";</a:t>
            </a:r>
          </a:p>
          <a:p>
            <a:pPr>
              <a:buNone/>
            </a:pPr>
            <a:r>
              <a:rPr lang="en-IE" sz="2400" dirty="0" smtClean="0"/>
              <a:t>		 // "libc6"; </a:t>
            </a:r>
          </a:p>
          <a:p>
            <a:pPr>
              <a:buNone/>
            </a:pPr>
            <a:r>
              <a:rPr lang="en-IE" sz="2400" dirty="0" smtClean="0"/>
              <a:t>		// "libc6-dev"; </a:t>
            </a:r>
          </a:p>
          <a:p>
            <a:pPr>
              <a:buNone/>
            </a:pPr>
            <a:r>
              <a:rPr lang="en-IE" sz="2400" dirty="0" smtClean="0"/>
              <a:t>		// "libc6-i686"; </a:t>
            </a:r>
          </a:p>
          <a:p>
            <a:pPr>
              <a:buNone/>
            </a:pPr>
            <a:r>
              <a:rPr lang="en-IE" sz="2400" dirty="0" smtClean="0"/>
              <a:t>	}; </a:t>
            </a:r>
            <a:endParaRPr lang="en-IE"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Automatic Update</a:t>
            </a:r>
            <a:endParaRPr lang="en-IE" dirty="0"/>
          </a:p>
        </p:txBody>
      </p:sp>
      <p:sp>
        <p:nvSpPr>
          <p:cNvPr id="3" name="Content Placeholder 2"/>
          <p:cNvSpPr>
            <a:spLocks noGrp="1"/>
          </p:cNvSpPr>
          <p:nvPr>
            <p:ph idx="1"/>
          </p:nvPr>
        </p:nvSpPr>
        <p:spPr>
          <a:xfrm>
            <a:off x="457200" y="1340768"/>
            <a:ext cx="8229600" cy="5328592"/>
          </a:xfrm>
        </p:spPr>
        <p:txBody>
          <a:bodyPr>
            <a:normAutofit/>
          </a:bodyPr>
          <a:lstStyle/>
          <a:p>
            <a:r>
              <a:rPr lang="en-IE" sz="2400" dirty="0" smtClean="0"/>
              <a:t>To enable automatic updates, edit /etc/apt/</a:t>
            </a:r>
            <a:r>
              <a:rPr lang="en-IE" sz="2400" dirty="0" err="1" smtClean="0"/>
              <a:t>apt.conf.d</a:t>
            </a:r>
            <a:r>
              <a:rPr lang="en-IE" sz="2400" dirty="0" smtClean="0"/>
              <a:t>/10periodic </a:t>
            </a:r>
          </a:p>
          <a:p>
            <a:pPr>
              <a:buNone/>
            </a:pPr>
            <a:r>
              <a:rPr lang="en-IE" sz="2400" dirty="0" smtClean="0"/>
              <a:t>	</a:t>
            </a:r>
          </a:p>
          <a:p>
            <a:pPr>
              <a:buNone/>
            </a:pPr>
            <a:r>
              <a:rPr lang="en-IE" sz="2400" dirty="0" smtClean="0"/>
              <a:t>	and set the appropriate </a:t>
            </a:r>
            <a:r>
              <a:rPr lang="en-IE" sz="2400" b="1" dirty="0" smtClean="0"/>
              <a:t>apt</a:t>
            </a:r>
            <a:r>
              <a:rPr lang="en-IE" sz="2400" dirty="0" smtClean="0"/>
              <a:t> configuration options: </a:t>
            </a:r>
          </a:p>
          <a:p>
            <a:pPr>
              <a:buNone/>
            </a:pPr>
            <a:r>
              <a:rPr lang="en-IE" sz="2400" dirty="0" smtClean="0"/>
              <a:t>	</a:t>
            </a:r>
          </a:p>
          <a:p>
            <a:pPr>
              <a:buNone/>
            </a:pPr>
            <a:r>
              <a:rPr lang="en-IE" sz="2400" dirty="0" smtClean="0"/>
              <a:t>	APT::Periodic::Update-Package-Lists "1"; APT::Periodic::Download-Upgradeable-Packages "1"; APT::Periodic::</a:t>
            </a:r>
            <a:r>
              <a:rPr lang="en-IE" sz="2400" dirty="0" err="1" smtClean="0"/>
              <a:t>AutocleanInterval</a:t>
            </a:r>
            <a:r>
              <a:rPr lang="en-IE" sz="2400" dirty="0" smtClean="0"/>
              <a:t> "7"; APT::Periodic::Unattended-Upgrade "1"; </a:t>
            </a:r>
          </a:p>
          <a:p>
            <a:pPr>
              <a:buNone/>
            </a:pPr>
            <a:endParaRPr lang="en-IE" sz="2400" dirty="0" smtClean="0"/>
          </a:p>
          <a:p>
            <a:r>
              <a:rPr lang="en-IE" sz="2400" dirty="0" smtClean="0"/>
              <a:t>The above configuration updates the package list, downloads, and installs available upgrades every day. The local download archive is cleaned every week. </a:t>
            </a:r>
            <a:endParaRPr lang="en-IE"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lstStyle/>
          <a:p>
            <a:r>
              <a:rPr lang="en-IE" dirty="0" err="1"/>
              <a:t>Ubuntu</a:t>
            </a:r>
            <a:r>
              <a:rPr lang="en-IE" dirty="0"/>
              <a:t> is a distribution.</a:t>
            </a:r>
          </a:p>
          <a:p>
            <a:r>
              <a:rPr lang="en-IE" dirty="0"/>
              <a:t>When people refer to “Linux” as an operating system, they </a:t>
            </a:r>
            <a:r>
              <a:rPr lang="en-IE" dirty="0" smtClean="0"/>
              <a:t>are usually </a:t>
            </a:r>
            <a:r>
              <a:rPr lang="en-IE" dirty="0"/>
              <a:t>referring to a Linux or GNU/Linux distribution</a:t>
            </a:r>
            <a:r>
              <a:rPr lang="en-IE" dirty="0" smtClean="0"/>
              <a:t>.</a:t>
            </a:r>
          </a:p>
          <a:p>
            <a:r>
              <a:rPr lang="en-IE" dirty="0"/>
              <a:t>The primary goal of all distributions is the automatic installation, </a:t>
            </a:r>
            <a:r>
              <a:rPr lang="en-IE" dirty="0" smtClean="0"/>
              <a:t>configuration, removal</a:t>
            </a:r>
            <a:r>
              <a:rPr lang="en-IE" dirty="0"/>
              <a:t>, maintenance, and update of </a:t>
            </a:r>
            <a:r>
              <a:rPr lang="en-IE" dirty="0" smtClean="0"/>
              <a:t>software</a:t>
            </a:r>
            <a:endParaRPr lang="en-I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a:bodyPr>
          <a:lstStyle/>
          <a:p>
            <a:r>
              <a:rPr lang="en-IE" dirty="0" smtClean="0"/>
              <a:t>The </a:t>
            </a:r>
            <a:r>
              <a:rPr lang="en-IE" dirty="0"/>
              <a:t>primary goal of all distributions is the automatic installation, </a:t>
            </a:r>
            <a:r>
              <a:rPr lang="en-IE" dirty="0" smtClean="0"/>
              <a:t>configuration, removal</a:t>
            </a:r>
            <a:r>
              <a:rPr lang="en-IE" dirty="0"/>
              <a:t>, maintenance, and update of </a:t>
            </a:r>
            <a:r>
              <a:rPr lang="en-IE" dirty="0" smtClean="0"/>
              <a:t>software</a:t>
            </a:r>
          </a:p>
          <a:p>
            <a:pPr lvl="1"/>
            <a:r>
              <a:rPr lang="en-IE" dirty="0" smtClean="0"/>
              <a:t>Through the creation of infrastructure for this purpose and in the creation of modified versions of the pre-existent software.</a:t>
            </a:r>
          </a:p>
          <a:p>
            <a:pPr lvl="2"/>
            <a:r>
              <a:rPr lang="en-IE" dirty="0" smtClean="0"/>
              <a:t>The latter is the act of “</a:t>
            </a:r>
            <a:r>
              <a:rPr lang="en-IE" b="1" dirty="0" smtClean="0"/>
              <a:t>packaging</a:t>
            </a:r>
            <a:r>
              <a:rPr lang="en-IE" dirty="0" smtClean="0"/>
              <a:t>,” and it constitutes the vast proportion of work done by Ubuntu developers.</a:t>
            </a:r>
            <a:endParaRPr lang="en-I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lnSpcReduction="10000"/>
          </a:bodyPr>
          <a:lstStyle/>
          <a:p>
            <a:pPr>
              <a:buNone/>
            </a:pPr>
            <a:r>
              <a:rPr lang="en-IE" dirty="0" smtClean="0"/>
              <a:t>What are packages?</a:t>
            </a:r>
          </a:p>
          <a:p>
            <a:r>
              <a:rPr lang="en-IE" dirty="0" smtClean="0"/>
              <a:t>The creation of a package in Ubuntu or elsewhere begins with the software in need of being packaged.</a:t>
            </a:r>
          </a:p>
          <a:p>
            <a:r>
              <a:rPr lang="en-IE" dirty="0" smtClean="0"/>
              <a:t>Involves the procurement of source code from an original source - “</a:t>
            </a:r>
            <a:r>
              <a:rPr lang="en-IE" b="1" dirty="0" smtClean="0"/>
              <a:t>upstream</a:t>
            </a:r>
            <a:r>
              <a:rPr lang="en-IE" dirty="0" smtClean="0"/>
              <a:t>” source</a:t>
            </a:r>
          </a:p>
          <a:p>
            <a:r>
              <a:rPr lang="en-IE" dirty="0" smtClean="0"/>
              <a:t>The packager’s first addition to the code here will be the creation of extra metadata (info about the package)</a:t>
            </a:r>
            <a:endParaRPr lang="en-I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a:xfrm>
            <a:off x="457200" y="1600200"/>
            <a:ext cx="8229600" cy="4997152"/>
          </a:xfrm>
        </p:spPr>
        <p:txBody>
          <a:bodyPr>
            <a:normAutofit fontScale="92500"/>
          </a:bodyPr>
          <a:lstStyle/>
          <a:p>
            <a:pPr>
              <a:buNone/>
            </a:pPr>
            <a:r>
              <a:rPr lang="en-IE" dirty="0" smtClean="0"/>
              <a:t>What are packages?</a:t>
            </a:r>
          </a:p>
          <a:p>
            <a:r>
              <a:rPr lang="en-IE" dirty="0" smtClean="0"/>
              <a:t>This metadata will be used by a packaging system:</a:t>
            </a:r>
          </a:p>
          <a:p>
            <a:pPr lvl="1"/>
            <a:r>
              <a:rPr lang="en-IE" dirty="0" smtClean="0"/>
              <a:t> To allow users to search, sort, query or interact with installed or available software</a:t>
            </a:r>
          </a:p>
          <a:p>
            <a:pPr lvl="1"/>
            <a:r>
              <a:rPr lang="en-IE" dirty="0" smtClean="0"/>
              <a:t>Allows users to find &amp; find out about software</a:t>
            </a:r>
          </a:p>
          <a:p>
            <a:pPr lvl="1"/>
            <a:r>
              <a:rPr lang="en-IE" dirty="0" smtClean="0"/>
              <a:t>Document the relationship of the software in the package to software in other packages within the distribution. </a:t>
            </a:r>
          </a:p>
          <a:p>
            <a:pPr lvl="2"/>
            <a:r>
              <a:rPr lang="en-IE" dirty="0" smtClean="0"/>
              <a:t>E.g. Other software that the software requires to be built, other software that the software requires to be run</a:t>
            </a:r>
            <a:endParaRPr lang="en-I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 to Package Management</a:t>
            </a:r>
            <a:endParaRPr lang="en-IE" dirty="0"/>
          </a:p>
        </p:txBody>
      </p:sp>
      <p:sp>
        <p:nvSpPr>
          <p:cNvPr id="3" name="Content Placeholder 2"/>
          <p:cNvSpPr>
            <a:spLocks noGrp="1"/>
          </p:cNvSpPr>
          <p:nvPr>
            <p:ph idx="1"/>
          </p:nvPr>
        </p:nvSpPr>
        <p:spPr/>
        <p:txBody>
          <a:bodyPr>
            <a:normAutofit fontScale="92500"/>
          </a:bodyPr>
          <a:lstStyle/>
          <a:p>
            <a:r>
              <a:rPr lang="en-IE" dirty="0" err="1" smtClean="0"/>
              <a:t>Ubuntu</a:t>
            </a:r>
            <a:r>
              <a:rPr lang="en-IE" dirty="0" smtClean="0"/>
              <a:t> features a comprehensive package management system for the installation, upgrade, configuration, and removal of software. </a:t>
            </a:r>
          </a:p>
          <a:p>
            <a:r>
              <a:rPr lang="en-IE" dirty="0" smtClean="0"/>
              <a:t>In addition to providing access to an organized base of over 35,000 software packages for your Ubuntu computer, the package management facilities also feature dependency resolution capabilities and software update checking. </a:t>
            </a:r>
            <a:endParaRPr lang="en-I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4788</TotalTime>
  <Words>2619</Words>
  <Application>Microsoft Office PowerPoint</Application>
  <PresentationFormat>On-screen Show (4:3)</PresentationFormat>
  <Paragraphs>238</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Intro to Package Management</vt:lpstr>
      <vt:lpstr>Package Dependencies</vt:lpstr>
      <vt:lpstr>dpkg Package Manager</vt:lpstr>
      <vt:lpstr>dpkg commands</vt:lpstr>
      <vt:lpstr>dpkg commands</vt:lpstr>
      <vt:lpstr>dpkg commands</vt:lpstr>
      <vt:lpstr>dpkg commands</vt:lpstr>
      <vt:lpstr>apt-get command</vt:lpstr>
      <vt:lpstr>apt-get command</vt:lpstr>
      <vt:lpstr>apt-get command</vt:lpstr>
      <vt:lpstr>apt-get command</vt:lpstr>
      <vt:lpstr>apt-get command</vt:lpstr>
      <vt:lpstr>apt-get command</vt:lpstr>
      <vt:lpstr>Configuration</vt:lpstr>
      <vt:lpstr>Configuration</vt:lpstr>
      <vt:lpstr>Configuration</vt:lpstr>
      <vt:lpstr>Configuration</vt:lpstr>
      <vt:lpstr>Configuration</vt:lpstr>
      <vt:lpstr>Configuration</vt:lpstr>
      <vt:lpstr>Extra Repositories</vt:lpstr>
      <vt:lpstr>Aptitude</vt:lpstr>
      <vt:lpstr>Aptitude</vt:lpstr>
      <vt:lpstr>Aptitude</vt:lpstr>
      <vt:lpstr>Aptitude</vt:lpstr>
      <vt:lpstr>Aptitude</vt:lpstr>
      <vt:lpstr>Aptitude</vt:lpstr>
      <vt:lpstr>Aptitude</vt:lpstr>
      <vt:lpstr>Aptitude</vt:lpstr>
      <vt:lpstr>Automatic Update</vt:lpstr>
      <vt:lpstr>Automatic Update</vt:lpstr>
      <vt:lpstr>Automatic Update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Managements</dc:title>
  <dc:creator>Eoin -Sarah</dc:creator>
  <cp:lastModifiedBy>compadmin</cp:lastModifiedBy>
  <cp:revision>61</cp:revision>
  <dcterms:created xsi:type="dcterms:W3CDTF">2012-02-08T17:08:39Z</dcterms:created>
  <dcterms:modified xsi:type="dcterms:W3CDTF">2014-10-05T19:23:42Z</dcterms:modified>
</cp:coreProperties>
</file>