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321" r:id="rId14"/>
    <p:sldId id="322" r:id="rId15"/>
    <p:sldId id="323" r:id="rId16"/>
    <p:sldId id="324" r:id="rId17"/>
    <p:sldId id="312" r:id="rId18"/>
    <p:sldId id="313" r:id="rId19"/>
    <p:sldId id="314" r:id="rId20"/>
    <p:sldId id="315" r:id="rId21"/>
    <p:sldId id="270" r:id="rId22"/>
    <p:sldId id="271" r:id="rId23"/>
    <p:sldId id="325" r:id="rId24"/>
    <p:sldId id="276" r:id="rId25"/>
    <p:sldId id="317" r:id="rId26"/>
    <p:sldId id="272" r:id="rId27"/>
    <p:sldId id="318" r:id="rId28"/>
    <p:sldId id="319" r:id="rId29"/>
    <p:sldId id="320" r:id="rId30"/>
    <p:sldId id="275" r:id="rId31"/>
    <p:sldId id="277" r:id="rId32"/>
    <p:sldId id="278" r:id="rId33"/>
    <p:sldId id="279" r:id="rId34"/>
    <p:sldId id="280" r:id="rId35"/>
    <p:sldId id="316" r:id="rId36"/>
    <p:sldId id="281" r:id="rId37"/>
    <p:sldId id="282" r:id="rId38"/>
    <p:sldId id="283" r:id="rId39"/>
    <p:sldId id="284" r:id="rId40"/>
    <p:sldId id="285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4" autoAdjust="0"/>
    <p:restoredTop sz="79764" autoAdjust="0"/>
  </p:normalViewPr>
  <p:slideViewPr>
    <p:cSldViewPr>
      <p:cViewPr varScale="1">
        <p:scale>
          <a:sx n="77" d="100"/>
          <a:sy n="77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ADA6E-3852-4730-838B-DE6CCD33EA5B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50729-4BE8-494D-80D4-5B56B4D6512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686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IS DEFINITELY A HOT TOPIC. difficult to distinguish legitimate threats from basic paranoia - these days there are armies of servers out there</a:t>
            </a:r>
          </a:p>
          <a:p>
            <a:r>
              <a:rPr lang="en-I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trying to attack you!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0729-4BE8-494D-80D4-5B56B4D6512F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0729-4BE8-494D-80D4-5B56B4D6512F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Keep it simple - </a:t>
            </a:r>
            <a:r>
              <a:rPr lang="en-I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only will it help with security, it will help with</a:t>
            </a:r>
          </a:p>
          <a:p>
            <a:r>
              <a:rPr lang="en-I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troubleshooting and overall administration as well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0" dirty="0" smtClean="0"/>
              <a:t>Follow the principle of least privilege -</a:t>
            </a:r>
            <a:r>
              <a:rPr lang="en-IE" b="0" baseline="0" dirty="0" smtClean="0"/>
              <a:t> </a:t>
            </a:r>
            <a:r>
              <a:rPr lang="en-I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daily tasks don’t require full system privileges</a:t>
            </a:r>
            <a:endParaRPr lang="en-IE" b="0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0729-4BE8-494D-80D4-5B56B4D6512F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Uses the user’s password for authentication</a:t>
            </a:r>
            <a:r>
              <a:rPr lang="en-IE" dirty="0" smtClean="0"/>
              <a:t> - </a:t>
            </a:r>
            <a:r>
              <a:rPr lang="en-I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give people </a:t>
            </a:r>
            <a:r>
              <a:rPr lang="en-I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superuser</a:t>
            </a:r>
            <a:r>
              <a:rPr lang="en-I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privileges without having to tell them the root password</a:t>
            </a:r>
          </a:p>
          <a:p>
            <a:r>
              <a:rPr lang="en-IE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Limitation on </a:t>
            </a:r>
            <a:r>
              <a:rPr lang="en-IE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superuser</a:t>
            </a:r>
            <a:r>
              <a:rPr lang="en-IE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access - </a:t>
            </a:r>
            <a:r>
              <a:rPr lang="en-I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user doesn’t have to have complete root access you can define a list of programs with </a:t>
            </a:r>
            <a:r>
              <a:rPr lang="en-I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I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privileges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0729-4BE8-494D-80D4-5B56B4D6512F}" type="slidenum">
              <a:rPr lang="en-IE" smtClean="0"/>
              <a:pPr/>
              <a:t>9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D9A1-5445-4712-B727-3EB2519C0F97}" type="datetimeFigureOut">
              <a:rPr lang="en-IE" smtClean="0"/>
              <a:pPr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77CD-DE62-42BF-8C49-40B0F7E2541F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 err="1" smtClean="0"/>
              <a:t>Ubuntu</a:t>
            </a:r>
            <a:r>
              <a:rPr lang="en-IE" b="1" dirty="0" smtClean="0"/>
              <a:t> Security</a:t>
            </a:r>
            <a:endParaRPr lang="en-I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b="1" dirty="0" smtClean="0"/>
              <a:t>Configure </a:t>
            </a:r>
            <a:r>
              <a:rPr lang="en-IE" b="1" dirty="0" err="1" smtClean="0"/>
              <a:t>sudo</a:t>
            </a:r>
            <a:r>
              <a:rPr lang="en-IE" b="1" dirty="0" smtClean="0"/>
              <a:t>:</a:t>
            </a:r>
          </a:p>
          <a:p>
            <a:r>
              <a:rPr lang="en-IE" dirty="0" smtClean="0"/>
              <a:t>Configuration file:	</a:t>
            </a:r>
            <a:r>
              <a:rPr lang="en-IE" b="1" dirty="0" smtClean="0"/>
              <a:t>/etc/</a:t>
            </a:r>
            <a:r>
              <a:rPr lang="en-IE" b="1" dirty="0" err="1" smtClean="0"/>
              <a:t>sudoers</a:t>
            </a:r>
            <a:r>
              <a:rPr lang="en-IE" dirty="0" smtClean="0"/>
              <a:t> 	</a:t>
            </a:r>
          </a:p>
          <a:p>
            <a:r>
              <a:rPr lang="en-IE" dirty="0" smtClean="0"/>
              <a:t>To </a:t>
            </a:r>
            <a:r>
              <a:rPr lang="en-IE" dirty="0"/>
              <a:t>view and edit the /etc/</a:t>
            </a:r>
            <a:r>
              <a:rPr lang="en-IE" dirty="0" err="1"/>
              <a:t>sudoers</a:t>
            </a:r>
            <a:r>
              <a:rPr lang="en-IE" dirty="0"/>
              <a:t> file, type</a:t>
            </a:r>
          </a:p>
          <a:p>
            <a:pPr>
              <a:buNone/>
            </a:pPr>
            <a:r>
              <a:rPr lang="en-IE" dirty="0" smtClean="0"/>
              <a:t>	</a:t>
            </a:r>
            <a:r>
              <a:rPr lang="en-IE" b="1" dirty="0" smtClean="0"/>
              <a:t>$ </a:t>
            </a:r>
            <a:r>
              <a:rPr lang="en-IE" b="1" dirty="0" err="1"/>
              <a:t>sudo</a:t>
            </a:r>
            <a:r>
              <a:rPr lang="en-IE" b="1" dirty="0"/>
              <a:t> </a:t>
            </a:r>
            <a:r>
              <a:rPr lang="en-IE" b="1" dirty="0" err="1" smtClean="0"/>
              <a:t>visudo</a:t>
            </a:r>
            <a:endParaRPr lang="en-IE" b="1" dirty="0" smtClean="0"/>
          </a:p>
          <a:p>
            <a:pPr lvl="1"/>
            <a:r>
              <a:rPr lang="en-IE" b="1" dirty="0" err="1"/>
              <a:t>visudo</a:t>
            </a:r>
            <a:r>
              <a:rPr lang="en-IE" sz="1400" dirty="0"/>
              <a:t> </a:t>
            </a:r>
            <a:r>
              <a:rPr lang="en-IE" dirty="0" smtClean="0"/>
              <a:t>automatically </a:t>
            </a:r>
            <a:r>
              <a:rPr lang="en-IE" dirty="0"/>
              <a:t>checks </a:t>
            </a:r>
            <a:r>
              <a:rPr lang="en-IE" dirty="0" smtClean="0"/>
              <a:t>your </a:t>
            </a:r>
            <a:r>
              <a:rPr lang="en-IE" dirty="0" err="1" smtClean="0"/>
              <a:t>sudoer</a:t>
            </a:r>
            <a:r>
              <a:rPr lang="en-IE" dirty="0" smtClean="0"/>
              <a:t> </a:t>
            </a:r>
            <a:r>
              <a:rPr lang="en-IE" dirty="0"/>
              <a:t>file for mistakes</a:t>
            </a:r>
            <a:r>
              <a:rPr lang="en-IE" dirty="0" smtClean="0"/>
              <a:t>.</a:t>
            </a:r>
          </a:p>
          <a:p>
            <a:pPr lvl="1"/>
            <a:r>
              <a:rPr lang="en-IE" dirty="0"/>
              <a:t>a </a:t>
            </a:r>
            <a:r>
              <a:rPr lang="en-IE" dirty="0" smtClean="0"/>
              <a:t>mistake could potentially lock </a:t>
            </a:r>
            <a:r>
              <a:rPr lang="en-IE" dirty="0"/>
              <a:t>you out of root </a:t>
            </a:r>
            <a:r>
              <a:rPr lang="en-IE" dirty="0" smtClean="0"/>
              <a:t>access =&gt; </a:t>
            </a:r>
            <a:r>
              <a:rPr lang="en-IE" dirty="0"/>
              <a:t>this syntax check is pretty important. </a:t>
            </a:r>
            <a:endParaRPr lang="en-IE" dirty="0" smtClean="0"/>
          </a:p>
          <a:p>
            <a:pPr lvl="1"/>
            <a:r>
              <a:rPr lang="en-IE" dirty="0" smtClean="0"/>
              <a:t>If you make </a:t>
            </a:r>
            <a:r>
              <a:rPr lang="en-IE" dirty="0"/>
              <a:t>a mistake, </a:t>
            </a:r>
            <a:r>
              <a:rPr lang="en-IE" b="1" dirty="0" err="1"/>
              <a:t>visudo</a:t>
            </a:r>
            <a:r>
              <a:rPr lang="en-IE" dirty="0"/>
              <a:t> will tell you about it after you save and exit.</a:t>
            </a:r>
          </a:p>
          <a:p>
            <a:pPr lvl="1"/>
            <a:r>
              <a:rPr lang="en-IE" dirty="0"/>
              <a:t>You will have the option to go back and fix your mistake, exit without </a:t>
            </a:r>
            <a:r>
              <a:rPr lang="en-IE" dirty="0" smtClean="0"/>
              <a:t>saving, or </a:t>
            </a:r>
            <a:r>
              <a:rPr lang="en-IE" dirty="0"/>
              <a:t>ignore its warnings and save </a:t>
            </a:r>
            <a:r>
              <a:rPr lang="en-IE" dirty="0" smtClean="0"/>
              <a:t>anyway (NOT RECOMMENDED)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E" b="1" dirty="0" smtClean="0"/>
              <a:t>Modifying the sudoers file:</a:t>
            </a:r>
          </a:p>
          <a:p>
            <a:r>
              <a:rPr lang="en-IE" b="1" dirty="0" smtClean="0"/>
              <a:t>Example:</a:t>
            </a:r>
          </a:p>
          <a:p>
            <a:pPr>
              <a:buNone/>
            </a:pPr>
            <a:r>
              <a:rPr lang="en-IE" dirty="0" smtClean="0"/>
              <a:t>		</a:t>
            </a:r>
            <a:r>
              <a:rPr lang="en-IE" b="1" dirty="0" smtClean="0"/>
              <a:t>root </a:t>
            </a:r>
            <a:r>
              <a:rPr lang="en-IE" b="1" dirty="0"/>
              <a:t>ALL=(ALL) ALL</a:t>
            </a:r>
          </a:p>
          <a:p>
            <a:pPr>
              <a:buNone/>
            </a:pPr>
            <a:r>
              <a:rPr lang="en-IE" b="1" dirty="0" smtClean="0"/>
              <a:t>		%</a:t>
            </a:r>
            <a:r>
              <a:rPr lang="en-IE" b="1" dirty="0"/>
              <a:t>admin ALL=(ALL) </a:t>
            </a:r>
            <a:r>
              <a:rPr lang="en-IE" b="1" dirty="0" smtClean="0"/>
              <a:t>ALL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1</a:t>
            </a:r>
            <a:r>
              <a:rPr lang="en-IE" baseline="30000" dirty="0" smtClean="0"/>
              <a:t>st</a:t>
            </a:r>
            <a:r>
              <a:rPr lang="en-IE" dirty="0" smtClean="0"/>
              <a:t> column = user or group (multiple users , </a:t>
            </a:r>
            <a:r>
              <a:rPr lang="en-IE" dirty="0" err="1" smtClean="0"/>
              <a:t>seperated</a:t>
            </a:r>
            <a:r>
              <a:rPr lang="en-IE" dirty="0" smtClean="0"/>
              <a:t>)</a:t>
            </a:r>
          </a:p>
          <a:p>
            <a:pPr>
              <a:buNone/>
            </a:pPr>
            <a:r>
              <a:rPr lang="en-IE" dirty="0"/>
              <a:t>	</a:t>
            </a:r>
            <a:r>
              <a:rPr lang="en-IE" dirty="0" smtClean="0"/>
              <a:t>		    group=&gt; prefix with % sign</a:t>
            </a:r>
          </a:p>
          <a:p>
            <a:pPr>
              <a:buNone/>
            </a:pPr>
            <a:r>
              <a:rPr lang="en-IE" dirty="0" smtClean="0"/>
              <a:t>2</a:t>
            </a:r>
            <a:r>
              <a:rPr lang="en-IE" baseline="30000" dirty="0" smtClean="0"/>
              <a:t>nd</a:t>
            </a:r>
            <a:r>
              <a:rPr lang="en-IE" dirty="0" smtClean="0"/>
              <a:t> = hosts rule applies to (ALL =&gt; all hosts)</a:t>
            </a:r>
          </a:p>
          <a:p>
            <a:pPr>
              <a:buNone/>
            </a:pPr>
            <a:r>
              <a:rPr lang="en-IE" dirty="0" smtClean="0"/>
              <a:t>3</a:t>
            </a:r>
            <a:r>
              <a:rPr lang="en-IE" baseline="30000" dirty="0" smtClean="0"/>
              <a:t>rd</a:t>
            </a:r>
            <a:r>
              <a:rPr lang="en-IE" dirty="0" smtClean="0"/>
              <a:t> = which user this </a:t>
            </a:r>
            <a:r>
              <a:rPr lang="en-IE" dirty="0" err="1" smtClean="0"/>
              <a:t>sudo</a:t>
            </a:r>
            <a:r>
              <a:rPr lang="en-IE" dirty="0" smtClean="0"/>
              <a:t> rule will be run as</a:t>
            </a:r>
          </a:p>
          <a:p>
            <a:pPr>
              <a:buNone/>
            </a:pPr>
            <a:r>
              <a:rPr lang="en-IE" dirty="0" smtClean="0"/>
              <a:t>4</a:t>
            </a:r>
            <a:r>
              <a:rPr lang="en-IE" baseline="30000" dirty="0" smtClean="0"/>
              <a:t>th</a:t>
            </a:r>
            <a:r>
              <a:rPr lang="en-IE" dirty="0" smtClean="0"/>
              <a:t> = which commands the user can run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b="1" dirty="0" smtClean="0"/>
              <a:t>Modifying the sudoers file:</a:t>
            </a:r>
          </a:p>
          <a:p>
            <a:r>
              <a:rPr lang="en-IE" dirty="0"/>
              <a:t>I have a Web server named </a:t>
            </a:r>
            <a:r>
              <a:rPr lang="en-IE" dirty="0" smtClean="0"/>
              <a:t>web1</a:t>
            </a:r>
            <a:r>
              <a:rPr lang="en-IE" dirty="0"/>
              <a:t> </a:t>
            </a:r>
            <a:r>
              <a:rPr lang="en-IE" dirty="0" smtClean="0"/>
              <a:t>&amp; an administrator </a:t>
            </a:r>
            <a:r>
              <a:rPr lang="en-IE" dirty="0"/>
              <a:t>with a username of </a:t>
            </a:r>
            <a:r>
              <a:rPr lang="en-IE" dirty="0" smtClean="0"/>
              <a:t>john who </a:t>
            </a:r>
            <a:r>
              <a:rPr lang="en-IE" dirty="0"/>
              <a:t>manages only this </a:t>
            </a:r>
            <a:r>
              <a:rPr lang="en-IE" dirty="0" smtClean="0"/>
              <a:t>Web server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I </a:t>
            </a:r>
            <a:r>
              <a:rPr lang="en-IE" dirty="0"/>
              <a:t>don’t want to give him full root access to the </a:t>
            </a:r>
            <a:r>
              <a:rPr lang="en-IE" dirty="0" smtClean="0"/>
              <a:t>machine</a:t>
            </a:r>
            <a:endParaRPr lang="en-IE" dirty="0"/>
          </a:p>
          <a:p>
            <a:r>
              <a:rPr lang="en-IE" dirty="0" smtClean="0"/>
              <a:t>He will only be able to use </a:t>
            </a:r>
            <a:r>
              <a:rPr lang="en-IE" dirty="0"/>
              <a:t>apache2ctl </a:t>
            </a:r>
            <a:r>
              <a:rPr lang="en-IE" dirty="0" smtClean="0"/>
              <a:t>(to reload </a:t>
            </a:r>
            <a:r>
              <a:rPr lang="en-IE" dirty="0"/>
              <a:t>and </a:t>
            </a:r>
            <a:r>
              <a:rPr lang="en-IE" dirty="0" smtClean="0"/>
              <a:t>restart Apache </a:t>
            </a:r>
            <a:r>
              <a:rPr lang="en-IE" dirty="0"/>
              <a:t>on this one </a:t>
            </a:r>
            <a:r>
              <a:rPr lang="en-IE" dirty="0" smtClean="0"/>
              <a:t>server</a:t>
            </a:r>
            <a:r>
              <a:rPr lang="en-IE" dirty="0"/>
              <a:t>)</a:t>
            </a:r>
            <a:endParaRPr lang="en-IE" dirty="0" smtClean="0"/>
          </a:p>
          <a:p>
            <a:r>
              <a:rPr lang="en-IE" dirty="0" smtClean="0"/>
              <a:t>After this, I </a:t>
            </a:r>
            <a:r>
              <a:rPr lang="en-IE" dirty="0"/>
              <a:t>copy my sudoers file to all of the servers on </a:t>
            </a:r>
            <a:r>
              <a:rPr lang="en-IE" dirty="0" smtClean="0"/>
              <a:t>my network</a:t>
            </a:r>
            <a:r>
              <a:rPr lang="en-IE" dirty="0"/>
              <a:t>, so I need to restrict the rule to web1 only. </a:t>
            </a:r>
          </a:p>
          <a:p>
            <a:r>
              <a:rPr lang="en-IE" dirty="0" smtClean="0"/>
              <a:t>The resulting rule would look like this:</a:t>
            </a:r>
          </a:p>
          <a:p>
            <a:pPr>
              <a:buNone/>
            </a:pPr>
            <a:r>
              <a:rPr lang="en-IE" b="1" dirty="0" smtClean="0"/>
              <a:t>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b="1" dirty="0" smtClean="0"/>
              <a:t>Modifying the sudoers file:</a:t>
            </a:r>
          </a:p>
          <a:p>
            <a:r>
              <a:rPr lang="en-IE" dirty="0"/>
              <a:t>I have a Web server named </a:t>
            </a:r>
            <a:r>
              <a:rPr lang="en-IE" dirty="0" smtClean="0"/>
              <a:t>web1</a:t>
            </a:r>
            <a:r>
              <a:rPr lang="en-IE" dirty="0"/>
              <a:t> </a:t>
            </a:r>
            <a:r>
              <a:rPr lang="en-IE" dirty="0" smtClean="0"/>
              <a:t>&amp; an administrator </a:t>
            </a:r>
            <a:r>
              <a:rPr lang="en-IE" dirty="0"/>
              <a:t>with a username of </a:t>
            </a:r>
            <a:r>
              <a:rPr lang="en-IE" dirty="0" smtClean="0"/>
              <a:t>john </a:t>
            </a:r>
            <a:r>
              <a:rPr lang="en-IE" dirty="0"/>
              <a:t>who manages only this </a:t>
            </a:r>
            <a:r>
              <a:rPr lang="en-IE" dirty="0" smtClean="0"/>
              <a:t>Web server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I </a:t>
            </a:r>
            <a:r>
              <a:rPr lang="en-IE" dirty="0"/>
              <a:t>don’t want to give him full root access to the </a:t>
            </a:r>
            <a:r>
              <a:rPr lang="en-IE" dirty="0" smtClean="0"/>
              <a:t>machine</a:t>
            </a:r>
            <a:endParaRPr lang="en-IE" dirty="0"/>
          </a:p>
          <a:p>
            <a:r>
              <a:rPr lang="en-IE" dirty="0" smtClean="0"/>
              <a:t>He will only be able to use </a:t>
            </a:r>
            <a:r>
              <a:rPr lang="en-IE" dirty="0"/>
              <a:t>apache2ctl </a:t>
            </a:r>
            <a:r>
              <a:rPr lang="en-IE" dirty="0" smtClean="0"/>
              <a:t>(to reload </a:t>
            </a:r>
            <a:r>
              <a:rPr lang="en-IE" dirty="0"/>
              <a:t>and </a:t>
            </a:r>
            <a:r>
              <a:rPr lang="en-IE" dirty="0" smtClean="0"/>
              <a:t>restart Apache </a:t>
            </a:r>
            <a:r>
              <a:rPr lang="en-IE" dirty="0"/>
              <a:t>on this one </a:t>
            </a:r>
            <a:r>
              <a:rPr lang="en-IE" dirty="0" smtClean="0"/>
              <a:t>server</a:t>
            </a:r>
            <a:r>
              <a:rPr lang="en-IE" dirty="0"/>
              <a:t>)</a:t>
            </a:r>
            <a:endParaRPr lang="en-IE" dirty="0" smtClean="0"/>
          </a:p>
          <a:p>
            <a:r>
              <a:rPr lang="en-IE" dirty="0" smtClean="0"/>
              <a:t>After this, I </a:t>
            </a:r>
            <a:r>
              <a:rPr lang="en-IE" dirty="0"/>
              <a:t>copy my sudoers file to all of the servers on </a:t>
            </a:r>
            <a:r>
              <a:rPr lang="en-IE" dirty="0" smtClean="0"/>
              <a:t>my network</a:t>
            </a:r>
            <a:r>
              <a:rPr lang="en-IE" dirty="0"/>
              <a:t>, so I need to restrict the rule to web1 only. </a:t>
            </a:r>
          </a:p>
          <a:p>
            <a:r>
              <a:rPr lang="en-IE" dirty="0" smtClean="0"/>
              <a:t>The resulting rule would look like this:</a:t>
            </a:r>
          </a:p>
          <a:p>
            <a:pPr>
              <a:buNone/>
            </a:pPr>
            <a:r>
              <a:rPr lang="en-IE" b="1" dirty="0" smtClean="0"/>
              <a:t>		 john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b="1" dirty="0" smtClean="0"/>
              <a:t>Modifying the sudoers file:</a:t>
            </a:r>
          </a:p>
          <a:p>
            <a:r>
              <a:rPr lang="en-IE" dirty="0"/>
              <a:t>I have a Web server named </a:t>
            </a:r>
            <a:r>
              <a:rPr lang="en-IE" dirty="0" smtClean="0"/>
              <a:t>web1</a:t>
            </a:r>
            <a:r>
              <a:rPr lang="en-IE" dirty="0"/>
              <a:t> </a:t>
            </a:r>
            <a:r>
              <a:rPr lang="en-IE" dirty="0" smtClean="0"/>
              <a:t>&amp; an administrator </a:t>
            </a:r>
            <a:r>
              <a:rPr lang="en-IE" dirty="0"/>
              <a:t>with a username of </a:t>
            </a:r>
            <a:r>
              <a:rPr lang="en-IE" dirty="0" smtClean="0"/>
              <a:t>john </a:t>
            </a:r>
            <a:r>
              <a:rPr lang="en-IE" dirty="0"/>
              <a:t>who manages only this </a:t>
            </a:r>
            <a:r>
              <a:rPr lang="en-IE" dirty="0" smtClean="0"/>
              <a:t>Web server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I </a:t>
            </a:r>
            <a:r>
              <a:rPr lang="en-IE" dirty="0"/>
              <a:t>don’t want to give him full root access to the </a:t>
            </a:r>
            <a:r>
              <a:rPr lang="en-IE" dirty="0" smtClean="0"/>
              <a:t>machine</a:t>
            </a:r>
            <a:endParaRPr lang="en-IE" dirty="0"/>
          </a:p>
          <a:p>
            <a:r>
              <a:rPr lang="en-IE" dirty="0" smtClean="0"/>
              <a:t>He will only be able to use </a:t>
            </a:r>
            <a:r>
              <a:rPr lang="en-IE" dirty="0"/>
              <a:t>apache2ctl </a:t>
            </a:r>
            <a:r>
              <a:rPr lang="en-IE" dirty="0" smtClean="0"/>
              <a:t>(to reload </a:t>
            </a:r>
            <a:r>
              <a:rPr lang="en-IE" dirty="0"/>
              <a:t>and </a:t>
            </a:r>
            <a:r>
              <a:rPr lang="en-IE" dirty="0" smtClean="0"/>
              <a:t>restart Apache </a:t>
            </a:r>
            <a:r>
              <a:rPr lang="en-IE" dirty="0"/>
              <a:t>on this one </a:t>
            </a:r>
            <a:r>
              <a:rPr lang="en-IE" dirty="0" smtClean="0"/>
              <a:t>server</a:t>
            </a:r>
            <a:r>
              <a:rPr lang="en-IE" dirty="0"/>
              <a:t>)</a:t>
            </a:r>
            <a:endParaRPr lang="en-IE" dirty="0" smtClean="0"/>
          </a:p>
          <a:p>
            <a:r>
              <a:rPr lang="en-IE" dirty="0" smtClean="0"/>
              <a:t>After this, I </a:t>
            </a:r>
            <a:r>
              <a:rPr lang="en-IE" dirty="0"/>
              <a:t>copy my sudoers file to all of the servers on </a:t>
            </a:r>
            <a:r>
              <a:rPr lang="en-IE" dirty="0" smtClean="0"/>
              <a:t>my network</a:t>
            </a:r>
            <a:r>
              <a:rPr lang="en-IE" dirty="0"/>
              <a:t>, so I need to restrict the rule to web1 only. </a:t>
            </a:r>
          </a:p>
          <a:p>
            <a:r>
              <a:rPr lang="en-IE" dirty="0" smtClean="0"/>
              <a:t>The resulting rule would look like this:</a:t>
            </a:r>
          </a:p>
          <a:p>
            <a:pPr>
              <a:buNone/>
            </a:pPr>
            <a:r>
              <a:rPr lang="en-IE" b="1" dirty="0" smtClean="0"/>
              <a:t>		 john web1 =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b="1" dirty="0" smtClean="0"/>
              <a:t>Modifying the sudoers file:</a:t>
            </a:r>
          </a:p>
          <a:p>
            <a:r>
              <a:rPr lang="en-IE" dirty="0"/>
              <a:t>I have a Web server named </a:t>
            </a:r>
            <a:r>
              <a:rPr lang="en-IE" dirty="0" smtClean="0"/>
              <a:t>web1</a:t>
            </a:r>
            <a:r>
              <a:rPr lang="en-IE" dirty="0"/>
              <a:t> </a:t>
            </a:r>
            <a:r>
              <a:rPr lang="en-IE" dirty="0" smtClean="0"/>
              <a:t>&amp; an administrator </a:t>
            </a:r>
            <a:r>
              <a:rPr lang="en-IE" dirty="0"/>
              <a:t>with a username of </a:t>
            </a:r>
            <a:r>
              <a:rPr lang="en-IE" dirty="0" smtClean="0"/>
              <a:t>john </a:t>
            </a:r>
            <a:r>
              <a:rPr lang="en-IE" dirty="0"/>
              <a:t>who manages only this </a:t>
            </a:r>
            <a:r>
              <a:rPr lang="en-IE" dirty="0" smtClean="0"/>
              <a:t>Web server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I </a:t>
            </a:r>
            <a:r>
              <a:rPr lang="en-IE" dirty="0"/>
              <a:t>don’t want to give him full root access to the </a:t>
            </a:r>
            <a:r>
              <a:rPr lang="en-IE" dirty="0" smtClean="0"/>
              <a:t>machine</a:t>
            </a:r>
            <a:endParaRPr lang="en-IE" dirty="0"/>
          </a:p>
          <a:p>
            <a:r>
              <a:rPr lang="en-IE" dirty="0" smtClean="0"/>
              <a:t>He will only be able to use </a:t>
            </a:r>
            <a:r>
              <a:rPr lang="en-IE" dirty="0"/>
              <a:t>apache2ctl </a:t>
            </a:r>
            <a:r>
              <a:rPr lang="en-IE" dirty="0" smtClean="0"/>
              <a:t>(to reload </a:t>
            </a:r>
            <a:r>
              <a:rPr lang="en-IE" dirty="0"/>
              <a:t>and </a:t>
            </a:r>
            <a:r>
              <a:rPr lang="en-IE" dirty="0" smtClean="0"/>
              <a:t>restart Apache </a:t>
            </a:r>
            <a:r>
              <a:rPr lang="en-IE" dirty="0"/>
              <a:t>on this one </a:t>
            </a:r>
            <a:r>
              <a:rPr lang="en-IE" dirty="0" smtClean="0"/>
              <a:t>server</a:t>
            </a:r>
            <a:r>
              <a:rPr lang="en-IE" dirty="0"/>
              <a:t>)</a:t>
            </a:r>
            <a:endParaRPr lang="en-IE" dirty="0" smtClean="0"/>
          </a:p>
          <a:p>
            <a:r>
              <a:rPr lang="en-IE" dirty="0" smtClean="0"/>
              <a:t>After this, I </a:t>
            </a:r>
            <a:r>
              <a:rPr lang="en-IE" dirty="0"/>
              <a:t>copy my sudoers file to all of the servers on </a:t>
            </a:r>
            <a:r>
              <a:rPr lang="en-IE" dirty="0" smtClean="0"/>
              <a:t>my network</a:t>
            </a:r>
            <a:r>
              <a:rPr lang="en-IE" dirty="0"/>
              <a:t>, so I need to restrict the rule to web1 only. </a:t>
            </a:r>
          </a:p>
          <a:p>
            <a:r>
              <a:rPr lang="en-IE" dirty="0" smtClean="0"/>
              <a:t>The resulting rule would look like this:</a:t>
            </a:r>
          </a:p>
          <a:p>
            <a:pPr>
              <a:buNone/>
            </a:pPr>
            <a:r>
              <a:rPr lang="en-IE" b="1" dirty="0" smtClean="0"/>
              <a:t>		 john web1 = (root)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b="1" dirty="0" smtClean="0"/>
              <a:t>Modifying the sudoers file:</a:t>
            </a:r>
          </a:p>
          <a:p>
            <a:r>
              <a:rPr lang="en-IE" dirty="0"/>
              <a:t>I have a Web server named </a:t>
            </a:r>
            <a:r>
              <a:rPr lang="en-IE" dirty="0" smtClean="0"/>
              <a:t>web1</a:t>
            </a:r>
            <a:r>
              <a:rPr lang="en-IE" dirty="0"/>
              <a:t> </a:t>
            </a:r>
            <a:r>
              <a:rPr lang="en-IE" dirty="0" smtClean="0"/>
              <a:t>&amp; an administrator </a:t>
            </a:r>
            <a:r>
              <a:rPr lang="en-IE" dirty="0"/>
              <a:t>with a username of </a:t>
            </a:r>
            <a:r>
              <a:rPr lang="en-IE" dirty="0" smtClean="0"/>
              <a:t>john </a:t>
            </a:r>
            <a:r>
              <a:rPr lang="en-IE" dirty="0"/>
              <a:t>who manages only this </a:t>
            </a:r>
            <a:r>
              <a:rPr lang="en-IE" dirty="0" smtClean="0"/>
              <a:t>Web server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I </a:t>
            </a:r>
            <a:r>
              <a:rPr lang="en-IE" dirty="0"/>
              <a:t>don’t want to give him full root access to the </a:t>
            </a:r>
            <a:r>
              <a:rPr lang="en-IE" dirty="0" smtClean="0"/>
              <a:t>machine</a:t>
            </a:r>
            <a:endParaRPr lang="en-IE" dirty="0"/>
          </a:p>
          <a:p>
            <a:r>
              <a:rPr lang="en-IE" dirty="0" smtClean="0"/>
              <a:t>He will only be able to use </a:t>
            </a:r>
            <a:r>
              <a:rPr lang="en-IE" dirty="0"/>
              <a:t>apache2ctl </a:t>
            </a:r>
            <a:r>
              <a:rPr lang="en-IE" dirty="0" smtClean="0"/>
              <a:t>(to reload </a:t>
            </a:r>
            <a:r>
              <a:rPr lang="en-IE" dirty="0"/>
              <a:t>and </a:t>
            </a:r>
            <a:r>
              <a:rPr lang="en-IE" dirty="0" smtClean="0"/>
              <a:t>restart Apache </a:t>
            </a:r>
            <a:r>
              <a:rPr lang="en-IE" dirty="0"/>
              <a:t>on this one </a:t>
            </a:r>
            <a:r>
              <a:rPr lang="en-IE" dirty="0" smtClean="0"/>
              <a:t>server</a:t>
            </a:r>
            <a:r>
              <a:rPr lang="en-IE" dirty="0"/>
              <a:t>)</a:t>
            </a:r>
            <a:endParaRPr lang="en-IE" dirty="0" smtClean="0"/>
          </a:p>
          <a:p>
            <a:r>
              <a:rPr lang="en-IE" dirty="0" smtClean="0"/>
              <a:t>After this, I </a:t>
            </a:r>
            <a:r>
              <a:rPr lang="en-IE" dirty="0"/>
              <a:t>copy my sudoers file to all of the servers on </a:t>
            </a:r>
            <a:r>
              <a:rPr lang="en-IE" dirty="0" smtClean="0"/>
              <a:t>my network</a:t>
            </a:r>
            <a:r>
              <a:rPr lang="en-IE" dirty="0"/>
              <a:t>, so I need to restrict the rule to web1 only. </a:t>
            </a:r>
          </a:p>
          <a:p>
            <a:r>
              <a:rPr lang="en-IE" dirty="0" smtClean="0"/>
              <a:t>The resulting rule would look like this:</a:t>
            </a:r>
          </a:p>
          <a:p>
            <a:pPr>
              <a:buNone/>
            </a:pPr>
            <a:r>
              <a:rPr lang="en-IE" b="1" dirty="0" smtClean="0"/>
              <a:t>		 john web1 = (root) /</a:t>
            </a:r>
            <a:r>
              <a:rPr lang="en-IE" b="1" dirty="0" err="1" smtClean="0"/>
              <a:t>usr</a:t>
            </a:r>
            <a:r>
              <a:rPr lang="en-IE" b="1" dirty="0" smtClean="0"/>
              <a:t>/</a:t>
            </a:r>
            <a:r>
              <a:rPr lang="en-IE" b="1" dirty="0" err="1" smtClean="0"/>
              <a:t>sbin</a:t>
            </a:r>
            <a:r>
              <a:rPr lang="en-IE" b="1" dirty="0" smtClean="0"/>
              <a:t>/apache2ctl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b="1" dirty="0" err="1" smtClean="0"/>
              <a:t>sudo</a:t>
            </a:r>
            <a:r>
              <a:rPr lang="en-IE" b="1" dirty="0" smtClean="0"/>
              <a:t> Aliases</a:t>
            </a:r>
          </a:p>
          <a:p>
            <a:r>
              <a:rPr lang="en-IE" dirty="0" smtClean="0"/>
              <a:t>As sudoers file gets larger and more complicated, or as it’s deployed to a larger number of servers, it easily becomes disorganized &amp; difficult to manage</a:t>
            </a:r>
          </a:p>
          <a:p>
            <a:r>
              <a:rPr lang="en-IE" dirty="0" smtClean="0"/>
              <a:t>Example: A new </a:t>
            </a:r>
            <a:r>
              <a:rPr lang="en-IE" dirty="0" smtClean="0"/>
              <a:t>web developer </a:t>
            </a:r>
            <a:r>
              <a:rPr lang="en-IE" dirty="0" smtClean="0"/>
              <a:t>gets hired and needs </a:t>
            </a:r>
            <a:r>
              <a:rPr lang="en-IE" dirty="0" err="1" smtClean="0"/>
              <a:t>sudo</a:t>
            </a:r>
            <a:r>
              <a:rPr lang="en-IE" dirty="0" smtClean="0"/>
              <a:t> access to a machine, and you find yourself poring over line after line in the sudoers file looking for all of the different rules that might apply.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b="1" dirty="0" err="1" smtClean="0"/>
              <a:t>sudo</a:t>
            </a:r>
            <a:r>
              <a:rPr lang="en-IE" b="1" dirty="0" smtClean="0"/>
              <a:t> Aliases</a:t>
            </a:r>
          </a:p>
          <a:p>
            <a:r>
              <a:rPr lang="en-IE" b="1" dirty="0" smtClean="0"/>
              <a:t>Solution:</a:t>
            </a:r>
          </a:p>
          <a:p>
            <a:pPr lvl="1"/>
            <a:r>
              <a:rPr lang="en-IE" dirty="0" smtClean="0"/>
              <a:t>Use </a:t>
            </a:r>
            <a:r>
              <a:rPr lang="en-IE" b="1" dirty="0" smtClean="0"/>
              <a:t>Aliases</a:t>
            </a:r>
          </a:p>
          <a:p>
            <a:pPr lvl="1"/>
            <a:r>
              <a:rPr lang="en-IE" dirty="0" smtClean="0"/>
              <a:t>Allow you to define groups for each of the columns in an entry</a:t>
            </a:r>
          </a:p>
          <a:p>
            <a:pPr lvl="1"/>
            <a:r>
              <a:rPr lang="en-IE" b="1" dirty="0" smtClean="0"/>
              <a:t>Example:</a:t>
            </a:r>
          </a:p>
          <a:p>
            <a:pPr lvl="2">
              <a:buNone/>
            </a:pPr>
            <a:r>
              <a:rPr lang="en-IE" dirty="0" err="1" smtClean="0"/>
              <a:t>User_Alias</a:t>
            </a:r>
            <a:r>
              <a:rPr lang="en-IE" dirty="0" smtClean="0"/>
              <a:t> ALIASNAME = user1,user2,user3</a:t>
            </a:r>
          </a:p>
          <a:p>
            <a:pPr lvl="2">
              <a:buNone/>
            </a:pPr>
            <a:r>
              <a:rPr lang="en-IE" dirty="0" err="1" smtClean="0"/>
              <a:t>Host_Alias</a:t>
            </a:r>
            <a:r>
              <a:rPr lang="en-IE" dirty="0" smtClean="0"/>
              <a:t> ALIASNAME = host1,host2,host3</a:t>
            </a:r>
          </a:p>
          <a:p>
            <a:pPr lvl="2">
              <a:buNone/>
            </a:pPr>
            <a:r>
              <a:rPr lang="en-IE" dirty="0" err="1" smtClean="0"/>
              <a:t>Runas_Alias</a:t>
            </a:r>
            <a:r>
              <a:rPr lang="en-IE" dirty="0" smtClean="0"/>
              <a:t> ALIASNAME = user4,user5,user6</a:t>
            </a:r>
          </a:p>
          <a:p>
            <a:pPr lvl="2">
              <a:buNone/>
            </a:pPr>
            <a:r>
              <a:rPr lang="en-IE" dirty="0" err="1" smtClean="0"/>
              <a:t>Cmnd_Alias</a:t>
            </a:r>
            <a:r>
              <a:rPr lang="en-IE" dirty="0" smtClean="0"/>
              <a:t> ALIASNAME = /bin/command1,/</a:t>
            </a:r>
            <a:r>
              <a:rPr lang="en-IE" dirty="0" err="1" smtClean="0"/>
              <a:t>sbin</a:t>
            </a:r>
            <a:r>
              <a:rPr lang="en-IE" dirty="0" smtClean="0"/>
              <a:t>/command2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b="1" dirty="0" err="1" smtClean="0"/>
              <a:t>sudo</a:t>
            </a:r>
            <a:r>
              <a:rPr lang="en-IE" b="1" dirty="0" smtClean="0"/>
              <a:t> Aliases</a:t>
            </a:r>
          </a:p>
          <a:p>
            <a:r>
              <a:rPr lang="en-IE" b="1" dirty="0" smtClean="0"/>
              <a:t>We will now revise our earlier example (with john) to incorporate groups</a:t>
            </a:r>
          </a:p>
          <a:p>
            <a:pPr lvl="1"/>
            <a:r>
              <a:rPr lang="en-IE" dirty="0" smtClean="0"/>
              <a:t>Instead of just the john user, I have a number of users, john, </a:t>
            </a:r>
            <a:r>
              <a:rPr lang="en-IE" dirty="0" err="1" smtClean="0"/>
              <a:t>allan</a:t>
            </a:r>
            <a:r>
              <a:rPr lang="en-IE" dirty="0" smtClean="0"/>
              <a:t>, and </a:t>
            </a:r>
            <a:r>
              <a:rPr lang="en-IE" dirty="0" err="1" smtClean="0"/>
              <a:t>ben</a:t>
            </a:r>
            <a:r>
              <a:rPr lang="en-IE" dirty="0" smtClean="0"/>
              <a:t>, who work on our Web cluster, web1, web2, and web3. </a:t>
            </a:r>
          </a:p>
          <a:p>
            <a:pPr lvl="1"/>
            <a:r>
              <a:rPr lang="en-IE" dirty="0" smtClean="0"/>
              <a:t>I want to grant them access </a:t>
            </a:r>
            <a:r>
              <a:rPr lang="en-IE" dirty="0" smtClean="0"/>
              <a:t>to </a:t>
            </a:r>
            <a:r>
              <a:rPr lang="en-IE" dirty="0" smtClean="0"/>
              <a:t>apache2ctl and also some of the other useful Apache commands Ubuntu includes, such as a2enmod, a2dismod, a2ensite, and a2dissite, so they can enable and disable modules and sites.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Ubuntu</a:t>
            </a:r>
            <a:r>
              <a:rPr lang="en-IE" dirty="0" smtClean="0"/>
              <a:t> Security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Even though </a:t>
            </a:r>
            <a:r>
              <a:rPr lang="en-IE" dirty="0" err="1"/>
              <a:t>Ubuntu</a:t>
            </a:r>
            <a:r>
              <a:rPr lang="en-IE" dirty="0"/>
              <a:t> has good security out of the box, the </a:t>
            </a:r>
            <a:r>
              <a:rPr lang="en-IE" dirty="0" smtClean="0"/>
              <a:t>moment you </a:t>
            </a:r>
            <a:r>
              <a:rPr lang="en-IE" dirty="0"/>
              <a:t>set up new services you risk opening holes to attack</a:t>
            </a:r>
            <a:r>
              <a:rPr lang="en-IE" dirty="0" smtClean="0"/>
              <a:t>.</a:t>
            </a:r>
          </a:p>
          <a:p>
            <a:r>
              <a:rPr lang="en-IE" dirty="0" smtClean="0"/>
              <a:t>We will discuss </a:t>
            </a:r>
            <a:r>
              <a:rPr lang="en-IE" dirty="0"/>
              <a:t>some common security practices and simple steps you can take </a:t>
            </a:r>
            <a:r>
              <a:rPr lang="en-IE" dirty="0" smtClean="0"/>
              <a:t>to keep </a:t>
            </a:r>
            <a:r>
              <a:rPr lang="en-IE" dirty="0"/>
              <a:t>your </a:t>
            </a:r>
            <a:r>
              <a:rPr lang="en-IE" dirty="0" err="1"/>
              <a:t>Ubuntu</a:t>
            </a:r>
            <a:r>
              <a:rPr lang="en-IE" dirty="0"/>
              <a:t> server secure.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E" b="1" dirty="0" err="1" smtClean="0"/>
              <a:t>sudo</a:t>
            </a:r>
            <a:r>
              <a:rPr lang="en-IE" b="1" dirty="0" smtClean="0"/>
              <a:t> Aliases</a:t>
            </a:r>
          </a:p>
          <a:p>
            <a:r>
              <a:rPr lang="en-IE" dirty="0" smtClean="0"/>
              <a:t>Here are the resulting rules I would add to /etc/</a:t>
            </a:r>
            <a:r>
              <a:rPr lang="en-IE" dirty="0" err="1" smtClean="0"/>
              <a:t>sudoers</a:t>
            </a:r>
            <a:r>
              <a:rPr lang="en-IE" dirty="0" smtClean="0"/>
              <a:t>:</a:t>
            </a:r>
          </a:p>
          <a:p>
            <a:pPr lvl="1">
              <a:buNone/>
            </a:pPr>
            <a:r>
              <a:rPr lang="en-IE" dirty="0" err="1" smtClean="0"/>
              <a:t>User_Alias</a:t>
            </a:r>
            <a:r>
              <a:rPr lang="en-IE" dirty="0" smtClean="0"/>
              <a:t> WEB_ADMIN = </a:t>
            </a:r>
            <a:r>
              <a:rPr lang="en-IE" dirty="0" err="1" smtClean="0"/>
              <a:t>john,allan,ben</a:t>
            </a:r>
            <a:endParaRPr lang="en-IE" dirty="0" smtClean="0"/>
          </a:p>
          <a:p>
            <a:pPr lvl="1">
              <a:buNone/>
            </a:pPr>
            <a:r>
              <a:rPr lang="en-IE" dirty="0" err="1" smtClean="0"/>
              <a:t>Host_Alias</a:t>
            </a:r>
            <a:r>
              <a:rPr lang="en-IE" dirty="0" smtClean="0"/>
              <a:t> WEB_CLUSTER1 = web1,web2,web3</a:t>
            </a:r>
          </a:p>
          <a:p>
            <a:pPr lvl="1">
              <a:buNone/>
            </a:pPr>
            <a:r>
              <a:rPr lang="en-IE" dirty="0" err="1" smtClean="0"/>
              <a:t>Cmnd_Alias</a:t>
            </a:r>
            <a:r>
              <a:rPr lang="en-IE" dirty="0" smtClean="0"/>
              <a:t> WEB_COMMANDS = /</a:t>
            </a:r>
            <a:r>
              <a:rPr lang="en-IE" dirty="0" err="1" smtClean="0"/>
              <a:t>usr</a:t>
            </a:r>
            <a:r>
              <a:rPr lang="en-IE" dirty="0" smtClean="0"/>
              <a:t>/</a:t>
            </a:r>
            <a:r>
              <a:rPr lang="en-IE" dirty="0" err="1" smtClean="0"/>
              <a:t>sbin</a:t>
            </a:r>
            <a:r>
              <a:rPr lang="en-IE" dirty="0" smtClean="0"/>
              <a:t>/apache2ctl, \</a:t>
            </a:r>
          </a:p>
          <a:p>
            <a:pPr lvl="1">
              <a:buNone/>
            </a:pPr>
            <a:r>
              <a:rPr lang="en-IE" dirty="0" smtClean="0"/>
              <a:t>/</a:t>
            </a:r>
            <a:r>
              <a:rPr lang="en-IE" dirty="0" err="1" smtClean="0"/>
              <a:t>usr</a:t>
            </a:r>
            <a:r>
              <a:rPr lang="en-IE" dirty="0" smtClean="0"/>
              <a:t>/</a:t>
            </a:r>
            <a:r>
              <a:rPr lang="en-IE" dirty="0" err="1" smtClean="0"/>
              <a:t>sbin</a:t>
            </a:r>
            <a:r>
              <a:rPr lang="en-IE" dirty="0" smtClean="0"/>
              <a:t>/a2enmod, \</a:t>
            </a:r>
          </a:p>
          <a:p>
            <a:pPr lvl="1">
              <a:buNone/>
            </a:pPr>
            <a:r>
              <a:rPr lang="en-IE" dirty="0" smtClean="0"/>
              <a:t>/</a:t>
            </a:r>
            <a:r>
              <a:rPr lang="en-IE" dirty="0" err="1" smtClean="0"/>
              <a:t>usr</a:t>
            </a:r>
            <a:r>
              <a:rPr lang="en-IE" dirty="0" smtClean="0"/>
              <a:t>/</a:t>
            </a:r>
            <a:r>
              <a:rPr lang="en-IE" dirty="0" err="1" smtClean="0"/>
              <a:t>sbin</a:t>
            </a:r>
            <a:r>
              <a:rPr lang="en-IE" dirty="0" smtClean="0"/>
              <a:t>/a2dismod, \</a:t>
            </a:r>
          </a:p>
          <a:p>
            <a:pPr lvl="1">
              <a:buNone/>
            </a:pPr>
            <a:r>
              <a:rPr lang="en-IE" dirty="0" smtClean="0"/>
              <a:t>/</a:t>
            </a:r>
            <a:r>
              <a:rPr lang="en-IE" dirty="0" err="1" smtClean="0"/>
              <a:t>usr</a:t>
            </a:r>
            <a:r>
              <a:rPr lang="en-IE" dirty="0" smtClean="0"/>
              <a:t>/</a:t>
            </a:r>
            <a:r>
              <a:rPr lang="en-IE" dirty="0" err="1" smtClean="0"/>
              <a:t>sbin</a:t>
            </a:r>
            <a:r>
              <a:rPr lang="en-IE" dirty="0" smtClean="0"/>
              <a:t>/a2ensite, \</a:t>
            </a:r>
          </a:p>
          <a:p>
            <a:pPr lvl="1">
              <a:buNone/>
            </a:pPr>
            <a:r>
              <a:rPr lang="en-IE" dirty="0" smtClean="0"/>
              <a:t>/</a:t>
            </a:r>
            <a:r>
              <a:rPr lang="en-IE" dirty="0" err="1" smtClean="0"/>
              <a:t>usr</a:t>
            </a:r>
            <a:r>
              <a:rPr lang="en-IE" dirty="0" smtClean="0"/>
              <a:t>/</a:t>
            </a:r>
            <a:r>
              <a:rPr lang="en-IE" dirty="0" err="1" smtClean="0"/>
              <a:t>sbin</a:t>
            </a:r>
            <a:r>
              <a:rPr lang="en-IE" dirty="0" smtClean="0"/>
              <a:t>/a2edissite</a:t>
            </a:r>
          </a:p>
          <a:p>
            <a:pPr lvl="1">
              <a:buNone/>
            </a:pPr>
            <a:endParaRPr lang="en-IE" dirty="0" smtClean="0"/>
          </a:p>
          <a:p>
            <a:pPr lvl="1">
              <a:buNone/>
            </a:pPr>
            <a:r>
              <a:rPr lang="en-IE" dirty="0" smtClean="0"/>
              <a:t>WEB_ADMIN WEB_CLUSTER1 = (root) WEB_COMMANDS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NOTE: The ‘\’ is to along a command to span different lines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AppArmor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r>
              <a:rPr lang="en-IE" dirty="0" smtClean="0"/>
              <a:t>Many </a:t>
            </a:r>
            <a:r>
              <a:rPr lang="en-IE" dirty="0"/>
              <a:t>services still </a:t>
            </a:r>
            <a:r>
              <a:rPr lang="en-IE" dirty="0" smtClean="0"/>
              <a:t>run as </a:t>
            </a:r>
            <a:r>
              <a:rPr lang="en-IE" dirty="0"/>
              <a:t>the root user, and therefore if they are exploited, the attacker </a:t>
            </a:r>
            <a:r>
              <a:rPr lang="en-IE" dirty="0" smtClean="0"/>
              <a:t>potentially can </a:t>
            </a:r>
            <a:r>
              <a:rPr lang="en-IE" dirty="0"/>
              <a:t>run commands throughout the rest of the system as the root user</a:t>
            </a:r>
            <a:r>
              <a:rPr lang="en-IE" dirty="0" smtClean="0"/>
              <a:t>.</a:t>
            </a:r>
          </a:p>
          <a:p>
            <a:r>
              <a:rPr lang="en-IE" b="1" dirty="0" err="1" smtClean="0"/>
              <a:t>AppArmor</a:t>
            </a:r>
            <a:r>
              <a:rPr lang="en-IE" dirty="0" smtClean="0"/>
              <a:t>, </a:t>
            </a:r>
            <a:r>
              <a:rPr lang="en-IE" u="sng" dirty="0" smtClean="0"/>
              <a:t>installed </a:t>
            </a:r>
            <a:r>
              <a:rPr lang="en-IE" u="sng" dirty="0"/>
              <a:t>by default</a:t>
            </a:r>
            <a:r>
              <a:rPr lang="en-IE" dirty="0"/>
              <a:t>, </a:t>
            </a:r>
            <a:r>
              <a:rPr lang="en-IE" dirty="0" smtClean="0"/>
              <a:t>helps prevent this by adding </a:t>
            </a:r>
            <a:r>
              <a:rPr lang="en-IE" dirty="0"/>
              <a:t>access control to specific system services</a:t>
            </a:r>
            <a:endParaRPr lang="en-IE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AppArmor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r>
              <a:rPr lang="en-IE" dirty="0" smtClean="0"/>
              <a:t>Based </a:t>
            </a:r>
            <a:r>
              <a:rPr lang="en-IE" dirty="0"/>
              <a:t>on the security principle of least </a:t>
            </a:r>
            <a:r>
              <a:rPr lang="en-IE" dirty="0" smtClean="0"/>
              <a:t>privilege</a:t>
            </a:r>
          </a:p>
          <a:p>
            <a:pPr lvl="1"/>
            <a:r>
              <a:rPr lang="en-IE" dirty="0" smtClean="0"/>
              <a:t>Attempts to </a:t>
            </a:r>
            <a:r>
              <a:rPr lang="en-IE" dirty="0"/>
              <a:t>restrict programs to the </a:t>
            </a:r>
            <a:r>
              <a:rPr lang="en-IE" b="1" u="sng" dirty="0"/>
              <a:t>minimal</a:t>
            </a:r>
            <a:r>
              <a:rPr lang="en-IE" dirty="0"/>
              <a:t> set of permissions they </a:t>
            </a:r>
            <a:r>
              <a:rPr lang="en-IE" dirty="0" smtClean="0"/>
              <a:t>need to </a:t>
            </a:r>
            <a:r>
              <a:rPr lang="en-IE" dirty="0"/>
              <a:t>function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Applies </a:t>
            </a:r>
            <a:r>
              <a:rPr lang="en-IE" b="1" u="sng" dirty="0" smtClean="0"/>
              <a:t>sets of rules</a:t>
            </a:r>
            <a:r>
              <a:rPr lang="en-IE" b="1" dirty="0" smtClean="0"/>
              <a:t>, </a:t>
            </a:r>
            <a:r>
              <a:rPr lang="en-IE" dirty="0" smtClean="0"/>
              <a:t>assigned </a:t>
            </a:r>
            <a:r>
              <a:rPr lang="en-IE" dirty="0"/>
              <a:t>to particular programs.</a:t>
            </a:r>
          </a:p>
          <a:p>
            <a:pPr lvl="1"/>
            <a:r>
              <a:rPr lang="en-IE" dirty="0" smtClean="0"/>
              <a:t>They </a:t>
            </a:r>
            <a:r>
              <a:rPr lang="en-IE" dirty="0"/>
              <a:t>define, for instance, which files or directories a </a:t>
            </a:r>
            <a:r>
              <a:rPr lang="en-IE" dirty="0" smtClean="0"/>
              <a:t>program is </a:t>
            </a:r>
            <a:r>
              <a:rPr lang="en-IE" dirty="0"/>
              <a:t>allowed to read and write to or only read from. </a:t>
            </a:r>
            <a:endParaRPr lang="en-IE" dirty="0" smtClean="0"/>
          </a:p>
          <a:p>
            <a:pPr lvl="1"/>
            <a:r>
              <a:rPr lang="en-IE" dirty="0" smtClean="0"/>
              <a:t>When an application </a:t>
            </a:r>
            <a:r>
              <a:rPr lang="en-IE" dirty="0"/>
              <a:t>that is being managed by </a:t>
            </a:r>
            <a:r>
              <a:rPr lang="en-IE" dirty="0" err="1"/>
              <a:t>AppArmor</a:t>
            </a:r>
            <a:r>
              <a:rPr lang="en-IE" dirty="0"/>
              <a:t> violates these access </a:t>
            </a:r>
            <a:r>
              <a:rPr lang="en-IE" dirty="0" smtClean="0"/>
              <a:t>controls, </a:t>
            </a:r>
            <a:r>
              <a:rPr lang="en-IE" dirty="0" err="1" smtClean="0"/>
              <a:t>AppArmor</a:t>
            </a:r>
            <a:r>
              <a:rPr lang="en-IE" dirty="0" smtClean="0"/>
              <a:t> </a:t>
            </a:r>
            <a:r>
              <a:rPr lang="en-IE" dirty="0"/>
              <a:t>steps in and prevents it and logs the </a:t>
            </a:r>
            <a:r>
              <a:rPr lang="en-IE" dirty="0" smtClean="0"/>
              <a:t>event.</a:t>
            </a:r>
            <a:endParaRPr lang="en-IE"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AppArmor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r>
              <a:rPr lang="en-IE" dirty="0" smtClean="0"/>
              <a:t>Based </a:t>
            </a:r>
            <a:r>
              <a:rPr lang="en-IE" dirty="0"/>
              <a:t>on the security principle of least </a:t>
            </a:r>
            <a:r>
              <a:rPr lang="en-IE" dirty="0" smtClean="0"/>
              <a:t>privilege</a:t>
            </a:r>
          </a:p>
          <a:p>
            <a:pPr lvl="1"/>
            <a:r>
              <a:rPr lang="en-IE" dirty="0" smtClean="0"/>
              <a:t>A number of services include </a:t>
            </a:r>
            <a:r>
              <a:rPr lang="en-IE" dirty="0" err="1" smtClean="0"/>
              <a:t>AppArmor</a:t>
            </a:r>
            <a:r>
              <a:rPr lang="en-IE" dirty="0" smtClean="0"/>
              <a:t> profiles that are enforced by default</a:t>
            </a:r>
          </a:p>
          <a:p>
            <a:pPr lvl="1"/>
            <a:r>
              <a:rPr lang="en-IE" dirty="0" smtClean="0"/>
              <a:t>More are being added in each Ubuntu release.</a:t>
            </a:r>
          </a:p>
          <a:p>
            <a:pPr lvl="1"/>
            <a:r>
              <a:rPr lang="en-IE" dirty="0" smtClean="0"/>
              <a:t>In addition to the default profiles, the universe repository has an </a:t>
            </a:r>
            <a:r>
              <a:rPr lang="en-IE" b="1" dirty="0" err="1" smtClean="0"/>
              <a:t>apparmor</a:t>
            </a:r>
            <a:r>
              <a:rPr lang="en-IE" b="1" dirty="0" smtClean="0"/>
              <a:t>-profiles</a:t>
            </a:r>
            <a:r>
              <a:rPr lang="en-IE" sz="1400" dirty="0" smtClean="0"/>
              <a:t> </a:t>
            </a:r>
            <a:r>
              <a:rPr lang="en-IE" dirty="0" smtClean="0"/>
              <a:t>package you can install to add more profiles for other services. </a:t>
            </a:r>
          </a:p>
          <a:p>
            <a:pPr lvl="1"/>
            <a:r>
              <a:rPr lang="en-IE" dirty="0" smtClean="0"/>
              <a:t>Once you learn the syntax for </a:t>
            </a:r>
            <a:r>
              <a:rPr lang="en-IE" dirty="0" err="1" smtClean="0"/>
              <a:t>AppArmor</a:t>
            </a:r>
            <a:r>
              <a:rPr lang="en-IE" dirty="0" smtClean="0"/>
              <a:t> rules, you can even add your own profiles.</a:t>
            </a:r>
            <a:endParaRPr lang="en-IE" b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AppArmor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r>
              <a:rPr lang="en-IE" dirty="0" smtClean="0"/>
              <a:t>An Example of how </a:t>
            </a:r>
            <a:r>
              <a:rPr lang="en-IE" dirty="0" err="1" smtClean="0"/>
              <a:t>Apparmor</a:t>
            </a:r>
            <a:r>
              <a:rPr lang="en-IE" dirty="0" smtClean="0"/>
              <a:t> works:</a:t>
            </a:r>
          </a:p>
          <a:p>
            <a:pPr lvl="1"/>
            <a:r>
              <a:rPr lang="en-IE" dirty="0" smtClean="0"/>
              <a:t>BIND DNS server is automatically managed by </a:t>
            </a:r>
            <a:r>
              <a:rPr lang="en-IE" dirty="0" err="1" smtClean="0"/>
              <a:t>AppArmor</a:t>
            </a:r>
            <a:endParaRPr lang="en-IE" dirty="0" smtClean="0"/>
          </a:p>
          <a:p>
            <a:pPr lvl="1"/>
            <a:r>
              <a:rPr lang="en-IE" dirty="0" smtClean="0"/>
              <a:t>Install BIND package with </a:t>
            </a:r>
            <a:r>
              <a:rPr lang="en-IE" b="1" dirty="0" err="1" smtClean="0"/>
              <a:t>sudo</a:t>
            </a:r>
            <a:r>
              <a:rPr lang="en-IE" b="1" dirty="0" smtClean="0"/>
              <a:t> apt-get install bind9</a:t>
            </a:r>
          </a:p>
          <a:p>
            <a:pPr lvl="1"/>
            <a:r>
              <a:rPr lang="en-IE" dirty="0" smtClean="0"/>
              <a:t>use </a:t>
            </a:r>
            <a:r>
              <a:rPr lang="en-IE" b="1" dirty="0" err="1" smtClean="0"/>
              <a:t>aastatus</a:t>
            </a:r>
            <a:r>
              <a:rPr lang="en-IE" dirty="0" smtClean="0"/>
              <a:t> </a:t>
            </a:r>
            <a:r>
              <a:rPr lang="en-IE" sz="2800" dirty="0" smtClean="0"/>
              <a:t>program to see </a:t>
            </a:r>
            <a:r>
              <a:rPr lang="en-IE" sz="2800" dirty="0" err="1" smtClean="0"/>
              <a:t>AppArmor</a:t>
            </a:r>
            <a:r>
              <a:rPr lang="en-IE" sz="2800" dirty="0" smtClean="0"/>
              <a:t> is managing it:</a:t>
            </a:r>
          </a:p>
          <a:p>
            <a:pPr lvl="1">
              <a:buNone/>
            </a:pPr>
            <a:r>
              <a:rPr lang="en-IE" sz="2800" b="1" dirty="0" smtClean="0"/>
              <a:t>			$ </a:t>
            </a:r>
            <a:r>
              <a:rPr lang="en-IE" sz="2800" b="1" dirty="0" err="1" smtClean="0"/>
              <a:t>sudo</a:t>
            </a:r>
            <a:r>
              <a:rPr lang="en-IE" sz="2800" b="1" dirty="0" smtClean="0"/>
              <a:t> </a:t>
            </a:r>
            <a:r>
              <a:rPr lang="en-IE" sz="2800" b="1" dirty="0" err="1" smtClean="0"/>
              <a:t>aa</a:t>
            </a:r>
            <a:r>
              <a:rPr lang="en-IE" sz="2800" b="1" dirty="0" smtClean="0"/>
              <a:t>-status</a:t>
            </a:r>
          </a:p>
          <a:p>
            <a:pPr>
              <a:buNone/>
            </a:pPr>
            <a:r>
              <a:rPr lang="en-IE" dirty="0" smtClean="0"/>
              <a:t>		</a:t>
            </a:r>
            <a:endParaRPr lang="en-IE" sz="96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AppArmor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E" dirty="0" smtClean="0"/>
              <a:t>$ </a:t>
            </a:r>
            <a:r>
              <a:rPr lang="en-IE" b="1" dirty="0" err="1" smtClean="0"/>
              <a:t>sudo</a:t>
            </a:r>
            <a:r>
              <a:rPr lang="en-IE" b="1" dirty="0" smtClean="0"/>
              <a:t> </a:t>
            </a:r>
            <a:r>
              <a:rPr lang="en-IE" b="1" dirty="0" err="1" smtClean="0"/>
              <a:t>aa</a:t>
            </a:r>
            <a:r>
              <a:rPr lang="en-IE" b="1" dirty="0" smtClean="0"/>
              <a:t>-status</a:t>
            </a:r>
          </a:p>
          <a:p>
            <a:pPr>
              <a:buNone/>
            </a:pPr>
            <a:r>
              <a:rPr lang="en-IE" dirty="0" err="1" smtClean="0"/>
              <a:t>apparmor</a:t>
            </a:r>
            <a:r>
              <a:rPr lang="en-IE" dirty="0" smtClean="0"/>
              <a:t> module is loaded.</a:t>
            </a:r>
          </a:p>
          <a:p>
            <a:pPr>
              <a:buNone/>
            </a:pPr>
            <a:r>
              <a:rPr lang="en-IE" dirty="0" smtClean="0"/>
              <a:t>5 profiles are loaded.</a:t>
            </a:r>
          </a:p>
          <a:p>
            <a:pPr>
              <a:buNone/>
            </a:pPr>
            <a:r>
              <a:rPr lang="en-IE" dirty="0" smtClean="0"/>
              <a:t>5 profiles are in enforce mode.</a:t>
            </a:r>
          </a:p>
          <a:p>
            <a:pPr lvl="1">
              <a:buNone/>
            </a:pPr>
            <a:r>
              <a:rPr lang="en-IE" dirty="0" smtClean="0"/>
              <a:t>/</a:t>
            </a:r>
            <a:r>
              <a:rPr lang="en-IE" dirty="0" err="1" smtClean="0"/>
              <a:t>sbin</a:t>
            </a:r>
            <a:r>
              <a:rPr lang="en-IE" dirty="0" smtClean="0"/>
              <a:t>/dhclient3</a:t>
            </a:r>
          </a:p>
          <a:p>
            <a:pPr lvl="1">
              <a:buNone/>
            </a:pPr>
            <a:r>
              <a:rPr lang="en-IE" dirty="0" smtClean="0"/>
              <a:t>/</a:t>
            </a:r>
            <a:r>
              <a:rPr lang="en-IE" dirty="0" err="1" smtClean="0"/>
              <a:t>usr</a:t>
            </a:r>
            <a:r>
              <a:rPr lang="en-IE" dirty="0" smtClean="0"/>
              <a:t>/lib/</a:t>
            </a:r>
            <a:r>
              <a:rPr lang="en-IE" dirty="0" err="1" smtClean="0"/>
              <a:t>NetworkManager</a:t>
            </a:r>
            <a:r>
              <a:rPr lang="en-IE" dirty="0" smtClean="0"/>
              <a:t>/nm-</a:t>
            </a:r>
            <a:r>
              <a:rPr lang="en-IE" dirty="0" err="1" smtClean="0"/>
              <a:t>dhcp</a:t>
            </a:r>
            <a:r>
              <a:rPr lang="en-IE" dirty="0" smtClean="0"/>
              <a:t>-</a:t>
            </a:r>
            <a:r>
              <a:rPr lang="en-IE" dirty="0" err="1" smtClean="0"/>
              <a:t>client.action</a:t>
            </a:r>
            <a:endParaRPr lang="en-IE" dirty="0" smtClean="0"/>
          </a:p>
          <a:p>
            <a:pPr lvl="1">
              <a:buNone/>
            </a:pPr>
            <a:r>
              <a:rPr lang="en-IE" dirty="0" smtClean="0"/>
              <a:t>/</a:t>
            </a:r>
            <a:r>
              <a:rPr lang="en-IE" dirty="0" err="1" smtClean="0"/>
              <a:t>usr</a:t>
            </a:r>
            <a:r>
              <a:rPr lang="en-IE" dirty="0" smtClean="0"/>
              <a:t>/lib/</a:t>
            </a:r>
            <a:r>
              <a:rPr lang="en-IE" dirty="0" err="1" smtClean="0"/>
              <a:t>connman</a:t>
            </a:r>
            <a:r>
              <a:rPr lang="en-IE" dirty="0" smtClean="0"/>
              <a:t>/scripts/</a:t>
            </a:r>
            <a:r>
              <a:rPr lang="en-IE" dirty="0" err="1" smtClean="0"/>
              <a:t>dhclient</a:t>
            </a:r>
            <a:r>
              <a:rPr lang="en-IE" dirty="0" smtClean="0"/>
              <a:t>-script</a:t>
            </a:r>
          </a:p>
          <a:p>
            <a:pPr lvl="1">
              <a:buNone/>
            </a:pPr>
            <a:r>
              <a:rPr lang="en-IE" b="1" i="1" dirty="0" smtClean="0"/>
              <a:t>/</a:t>
            </a:r>
            <a:r>
              <a:rPr lang="en-IE" b="1" i="1" dirty="0" err="1" smtClean="0"/>
              <a:t>usr</a:t>
            </a:r>
            <a:r>
              <a:rPr lang="en-IE" b="1" i="1" dirty="0" smtClean="0"/>
              <a:t>/</a:t>
            </a:r>
            <a:r>
              <a:rPr lang="en-IE" b="1" i="1" dirty="0" err="1" smtClean="0"/>
              <a:t>sbin</a:t>
            </a:r>
            <a:r>
              <a:rPr lang="en-IE" b="1" i="1" dirty="0" smtClean="0"/>
              <a:t>/named </a:t>
            </a:r>
            <a:r>
              <a:rPr lang="en-IE" i="1" dirty="0" smtClean="0"/>
              <a:t>-----------------------------</a:t>
            </a:r>
            <a:r>
              <a:rPr lang="en-IE" dirty="0" smtClean="0"/>
              <a:t>-&gt;</a:t>
            </a:r>
            <a:r>
              <a:rPr lang="en-IE" i="1" dirty="0" smtClean="0"/>
              <a:t> Profile for DNS is loaded &amp; in Enforce Mode</a:t>
            </a:r>
            <a:endParaRPr lang="en-IE" b="1" i="1" dirty="0" smtClean="0"/>
          </a:p>
          <a:p>
            <a:pPr lvl="1">
              <a:buNone/>
            </a:pPr>
            <a:r>
              <a:rPr lang="en-IE" dirty="0" smtClean="0"/>
              <a:t>/</a:t>
            </a:r>
            <a:r>
              <a:rPr lang="en-IE" dirty="0" err="1" smtClean="0"/>
              <a:t>usr</a:t>
            </a:r>
            <a:r>
              <a:rPr lang="en-IE" dirty="0" smtClean="0"/>
              <a:t>/</a:t>
            </a:r>
            <a:r>
              <a:rPr lang="en-IE" dirty="0" err="1" smtClean="0"/>
              <a:t>sbin</a:t>
            </a:r>
            <a:r>
              <a:rPr lang="en-IE" dirty="0" smtClean="0"/>
              <a:t>/</a:t>
            </a:r>
            <a:r>
              <a:rPr lang="en-IE" dirty="0" err="1" smtClean="0"/>
              <a:t>tcpdump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0 profiles are in complain mode.</a:t>
            </a:r>
          </a:p>
          <a:p>
            <a:pPr>
              <a:buNone/>
            </a:pPr>
            <a:r>
              <a:rPr lang="en-IE" dirty="0" smtClean="0"/>
              <a:t>2 processes have profiles defined.</a:t>
            </a:r>
          </a:p>
          <a:p>
            <a:pPr>
              <a:buNone/>
            </a:pPr>
            <a:r>
              <a:rPr lang="en-IE" dirty="0" smtClean="0"/>
              <a:t>1 processes are in enforce mode :</a:t>
            </a:r>
          </a:p>
          <a:p>
            <a:pPr>
              <a:buNone/>
            </a:pPr>
            <a:r>
              <a:rPr lang="en-IE" dirty="0" smtClean="0"/>
              <a:t>	</a:t>
            </a:r>
            <a:r>
              <a:rPr lang="en-IE" b="1" i="1" dirty="0" smtClean="0"/>
              <a:t>/</a:t>
            </a:r>
            <a:r>
              <a:rPr lang="en-IE" b="1" i="1" dirty="0" err="1" smtClean="0"/>
              <a:t>usr</a:t>
            </a:r>
            <a:r>
              <a:rPr lang="en-IE" b="1" i="1" dirty="0" smtClean="0"/>
              <a:t>/</a:t>
            </a:r>
            <a:r>
              <a:rPr lang="en-IE" b="1" i="1" dirty="0" err="1" smtClean="0"/>
              <a:t>sbin</a:t>
            </a:r>
            <a:r>
              <a:rPr lang="en-IE" b="1" i="1" dirty="0" smtClean="0"/>
              <a:t>/named </a:t>
            </a:r>
            <a:r>
              <a:rPr lang="en-IE" dirty="0" smtClean="0"/>
              <a:t>(5020)	</a:t>
            </a:r>
            <a:endParaRPr lang="en-IE" i="1" dirty="0" smtClean="0"/>
          </a:p>
          <a:p>
            <a:pPr>
              <a:buNone/>
            </a:pPr>
            <a:r>
              <a:rPr lang="en-IE" dirty="0" smtClean="0"/>
              <a:t>0 processes are in complain mode.</a:t>
            </a:r>
          </a:p>
          <a:p>
            <a:pPr>
              <a:buNone/>
            </a:pPr>
            <a:r>
              <a:rPr lang="en-IE" dirty="0" smtClean="0"/>
              <a:t>1 processes are unconfined but have a profile defined.</a:t>
            </a:r>
          </a:p>
          <a:p>
            <a:pPr>
              <a:buNone/>
            </a:pPr>
            <a:r>
              <a:rPr lang="en-IE" dirty="0" smtClean="0"/>
              <a:t>	/</a:t>
            </a:r>
            <a:r>
              <a:rPr lang="en-IE" dirty="0" err="1" smtClean="0"/>
              <a:t>sbin</a:t>
            </a:r>
            <a:r>
              <a:rPr lang="en-IE" dirty="0" smtClean="0"/>
              <a:t>/dhclient3 (607)		</a:t>
            </a:r>
            <a:endParaRPr lang="en-IE" sz="96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AppArmor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r>
              <a:rPr lang="en-IE" dirty="0" err="1" smtClean="0"/>
              <a:t>AppArmor</a:t>
            </a:r>
            <a:r>
              <a:rPr lang="en-IE" dirty="0" smtClean="0"/>
              <a:t> Profiles</a:t>
            </a:r>
          </a:p>
          <a:p>
            <a:pPr lvl="1"/>
            <a:r>
              <a:rPr lang="en-IE" dirty="0" smtClean="0"/>
              <a:t>Stored </a:t>
            </a:r>
            <a:r>
              <a:rPr lang="en-IE" dirty="0"/>
              <a:t>within </a:t>
            </a:r>
            <a:r>
              <a:rPr lang="en-IE" b="1" dirty="0"/>
              <a:t>/etc/</a:t>
            </a:r>
            <a:r>
              <a:rPr lang="en-IE" b="1" dirty="0" err="1"/>
              <a:t>apparmor.d</a:t>
            </a:r>
            <a:r>
              <a:rPr lang="en-IE" b="1" dirty="0" smtClean="0"/>
              <a:t>/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Named after the Binary they manage.</a:t>
            </a:r>
          </a:p>
          <a:p>
            <a:pPr>
              <a:buNone/>
            </a:pPr>
            <a:r>
              <a:rPr lang="en-IE" dirty="0" smtClean="0"/>
              <a:t>		</a:t>
            </a:r>
            <a:r>
              <a:rPr lang="en-IE" sz="2800" dirty="0" smtClean="0"/>
              <a:t>e.g. The profile for </a:t>
            </a:r>
            <a:r>
              <a:rPr lang="en-IE" sz="2800" b="1" dirty="0" smtClean="0"/>
              <a:t>/</a:t>
            </a:r>
            <a:r>
              <a:rPr lang="en-IE" sz="2800" b="1" dirty="0" err="1" smtClean="0"/>
              <a:t>usr</a:t>
            </a:r>
            <a:r>
              <a:rPr lang="en-IE" sz="2800" b="1" dirty="0" smtClean="0"/>
              <a:t>/</a:t>
            </a:r>
            <a:r>
              <a:rPr lang="en-IE" sz="2800" b="1" dirty="0" err="1" smtClean="0"/>
              <a:t>sbin</a:t>
            </a:r>
            <a:r>
              <a:rPr lang="en-IE" sz="2800" b="1" dirty="0" smtClean="0"/>
              <a:t>/named </a:t>
            </a:r>
            <a:r>
              <a:rPr lang="en-IE" sz="2800" dirty="0" smtClean="0"/>
              <a:t>is located at 	</a:t>
            </a:r>
            <a:r>
              <a:rPr lang="en-IE" sz="2800" b="1" dirty="0" smtClean="0"/>
              <a:t>/etc/</a:t>
            </a:r>
            <a:r>
              <a:rPr lang="en-IE" sz="2800" b="1" dirty="0" err="1" smtClean="0"/>
              <a:t>apparmor.d</a:t>
            </a:r>
            <a:r>
              <a:rPr lang="en-IE" sz="2800" b="1" dirty="0" smtClean="0"/>
              <a:t>/</a:t>
            </a:r>
            <a:r>
              <a:rPr lang="en-IE" sz="2800" b="1" dirty="0" err="1" smtClean="0"/>
              <a:t>usr.sbin.named</a:t>
            </a:r>
            <a:r>
              <a:rPr lang="en-IE" sz="2800" dirty="0" smtClean="0"/>
              <a:t>.</a:t>
            </a:r>
          </a:p>
          <a:p>
            <a:pPr lvl="1">
              <a:buNone/>
            </a:pPr>
            <a:r>
              <a:rPr lang="en-IE" dirty="0" smtClean="0"/>
              <a:t>		</a:t>
            </a:r>
          </a:p>
          <a:p>
            <a:pPr lvl="1">
              <a:buNone/>
            </a:pPr>
            <a:r>
              <a:rPr lang="en-IE" dirty="0" smtClean="0"/>
              <a:t>	If we examine the contents of this file, we can get an idea of how </a:t>
            </a:r>
            <a:r>
              <a:rPr lang="en-IE" b="1" dirty="0" err="1" smtClean="0"/>
              <a:t>AppArmor</a:t>
            </a:r>
            <a:r>
              <a:rPr lang="en-IE" dirty="0" smtClean="0"/>
              <a:t> profiles work and what sort of protection they provide.</a:t>
            </a:r>
            <a:endParaRPr lang="en-I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AppArmor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788024" cy="4525963"/>
          </a:xfrm>
        </p:spPr>
        <p:txBody>
          <a:bodyPr>
            <a:normAutofit fontScale="85000" lnSpcReduction="10000"/>
          </a:bodyPr>
          <a:lstStyle/>
          <a:p>
            <a:r>
              <a:rPr lang="en-IE" dirty="0" err="1" smtClean="0"/>
              <a:t>AppArmor</a:t>
            </a:r>
            <a:r>
              <a:rPr lang="en-IE" dirty="0" smtClean="0"/>
              <a:t> Profiles</a:t>
            </a:r>
          </a:p>
          <a:p>
            <a:pPr lvl="1"/>
            <a:r>
              <a:rPr lang="en-IE" sz="2800" b="1" dirty="0" smtClean="0"/>
              <a:t>For instance, take a look at the following excerpt from that file:</a:t>
            </a:r>
          </a:p>
          <a:p>
            <a:pPr>
              <a:buNone/>
            </a:pPr>
            <a:r>
              <a:rPr lang="en-IE" dirty="0" smtClean="0"/>
              <a:t>		</a:t>
            </a:r>
            <a:r>
              <a:rPr lang="en-IE" sz="3300" dirty="0" smtClean="0"/>
              <a:t>/etc/bind/** r,		</a:t>
            </a:r>
          </a:p>
          <a:p>
            <a:pPr>
              <a:buNone/>
            </a:pPr>
            <a:r>
              <a:rPr lang="en-IE" sz="3300" dirty="0" smtClean="0"/>
              <a:t>		/var/lib/bind/** </a:t>
            </a:r>
            <a:r>
              <a:rPr lang="en-IE" sz="3300" dirty="0" err="1" smtClean="0"/>
              <a:t>rw</a:t>
            </a:r>
            <a:r>
              <a:rPr lang="en-IE" sz="3300" dirty="0" smtClean="0"/>
              <a:t>,</a:t>
            </a:r>
          </a:p>
          <a:p>
            <a:pPr>
              <a:buNone/>
            </a:pPr>
            <a:r>
              <a:rPr lang="en-IE" sz="3300" dirty="0" smtClean="0"/>
              <a:t>		/var/lib/bind/ </a:t>
            </a:r>
            <a:r>
              <a:rPr lang="en-IE" sz="3300" dirty="0" err="1" smtClean="0"/>
              <a:t>rw</a:t>
            </a:r>
            <a:r>
              <a:rPr lang="en-IE" sz="3300" dirty="0" smtClean="0"/>
              <a:t>,</a:t>
            </a:r>
          </a:p>
          <a:p>
            <a:pPr>
              <a:buNone/>
            </a:pPr>
            <a:r>
              <a:rPr lang="en-IE" sz="3300" dirty="0" smtClean="0"/>
              <a:t>		/var/cache/bind/** </a:t>
            </a:r>
            <a:r>
              <a:rPr lang="en-IE" sz="3300" dirty="0" err="1" smtClean="0"/>
              <a:t>rw</a:t>
            </a:r>
            <a:r>
              <a:rPr lang="en-IE" sz="3300" dirty="0" smtClean="0"/>
              <a:t>,</a:t>
            </a:r>
          </a:p>
          <a:p>
            <a:pPr>
              <a:buNone/>
            </a:pPr>
            <a:r>
              <a:rPr lang="en-IE" sz="3300" dirty="0" smtClean="0"/>
              <a:t>		/var/cache/bind/ </a:t>
            </a:r>
            <a:r>
              <a:rPr lang="en-IE" sz="3300" dirty="0" err="1" smtClean="0"/>
              <a:t>rw</a:t>
            </a:r>
            <a:r>
              <a:rPr lang="en-IE" sz="3300" dirty="0" smtClean="0"/>
              <a:t>,</a:t>
            </a:r>
            <a:endParaRPr lang="en-IE" sz="3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First there is a file or directory path, followed by the permissions that are allowed</a:t>
            </a:r>
          </a:p>
          <a:p>
            <a:endParaRPr lang="en-IE" b="1" dirty="0" smtClean="0"/>
          </a:p>
          <a:p>
            <a:r>
              <a:rPr lang="en-IE" sz="4000" b="1" dirty="0" smtClean="0"/>
              <a:t>**</a:t>
            </a:r>
            <a:r>
              <a:rPr lang="en-IE" dirty="0" smtClean="0"/>
              <a:t> applies to all of the files below the /etc/bind directory recursively</a:t>
            </a:r>
          </a:p>
          <a:p>
            <a:endParaRPr lang="en-IE" dirty="0" smtClean="0"/>
          </a:p>
          <a:p>
            <a:r>
              <a:rPr lang="en-IE" sz="4000" b="1" dirty="0" smtClean="0"/>
              <a:t>*</a:t>
            </a:r>
            <a:r>
              <a:rPr lang="en-IE" dirty="0" smtClean="0"/>
              <a:t> would apply only to files within the current directory.</a:t>
            </a:r>
            <a:endParaRPr lang="en-I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AppArmor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788024" cy="4525963"/>
          </a:xfrm>
        </p:spPr>
        <p:txBody>
          <a:bodyPr>
            <a:normAutofit/>
          </a:bodyPr>
          <a:lstStyle/>
          <a:p>
            <a:r>
              <a:rPr lang="en-IE" dirty="0" err="1" smtClean="0"/>
              <a:t>AppArmor</a:t>
            </a:r>
            <a:r>
              <a:rPr lang="en-IE" dirty="0" smtClean="0"/>
              <a:t> Profiles</a:t>
            </a:r>
          </a:p>
          <a:p>
            <a:pPr lvl="1"/>
            <a:r>
              <a:rPr lang="en-IE" b="1" dirty="0" smtClean="0"/>
              <a:t>For instance, take a look at the following excerpt from that file:</a:t>
            </a:r>
          </a:p>
          <a:p>
            <a:pPr>
              <a:buNone/>
            </a:pPr>
            <a:r>
              <a:rPr lang="en-IE" dirty="0" smtClean="0"/>
              <a:t>		/etc/bind/** r,		</a:t>
            </a:r>
          </a:p>
          <a:p>
            <a:pPr>
              <a:buNone/>
            </a:pPr>
            <a:r>
              <a:rPr lang="en-IE" dirty="0" smtClean="0"/>
              <a:t>		/var/lib/bind/** </a:t>
            </a:r>
            <a:r>
              <a:rPr lang="en-IE" dirty="0" err="1" smtClean="0"/>
              <a:t>rw</a:t>
            </a:r>
            <a:r>
              <a:rPr lang="en-IE" dirty="0" smtClean="0"/>
              <a:t>,</a:t>
            </a:r>
          </a:p>
          <a:p>
            <a:pPr>
              <a:buNone/>
            </a:pPr>
            <a:r>
              <a:rPr lang="en-IE" dirty="0" smtClean="0"/>
              <a:t>		/var/lib/bind/ </a:t>
            </a:r>
            <a:r>
              <a:rPr lang="en-IE" dirty="0" err="1" smtClean="0"/>
              <a:t>rw</a:t>
            </a:r>
            <a:r>
              <a:rPr lang="en-IE" dirty="0" smtClean="0"/>
              <a:t>,</a:t>
            </a:r>
          </a:p>
          <a:p>
            <a:pPr>
              <a:buNone/>
            </a:pPr>
            <a:r>
              <a:rPr lang="en-IE" dirty="0" smtClean="0"/>
              <a:t>		/var/cache/bind/** </a:t>
            </a:r>
            <a:r>
              <a:rPr lang="en-IE" dirty="0" err="1" smtClean="0"/>
              <a:t>rw</a:t>
            </a:r>
            <a:r>
              <a:rPr lang="en-IE" dirty="0" smtClean="0"/>
              <a:t>,</a:t>
            </a:r>
          </a:p>
          <a:p>
            <a:pPr>
              <a:buNone/>
            </a:pPr>
            <a:r>
              <a:rPr lang="en-IE" dirty="0" smtClean="0"/>
              <a:t>		/var/cache/bind/ </a:t>
            </a:r>
            <a:r>
              <a:rPr lang="en-IE" dirty="0" err="1" smtClean="0"/>
              <a:t>rw</a:t>
            </a:r>
            <a:r>
              <a:rPr lang="en-IE" dirty="0" smtClean="0"/>
              <a:t>,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For the rule in the 1</a:t>
            </a:r>
            <a:r>
              <a:rPr lang="en-IE" baseline="30000" dirty="0" smtClean="0"/>
              <a:t>st</a:t>
            </a:r>
            <a:r>
              <a:rPr lang="en-IE" dirty="0" smtClean="0"/>
              <a:t> line </a:t>
            </a:r>
            <a:r>
              <a:rPr lang="en-IE" b="1" dirty="0" smtClean="0"/>
              <a:t>/</a:t>
            </a:r>
            <a:r>
              <a:rPr lang="en-IE" b="1" dirty="0" err="1" smtClean="0"/>
              <a:t>usr</a:t>
            </a:r>
            <a:r>
              <a:rPr lang="en-IE" b="1" dirty="0" smtClean="0"/>
              <a:t>/</a:t>
            </a:r>
            <a:r>
              <a:rPr lang="en-IE" b="1" dirty="0" err="1" smtClean="0"/>
              <a:t>sbin</a:t>
            </a:r>
            <a:r>
              <a:rPr lang="en-IE" b="1" dirty="0" smtClean="0"/>
              <a:t>/named</a:t>
            </a:r>
            <a:r>
              <a:rPr lang="en-IE" dirty="0" smtClean="0"/>
              <a:t> is allowed only to read files in that directory &amp; subdirectories.</a:t>
            </a:r>
          </a:p>
          <a:p>
            <a:r>
              <a:rPr lang="en-IE" dirty="0" smtClean="0"/>
              <a:t>This directory contains only BIND configuration files—the named program shouldn’t ever need to write there.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AppArmor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788024" cy="4525963"/>
          </a:xfrm>
        </p:spPr>
        <p:txBody>
          <a:bodyPr>
            <a:normAutofit/>
          </a:bodyPr>
          <a:lstStyle/>
          <a:p>
            <a:r>
              <a:rPr lang="en-IE" dirty="0" err="1" smtClean="0"/>
              <a:t>AppArmor</a:t>
            </a:r>
            <a:r>
              <a:rPr lang="en-IE" dirty="0" smtClean="0"/>
              <a:t> Profiles</a:t>
            </a:r>
          </a:p>
          <a:p>
            <a:pPr lvl="1"/>
            <a:r>
              <a:rPr lang="en-IE" b="1" dirty="0" smtClean="0"/>
              <a:t>For instance, take a look at the following excerpt from that file:</a:t>
            </a:r>
          </a:p>
          <a:p>
            <a:pPr>
              <a:buNone/>
            </a:pPr>
            <a:r>
              <a:rPr lang="en-IE" dirty="0" smtClean="0"/>
              <a:t>		/etc/bind/** r,		</a:t>
            </a:r>
          </a:p>
          <a:p>
            <a:pPr>
              <a:buNone/>
            </a:pPr>
            <a:r>
              <a:rPr lang="en-IE" dirty="0" smtClean="0"/>
              <a:t>		/var/lib/bind/** </a:t>
            </a:r>
            <a:r>
              <a:rPr lang="en-IE" dirty="0" err="1" smtClean="0"/>
              <a:t>rw</a:t>
            </a:r>
            <a:r>
              <a:rPr lang="en-IE" dirty="0" smtClean="0"/>
              <a:t>,</a:t>
            </a:r>
          </a:p>
          <a:p>
            <a:pPr>
              <a:buNone/>
            </a:pPr>
            <a:r>
              <a:rPr lang="en-IE" dirty="0" smtClean="0"/>
              <a:t>		/var/lib/bind/ </a:t>
            </a:r>
            <a:r>
              <a:rPr lang="en-IE" dirty="0" err="1" smtClean="0"/>
              <a:t>rw</a:t>
            </a:r>
            <a:r>
              <a:rPr lang="en-IE" dirty="0" smtClean="0"/>
              <a:t>,</a:t>
            </a:r>
          </a:p>
          <a:p>
            <a:pPr>
              <a:buNone/>
            </a:pPr>
            <a:r>
              <a:rPr lang="en-IE" dirty="0" smtClean="0"/>
              <a:t>		/var/cache/bind/** </a:t>
            </a:r>
            <a:r>
              <a:rPr lang="en-IE" dirty="0" err="1" smtClean="0"/>
              <a:t>rw</a:t>
            </a:r>
            <a:r>
              <a:rPr lang="en-IE" dirty="0" smtClean="0"/>
              <a:t>,</a:t>
            </a:r>
          </a:p>
          <a:p>
            <a:pPr>
              <a:buNone/>
            </a:pPr>
            <a:r>
              <a:rPr lang="en-IE" dirty="0" smtClean="0"/>
              <a:t>		/var/cache/bind/ </a:t>
            </a:r>
            <a:r>
              <a:rPr lang="en-IE" dirty="0" err="1" smtClean="0"/>
              <a:t>rw</a:t>
            </a:r>
            <a:r>
              <a:rPr lang="en-IE" dirty="0" smtClean="0"/>
              <a:t>,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2</a:t>
            </a:r>
            <a:r>
              <a:rPr lang="en-IE" baseline="30000" dirty="0" smtClean="0"/>
              <a:t>nd</a:t>
            </a:r>
            <a:r>
              <a:rPr lang="en-IE" dirty="0" smtClean="0"/>
              <a:t> line: allows named to read and write to files or directories under </a:t>
            </a:r>
            <a:r>
              <a:rPr lang="en-IE" b="1" dirty="0" smtClean="0"/>
              <a:t>/var/lib/bind/</a:t>
            </a:r>
          </a:p>
          <a:p>
            <a:r>
              <a:rPr lang="en-IE" dirty="0" smtClean="0"/>
              <a:t>BIND might store slave zone files here, and since those files are written to every time the zone changes, named needs permission to write there.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General Security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E" b="1" dirty="0" smtClean="0"/>
              <a:t>“Security is a process, not a product.”</a:t>
            </a:r>
          </a:p>
          <a:p>
            <a:r>
              <a:rPr lang="en-IE" dirty="0" smtClean="0"/>
              <a:t>You can’t solve </a:t>
            </a:r>
            <a:r>
              <a:rPr lang="en-IE" dirty="0"/>
              <a:t>all your security problems with some appliance or software. </a:t>
            </a:r>
            <a:endParaRPr lang="en-IE" dirty="0" smtClean="0"/>
          </a:p>
          <a:p>
            <a:r>
              <a:rPr lang="en-IE" dirty="0" smtClean="0"/>
              <a:t>Instead, you </a:t>
            </a:r>
            <a:r>
              <a:rPr lang="en-IE" dirty="0"/>
              <a:t>find real security when you follow sound security principles </a:t>
            </a:r>
            <a:r>
              <a:rPr lang="en-IE" dirty="0" smtClean="0"/>
              <a:t>and develop </a:t>
            </a:r>
            <a:r>
              <a:rPr lang="en-IE" dirty="0"/>
              <a:t>sound security procedures.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AppArmor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r>
              <a:rPr lang="en-IE" b="1" dirty="0" smtClean="0"/>
              <a:t>Enforce and Complain Modes</a:t>
            </a:r>
          </a:p>
          <a:p>
            <a:pPr lvl="1"/>
            <a:r>
              <a:rPr lang="en-IE" b="1" dirty="0" err="1" smtClean="0"/>
              <a:t>aa</a:t>
            </a:r>
            <a:r>
              <a:rPr lang="en-IE" b="1" dirty="0" smtClean="0"/>
              <a:t>-status</a:t>
            </a:r>
            <a:r>
              <a:rPr lang="en-IE" sz="1400" dirty="0" smtClean="0"/>
              <a:t> </a:t>
            </a:r>
            <a:r>
              <a:rPr lang="en-IE" dirty="0" smtClean="0"/>
              <a:t>output mentions two modes:</a:t>
            </a:r>
          </a:p>
          <a:p>
            <a:pPr lvl="2"/>
            <a:r>
              <a:rPr lang="en-IE" sz="2800" b="1" dirty="0" smtClean="0"/>
              <a:t>enforce</a:t>
            </a:r>
            <a:r>
              <a:rPr lang="en-IE" sz="2800" dirty="0" smtClean="0"/>
              <a:t> and </a:t>
            </a:r>
            <a:r>
              <a:rPr lang="en-IE" sz="2800" b="1" dirty="0" smtClean="0"/>
              <a:t>complain</a:t>
            </a:r>
            <a:r>
              <a:rPr lang="en-IE" sz="2800" dirty="0" smtClean="0"/>
              <a:t> modes</a:t>
            </a:r>
          </a:p>
          <a:p>
            <a:pPr lvl="1"/>
            <a:r>
              <a:rPr lang="en-IE" b="1" dirty="0" smtClean="0"/>
              <a:t>enforce mode</a:t>
            </a:r>
            <a:r>
              <a:rPr lang="en-IE" dirty="0" smtClean="0"/>
              <a:t>: </a:t>
            </a:r>
            <a:r>
              <a:rPr lang="en-IE" dirty="0" err="1" smtClean="0"/>
              <a:t>AppArmor</a:t>
            </a:r>
            <a:r>
              <a:rPr lang="en-IE" dirty="0" smtClean="0"/>
              <a:t> actively blocks any attempts by a program to violate its profile</a:t>
            </a:r>
            <a:endParaRPr lang="en-IE" sz="7200" dirty="0" smtClean="0"/>
          </a:p>
          <a:p>
            <a:pPr lvl="1"/>
            <a:r>
              <a:rPr lang="en-IE" b="1" dirty="0" smtClean="0"/>
              <a:t>complain mode</a:t>
            </a:r>
            <a:r>
              <a:rPr lang="en-IE" dirty="0" smtClean="0"/>
              <a:t>: </a:t>
            </a:r>
            <a:r>
              <a:rPr lang="en-IE" dirty="0" err="1" smtClean="0"/>
              <a:t>AppArmor</a:t>
            </a:r>
            <a:r>
              <a:rPr lang="en-IE" dirty="0" smtClean="0"/>
              <a:t> logs the attempt but allows it to happen</a:t>
            </a:r>
          </a:p>
          <a:p>
            <a:pPr lvl="1"/>
            <a:endParaRPr lang="en-IE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AppArmor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r>
              <a:rPr lang="en-IE" b="1" dirty="0" err="1" smtClean="0"/>
              <a:t>aa</a:t>
            </a:r>
            <a:r>
              <a:rPr lang="en-IE" b="1" dirty="0" smtClean="0"/>
              <a:t>-enforce and </a:t>
            </a:r>
            <a:r>
              <a:rPr lang="en-IE" b="1" dirty="0" err="1" smtClean="0"/>
              <a:t>aa</a:t>
            </a:r>
            <a:r>
              <a:rPr lang="en-IE" b="1" dirty="0" smtClean="0"/>
              <a:t>-complain programs:</a:t>
            </a:r>
          </a:p>
          <a:p>
            <a:pPr lvl="1"/>
            <a:r>
              <a:rPr lang="en-IE" dirty="0" smtClean="0"/>
              <a:t>allows you to change a profile to be in enforce or complain mode, respectively</a:t>
            </a:r>
          </a:p>
          <a:p>
            <a:pPr lvl="1"/>
            <a:r>
              <a:rPr lang="en-IE" b="1" dirty="0" smtClean="0"/>
              <a:t>Example:</a:t>
            </a:r>
            <a:r>
              <a:rPr lang="en-IE" dirty="0" smtClean="0"/>
              <a:t> if </a:t>
            </a:r>
            <a:r>
              <a:rPr lang="en-IE" b="1" dirty="0" smtClean="0"/>
              <a:t>/</a:t>
            </a:r>
            <a:r>
              <a:rPr lang="en-IE" b="1" dirty="0" err="1" smtClean="0"/>
              <a:t>usr</a:t>
            </a:r>
            <a:r>
              <a:rPr lang="en-IE" b="1" dirty="0" smtClean="0"/>
              <a:t>/</a:t>
            </a:r>
            <a:r>
              <a:rPr lang="en-IE" b="1" dirty="0" err="1" smtClean="0"/>
              <a:t>sbin</a:t>
            </a:r>
            <a:r>
              <a:rPr lang="en-IE" b="1" dirty="0" smtClean="0"/>
              <a:t>/named </a:t>
            </a:r>
            <a:r>
              <a:rPr lang="en-IE" dirty="0" smtClean="0"/>
              <a:t>program needed to write to a file in </a:t>
            </a:r>
            <a:r>
              <a:rPr lang="en-IE" b="1" dirty="0" smtClean="0"/>
              <a:t>/etc/bind</a:t>
            </a:r>
            <a:r>
              <a:rPr lang="en-IE" dirty="0" smtClean="0"/>
              <a:t> or some other directory that wasn’t allowed, I could either modify the </a:t>
            </a:r>
            <a:r>
              <a:rPr lang="en-IE" dirty="0" err="1" smtClean="0"/>
              <a:t>AppArmor</a:t>
            </a:r>
            <a:r>
              <a:rPr lang="en-IE" dirty="0" smtClean="0"/>
              <a:t> profile to allow it or I could set it to complain mode:</a:t>
            </a:r>
          </a:p>
          <a:p>
            <a:pPr lvl="1">
              <a:buNone/>
            </a:pPr>
            <a:r>
              <a:rPr lang="en-IE" dirty="0" smtClean="0"/>
              <a:t>	</a:t>
            </a:r>
            <a:r>
              <a:rPr lang="en-IE" b="1" dirty="0" smtClean="0"/>
              <a:t>$ </a:t>
            </a:r>
            <a:r>
              <a:rPr lang="en-IE" b="1" dirty="0" err="1" smtClean="0"/>
              <a:t>sudo</a:t>
            </a:r>
            <a:r>
              <a:rPr lang="en-IE" b="1" dirty="0" smtClean="0"/>
              <a:t> </a:t>
            </a:r>
            <a:r>
              <a:rPr lang="en-IE" b="1" dirty="0" err="1" smtClean="0"/>
              <a:t>aa</a:t>
            </a:r>
            <a:r>
              <a:rPr lang="en-IE" b="1" dirty="0" smtClean="0"/>
              <a:t>-complain /</a:t>
            </a:r>
            <a:r>
              <a:rPr lang="en-IE" b="1" dirty="0" err="1" smtClean="0"/>
              <a:t>usr</a:t>
            </a:r>
            <a:r>
              <a:rPr lang="en-IE" b="1" dirty="0" smtClean="0"/>
              <a:t>/</a:t>
            </a:r>
            <a:r>
              <a:rPr lang="en-IE" b="1" dirty="0" err="1" smtClean="0"/>
              <a:t>sbin</a:t>
            </a:r>
            <a:r>
              <a:rPr lang="en-IE" b="1" dirty="0" smtClean="0"/>
              <a:t>/named</a:t>
            </a:r>
          </a:p>
          <a:p>
            <a:pPr lvl="1">
              <a:buNone/>
            </a:pPr>
            <a:r>
              <a:rPr lang="en-IE" b="1" dirty="0" smtClean="0"/>
              <a:t>	Setting /</a:t>
            </a:r>
            <a:r>
              <a:rPr lang="en-IE" b="1" dirty="0" err="1" smtClean="0"/>
              <a:t>usr</a:t>
            </a:r>
            <a:r>
              <a:rPr lang="en-IE" b="1" dirty="0" smtClean="0"/>
              <a:t>/</a:t>
            </a:r>
            <a:r>
              <a:rPr lang="en-IE" b="1" dirty="0" err="1" smtClean="0"/>
              <a:t>sbin</a:t>
            </a:r>
            <a:r>
              <a:rPr lang="en-IE" b="1" dirty="0" smtClean="0"/>
              <a:t>/named to complain mode</a:t>
            </a:r>
          </a:p>
          <a:p>
            <a:endParaRPr lang="en-IE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Ubuntu</a:t>
            </a:r>
            <a:r>
              <a:rPr lang="en-IE" dirty="0" smtClean="0"/>
              <a:t> </a:t>
            </a:r>
            <a:r>
              <a:rPr lang="en-IE" dirty="0" err="1" smtClean="0"/>
              <a:t>AppArmor</a:t>
            </a:r>
            <a:r>
              <a:rPr lang="en-IE" dirty="0" smtClean="0"/>
              <a:t> Conventions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85000" lnSpcReduction="20000"/>
          </a:bodyPr>
          <a:lstStyle/>
          <a:p>
            <a:r>
              <a:rPr lang="en-IE" b="1" dirty="0" smtClean="0"/>
              <a:t>/etc/</a:t>
            </a:r>
            <a:r>
              <a:rPr lang="en-IE" b="1" dirty="0" err="1" smtClean="0"/>
              <a:t>apparmor</a:t>
            </a:r>
            <a:r>
              <a:rPr lang="en-IE" b="1" dirty="0" smtClean="0"/>
              <a:t>/</a:t>
            </a:r>
          </a:p>
          <a:p>
            <a:pPr lvl="1"/>
            <a:r>
              <a:rPr lang="en-IE" dirty="0" smtClean="0"/>
              <a:t>Contains the main </a:t>
            </a:r>
            <a:r>
              <a:rPr lang="en-IE" b="1" dirty="0" err="1" smtClean="0"/>
              <a:t>config</a:t>
            </a:r>
            <a:r>
              <a:rPr lang="en-IE" b="1" dirty="0" smtClean="0"/>
              <a:t> files</a:t>
            </a:r>
            <a:r>
              <a:rPr lang="en-IE" dirty="0" smtClean="0"/>
              <a:t> for </a:t>
            </a:r>
            <a:r>
              <a:rPr lang="en-IE" dirty="0" err="1" smtClean="0"/>
              <a:t>AppArmor</a:t>
            </a:r>
            <a:r>
              <a:rPr lang="en-IE" smtClean="0"/>
              <a:t>, it </a:t>
            </a:r>
            <a:r>
              <a:rPr lang="en-IE" dirty="0" smtClean="0"/>
              <a:t>does </a:t>
            </a:r>
            <a:r>
              <a:rPr lang="en-IE" b="1" i="1" dirty="0" smtClean="0"/>
              <a:t>not</a:t>
            </a:r>
            <a:r>
              <a:rPr lang="en-IE" i="1" dirty="0" smtClean="0"/>
              <a:t> contain </a:t>
            </a:r>
            <a:r>
              <a:rPr lang="en-IE" i="1" dirty="0" err="1" smtClean="0"/>
              <a:t>AppArmor</a:t>
            </a:r>
            <a:r>
              <a:rPr lang="en-IE" i="1" dirty="0" smtClean="0"/>
              <a:t> </a:t>
            </a:r>
            <a:r>
              <a:rPr lang="en-IE" dirty="0" smtClean="0"/>
              <a:t>rules.</a:t>
            </a:r>
          </a:p>
          <a:p>
            <a:r>
              <a:rPr lang="en-IE" b="1" dirty="0" smtClean="0"/>
              <a:t>/etc/</a:t>
            </a:r>
            <a:r>
              <a:rPr lang="en-IE" b="1" dirty="0" err="1" smtClean="0"/>
              <a:t>apparmor.d</a:t>
            </a:r>
            <a:r>
              <a:rPr lang="en-IE" b="1" dirty="0" smtClean="0"/>
              <a:t>/</a:t>
            </a:r>
          </a:p>
          <a:p>
            <a:pPr lvl="1"/>
            <a:r>
              <a:rPr lang="en-IE" dirty="0" smtClean="0"/>
              <a:t>Contains </a:t>
            </a:r>
            <a:r>
              <a:rPr lang="en-IE" dirty="0" err="1" smtClean="0"/>
              <a:t>AppArmor</a:t>
            </a:r>
            <a:r>
              <a:rPr lang="en-IE" dirty="0" smtClean="0"/>
              <a:t> </a:t>
            </a:r>
            <a:r>
              <a:rPr lang="en-IE" b="1" dirty="0" smtClean="0"/>
              <a:t>rules</a:t>
            </a:r>
            <a:r>
              <a:rPr lang="en-IE" dirty="0" smtClean="0"/>
              <a:t> &amp; subdirectories that contain the sets of include files to which certain rule sets refer.</a:t>
            </a:r>
          </a:p>
          <a:p>
            <a:r>
              <a:rPr lang="en-IE" b="1" dirty="0" smtClean="0"/>
              <a:t>/etc/</a:t>
            </a:r>
            <a:r>
              <a:rPr lang="en-IE" b="1" dirty="0" err="1" smtClean="0"/>
              <a:t>init.d</a:t>
            </a:r>
            <a:r>
              <a:rPr lang="en-IE" b="1" dirty="0" smtClean="0"/>
              <a:t>/</a:t>
            </a:r>
            <a:r>
              <a:rPr lang="en-IE" b="1" dirty="0" err="1" smtClean="0"/>
              <a:t>apparmor</a:t>
            </a:r>
            <a:endParaRPr lang="en-IE" b="1" dirty="0" smtClean="0"/>
          </a:p>
          <a:p>
            <a:pPr lvl="1"/>
            <a:r>
              <a:rPr lang="en-IE" dirty="0" smtClean="0"/>
              <a:t>The init script. By default </a:t>
            </a:r>
            <a:r>
              <a:rPr lang="en-IE" dirty="0" err="1" smtClean="0"/>
              <a:t>AppArmor</a:t>
            </a:r>
            <a:r>
              <a:rPr lang="en-IE" dirty="0" smtClean="0"/>
              <a:t> is enabled</a:t>
            </a:r>
          </a:p>
          <a:p>
            <a:r>
              <a:rPr lang="en-IE" b="1" dirty="0" smtClean="0"/>
              <a:t>/var/log/</a:t>
            </a:r>
            <a:r>
              <a:rPr lang="en-IE" b="1" dirty="0" err="1" smtClean="0"/>
              <a:t>apparmor</a:t>
            </a:r>
            <a:r>
              <a:rPr lang="en-IE" b="1" dirty="0" smtClean="0"/>
              <a:t>/</a:t>
            </a:r>
          </a:p>
          <a:p>
            <a:pPr lvl="1"/>
            <a:r>
              <a:rPr lang="en-IE" dirty="0" err="1" smtClean="0"/>
              <a:t>AppArmor</a:t>
            </a:r>
            <a:r>
              <a:rPr lang="en-IE" dirty="0" smtClean="0"/>
              <a:t> stores its logs under this directory</a:t>
            </a:r>
          </a:p>
          <a:p>
            <a:r>
              <a:rPr lang="en-IE" b="1" dirty="0" smtClean="0"/>
              <a:t>/var/log/</a:t>
            </a:r>
            <a:r>
              <a:rPr lang="en-IE" b="1" dirty="0" err="1" smtClean="0"/>
              <a:t>syslog</a:t>
            </a:r>
            <a:endParaRPr lang="en-IE" b="1" dirty="0" smtClean="0"/>
          </a:p>
          <a:p>
            <a:pPr lvl="1"/>
            <a:r>
              <a:rPr lang="en-IE" dirty="0" smtClean="0"/>
              <a:t>When an </a:t>
            </a:r>
            <a:r>
              <a:rPr lang="en-IE" dirty="0" err="1" smtClean="0"/>
              <a:t>AppArmor</a:t>
            </a:r>
            <a:r>
              <a:rPr lang="en-IE" dirty="0" smtClean="0"/>
              <a:t> rule is violated in either enforce or complain mode, the kernel generates a log entry under the standard system log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dirty="0" smtClean="0"/>
              <a:t>SSH provides a secure, encrypted channel between your desktop and a server so that you can run commands and manage the machine without having to physically be there</a:t>
            </a:r>
          </a:p>
          <a:p>
            <a:r>
              <a:rPr lang="en-IE" dirty="0" smtClean="0"/>
              <a:t>Designed with security at the forefront </a:t>
            </a:r>
            <a:r>
              <a:rPr lang="en-IE" b="1" dirty="0" smtClean="0"/>
              <a:t>BUT</a:t>
            </a:r>
            <a:r>
              <a:rPr lang="en-IE" dirty="0" smtClean="0"/>
              <a:t> poor management of the service can open you up to attack</a:t>
            </a:r>
          </a:p>
          <a:p>
            <a:pPr lvl="1"/>
            <a:r>
              <a:rPr lang="en-IE" dirty="0" smtClean="0"/>
              <a:t>One of the most common ways that Linux servers are attacked is via SSH brute-force attacks</a:t>
            </a:r>
          </a:p>
          <a:p>
            <a:pPr lvl="1"/>
            <a:r>
              <a:rPr lang="en-IE" dirty="0" smtClean="0"/>
              <a:t>We will see later how to manage one of these attacks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b="1" dirty="0" smtClean="0"/>
              <a:t>We will now discuss some methods to enhance the security of SSH:</a:t>
            </a:r>
          </a:p>
          <a:p>
            <a:r>
              <a:rPr lang="en-IE" b="1" dirty="0" err="1" smtClean="0"/>
              <a:t>sshd_config</a:t>
            </a:r>
            <a:endParaRPr lang="en-IE" b="1" dirty="0" smtClean="0"/>
          </a:p>
          <a:p>
            <a:pPr lvl="1"/>
            <a:r>
              <a:rPr lang="en-IE" b="1" dirty="0" smtClean="0"/>
              <a:t>/etc/</a:t>
            </a:r>
            <a:r>
              <a:rPr lang="en-IE" b="1" dirty="0" err="1" smtClean="0"/>
              <a:t>ssh</a:t>
            </a:r>
            <a:r>
              <a:rPr lang="en-IE" b="1" dirty="0" smtClean="0"/>
              <a:t>/</a:t>
            </a:r>
            <a:r>
              <a:rPr lang="en-IE" b="1" dirty="0" err="1" smtClean="0"/>
              <a:t>sshd_config</a:t>
            </a:r>
            <a:r>
              <a:rPr lang="en-IE" dirty="0" smtClean="0"/>
              <a:t> file is where you will find all of the settings for the SSH server</a:t>
            </a:r>
          </a:p>
          <a:p>
            <a:r>
              <a:rPr lang="en-IE" dirty="0" smtClean="0"/>
              <a:t>Fairly secure out of the box</a:t>
            </a:r>
          </a:p>
          <a:p>
            <a:pPr lvl="1"/>
            <a:r>
              <a:rPr lang="en-IE" dirty="0" smtClean="0"/>
              <a:t>allows only SSH protocol 2, uses privilege separation, and allows authentication keys to be used</a:t>
            </a:r>
          </a:p>
          <a:p>
            <a:r>
              <a:rPr lang="en-IE" dirty="0" smtClean="0"/>
              <a:t>Only questionable setting is </a:t>
            </a:r>
            <a:r>
              <a:rPr lang="en-IE" b="1" dirty="0" err="1" smtClean="0"/>
              <a:t>PermitRootLogin</a:t>
            </a:r>
            <a:r>
              <a:rPr lang="en-IE" b="1" dirty="0" smtClean="0"/>
              <a:t> yes</a:t>
            </a:r>
          </a:p>
          <a:p>
            <a:pPr lvl="1"/>
            <a:endParaRPr lang="en-IE" dirty="0" smtClean="0"/>
          </a:p>
          <a:p>
            <a:pPr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E" sz="3500" dirty="0" smtClean="0"/>
              <a:t>Only questionable setting is </a:t>
            </a:r>
            <a:r>
              <a:rPr lang="en-IE" sz="3500" b="1" dirty="0" err="1" smtClean="0"/>
              <a:t>PermitRootLogin</a:t>
            </a:r>
            <a:r>
              <a:rPr lang="en-IE" sz="3500" b="1" dirty="0" smtClean="0"/>
              <a:t> yes</a:t>
            </a:r>
          </a:p>
          <a:p>
            <a:r>
              <a:rPr lang="en-IE" dirty="0" smtClean="0"/>
              <a:t>Allows the root user to log in via SSH</a:t>
            </a:r>
          </a:p>
          <a:p>
            <a:r>
              <a:rPr lang="en-IE" dirty="0" smtClean="0"/>
              <a:t>In a way this setting is useless on a default </a:t>
            </a:r>
            <a:r>
              <a:rPr lang="en-IE" dirty="0" err="1" smtClean="0"/>
              <a:t>Ubuntu</a:t>
            </a:r>
            <a:r>
              <a:rPr lang="en-IE" dirty="0" smtClean="0"/>
              <a:t> install, since the root account is disabled</a:t>
            </a:r>
          </a:p>
          <a:p>
            <a:r>
              <a:rPr lang="en-IE" dirty="0" smtClean="0"/>
              <a:t>But if you decide to enable the root account, you should set this option to </a:t>
            </a:r>
            <a:r>
              <a:rPr lang="en-IE" b="1" dirty="0" smtClean="0"/>
              <a:t>no</a:t>
            </a:r>
            <a:r>
              <a:rPr lang="en-IE" dirty="0" smtClean="0"/>
              <a:t> and run:</a:t>
            </a:r>
          </a:p>
          <a:p>
            <a:pPr>
              <a:buNone/>
            </a:pPr>
            <a:r>
              <a:rPr lang="en-IE" dirty="0" smtClean="0"/>
              <a:t>	</a:t>
            </a:r>
            <a:r>
              <a:rPr lang="en-IE" b="1" dirty="0" smtClean="0"/>
              <a:t> </a:t>
            </a:r>
            <a:r>
              <a:rPr lang="en-IE" b="1" dirty="0" err="1" smtClean="0"/>
              <a:t>sudo</a:t>
            </a:r>
            <a:r>
              <a:rPr lang="en-IE" b="1" dirty="0" smtClean="0"/>
              <a:t> service </a:t>
            </a:r>
            <a:r>
              <a:rPr lang="en-IE" b="1" dirty="0" err="1" smtClean="0"/>
              <a:t>ssh</a:t>
            </a:r>
            <a:r>
              <a:rPr lang="en-IE" b="1" dirty="0" smtClean="0"/>
              <a:t> reload  - </a:t>
            </a:r>
            <a:r>
              <a:rPr lang="en-IE" dirty="0" smtClean="0"/>
              <a:t>to save the settings. </a:t>
            </a:r>
          </a:p>
          <a:p>
            <a:pPr lvl="1"/>
            <a:r>
              <a:rPr lang="en-IE" dirty="0" smtClean="0"/>
              <a:t>This way you force users to log in with their regular accounts &amp; </a:t>
            </a:r>
            <a:r>
              <a:rPr lang="en-IE" dirty="0" err="1" smtClean="0"/>
              <a:t>sudo</a:t>
            </a:r>
            <a:r>
              <a:rPr lang="en-IE" dirty="0" smtClean="0"/>
              <a:t> up to root</a:t>
            </a:r>
          </a:p>
          <a:p>
            <a:pPr lvl="1"/>
            <a:r>
              <a:rPr lang="en-IE" dirty="0" smtClean="0"/>
              <a:t>you also prevent a user from being able to guess  the root password and gain access</a:t>
            </a:r>
          </a:p>
          <a:p>
            <a:pPr lvl="1"/>
            <a:endParaRPr lang="en-IE" dirty="0" smtClean="0"/>
          </a:p>
          <a:p>
            <a:pPr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b="1" dirty="0" smtClean="0"/>
              <a:t>Key-Based Authentication</a:t>
            </a:r>
          </a:p>
          <a:p>
            <a:pPr lvl="1"/>
            <a:r>
              <a:rPr lang="en-IE" dirty="0" smtClean="0"/>
              <a:t>Password Authentication: possible weak link in SSH security</a:t>
            </a:r>
          </a:p>
          <a:p>
            <a:pPr lvl="1"/>
            <a:r>
              <a:rPr lang="en-IE" dirty="0" smtClean="0"/>
              <a:t>Systems can be hacked because of weak user passwords</a:t>
            </a:r>
          </a:p>
          <a:p>
            <a:pPr lvl="1"/>
            <a:r>
              <a:rPr lang="en-IE" b="1" dirty="0" smtClean="0"/>
              <a:t>Brute-force</a:t>
            </a:r>
            <a:r>
              <a:rPr lang="en-IE" dirty="0" smtClean="0"/>
              <a:t> SSH scripts constantly scan for new machines and run through a dictionary full of passwords until one works</a:t>
            </a:r>
          </a:p>
          <a:p>
            <a:pPr lvl="1"/>
            <a:r>
              <a:rPr lang="en-IE" dirty="0" smtClean="0"/>
              <a:t>You don’t need password authentication to log in to an SSH server. SSH supports </a:t>
            </a:r>
            <a:r>
              <a:rPr lang="en-IE" b="1" dirty="0" smtClean="0"/>
              <a:t>key-based authentication</a:t>
            </a:r>
          </a:p>
          <a:p>
            <a:pPr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 lnSpcReduction="10000"/>
          </a:bodyPr>
          <a:lstStyle/>
          <a:p>
            <a:r>
              <a:rPr lang="en-IE" b="1" dirty="0" smtClean="0"/>
              <a:t>Key-Based Authentication</a:t>
            </a:r>
          </a:p>
          <a:p>
            <a:r>
              <a:rPr lang="en-IE" dirty="0" smtClean="0"/>
              <a:t>Works as follows:</a:t>
            </a:r>
          </a:p>
          <a:p>
            <a:pPr lvl="1"/>
            <a:r>
              <a:rPr lang="en-IE" dirty="0" smtClean="0"/>
              <a:t>User generates a public and private key. </a:t>
            </a:r>
          </a:p>
          <a:p>
            <a:pPr lvl="1"/>
            <a:r>
              <a:rPr lang="en-IE" dirty="0" smtClean="0"/>
              <a:t>The public key is placed in a special file on the remote server. </a:t>
            </a:r>
          </a:p>
          <a:p>
            <a:pPr lvl="1"/>
            <a:r>
              <a:rPr lang="en-IE" dirty="0" smtClean="0"/>
              <a:t>When the user logs in, these keys are used to authenticate the user instead of a password</a:t>
            </a:r>
          </a:p>
          <a:p>
            <a:pPr lvl="1"/>
            <a:r>
              <a:rPr lang="en-IE" dirty="0" smtClean="0"/>
              <a:t>More convenient to be able to log in to a machine without typing a password every time</a:t>
            </a:r>
          </a:p>
          <a:p>
            <a:pPr lvl="1"/>
            <a:r>
              <a:rPr lang="en-IE" dirty="0" smtClean="0"/>
              <a:t>But, if you want an extra layer of security, you can set a passphrase on your keys as well.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 fontScale="92500" lnSpcReduction="20000"/>
          </a:bodyPr>
          <a:lstStyle/>
          <a:p>
            <a:r>
              <a:rPr lang="en-IE" b="1" dirty="0" smtClean="0"/>
              <a:t>Key-Based Authentication</a:t>
            </a:r>
          </a:p>
          <a:p>
            <a:r>
              <a:rPr lang="en-IE" dirty="0" smtClean="0"/>
              <a:t>Example of Setting it up:</a:t>
            </a:r>
          </a:p>
          <a:p>
            <a:pPr lvl="1"/>
            <a:r>
              <a:rPr lang="en-IE" dirty="0" smtClean="0"/>
              <a:t>User named </a:t>
            </a:r>
            <a:r>
              <a:rPr lang="en-IE" dirty="0" err="1" smtClean="0"/>
              <a:t>ubuntu</a:t>
            </a:r>
            <a:r>
              <a:rPr lang="en-IE" dirty="0" smtClean="0"/>
              <a:t> on desktop1 wants to set up key authentication on server1 (IP address = 192.168.2.101)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use the </a:t>
            </a:r>
            <a:r>
              <a:rPr lang="en-IE" b="1" dirty="0" err="1" smtClean="0"/>
              <a:t>ssh-keygen</a:t>
            </a:r>
            <a:r>
              <a:rPr lang="en-IE" sz="1800" dirty="0" smtClean="0"/>
              <a:t> </a:t>
            </a:r>
            <a:r>
              <a:rPr lang="en-IE" dirty="0" smtClean="0"/>
              <a:t>program to create an RSA public and private key on desktop1</a:t>
            </a:r>
          </a:p>
          <a:p>
            <a:pPr marL="514350" indent="-514350">
              <a:buNone/>
            </a:pPr>
            <a:r>
              <a:rPr lang="en-IE" dirty="0" smtClean="0"/>
              <a:t>	</a:t>
            </a:r>
            <a:r>
              <a:rPr lang="en-IE" b="1" dirty="0" smtClean="0"/>
              <a:t>$ </a:t>
            </a:r>
            <a:r>
              <a:rPr lang="en-IE" b="1" dirty="0" err="1" smtClean="0"/>
              <a:t>ssh-keygen</a:t>
            </a:r>
            <a:r>
              <a:rPr lang="en-IE" b="1" dirty="0" smtClean="0"/>
              <a:t> -t </a:t>
            </a:r>
            <a:r>
              <a:rPr lang="en-IE" b="1" dirty="0" err="1" smtClean="0"/>
              <a:t>rsa</a:t>
            </a:r>
            <a:endParaRPr lang="en-IE" b="1" dirty="0" smtClean="0"/>
          </a:p>
          <a:p>
            <a:pPr>
              <a:buNone/>
            </a:pPr>
            <a:r>
              <a:rPr lang="en-IE" b="1" dirty="0" smtClean="0"/>
              <a:t>	</a:t>
            </a:r>
            <a:r>
              <a:rPr lang="en-IE" dirty="0" smtClean="0"/>
              <a:t>The keys are created in the </a:t>
            </a:r>
            <a:r>
              <a:rPr lang="en-IE" b="1" dirty="0" smtClean="0"/>
              <a:t>.</a:t>
            </a:r>
            <a:r>
              <a:rPr lang="en-IE" b="1" dirty="0" err="1" smtClean="0"/>
              <a:t>ssh</a:t>
            </a:r>
            <a:r>
              <a:rPr lang="en-IE" dirty="0" smtClean="0"/>
              <a:t> directory under your home directory, in this case </a:t>
            </a:r>
            <a:r>
              <a:rPr lang="en-IE" b="1" dirty="0" smtClean="0"/>
              <a:t>/home/</a:t>
            </a:r>
            <a:r>
              <a:rPr lang="en-IE" b="1" dirty="0" err="1" smtClean="0"/>
              <a:t>ubuntu</a:t>
            </a:r>
            <a:r>
              <a:rPr lang="en-IE" b="1" dirty="0" smtClean="0"/>
              <a:t>/.</a:t>
            </a:r>
            <a:r>
              <a:rPr lang="en-IE" b="1" dirty="0" err="1" smtClean="0"/>
              <a:t>ssh</a:t>
            </a:r>
            <a:r>
              <a:rPr lang="en-IE" b="1" dirty="0" smtClean="0"/>
              <a:t>.</a:t>
            </a:r>
          </a:p>
          <a:p>
            <a:pPr>
              <a:buNone/>
            </a:pPr>
            <a:r>
              <a:rPr lang="en-IE" sz="2600" b="1" dirty="0" smtClean="0"/>
              <a:t>	</a:t>
            </a:r>
          </a:p>
          <a:p>
            <a:pPr>
              <a:buNone/>
            </a:pPr>
            <a:r>
              <a:rPr lang="en-IE" sz="2600" b="1" dirty="0"/>
              <a:t>	</a:t>
            </a:r>
            <a:r>
              <a:rPr lang="en-IE" sz="2600" b="1" dirty="0" smtClean="0"/>
              <a:t>Note: </a:t>
            </a:r>
            <a:r>
              <a:rPr lang="en-IE" sz="2600" dirty="0" smtClean="0"/>
              <a:t>During the </a:t>
            </a:r>
            <a:r>
              <a:rPr lang="en-IE" sz="2600" dirty="0" err="1" smtClean="0"/>
              <a:t>keygen</a:t>
            </a:r>
            <a:r>
              <a:rPr lang="en-IE" sz="2600" dirty="0" smtClean="0"/>
              <a:t> process you will be prompted for a ‘passphrase’. Leave empty if you just want to have key-based authentication.</a:t>
            </a:r>
            <a:endParaRPr lang="en-IE" sz="2600" b="1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b="1" dirty="0" smtClean="0"/>
              <a:t>Key-Based Authentication</a:t>
            </a:r>
          </a:p>
          <a:p>
            <a:r>
              <a:rPr lang="en-IE" dirty="0" smtClean="0"/>
              <a:t>Example of Setting it up:</a:t>
            </a:r>
          </a:p>
          <a:p>
            <a:pPr lvl="1"/>
            <a:r>
              <a:rPr lang="en-IE" dirty="0" smtClean="0"/>
              <a:t>The private key and public key are named </a:t>
            </a:r>
            <a:r>
              <a:rPr lang="en-IE" b="1" dirty="0" err="1" smtClean="0"/>
              <a:t>id_rsa</a:t>
            </a:r>
            <a:r>
              <a:rPr lang="en-IE" dirty="0" smtClean="0"/>
              <a:t> and </a:t>
            </a:r>
            <a:r>
              <a:rPr lang="en-IE" b="1" dirty="0" smtClean="0"/>
              <a:t>id_rsa.pub</a:t>
            </a:r>
            <a:r>
              <a:rPr lang="en-IE" dirty="0" smtClean="0"/>
              <a:t> respectively</a:t>
            </a:r>
          </a:p>
          <a:p>
            <a:pPr lvl="1"/>
            <a:r>
              <a:rPr lang="en-IE" dirty="0" smtClean="0"/>
              <a:t>Remember: Keep the private key safe</a:t>
            </a:r>
          </a:p>
          <a:p>
            <a:pPr marL="514350" indent="-514350">
              <a:buAutoNum type="arabicPeriod" startAt="2"/>
            </a:pPr>
            <a:r>
              <a:rPr lang="en-IE" dirty="0" smtClean="0"/>
              <a:t>Copy the </a:t>
            </a:r>
            <a:r>
              <a:rPr lang="en-IE" b="1" dirty="0" smtClean="0"/>
              <a:t>id_rsa.pub key</a:t>
            </a:r>
            <a:r>
              <a:rPr lang="en-IE" dirty="0" smtClean="0"/>
              <a:t> to the server and then append it to the </a:t>
            </a:r>
            <a:r>
              <a:rPr lang="en-IE" b="1" dirty="0" smtClean="0"/>
              <a:t>~/.</a:t>
            </a:r>
            <a:r>
              <a:rPr lang="en-IE" b="1" dirty="0" err="1" smtClean="0"/>
              <a:t>ssh</a:t>
            </a:r>
            <a:r>
              <a:rPr lang="en-IE" b="1" dirty="0" smtClean="0"/>
              <a:t>/</a:t>
            </a:r>
            <a:r>
              <a:rPr lang="en-IE" b="1" dirty="0" err="1" smtClean="0"/>
              <a:t>authorized_keys</a:t>
            </a:r>
            <a:r>
              <a:rPr lang="en-IE" dirty="0" smtClean="0"/>
              <a:t> file</a:t>
            </a:r>
          </a:p>
          <a:p>
            <a:pPr marL="514350" indent="-514350"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General Security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Keep it </a:t>
            </a:r>
            <a:r>
              <a:rPr lang="en-IE" b="1" dirty="0" smtClean="0"/>
              <a:t>simple </a:t>
            </a:r>
            <a:endParaRPr lang="en-IE" dirty="0"/>
          </a:p>
          <a:p>
            <a:pPr lvl="1"/>
            <a:r>
              <a:rPr lang="en-IE" dirty="0" smtClean="0"/>
              <a:t>Complexity </a:t>
            </a:r>
            <a:r>
              <a:rPr lang="en-IE" dirty="0"/>
              <a:t>is </a:t>
            </a:r>
            <a:r>
              <a:rPr lang="en-IE" dirty="0" smtClean="0"/>
              <a:t>the enemy </a:t>
            </a:r>
            <a:r>
              <a:rPr lang="en-IE" dirty="0"/>
              <a:t>of </a:t>
            </a:r>
            <a:r>
              <a:rPr lang="en-IE" dirty="0" smtClean="0"/>
              <a:t>security</a:t>
            </a:r>
          </a:p>
          <a:p>
            <a:pPr lvl="1"/>
            <a:r>
              <a:rPr lang="en-IE" dirty="0" smtClean="0"/>
              <a:t>Try </a:t>
            </a:r>
            <a:r>
              <a:rPr lang="en-IE" dirty="0"/>
              <a:t>to keep the number of interoperating pieces </a:t>
            </a:r>
            <a:r>
              <a:rPr lang="en-IE" dirty="0" smtClean="0"/>
              <a:t>as small </a:t>
            </a:r>
            <a:r>
              <a:rPr lang="en-IE" dirty="0"/>
              <a:t>as you </a:t>
            </a:r>
            <a:r>
              <a:rPr lang="en-IE" dirty="0" smtClean="0"/>
              <a:t>can</a:t>
            </a:r>
          </a:p>
          <a:p>
            <a:r>
              <a:rPr lang="en-IE" b="1" dirty="0"/>
              <a:t>Follow the principle of least </a:t>
            </a:r>
            <a:r>
              <a:rPr lang="en-IE" b="1" dirty="0" smtClean="0"/>
              <a:t>privilege</a:t>
            </a:r>
          </a:p>
          <a:p>
            <a:pPr lvl="1"/>
            <a:r>
              <a:rPr lang="en-IE" dirty="0"/>
              <a:t>programs and </a:t>
            </a:r>
            <a:r>
              <a:rPr lang="en-IE" dirty="0" smtClean="0"/>
              <a:t>people should </a:t>
            </a:r>
            <a:r>
              <a:rPr lang="en-IE" dirty="0"/>
              <a:t>operate with the lowest possible level of </a:t>
            </a:r>
            <a:r>
              <a:rPr lang="en-IE" dirty="0" smtClean="0"/>
              <a:t>power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b="1" dirty="0" smtClean="0"/>
              <a:t>Key-Based Authentication</a:t>
            </a:r>
          </a:p>
          <a:p>
            <a:endParaRPr lang="en-IE" sz="2800" dirty="0" smtClean="0"/>
          </a:p>
          <a:p>
            <a:r>
              <a:rPr lang="en-IE" sz="2800" dirty="0" smtClean="0"/>
              <a:t>To copy the key</a:t>
            </a:r>
          </a:p>
          <a:p>
            <a:pPr lvl="1"/>
            <a:r>
              <a:rPr lang="en-IE" sz="2400" b="1" dirty="0" err="1" smtClean="0"/>
              <a:t>ssh</a:t>
            </a:r>
            <a:r>
              <a:rPr lang="en-IE" sz="2400" b="1" dirty="0" smtClean="0"/>
              <a:t>-copy-id ubuntu@192.168.2.101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 fontScale="92500" lnSpcReduction="20000"/>
          </a:bodyPr>
          <a:lstStyle/>
          <a:p>
            <a:r>
              <a:rPr lang="en-IE" b="1" dirty="0" smtClean="0"/>
              <a:t>Key-Based Authentication</a:t>
            </a:r>
          </a:p>
          <a:p>
            <a:r>
              <a:rPr lang="en-IE" dirty="0" smtClean="0"/>
              <a:t>Example of Setting it up:</a:t>
            </a:r>
          </a:p>
          <a:p>
            <a:pPr marL="514350" indent="-514350">
              <a:buAutoNum type="arabicPeriod" startAt="3"/>
            </a:pPr>
            <a:r>
              <a:rPr lang="en-IE" dirty="0" smtClean="0"/>
              <a:t>You should be able to log in without a password prompt, unless you set a passphrase for your key</a:t>
            </a:r>
          </a:p>
          <a:p>
            <a:pPr lvl="1"/>
            <a:r>
              <a:rPr lang="en-IE" dirty="0" smtClean="0"/>
              <a:t>To disable password authentication, edit </a:t>
            </a:r>
            <a:r>
              <a:rPr lang="en-IE" b="1" dirty="0" smtClean="0"/>
              <a:t>/etc/</a:t>
            </a:r>
            <a:r>
              <a:rPr lang="en-IE" b="1" dirty="0" err="1" smtClean="0"/>
              <a:t>ssh</a:t>
            </a:r>
            <a:r>
              <a:rPr lang="en-IE" b="1" dirty="0" smtClean="0"/>
              <a:t>/</a:t>
            </a:r>
            <a:r>
              <a:rPr lang="en-IE" b="1" dirty="0" err="1" smtClean="0"/>
              <a:t>sshd_config</a:t>
            </a:r>
            <a:r>
              <a:rPr lang="en-IE" dirty="0" smtClean="0"/>
              <a:t>,</a:t>
            </a:r>
            <a:r>
              <a:rPr lang="en-IE" b="1" dirty="0" smtClean="0"/>
              <a:t> </a:t>
            </a:r>
            <a:r>
              <a:rPr lang="en-IE" dirty="0" smtClean="0"/>
              <a:t>locate the line that says:</a:t>
            </a:r>
          </a:p>
          <a:p>
            <a:pPr>
              <a:buNone/>
            </a:pPr>
            <a:r>
              <a:rPr lang="en-IE" dirty="0" smtClean="0"/>
              <a:t>		</a:t>
            </a:r>
            <a:r>
              <a:rPr lang="en-IE" b="1" dirty="0" smtClean="0"/>
              <a:t>#</a:t>
            </a:r>
            <a:r>
              <a:rPr lang="en-IE" b="1" dirty="0" err="1" smtClean="0"/>
              <a:t>PasswordAuthentication</a:t>
            </a:r>
            <a:r>
              <a:rPr lang="en-IE" b="1" dirty="0" smtClean="0"/>
              <a:t> yes</a:t>
            </a:r>
          </a:p>
          <a:p>
            <a:pPr>
              <a:buNone/>
            </a:pPr>
            <a:r>
              <a:rPr lang="en-IE" dirty="0" smtClean="0"/>
              <a:t>		Uncomment that line and set it to </a:t>
            </a:r>
            <a:r>
              <a:rPr lang="en-IE" sz="3500" b="1" dirty="0" smtClean="0"/>
              <a:t>no</a:t>
            </a:r>
            <a:r>
              <a:rPr lang="en-IE" dirty="0" smtClean="0"/>
              <a:t>:</a:t>
            </a:r>
          </a:p>
          <a:p>
            <a:pPr>
              <a:buNone/>
            </a:pPr>
            <a:r>
              <a:rPr lang="en-IE" dirty="0" smtClean="0"/>
              <a:t>		</a:t>
            </a:r>
            <a:r>
              <a:rPr lang="en-IE" b="1" dirty="0" err="1" smtClean="0"/>
              <a:t>PasswordAuthentication</a:t>
            </a:r>
            <a:r>
              <a:rPr lang="en-IE" b="1" dirty="0" smtClean="0"/>
              <a:t> no</a:t>
            </a:r>
          </a:p>
          <a:p>
            <a:pPr>
              <a:buNone/>
            </a:pPr>
            <a:r>
              <a:rPr lang="en-IE" dirty="0" smtClean="0"/>
              <a:t>		Finally, run </a:t>
            </a:r>
            <a:r>
              <a:rPr lang="en-IE" sz="3500" b="1" dirty="0" err="1" smtClean="0"/>
              <a:t>sudo</a:t>
            </a:r>
            <a:r>
              <a:rPr lang="en-IE" sz="3500" b="1" dirty="0" smtClean="0"/>
              <a:t> service </a:t>
            </a:r>
            <a:r>
              <a:rPr lang="en-IE" sz="3500" b="1" dirty="0" err="1" smtClean="0"/>
              <a:t>sshd</a:t>
            </a:r>
            <a:r>
              <a:rPr lang="en-IE" sz="3500" b="1" dirty="0" smtClean="0"/>
              <a:t> reload</a:t>
            </a:r>
            <a:r>
              <a:rPr lang="en-IE" sz="1800" dirty="0" smtClean="0"/>
              <a:t> </a:t>
            </a:r>
            <a:r>
              <a:rPr lang="en-IE" dirty="0" smtClean="0"/>
              <a:t>to load the 	new change.</a:t>
            </a:r>
          </a:p>
          <a:p>
            <a:pPr>
              <a:buNone/>
            </a:pPr>
            <a:r>
              <a:rPr lang="en-IE" sz="2800" dirty="0" smtClean="0"/>
              <a:t>	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 lnSpcReduction="10000"/>
          </a:bodyPr>
          <a:lstStyle/>
          <a:p>
            <a:r>
              <a:rPr lang="en-IE" b="1" dirty="0" smtClean="0"/>
              <a:t>SSH Brute-Force Attacks</a:t>
            </a:r>
          </a:p>
          <a:p>
            <a:pPr lvl="1"/>
            <a:r>
              <a:rPr lang="en-IE" dirty="0" smtClean="0"/>
              <a:t>Brute-force attacks are a common threat to Linux servers</a:t>
            </a:r>
          </a:p>
          <a:p>
            <a:pPr lvl="1"/>
            <a:r>
              <a:rPr lang="en-IE" dirty="0" smtClean="0"/>
              <a:t>Unless you impose strong password restrictions on the server, there’s no way of knowing if every user has a strong password</a:t>
            </a:r>
          </a:p>
          <a:p>
            <a:pPr lvl="1"/>
            <a:r>
              <a:rPr lang="en-IE" dirty="0" smtClean="0"/>
              <a:t>The best way to combat SSH brute-force attacks is to simply disable password authentication and use SSH keys</a:t>
            </a:r>
          </a:p>
          <a:p>
            <a:pPr lvl="1"/>
            <a:r>
              <a:rPr lang="en-IE" dirty="0" smtClean="0"/>
              <a:t>However, if you must use password authentication, there’s another way to protect against these attacks: </a:t>
            </a:r>
          </a:p>
          <a:p>
            <a:pPr lvl="1">
              <a:buNone/>
            </a:pPr>
            <a:r>
              <a:rPr lang="en-IE" dirty="0" smtClean="0"/>
              <a:t>	</a:t>
            </a:r>
            <a:r>
              <a:rPr lang="en-IE" b="1" dirty="0" smtClean="0"/>
              <a:t>a package named </a:t>
            </a:r>
            <a:r>
              <a:rPr lang="en-IE" sz="3200" b="1" u="sng" dirty="0" err="1" smtClean="0"/>
              <a:t>denyhosts</a:t>
            </a:r>
            <a:endParaRPr lang="en-IE" sz="3200" b="1" u="sng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b="1" dirty="0" smtClean="0"/>
              <a:t>SSH Brute-Force Attacks</a:t>
            </a:r>
          </a:p>
          <a:p>
            <a:pPr lvl="1"/>
            <a:r>
              <a:rPr lang="en-IE" b="1" dirty="0" err="1" smtClean="0"/>
              <a:t>denyhosts</a:t>
            </a:r>
            <a:r>
              <a:rPr lang="en-IE" sz="3200" b="1" dirty="0" smtClean="0"/>
              <a:t> </a:t>
            </a:r>
            <a:r>
              <a:rPr lang="en-IE" dirty="0" smtClean="0"/>
              <a:t>works by monitoring for failed SSH logins</a:t>
            </a:r>
          </a:p>
          <a:p>
            <a:pPr lvl="1"/>
            <a:r>
              <a:rPr lang="en-IE" dirty="0" smtClean="0"/>
              <a:t>When a host attempts to log in either as a user that doesn’t exist or too many times, that host is added to </a:t>
            </a:r>
            <a:r>
              <a:rPr lang="en-IE" b="1" dirty="0" smtClean="0"/>
              <a:t>/etc/</a:t>
            </a:r>
            <a:r>
              <a:rPr lang="en-IE" b="1" dirty="0" err="1" smtClean="0"/>
              <a:t>hosts.deny</a:t>
            </a:r>
            <a:r>
              <a:rPr lang="en-IE" dirty="0" smtClean="0"/>
              <a:t> and blocked from future SSH access </a:t>
            </a:r>
          </a:p>
          <a:p>
            <a:pPr lvl="1"/>
            <a:r>
              <a:rPr lang="en-IE" dirty="0" smtClean="0"/>
              <a:t>Also, if a host tries to log in as a valid user but fails too many times, the host is blocked                                           </a:t>
            </a:r>
            <a:endParaRPr lang="en-IE" b="1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SSH Security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 fontScale="92500" lnSpcReduction="10000"/>
          </a:bodyPr>
          <a:lstStyle/>
          <a:p>
            <a:r>
              <a:rPr lang="en-IE" b="1" dirty="0" smtClean="0"/>
              <a:t>SSH Brute-Force Attacks</a:t>
            </a:r>
          </a:p>
          <a:p>
            <a:pPr lvl="1"/>
            <a:r>
              <a:rPr lang="en-IE" dirty="0" smtClean="0"/>
              <a:t>However, with </a:t>
            </a:r>
            <a:r>
              <a:rPr lang="en-IE" b="1" dirty="0" err="1" smtClean="0"/>
              <a:t>denyhosts</a:t>
            </a:r>
            <a:r>
              <a:rPr lang="en-IE" sz="3200" b="1" dirty="0" smtClean="0"/>
              <a:t> </a:t>
            </a:r>
            <a:r>
              <a:rPr lang="en-IE" dirty="0" smtClean="0"/>
              <a:t>there are certain things you need to be aware of: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Any program that automatically modifies firewall rules is dangerous. </a:t>
            </a:r>
          </a:p>
          <a:p>
            <a:pPr marL="1371600" lvl="2" indent="-514350">
              <a:buNone/>
            </a:pPr>
            <a:r>
              <a:rPr lang="en-IE" dirty="0" smtClean="0"/>
              <a:t>An attacker can detect that such a tool exists they can remotely</a:t>
            </a:r>
          </a:p>
          <a:p>
            <a:pPr marL="1371600" lvl="2" indent="-514350">
              <a:buNone/>
            </a:pPr>
            <a:r>
              <a:rPr lang="en-IE" dirty="0" smtClean="0"/>
              <a:t>modify your firewall rules</a:t>
            </a:r>
            <a:endParaRPr lang="en-IE" b="1" dirty="0" smtClean="0"/>
          </a:p>
          <a:p>
            <a:pPr marL="971550" lvl="1" indent="-514350">
              <a:buNone/>
            </a:pPr>
            <a:r>
              <a:rPr lang="en-IE" dirty="0" smtClean="0"/>
              <a:t>2. Set your thresholds carefully</a:t>
            </a:r>
          </a:p>
          <a:p>
            <a:pPr>
              <a:buNone/>
            </a:pPr>
            <a:r>
              <a:rPr lang="en-IE" dirty="0" smtClean="0"/>
              <a:t>		</a:t>
            </a:r>
            <a:r>
              <a:rPr lang="en-IE" sz="2400" dirty="0" smtClean="0"/>
              <a:t>You might lock out valid users who forgot their password</a:t>
            </a:r>
          </a:p>
          <a:p>
            <a:pPr>
              <a:buNone/>
            </a:pPr>
            <a:r>
              <a:rPr lang="en-IE" sz="2800" dirty="0" smtClean="0"/>
              <a:t>	 3. </a:t>
            </a:r>
            <a:r>
              <a:rPr lang="en-IE" sz="2800" dirty="0" err="1" smtClean="0"/>
              <a:t>Botnets</a:t>
            </a:r>
            <a:r>
              <a:rPr lang="en-IE" sz="2800" dirty="0" smtClean="0"/>
              <a:t> know about </a:t>
            </a:r>
            <a:r>
              <a:rPr lang="en-IE" sz="2800" dirty="0" err="1" smtClean="0"/>
              <a:t>denyhosts</a:t>
            </a:r>
            <a:r>
              <a:rPr lang="en-IE" sz="2800" dirty="0" smtClean="0"/>
              <a:t> and can work around it</a:t>
            </a:r>
          </a:p>
          <a:p>
            <a:pPr>
              <a:buNone/>
            </a:pPr>
            <a:r>
              <a:rPr lang="en-IE" sz="2800" dirty="0" smtClean="0"/>
              <a:t>		</a:t>
            </a:r>
            <a:r>
              <a:rPr lang="en-IE" sz="2400" dirty="0" smtClean="0"/>
              <a:t>A particular host attack only a few times, or shift to a different host 	once the first is locked out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sz="2800" dirty="0" smtClean="0"/>
              <a:t>Gives you the ability to restrict access to services over the network.</a:t>
            </a:r>
          </a:p>
          <a:p>
            <a:r>
              <a:rPr lang="en-IE" sz="2800" dirty="0" smtClean="0"/>
              <a:t>With a firewall you could limit access to SSH, for instance, to hosts only within your internal network, while allowing HTTP access to everyone.</a:t>
            </a:r>
          </a:p>
          <a:p>
            <a:r>
              <a:rPr lang="en-IE" sz="2800" dirty="0" smtClean="0"/>
              <a:t>Two major types of firewalls used in an organization: </a:t>
            </a:r>
          </a:p>
          <a:p>
            <a:pPr lvl="1"/>
            <a:r>
              <a:rPr lang="en-IE" b="1" dirty="0" smtClean="0"/>
              <a:t>Hardware firewalls</a:t>
            </a:r>
          </a:p>
          <a:p>
            <a:pPr lvl="1"/>
            <a:r>
              <a:rPr lang="en-IE" b="1" dirty="0" smtClean="0"/>
              <a:t>Software firewalls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b="1" dirty="0" smtClean="0"/>
              <a:t>Hardware Firewall</a:t>
            </a:r>
          </a:p>
          <a:p>
            <a:r>
              <a:rPr lang="en-IE" dirty="0" smtClean="0"/>
              <a:t>Stand-alone machine that sits between your hosts &amp; another network (often the Internet)</a:t>
            </a:r>
          </a:p>
          <a:p>
            <a:r>
              <a:rPr lang="en-IE" dirty="0" smtClean="0"/>
              <a:t>Configured with a set of rules to control what access is allowed</a:t>
            </a:r>
          </a:p>
          <a:p>
            <a:pPr>
              <a:buNone/>
            </a:pPr>
            <a:r>
              <a:rPr lang="en-IE" b="1" dirty="0" smtClean="0"/>
              <a:t>Software Firewall</a:t>
            </a:r>
            <a:endParaRPr lang="en-IE" dirty="0" smtClean="0"/>
          </a:p>
          <a:p>
            <a:r>
              <a:rPr lang="en-IE" dirty="0" smtClean="0"/>
              <a:t>A program that is run on a host itself and has a similar ability to restrict access, except in this case it applies only to that specific host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dirty="0" smtClean="0"/>
              <a:t>Many organisations deploy both types of Firewalls</a:t>
            </a:r>
          </a:p>
          <a:p>
            <a:pPr lvl="1"/>
            <a:r>
              <a:rPr lang="en-IE" dirty="0" smtClean="0"/>
              <a:t>in line with the “</a:t>
            </a:r>
            <a:r>
              <a:rPr lang="en-IE" b="1" dirty="0" smtClean="0"/>
              <a:t>Provide layers of protection</a:t>
            </a:r>
            <a:r>
              <a:rPr lang="en-IE" dirty="0" smtClean="0"/>
              <a:t>” security principle</a:t>
            </a:r>
          </a:p>
          <a:p>
            <a:r>
              <a:rPr lang="en-IE" dirty="0" smtClean="0"/>
              <a:t>Hardware firewalls often double as the gateway for a particular network &amp; help restrict access in and out of the network </a:t>
            </a:r>
          </a:p>
          <a:p>
            <a:r>
              <a:rPr lang="en-IE" dirty="0" smtClean="0"/>
              <a:t>Software firewalls on each host help reinforce the hardware firewall rules &amp; can provide additional protection from hosts inside their own network (hardware firewall can’t do this)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b="1" dirty="0" err="1" smtClean="0"/>
              <a:t>ufw</a:t>
            </a:r>
            <a:r>
              <a:rPr lang="en-IE" dirty="0" smtClean="0"/>
              <a:t> – firewall tool</a:t>
            </a:r>
          </a:p>
          <a:p>
            <a:pPr lvl="1"/>
            <a:r>
              <a:rPr lang="en-IE" dirty="0" smtClean="0"/>
              <a:t>Aims to simplify firewall administration in Ubuntu by providing a front end to </a:t>
            </a:r>
            <a:r>
              <a:rPr lang="en-IE" b="1" dirty="0" err="1" smtClean="0"/>
              <a:t>iptables</a:t>
            </a:r>
            <a:r>
              <a:rPr lang="en-IE" dirty="0" smtClean="0"/>
              <a:t> commands</a:t>
            </a:r>
          </a:p>
          <a:p>
            <a:pPr lvl="2"/>
            <a:r>
              <a:rPr lang="en-IE" b="1" dirty="0" err="1" smtClean="0"/>
              <a:t>iptables</a:t>
            </a:r>
            <a:r>
              <a:rPr lang="en-IE" b="1" dirty="0" smtClean="0"/>
              <a:t> </a:t>
            </a:r>
            <a:r>
              <a:rPr lang="en-IE" dirty="0" smtClean="0"/>
              <a:t>supports </a:t>
            </a:r>
            <a:r>
              <a:rPr lang="en-IE" dirty="0" err="1" smtClean="0"/>
              <a:t>stateful</a:t>
            </a:r>
            <a:r>
              <a:rPr lang="en-IE" dirty="0" smtClean="0"/>
              <a:t> packet matching</a:t>
            </a:r>
          </a:p>
          <a:p>
            <a:pPr lvl="2">
              <a:buFont typeface="Symbol"/>
              <a:buChar char="Þ"/>
            </a:pPr>
            <a:r>
              <a:rPr lang="en-IE" dirty="0" smtClean="0"/>
              <a:t>It monitors &amp; can identify traffic as belonging to a particular pair of hosts &amp; can keep track of the state of that connection. </a:t>
            </a:r>
          </a:p>
          <a:p>
            <a:pPr lvl="2">
              <a:buFont typeface="Symbol"/>
              <a:buChar char="Þ"/>
            </a:pPr>
            <a:r>
              <a:rPr lang="en-IE" b="1" dirty="0" smtClean="0"/>
              <a:t> </a:t>
            </a:r>
            <a:r>
              <a:rPr lang="en-IE" dirty="0" smtClean="0"/>
              <a:t>You can then define rules that activate based on these states.</a:t>
            </a:r>
            <a:endParaRPr lang="en-IE" smtClean="0"/>
          </a:p>
          <a:p>
            <a:pPr lvl="2">
              <a:buNone/>
            </a:pPr>
            <a:endParaRPr lang="en-IE" b="1" dirty="0" smtClean="0"/>
          </a:p>
          <a:p>
            <a:pPr lvl="1"/>
            <a:r>
              <a:rPr lang="en-IE" b="1" dirty="0" err="1" smtClean="0"/>
              <a:t>ufw</a:t>
            </a:r>
            <a:r>
              <a:rPr lang="en-IE" dirty="0" smtClean="0"/>
              <a:t> program installed by default but will be disabled.</a:t>
            </a:r>
          </a:p>
          <a:p>
            <a:pPr lvl="1"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 fontScale="92500" lnSpcReduction="10000"/>
          </a:bodyPr>
          <a:lstStyle/>
          <a:p>
            <a:r>
              <a:rPr lang="en-IE" b="1" dirty="0" err="1" smtClean="0"/>
              <a:t>ufw</a:t>
            </a:r>
            <a:r>
              <a:rPr lang="en-IE" dirty="0" smtClean="0"/>
              <a:t> commands</a:t>
            </a:r>
          </a:p>
          <a:p>
            <a:pPr lvl="1"/>
            <a:r>
              <a:rPr lang="en-IE" b="1" dirty="0" smtClean="0"/>
              <a:t>enable and disable</a:t>
            </a:r>
          </a:p>
          <a:p>
            <a:pPr lvl="1">
              <a:buNone/>
            </a:pPr>
            <a:r>
              <a:rPr lang="en-IE" dirty="0" smtClean="0"/>
              <a:t>	</a:t>
            </a:r>
            <a:r>
              <a:rPr lang="en-IE" sz="2400" dirty="0" smtClean="0"/>
              <a:t>By default </a:t>
            </a:r>
            <a:r>
              <a:rPr lang="en-IE" sz="2400" b="1" dirty="0" err="1" smtClean="0"/>
              <a:t>ufw</a:t>
            </a:r>
            <a:r>
              <a:rPr lang="en-IE" sz="2400" dirty="0" smtClean="0"/>
              <a:t> is disabled, so if you wanted to enable it, you would type </a:t>
            </a:r>
            <a:r>
              <a:rPr lang="en-IE" sz="2400" b="1" dirty="0" err="1" smtClean="0"/>
              <a:t>sudo</a:t>
            </a:r>
            <a:r>
              <a:rPr lang="en-IE" sz="2400" b="1" dirty="0" smtClean="0"/>
              <a:t> </a:t>
            </a:r>
            <a:r>
              <a:rPr lang="en-IE" sz="2400" b="1" dirty="0" err="1" smtClean="0"/>
              <a:t>ufw</a:t>
            </a:r>
            <a:r>
              <a:rPr lang="en-IE" sz="2400" b="1" dirty="0" smtClean="0"/>
              <a:t> enable</a:t>
            </a:r>
            <a:r>
              <a:rPr lang="en-IE" sz="2400" dirty="0" smtClean="0"/>
              <a:t>.</a:t>
            </a:r>
          </a:p>
          <a:p>
            <a:pPr lvl="1"/>
            <a:r>
              <a:rPr lang="en-IE" b="1" dirty="0" smtClean="0"/>
              <a:t>status</a:t>
            </a:r>
          </a:p>
          <a:p>
            <a:pPr>
              <a:buNone/>
            </a:pPr>
            <a:r>
              <a:rPr lang="en-IE" sz="2400" dirty="0" smtClean="0"/>
              <a:t>		Tells you if </a:t>
            </a:r>
            <a:r>
              <a:rPr lang="en-IE" sz="2400" dirty="0" err="1" smtClean="0"/>
              <a:t>ufw</a:t>
            </a:r>
            <a:r>
              <a:rPr lang="en-IE" sz="2400" dirty="0" smtClean="0"/>
              <a:t> is enabled &amp; the rules you have defined</a:t>
            </a:r>
          </a:p>
          <a:p>
            <a:pPr lvl="1"/>
            <a:r>
              <a:rPr lang="en-IE" b="1" dirty="0" smtClean="0"/>
              <a:t>default</a:t>
            </a:r>
            <a:endParaRPr lang="en-IE" dirty="0" smtClean="0"/>
          </a:p>
          <a:p>
            <a:pPr>
              <a:buNone/>
            </a:pPr>
            <a:r>
              <a:rPr lang="en-IE" b="1" dirty="0" smtClean="0"/>
              <a:t>	</a:t>
            </a:r>
            <a:r>
              <a:rPr lang="en-IE" dirty="0" smtClean="0"/>
              <a:t> 	</a:t>
            </a:r>
            <a:r>
              <a:rPr lang="en-IE" sz="2400" dirty="0" smtClean="0"/>
              <a:t>Defines the default policy of your firewall (whether by default all 	packets are allowed or denied)</a:t>
            </a:r>
          </a:p>
          <a:p>
            <a:pPr>
              <a:buNone/>
            </a:pPr>
            <a:r>
              <a:rPr lang="en-IE" sz="2400" dirty="0" smtClean="0"/>
              <a:t>		A firewall is more secure if you deny all packets by</a:t>
            </a:r>
          </a:p>
          <a:p>
            <a:pPr>
              <a:buNone/>
            </a:pPr>
            <a:r>
              <a:rPr lang="en-IE" sz="2400" dirty="0" smtClean="0"/>
              <a:t>		default, and then enable services as you need to</a:t>
            </a:r>
          </a:p>
          <a:p>
            <a:pPr>
              <a:buNone/>
            </a:pPr>
            <a:r>
              <a:rPr lang="en-IE" sz="2400" dirty="0" smtClean="0"/>
              <a:t>		Syntax: 	 </a:t>
            </a:r>
            <a:r>
              <a:rPr lang="en-IE" sz="2400" b="1" dirty="0" err="1" smtClean="0"/>
              <a:t>ufw</a:t>
            </a:r>
            <a:r>
              <a:rPr lang="en-IE" sz="2400" b="1" dirty="0" smtClean="0"/>
              <a:t> default deny</a:t>
            </a:r>
            <a:r>
              <a:rPr lang="en-IE" sz="2400" dirty="0" smtClean="0"/>
              <a:t> or </a:t>
            </a:r>
            <a:r>
              <a:rPr lang="en-IE" sz="2400" b="1" dirty="0" err="1" smtClean="0"/>
              <a:t>ufw</a:t>
            </a:r>
            <a:r>
              <a:rPr lang="en-IE" sz="2400" b="1" dirty="0" smtClean="0"/>
              <a:t> default allow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General Security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Provide layers of protection</a:t>
            </a:r>
            <a:endParaRPr lang="en-IE" dirty="0" smtClean="0"/>
          </a:p>
          <a:p>
            <a:pPr lvl="1"/>
            <a:r>
              <a:rPr lang="en-IE" dirty="0" smtClean="0"/>
              <a:t>The best security occurs in layers</a:t>
            </a:r>
          </a:p>
          <a:p>
            <a:pPr lvl="1"/>
            <a:r>
              <a:rPr lang="en-IE" dirty="0" smtClean="0"/>
              <a:t>You want </a:t>
            </a:r>
            <a:r>
              <a:rPr lang="en-IE" dirty="0"/>
              <a:t>multiple layers of </a:t>
            </a:r>
            <a:r>
              <a:rPr lang="en-IE" dirty="0" smtClean="0"/>
              <a:t>defence</a:t>
            </a:r>
          </a:p>
          <a:p>
            <a:pPr lvl="1"/>
            <a:r>
              <a:rPr lang="en-IE" dirty="0"/>
              <a:t>e</a:t>
            </a:r>
            <a:r>
              <a:rPr lang="en-IE" dirty="0" smtClean="0"/>
              <a:t>.g. a </a:t>
            </a:r>
            <a:r>
              <a:rPr lang="en-IE" dirty="0"/>
              <a:t>firewall between you </a:t>
            </a:r>
            <a:r>
              <a:rPr lang="en-IE" dirty="0" smtClean="0"/>
              <a:t>and the </a:t>
            </a:r>
            <a:r>
              <a:rPr lang="en-IE" dirty="0"/>
              <a:t>outside world, a local software firewall, strong passwords, </a:t>
            </a:r>
            <a:r>
              <a:rPr lang="en-IE" dirty="0" smtClean="0"/>
              <a:t>and </a:t>
            </a:r>
            <a:r>
              <a:rPr lang="en-IE" dirty="0" err="1" smtClean="0"/>
              <a:t>sudo</a:t>
            </a:r>
            <a:r>
              <a:rPr lang="en-IE" dirty="0" smtClean="0"/>
              <a:t> </a:t>
            </a:r>
            <a:r>
              <a:rPr lang="en-IE" dirty="0"/>
              <a:t>roles</a:t>
            </a:r>
            <a:r>
              <a:rPr lang="en-IE" dirty="0" smtClean="0"/>
              <a:t>.</a:t>
            </a:r>
          </a:p>
          <a:p>
            <a:pPr>
              <a:buNone/>
            </a:pPr>
            <a:r>
              <a:rPr lang="en-IE" dirty="0" smtClean="0"/>
              <a:t>	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 lnSpcReduction="10000"/>
          </a:bodyPr>
          <a:lstStyle/>
          <a:p>
            <a:r>
              <a:rPr lang="en-IE" b="1" dirty="0" err="1" smtClean="0"/>
              <a:t>ufw</a:t>
            </a:r>
            <a:r>
              <a:rPr lang="en-IE" dirty="0" smtClean="0"/>
              <a:t> commands</a:t>
            </a:r>
          </a:p>
          <a:p>
            <a:pPr lvl="1"/>
            <a:r>
              <a:rPr lang="en-IE" b="1" dirty="0" smtClean="0"/>
              <a:t>Logging</a:t>
            </a:r>
          </a:p>
          <a:p>
            <a:pPr>
              <a:buNone/>
            </a:pPr>
            <a:r>
              <a:rPr lang="en-IE" sz="2400" b="1" dirty="0" smtClean="0"/>
              <a:t>		</a:t>
            </a:r>
            <a:r>
              <a:rPr lang="en-IE" sz="2400" dirty="0" smtClean="0"/>
              <a:t>Decides whether logs of anything it blocks along with anything 	against your default policy</a:t>
            </a:r>
          </a:p>
          <a:p>
            <a:pPr>
              <a:buNone/>
            </a:pPr>
            <a:r>
              <a:rPr lang="en-IE" sz="2400" dirty="0" smtClean="0"/>
              <a:t>		To enable logging: </a:t>
            </a:r>
            <a:r>
              <a:rPr lang="en-IE" sz="2400" b="1" dirty="0" err="1" smtClean="0"/>
              <a:t>ufw</a:t>
            </a:r>
            <a:r>
              <a:rPr lang="en-IE" sz="2400" b="1" dirty="0" smtClean="0"/>
              <a:t> logging on</a:t>
            </a:r>
            <a:r>
              <a:rPr lang="en-IE" sz="2400" dirty="0" smtClean="0"/>
              <a:t>. To disable: </a:t>
            </a:r>
            <a:r>
              <a:rPr lang="en-IE" sz="2400" b="1" dirty="0" err="1" smtClean="0"/>
              <a:t>ufw</a:t>
            </a:r>
            <a:r>
              <a:rPr lang="en-IE" sz="2400" b="1" dirty="0" smtClean="0"/>
              <a:t> logging off</a:t>
            </a:r>
          </a:p>
          <a:p>
            <a:pPr lvl="1"/>
            <a:r>
              <a:rPr lang="en-IE" b="1" dirty="0" smtClean="0"/>
              <a:t>allow and deny</a:t>
            </a:r>
          </a:p>
          <a:p>
            <a:pPr lvl="1">
              <a:buNone/>
            </a:pPr>
            <a:r>
              <a:rPr lang="en-IE" sz="2400" b="1" dirty="0" smtClean="0"/>
              <a:t>	</a:t>
            </a:r>
            <a:r>
              <a:rPr lang="en-IE" sz="2400" dirty="0" smtClean="0"/>
              <a:t>Define your firewall rules</a:t>
            </a:r>
          </a:p>
          <a:p>
            <a:pPr lvl="1">
              <a:buNone/>
            </a:pPr>
            <a:r>
              <a:rPr lang="en-IE" sz="2400" dirty="0" smtClean="0"/>
              <a:t>	Command Syntax will be discussed later</a:t>
            </a:r>
          </a:p>
          <a:p>
            <a:pPr lvl="1"/>
            <a:r>
              <a:rPr lang="en-IE" b="1" dirty="0" smtClean="0"/>
              <a:t>delete allow and delete deny</a:t>
            </a:r>
          </a:p>
          <a:p>
            <a:pPr lvl="1">
              <a:buNone/>
            </a:pPr>
            <a:r>
              <a:rPr lang="en-IE" sz="2400" dirty="0" smtClean="0"/>
              <a:t>	 Undo a particular firewall rule</a:t>
            </a:r>
          </a:p>
          <a:p>
            <a:pPr>
              <a:buNone/>
            </a:pPr>
            <a:r>
              <a:rPr lang="en-IE" sz="2400" dirty="0" smtClean="0"/>
              <a:t>	       Copy the same command you used to create the rule and then 	add delete to the very beginning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b="1" dirty="0" err="1" smtClean="0"/>
              <a:t>ufw</a:t>
            </a:r>
            <a:r>
              <a:rPr lang="en-IE" dirty="0" smtClean="0"/>
              <a:t> </a:t>
            </a:r>
            <a:r>
              <a:rPr lang="en-IE" b="1" dirty="0" smtClean="0"/>
              <a:t>Rule Syntax</a:t>
            </a:r>
          </a:p>
          <a:p>
            <a:pPr lvl="1"/>
            <a:r>
              <a:rPr lang="en-IE" b="1" dirty="0" err="1" smtClean="0"/>
              <a:t>ufw</a:t>
            </a:r>
            <a:r>
              <a:rPr lang="en-IE" b="1" dirty="0" smtClean="0"/>
              <a:t> allow 53 </a:t>
            </a:r>
            <a:r>
              <a:rPr lang="en-IE" dirty="0" smtClean="0"/>
              <a:t>– Opens port 53 (allows DNS Servers)</a:t>
            </a:r>
          </a:p>
          <a:p>
            <a:pPr lvl="1"/>
            <a:r>
              <a:rPr lang="en-IE" b="1" dirty="0" err="1" smtClean="0"/>
              <a:t>ufw</a:t>
            </a:r>
            <a:r>
              <a:rPr lang="en-IE" b="1" dirty="0" smtClean="0"/>
              <a:t> allow domain</a:t>
            </a:r>
            <a:r>
              <a:rPr lang="en-IE" dirty="0" smtClean="0"/>
              <a:t> </a:t>
            </a:r>
          </a:p>
          <a:p>
            <a:pPr lvl="2"/>
            <a:r>
              <a:rPr lang="en-IE" dirty="0" smtClean="0"/>
              <a:t>Also opens Port 53 – service names for ports are defined in </a:t>
            </a:r>
            <a:r>
              <a:rPr lang="en-IE" b="1" dirty="0" smtClean="0"/>
              <a:t>etc/services</a:t>
            </a:r>
            <a:r>
              <a:rPr lang="en-IE" dirty="0" smtClean="0"/>
              <a:t> file</a:t>
            </a:r>
          </a:p>
          <a:p>
            <a:pPr lvl="1"/>
            <a:r>
              <a:rPr lang="en-IE" b="1" dirty="0" err="1" smtClean="0"/>
              <a:t>ufw</a:t>
            </a:r>
            <a:r>
              <a:rPr lang="en-IE" b="1" dirty="0" smtClean="0"/>
              <a:t> allow </a:t>
            </a:r>
            <a:r>
              <a:rPr lang="en-IE" b="1" dirty="0" err="1" smtClean="0"/>
              <a:t>smtp</a:t>
            </a:r>
            <a:r>
              <a:rPr lang="en-IE" dirty="0" smtClean="0"/>
              <a:t> </a:t>
            </a:r>
          </a:p>
          <a:p>
            <a:pPr lvl="2"/>
            <a:r>
              <a:rPr lang="en-IE" dirty="0" smtClean="0"/>
              <a:t>This opens port 25 for </a:t>
            </a:r>
            <a:r>
              <a:rPr lang="en-IE" dirty="0" err="1" smtClean="0"/>
              <a:t>smtp</a:t>
            </a:r>
            <a:r>
              <a:rPr lang="en-IE" dirty="0" smtClean="0"/>
              <a:t> service </a:t>
            </a:r>
            <a:r>
              <a:rPr lang="en-IE" b="1" dirty="0" smtClean="0"/>
              <a:t>&amp;</a:t>
            </a:r>
            <a:r>
              <a:rPr lang="en-IE" dirty="0" smtClean="0"/>
              <a:t> allows only TCP traffic through (Remember: SMTP Service operates over TCP)</a:t>
            </a:r>
          </a:p>
          <a:p>
            <a:pPr lvl="1"/>
            <a:r>
              <a:rPr lang="en-IE" dirty="0" smtClean="0"/>
              <a:t>Using This name-based access makes it really simple to define rules because you don’t need to concern yourself as much with ports as with service names.</a:t>
            </a:r>
          </a:p>
          <a:p>
            <a:pPr lvl="1">
              <a:buNone/>
            </a:pPr>
            <a:endParaRPr lang="en-IE" b="1" dirty="0" smtClean="0"/>
          </a:p>
          <a:p>
            <a:pPr lvl="2"/>
            <a:endParaRPr lang="en-IE" dirty="0" smtClean="0"/>
          </a:p>
          <a:p>
            <a:pPr lvl="1"/>
            <a:endParaRPr lang="en-IE" sz="24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b="1" dirty="0" smtClean="0"/>
              <a:t>Extended </a:t>
            </a:r>
            <a:r>
              <a:rPr lang="en-IE" b="1" dirty="0" err="1" smtClean="0"/>
              <a:t>ufw</a:t>
            </a:r>
            <a:r>
              <a:rPr lang="en-IE" b="1" dirty="0" smtClean="0"/>
              <a:t> Rules</a:t>
            </a:r>
          </a:p>
          <a:p>
            <a:pPr lvl="1"/>
            <a:r>
              <a:rPr lang="en-IE" dirty="0" smtClean="0"/>
              <a:t>Allow you to lock down specific services more than basic </a:t>
            </a:r>
            <a:r>
              <a:rPr lang="en-IE" b="1" dirty="0" err="1" smtClean="0"/>
              <a:t>ufw</a:t>
            </a:r>
            <a:r>
              <a:rPr lang="en-IE" dirty="0" smtClean="0"/>
              <a:t> rules so that only certain hosts can access them</a:t>
            </a:r>
          </a:p>
          <a:p>
            <a:pPr lvl="1"/>
            <a:r>
              <a:rPr lang="en-IE" dirty="0" smtClean="0"/>
              <a:t>With basic rules ports that you open are by default open to everyone</a:t>
            </a:r>
          </a:p>
          <a:p>
            <a:pPr lvl="1"/>
            <a:r>
              <a:rPr lang="en-IE" dirty="0" smtClean="0"/>
              <a:t>Example: to limit access based on IP address to an intranet site, like an internal wiki</a:t>
            </a:r>
          </a:p>
          <a:p>
            <a:pPr lvl="2"/>
            <a:r>
              <a:rPr lang="en-IE" dirty="0" smtClean="0"/>
              <a:t>If you use a wiki for your internal documentation, you won’t want the entire world to read it. </a:t>
            </a:r>
          </a:p>
          <a:p>
            <a:pPr lvl="2"/>
            <a:r>
              <a:rPr lang="en-IE" dirty="0" smtClean="0"/>
              <a:t>You might even host a wiki just for a particular group of users and want to restrict access so that only their network can see it</a:t>
            </a:r>
          </a:p>
          <a:p>
            <a:pPr lvl="1"/>
            <a:endParaRPr lang="en-IE" b="1" dirty="0" smtClean="0"/>
          </a:p>
          <a:p>
            <a:pPr lvl="2"/>
            <a:endParaRPr lang="en-IE" dirty="0" smtClean="0"/>
          </a:p>
          <a:p>
            <a:pPr lvl="1"/>
            <a:endParaRPr lang="en-IE" sz="2400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b="1" dirty="0" smtClean="0"/>
              <a:t>Extended </a:t>
            </a:r>
            <a:r>
              <a:rPr lang="en-IE" b="1" dirty="0" err="1" smtClean="0"/>
              <a:t>ufw</a:t>
            </a:r>
            <a:r>
              <a:rPr lang="en-IE" b="1" dirty="0" smtClean="0"/>
              <a:t> Rules</a:t>
            </a:r>
          </a:p>
          <a:p>
            <a:pPr lvl="1"/>
            <a:r>
              <a:rPr lang="en-IE" dirty="0" smtClean="0"/>
              <a:t>We must use</a:t>
            </a:r>
            <a:r>
              <a:rPr lang="en-IE" b="1" dirty="0" smtClean="0"/>
              <a:t> </a:t>
            </a:r>
            <a:r>
              <a:rPr lang="en-IE" dirty="0" smtClean="0"/>
              <a:t>extended </a:t>
            </a:r>
            <a:r>
              <a:rPr lang="en-IE" dirty="0" err="1" smtClean="0"/>
              <a:t>ufw</a:t>
            </a:r>
            <a:r>
              <a:rPr lang="en-IE" dirty="0" smtClean="0"/>
              <a:t> syntax</a:t>
            </a:r>
          </a:p>
          <a:p>
            <a:pPr lvl="1">
              <a:buNone/>
            </a:pPr>
            <a:r>
              <a:rPr lang="en-IE" b="1" dirty="0" smtClean="0"/>
              <a:t>	=&gt; </a:t>
            </a:r>
            <a:r>
              <a:rPr lang="en-IE" dirty="0" smtClean="0"/>
              <a:t>specify the protocol and port number explicitly</a:t>
            </a:r>
          </a:p>
          <a:p>
            <a:pPr lvl="1">
              <a:buNone/>
            </a:pPr>
            <a:r>
              <a:rPr lang="en-IE" b="1" dirty="0" smtClean="0"/>
              <a:t>	=&gt; </a:t>
            </a:r>
            <a:r>
              <a:rPr lang="en-IE" dirty="0" smtClean="0"/>
              <a:t>you can’t use the same shortcuts as in the simpler commands</a:t>
            </a:r>
          </a:p>
          <a:p>
            <a:pPr lvl="1">
              <a:buNone/>
            </a:pPr>
            <a:r>
              <a:rPr lang="en-IE" b="1" dirty="0" smtClean="0"/>
              <a:t>	Example: </a:t>
            </a:r>
            <a:r>
              <a:rPr lang="en-IE" dirty="0" smtClean="0"/>
              <a:t>Command to limit Web Access (port 80) to just the 10.1.1.0 network</a:t>
            </a:r>
          </a:p>
          <a:p>
            <a:pPr lvl="1">
              <a:buNone/>
            </a:pPr>
            <a:r>
              <a:rPr lang="en-IE" b="1" dirty="0" smtClean="0"/>
              <a:t>		</a:t>
            </a:r>
            <a:r>
              <a:rPr lang="en-IE" b="1" dirty="0" err="1" smtClean="0"/>
              <a:t>ufw</a:t>
            </a:r>
            <a:r>
              <a:rPr lang="en-IE" b="1" dirty="0" smtClean="0"/>
              <a:t> allow proto </a:t>
            </a:r>
            <a:r>
              <a:rPr lang="en-IE" b="1" dirty="0" err="1" smtClean="0"/>
              <a:t>tcp</a:t>
            </a:r>
            <a:r>
              <a:rPr lang="en-IE" b="1" dirty="0" smtClean="0"/>
              <a:t> from 10.1.1.0/24 to any port 80</a:t>
            </a:r>
          </a:p>
          <a:p>
            <a:pPr lvl="2"/>
            <a:endParaRPr lang="en-IE" dirty="0" smtClean="0"/>
          </a:p>
          <a:p>
            <a:pPr lvl="1"/>
            <a:endParaRPr lang="en-IE" sz="2400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b="1" dirty="0" smtClean="0"/>
              <a:t>Extended </a:t>
            </a:r>
            <a:r>
              <a:rPr lang="en-IE" b="1" dirty="0" err="1" smtClean="0"/>
              <a:t>ufw</a:t>
            </a:r>
            <a:r>
              <a:rPr lang="en-IE" b="1" dirty="0" smtClean="0"/>
              <a:t> Rules</a:t>
            </a:r>
          </a:p>
          <a:p>
            <a:pPr lvl="1">
              <a:buNone/>
            </a:pPr>
            <a:r>
              <a:rPr lang="en-IE" b="1" dirty="0" err="1" smtClean="0"/>
              <a:t>ufw</a:t>
            </a:r>
            <a:r>
              <a:rPr lang="en-IE" b="1" dirty="0" smtClean="0"/>
              <a:t> allow proto </a:t>
            </a:r>
            <a:r>
              <a:rPr lang="en-IE" b="1" dirty="0" err="1" smtClean="0"/>
              <a:t>tcp</a:t>
            </a:r>
            <a:r>
              <a:rPr lang="en-IE" b="1" dirty="0" smtClean="0"/>
              <a:t> from 10.1.1.0/24 to any port 80</a:t>
            </a:r>
          </a:p>
          <a:p>
            <a:pPr lvl="1"/>
            <a:r>
              <a:rPr lang="en-IE" b="1" dirty="0" smtClean="0"/>
              <a:t>proto </a:t>
            </a:r>
            <a:r>
              <a:rPr lang="en-IE" b="1" dirty="0" err="1" smtClean="0"/>
              <a:t>tcp</a:t>
            </a:r>
            <a:r>
              <a:rPr lang="en-IE" b="1" dirty="0" smtClean="0"/>
              <a:t>: </a:t>
            </a:r>
            <a:r>
              <a:rPr lang="en-IE" dirty="0" smtClean="0"/>
              <a:t>defines whether rule applies to TCP or UDP</a:t>
            </a:r>
          </a:p>
          <a:p>
            <a:pPr lvl="1"/>
            <a:r>
              <a:rPr lang="en-IE" b="1" dirty="0" smtClean="0"/>
              <a:t>from 10.1.1.0/24:</a:t>
            </a:r>
            <a:r>
              <a:rPr lang="en-IE" dirty="0" smtClean="0"/>
              <a:t> what networks this rule applies to</a:t>
            </a:r>
          </a:p>
          <a:p>
            <a:pPr lvl="1"/>
            <a:r>
              <a:rPr lang="en-IE" b="1" dirty="0" smtClean="0"/>
              <a:t>to any port 80</a:t>
            </a:r>
            <a:r>
              <a:rPr lang="en-IE" dirty="0" smtClean="0"/>
              <a:t>: rule applies to port 80 on any destination address on the machine</a:t>
            </a:r>
            <a:endParaRPr lang="en-IE" b="1" dirty="0" smtClean="0"/>
          </a:p>
          <a:p>
            <a:pPr lvl="2"/>
            <a:endParaRPr lang="en-IE" dirty="0" smtClean="0"/>
          </a:p>
          <a:p>
            <a:pPr lvl="1"/>
            <a:endParaRPr lang="en-IE" sz="2400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b="1" dirty="0" smtClean="0"/>
              <a:t>Extended </a:t>
            </a:r>
            <a:r>
              <a:rPr lang="en-IE" b="1" dirty="0" err="1" smtClean="0"/>
              <a:t>ufw</a:t>
            </a:r>
            <a:r>
              <a:rPr lang="en-IE" b="1" dirty="0" smtClean="0"/>
              <a:t> Rules</a:t>
            </a:r>
          </a:p>
          <a:p>
            <a:r>
              <a:rPr lang="en-IE" b="1" dirty="0" smtClean="0"/>
              <a:t>Example: </a:t>
            </a:r>
            <a:r>
              <a:rPr lang="en-IE" dirty="0" smtClean="0"/>
              <a:t>you’re running an external SMTP (mail) server &amp; you notice that a host inside your network at 10.1.1.75 appears to be infected with a virus &amp; is flooding your mail server with invalid messages. </a:t>
            </a:r>
          </a:p>
          <a:p>
            <a:pPr>
              <a:buNone/>
            </a:pPr>
            <a:r>
              <a:rPr lang="en-IE" dirty="0" smtClean="0"/>
              <a:t>	To block just that IP address, you would type:</a:t>
            </a:r>
          </a:p>
          <a:p>
            <a:pPr lvl="1"/>
            <a:r>
              <a:rPr lang="en-IE" b="1" dirty="0" err="1" smtClean="0"/>
              <a:t>ufw</a:t>
            </a:r>
            <a:r>
              <a:rPr lang="en-IE" b="1" dirty="0" smtClean="0"/>
              <a:t> deny proto </a:t>
            </a:r>
            <a:r>
              <a:rPr lang="en-IE" b="1" dirty="0" err="1" smtClean="0"/>
              <a:t>tcp</a:t>
            </a:r>
            <a:r>
              <a:rPr lang="en-IE" b="1" dirty="0" smtClean="0"/>
              <a:t> from 10.1.1.75 to any port 25</a:t>
            </a:r>
          </a:p>
          <a:p>
            <a:pPr lvl="1">
              <a:buNone/>
            </a:pPr>
            <a:r>
              <a:rPr lang="en-IE" sz="3200" dirty="0" smtClean="0"/>
              <a:t>To block all packets from that host, not just SMTP:</a:t>
            </a:r>
          </a:p>
          <a:p>
            <a:pPr lvl="1"/>
            <a:r>
              <a:rPr lang="en-IE" sz="2400" b="1" dirty="0" err="1" smtClean="0"/>
              <a:t>ufw</a:t>
            </a:r>
            <a:r>
              <a:rPr lang="en-IE" sz="2400" b="1" dirty="0" smtClean="0"/>
              <a:t> deny from 10.1.1.75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Firewalls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IE" b="1" dirty="0" smtClean="0"/>
              <a:t>Extended </a:t>
            </a:r>
            <a:r>
              <a:rPr lang="en-IE" b="1" dirty="0" err="1" smtClean="0"/>
              <a:t>ufw</a:t>
            </a:r>
            <a:r>
              <a:rPr lang="en-IE" b="1" dirty="0" smtClean="0"/>
              <a:t> Rules</a:t>
            </a:r>
          </a:p>
          <a:p>
            <a:r>
              <a:rPr lang="en-IE" dirty="0" smtClean="0"/>
              <a:t>Once the virus has been removed and the host is back to normal, you can remove the rule with:</a:t>
            </a:r>
          </a:p>
          <a:p>
            <a:pPr lvl="1"/>
            <a:r>
              <a:rPr lang="en-IE" sz="2400" b="1" dirty="0" err="1" smtClean="0"/>
              <a:t>ufw</a:t>
            </a:r>
            <a:r>
              <a:rPr lang="en-IE" sz="2400" b="1" dirty="0" smtClean="0"/>
              <a:t> delete deny proto </a:t>
            </a:r>
            <a:r>
              <a:rPr lang="en-IE" sz="2400" b="1" dirty="0" err="1" smtClean="0"/>
              <a:t>tcp</a:t>
            </a:r>
            <a:r>
              <a:rPr lang="en-IE" sz="2400" b="1" dirty="0" smtClean="0"/>
              <a:t> from 10.1.1.75 to any port 25</a:t>
            </a:r>
          </a:p>
          <a:p>
            <a:r>
              <a:rPr lang="en-IE" dirty="0" smtClean="0"/>
              <a:t>Or, if you dropped all packets from the host, this command would remove it:</a:t>
            </a:r>
          </a:p>
          <a:p>
            <a:pPr lvl="1"/>
            <a:r>
              <a:rPr lang="en-IE" b="1" dirty="0" err="1" smtClean="0"/>
              <a:t>ufw</a:t>
            </a:r>
            <a:r>
              <a:rPr lang="en-IE" b="1" dirty="0" smtClean="0"/>
              <a:t> delete deny from 10.1.1.75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ufw</a:t>
            </a:r>
            <a:r>
              <a:rPr lang="en-IE" dirty="0" smtClean="0"/>
              <a:t> 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Please see the accompanying </a:t>
            </a:r>
            <a:r>
              <a:rPr lang="en-IE" dirty="0" err="1" smtClean="0"/>
              <a:t>ufw</a:t>
            </a:r>
            <a:r>
              <a:rPr lang="en-IE" dirty="0" smtClean="0"/>
              <a:t> Examples word document!</a:t>
            </a:r>
            <a:endParaRPr lang="en-I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Ubuntu</a:t>
            </a:r>
            <a:r>
              <a:rPr lang="en-IE" dirty="0" smtClean="0"/>
              <a:t> </a:t>
            </a:r>
            <a:r>
              <a:rPr lang="en-IE" dirty="0" err="1" smtClean="0"/>
              <a:t>ufw</a:t>
            </a:r>
            <a:r>
              <a:rPr lang="en-IE" dirty="0" smtClean="0"/>
              <a:t> Conventions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For the most part you should be able to set up a firewall using </a:t>
            </a:r>
            <a:r>
              <a:rPr lang="en-IE" dirty="0" err="1" smtClean="0"/>
              <a:t>ufw</a:t>
            </a:r>
            <a:r>
              <a:rPr lang="en-IE" dirty="0" smtClean="0"/>
              <a:t> without worrying about configuration files.</a:t>
            </a:r>
          </a:p>
          <a:p>
            <a:r>
              <a:rPr lang="en-IE" dirty="0" smtClean="0"/>
              <a:t>However, it is good to see how </a:t>
            </a:r>
            <a:r>
              <a:rPr lang="en-IE" dirty="0" err="1" smtClean="0"/>
              <a:t>ufw</a:t>
            </a:r>
            <a:r>
              <a:rPr lang="en-IE" dirty="0" smtClean="0"/>
              <a:t> works behind the scenes, so </a:t>
            </a:r>
            <a:r>
              <a:rPr lang="en-IE" dirty="0" err="1" smtClean="0"/>
              <a:t>ufw’s</a:t>
            </a:r>
            <a:r>
              <a:rPr lang="en-IE" dirty="0" smtClean="0"/>
              <a:t> file conventions are listed now.</a:t>
            </a:r>
            <a:endParaRPr lang="en-IE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Ubuntu</a:t>
            </a:r>
            <a:r>
              <a:rPr lang="en-IE" dirty="0" smtClean="0"/>
              <a:t> </a:t>
            </a:r>
            <a:r>
              <a:rPr lang="en-IE" dirty="0" err="1" smtClean="0"/>
              <a:t>ufw</a:t>
            </a:r>
            <a:r>
              <a:rPr lang="en-IE" dirty="0" smtClean="0"/>
              <a:t> Conventions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b="1" dirty="0" smtClean="0"/>
              <a:t>/etc/</a:t>
            </a:r>
            <a:r>
              <a:rPr lang="en-IE" b="1" dirty="0" err="1" smtClean="0"/>
              <a:t>ufw</a:t>
            </a:r>
            <a:r>
              <a:rPr lang="en-IE" b="1" dirty="0" smtClean="0"/>
              <a:t>/</a:t>
            </a:r>
          </a:p>
          <a:p>
            <a:pPr lvl="1"/>
            <a:r>
              <a:rPr lang="en-IE" dirty="0" smtClean="0"/>
              <a:t>Contains all of the configuration files for </a:t>
            </a:r>
            <a:r>
              <a:rPr lang="en-IE" dirty="0" err="1" smtClean="0"/>
              <a:t>ufw</a:t>
            </a:r>
            <a:r>
              <a:rPr lang="en-IE" dirty="0" smtClean="0"/>
              <a:t>, including /etc/</a:t>
            </a:r>
            <a:r>
              <a:rPr lang="en-IE" dirty="0" err="1" smtClean="0"/>
              <a:t>ufw</a:t>
            </a:r>
            <a:r>
              <a:rPr lang="en-IE" dirty="0" smtClean="0"/>
              <a:t>/</a:t>
            </a:r>
            <a:r>
              <a:rPr lang="en-IE" dirty="0" err="1" smtClean="0"/>
              <a:t>ufw.conf</a:t>
            </a:r>
            <a:r>
              <a:rPr lang="en-IE" dirty="0" smtClean="0"/>
              <a:t> (main </a:t>
            </a:r>
            <a:r>
              <a:rPr lang="en-IE" dirty="0" err="1" smtClean="0"/>
              <a:t>config</a:t>
            </a:r>
            <a:r>
              <a:rPr lang="en-IE" dirty="0" smtClean="0"/>
              <a:t> file). The only default setting in that file, though, defines whether the firewall is enabled at boot—something you can set with </a:t>
            </a:r>
            <a:r>
              <a:rPr lang="en-IE" dirty="0" err="1" smtClean="0"/>
              <a:t>ufw</a:t>
            </a:r>
            <a:r>
              <a:rPr lang="en-IE" dirty="0" smtClean="0"/>
              <a:t> itself.</a:t>
            </a:r>
          </a:p>
          <a:p>
            <a:r>
              <a:rPr lang="en-IE" b="1" dirty="0" smtClean="0"/>
              <a:t>/etc/</a:t>
            </a:r>
            <a:r>
              <a:rPr lang="en-IE" b="1" dirty="0" err="1" smtClean="0"/>
              <a:t>ufw</a:t>
            </a:r>
            <a:r>
              <a:rPr lang="en-IE" b="1" dirty="0" smtClean="0"/>
              <a:t>/</a:t>
            </a:r>
            <a:r>
              <a:rPr lang="en-IE" b="1" dirty="0" err="1" smtClean="0"/>
              <a:t>before.rules</a:t>
            </a:r>
            <a:r>
              <a:rPr lang="en-IE" b="1" dirty="0" smtClean="0"/>
              <a:t> and /etc/</a:t>
            </a:r>
            <a:r>
              <a:rPr lang="en-IE" b="1" dirty="0" err="1" smtClean="0"/>
              <a:t>ufw</a:t>
            </a:r>
            <a:r>
              <a:rPr lang="en-IE" b="1" dirty="0" smtClean="0"/>
              <a:t>/before6.rules</a:t>
            </a:r>
          </a:p>
          <a:p>
            <a:pPr lvl="1"/>
            <a:r>
              <a:rPr lang="en-IE" dirty="0" smtClean="0"/>
              <a:t>These files contain a set of IPv4 and IPv6 </a:t>
            </a:r>
            <a:r>
              <a:rPr lang="en-IE" dirty="0" err="1" smtClean="0"/>
              <a:t>iptables</a:t>
            </a:r>
            <a:r>
              <a:rPr lang="en-IE" dirty="0" smtClean="0"/>
              <a:t> rules, respectively, that </a:t>
            </a:r>
            <a:r>
              <a:rPr lang="en-IE" dirty="0" err="1" smtClean="0"/>
              <a:t>ufw</a:t>
            </a:r>
            <a:r>
              <a:rPr lang="en-IE" dirty="0" smtClean="0"/>
              <a:t> will set before any </a:t>
            </a:r>
            <a:r>
              <a:rPr lang="en-IE" dirty="0" err="1" smtClean="0"/>
              <a:t>ufw</a:t>
            </a:r>
            <a:r>
              <a:rPr lang="en-IE" dirty="0" smtClean="0"/>
              <a:t> rules are enabled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General Security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b="1" u="sng" dirty="0" smtClean="0">
                <a:solidFill>
                  <a:srgbClr val="FF0000"/>
                </a:solidFill>
              </a:rPr>
              <a:t>Avoid</a:t>
            </a:r>
            <a:r>
              <a:rPr lang="en-IE" b="1" dirty="0" smtClean="0"/>
              <a:t> security by obscurity</a:t>
            </a:r>
          </a:p>
          <a:p>
            <a:pPr lvl="1"/>
            <a:r>
              <a:rPr lang="en-IE" dirty="0" smtClean="0"/>
              <a:t>Slows down but won’t stop, an attacker &amp; creates a false sense of security</a:t>
            </a:r>
          </a:p>
          <a:p>
            <a:pPr lvl="1"/>
            <a:r>
              <a:rPr lang="en-IE" dirty="0" smtClean="0"/>
              <a:t>Best to avoid but if you use it, must be combined with other security procedures </a:t>
            </a:r>
          </a:p>
          <a:p>
            <a:pPr lvl="1"/>
            <a:r>
              <a:rPr lang="en-IE" dirty="0" smtClean="0"/>
              <a:t>e.g. Moving the SSH server from port 22 to port 257 </a:t>
            </a:r>
          </a:p>
          <a:p>
            <a:r>
              <a:rPr lang="en-IE" b="1" dirty="0"/>
              <a:t>Keep on top of security patches </a:t>
            </a:r>
            <a:endParaRPr lang="en-IE" b="1" dirty="0" smtClean="0"/>
          </a:p>
          <a:p>
            <a:pPr lvl="1"/>
            <a:r>
              <a:rPr lang="en-IE" dirty="0"/>
              <a:t>monitor security updates and use </a:t>
            </a:r>
            <a:r>
              <a:rPr lang="en-IE" dirty="0" err="1"/>
              <a:t>Ubuntu’s</a:t>
            </a:r>
            <a:r>
              <a:rPr lang="en-IE" dirty="0"/>
              <a:t> </a:t>
            </a:r>
            <a:r>
              <a:rPr lang="en-IE" dirty="0" smtClean="0"/>
              <a:t>package management </a:t>
            </a:r>
            <a:r>
              <a:rPr lang="en-IE" dirty="0"/>
              <a:t>to keep your systems up to date </a:t>
            </a:r>
            <a:r>
              <a:rPr lang="en-IE" dirty="0" smtClean="0"/>
              <a:t>	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Ubuntu</a:t>
            </a:r>
            <a:r>
              <a:rPr lang="en-IE" dirty="0" smtClean="0"/>
              <a:t> </a:t>
            </a:r>
            <a:r>
              <a:rPr lang="en-IE" dirty="0" err="1" smtClean="0"/>
              <a:t>ufw</a:t>
            </a:r>
            <a:r>
              <a:rPr lang="en-IE" dirty="0" smtClean="0"/>
              <a:t> Conventions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/etc/</a:t>
            </a:r>
            <a:r>
              <a:rPr lang="en-IE" b="1" dirty="0" err="1" smtClean="0"/>
              <a:t>init.d</a:t>
            </a:r>
            <a:r>
              <a:rPr lang="en-IE" b="1" dirty="0" smtClean="0"/>
              <a:t>/</a:t>
            </a:r>
            <a:r>
              <a:rPr lang="en-IE" b="1" dirty="0" err="1" smtClean="0"/>
              <a:t>ufw</a:t>
            </a:r>
            <a:endParaRPr lang="en-IE" b="1" dirty="0" smtClean="0"/>
          </a:p>
          <a:p>
            <a:pPr lvl="1"/>
            <a:r>
              <a:rPr lang="en-IE" dirty="0" smtClean="0"/>
              <a:t>This is the init script for </a:t>
            </a:r>
            <a:r>
              <a:rPr lang="en-IE" dirty="0" err="1" smtClean="0"/>
              <a:t>ufw</a:t>
            </a:r>
            <a:endParaRPr lang="en-IE" dirty="0" smtClean="0"/>
          </a:p>
          <a:p>
            <a:r>
              <a:rPr lang="en-IE" b="1" dirty="0" smtClean="0"/>
              <a:t>/lib/</a:t>
            </a:r>
            <a:r>
              <a:rPr lang="en-IE" b="1" dirty="0" err="1" smtClean="0"/>
              <a:t>ufw</a:t>
            </a:r>
            <a:r>
              <a:rPr lang="en-IE" b="1" dirty="0" smtClean="0"/>
              <a:t>/</a:t>
            </a:r>
            <a:r>
              <a:rPr lang="en-IE" b="1" dirty="0" err="1" smtClean="0"/>
              <a:t>user.rules</a:t>
            </a:r>
            <a:r>
              <a:rPr lang="en-IE" b="1" dirty="0" smtClean="0"/>
              <a:t> and /lib/</a:t>
            </a:r>
            <a:r>
              <a:rPr lang="en-IE" b="1" dirty="0" err="1" smtClean="0"/>
              <a:t>ufw</a:t>
            </a:r>
            <a:r>
              <a:rPr lang="en-IE" b="1" dirty="0" smtClean="0"/>
              <a:t>/user6.rules</a:t>
            </a:r>
          </a:p>
          <a:p>
            <a:pPr lvl="1"/>
            <a:r>
              <a:rPr lang="en-IE" dirty="0" smtClean="0"/>
              <a:t>When you define your own </a:t>
            </a:r>
            <a:r>
              <a:rPr lang="en-IE" dirty="0" err="1" smtClean="0"/>
              <a:t>ufw</a:t>
            </a:r>
            <a:r>
              <a:rPr lang="en-IE" sz="1400" dirty="0" smtClean="0"/>
              <a:t> </a:t>
            </a:r>
            <a:r>
              <a:rPr lang="en-IE" dirty="0" smtClean="0"/>
              <a:t>rules, they end up in the </a:t>
            </a:r>
            <a:r>
              <a:rPr lang="en-IE" dirty="0" err="1" smtClean="0"/>
              <a:t>user.rules</a:t>
            </a:r>
            <a:r>
              <a:rPr lang="en-IE" dirty="0" smtClean="0"/>
              <a:t> file, or user6.rules file for IPv6 rules</a:t>
            </a:r>
          </a:p>
          <a:p>
            <a:pPr lvl="1"/>
            <a:endParaRPr lang="en-IE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Intrusion Detection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Once you have set up a firewall and locked down your system, how can you tell whether the system has been compromised? </a:t>
            </a:r>
          </a:p>
          <a:p>
            <a:pPr lvl="1" algn="ctr"/>
            <a:r>
              <a:rPr lang="en-IE" sz="3600" b="1" dirty="0" smtClean="0"/>
              <a:t>Intrusion Detection System (IDS)</a:t>
            </a:r>
            <a:endParaRPr lang="en-IE" sz="3600"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Intrusion Detection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Types of IDS systems available:</a:t>
            </a:r>
          </a:p>
          <a:p>
            <a:pPr lvl="1"/>
            <a:r>
              <a:rPr lang="en-IE" dirty="0" smtClean="0"/>
              <a:t>sniff network traffic and look for suspicious activity</a:t>
            </a:r>
          </a:p>
          <a:p>
            <a:pPr lvl="1"/>
            <a:r>
              <a:rPr lang="en-IE" dirty="0" smtClean="0"/>
              <a:t>system to detect that an attacker has intruded into a particular server</a:t>
            </a:r>
          </a:p>
          <a:p>
            <a:pPr lvl="2"/>
            <a:r>
              <a:rPr lang="en-IE" b="1" dirty="0" smtClean="0"/>
              <a:t>Tripwire</a:t>
            </a:r>
          </a:p>
          <a:p>
            <a:pPr lvl="2">
              <a:buNone/>
            </a:pPr>
            <a:r>
              <a:rPr lang="en-IE" dirty="0" smtClean="0"/>
              <a:t>One of the oldest and most common of these types of systems</a:t>
            </a:r>
          </a:p>
          <a:p>
            <a:pPr lvl="2">
              <a:buNone/>
            </a:pPr>
            <a:r>
              <a:rPr lang="en-IE" dirty="0" smtClean="0"/>
              <a:t>Maintains a database of information about core files on the system</a:t>
            </a:r>
            <a:endParaRPr lang="en-IE" b="1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Intrusion Detection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Tripwire</a:t>
            </a:r>
          </a:p>
          <a:p>
            <a:pPr lvl="1"/>
            <a:r>
              <a:rPr lang="en-IE" dirty="0" smtClean="0"/>
              <a:t>Scans the system once per day and e-mails you a report. </a:t>
            </a:r>
          </a:p>
          <a:p>
            <a:pPr lvl="1"/>
            <a:r>
              <a:rPr lang="en-IE" dirty="0" smtClean="0"/>
              <a:t>If any of the files in the database has been altered, Tripwire alerts you in its report</a:t>
            </a:r>
          </a:p>
          <a:p>
            <a:pPr lvl="1"/>
            <a:r>
              <a:rPr lang="en-IE" dirty="0" smtClean="0"/>
              <a:t>Detects a breach based on files being different from the version in its database</a:t>
            </a:r>
          </a:p>
          <a:p>
            <a:pPr lvl="1">
              <a:buNone/>
            </a:pPr>
            <a:r>
              <a:rPr lang="en-IE" dirty="0" smtClean="0"/>
              <a:t>	=&gt; Tripwire can’t detect if your system was attacked </a:t>
            </a:r>
            <a:r>
              <a:rPr lang="en-IE" b="1" i="1" dirty="0" smtClean="0"/>
              <a:t>before</a:t>
            </a:r>
            <a:r>
              <a:rPr lang="en-IE" i="1" dirty="0" smtClean="0"/>
              <a:t> Tripwire was installed</a:t>
            </a:r>
            <a:endParaRPr lang="en-IE" b="1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Intrusion Detection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Tripwire</a:t>
            </a:r>
          </a:p>
          <a:p>
            <a:pPr lvl="1"/>
            <a:r>
              <a:rPr lang="en-IE" dirty="0" smtClean="0"/>
              <a:t>Effectiveness is based on the integrity of its database</a:t>
            </a:r>
          </a:p>
          <a:p>
            <a:pPr lvl="1">
              <a:buFont typeface="Symbol"/>
              <a:buChar char="Þ"/>
            </a:pPr>
            <a:r>
              <a:rPr lang="en-IE" dirty="0" smtClean="0"/>
              <a:t>If attackers can write to that database, they can update it with signatures for hacked versions of system files and continue undetected. </a:t>
            </a:r>
          </a:p>
          <a:p>
            <a:pPr lvl="1">
              <a:buFont typeface="Symbol"/>
              <a:buChar char="Þ"/>
            </a:pPr>
            <a:r>
              <a:rPr lang="en-IE" dirty="0" smtClean="0"/>
              <a:t>It’s important to install Tripwire as soon as possible on the system, preferably at install time</a:t>
            </a:r>
          </a:p>
          <a:p>
            <a:pPr lvl="1"/>
            <a:r>
              <a:rPr lang="en-IE" b="1" dirty="0" smtClean="0"/>
              <a:t>Not ready to use out of the box!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Security Techniques you can easily implement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IE" sz="2400" b="1" dirty="0" smtClean="0"/>
              <a:t>Managing Users					(</a:t>
            </a:r>
            <a:r>
              <a:rPr lang="en-IE" sz="2400" b="1" dirty="0" err="1" smtClean="0"/>
              <a:t>Sudo</a:t>
            </a:r>
            <a:r>
              <a:rPr lang="en-IE" sz="2400" b="1" dirty="0" smtClean="0"/>
              <a:t>)</a:t>
            </a:r>
            <a:endParaRPr lang="en-IE" sz="2400" b="1" dirty="0" smtClean="0"/>
          </a:p>
          <a:p>
            <a:endParaRPr lang="en-IE" sz="2400" b="1" dirty="0" smtClean="0"/>
          </a:p>
          <a:p>
            <a:r>
              <a:rPr lang="en-IE" sz="2400" b="1" dirty="0" smtClean="0"/>
              <a:t>Managing </a:t>
            </a:r>
            <a:r>
              <a:rPr lang="en-IE" sz="2400" b="1" dirty="0"/>
              <a:t>Services </a:t>
            </a:r>
            <a:r>
              <a:rPr lang="en-IE" sz="2400" b="1" dirty="0" smtClean="0"/>
              <a:t>				(</a:t>
            </a:r>
            <a:r>
              <a:rPr lang="en-IE" sz="2400" b="1" dirty="0" err="1" smtClean="0"/>
              <a:t>AppArmor</a:t>
            </a:r>
            <a:r>
              <a:rPr lang="en-IE" sz="2400" b="1" dirty="0" smtClean="0"/>
              <a:t>)</a:t>
            </a:r>
            <a:endParaRPr lang="en-IE" sz="2400" b="1" dirty="0" smtClean="0"/>
          </a:p>
          <a:p>
            <a:endParaRPr lang="en-IE" sz="2400" b="1" dirty="0" smtClean="0"/>
          </a:p>
          <a:p>
            <a:r>
              <a:rPr lang="en-IE" sz="2400" b="1" dirty="0" smtClean="0"/>
              <a:t>Managing </a:t>
            </a:r>
            <a:r>
              <a:rPr lang="en-IE" sz="2400" b="1" dirty="0"/>
              <a:t>Server Remote </a:t>
            </a:r>
            <a:r>
              <a:rPr lang="en-IE" sz="2400" b="1" dirty="0" smtClean="0"/>
              <a:t>Access</a:t>
            </a:r>
            <a:r>
              <a:rPr lang="en-IE" sz="2400" b="1" dirty="0"/>
              <a:t>	</a:t>
            </a:r>
            <a:r>
              <a:rPr lang="en-IE" sz="2400" b="1" dirty="0" smtClean="0"/>
              <a:t>		(SSH </a:t>
            </a:r>
            <a:r>
              <a:rPr lang="en-IE" sz="2400" b="1" dirty="0" smtClean="0"/>
              <a:t>Security)</a:t>
            </a:r>
            <a:endParaRPr lang="en-IE" sz="2400" b="1" dirty="0"/>
          </a:p>
          <a:p>
            <a:endParaRPr lang="en-IE" sz="2400" b="1" dirty="0" smtClean="0"/>
          </a:p>
          <a:p>
            <a:r>
              <a:rPr lang="en-IE" sz="2400" b="1" dirty="0" smtClean="0"/>
              <a:t>Managing </a:t>
            </a:r>
            <a:r>
              <a:rPr lang="en-IE" sz="2400" b="1" dirty="0"/>
              <a:t>Access to Services </a:t>
            </a:r>
            <a:r>
              <a:rPr lang="en-IE" sz="2400" b="1" dirty="0" smtClean="0"/>
              <a:t>over the </a:t>
            </a:r>
            <a:r>
              <a:rPr lang="en-IE" sz="2400" b="1" dirty="0"/>
              <a:t>N/W </a:t>
            </a:r>
            <a:r>
              <a:rPr lang="en-IE" sz="2400" b="1" dirty="0" smtClean="0"/>
              <a:t>	(Firewalls)</a:t>
            </a:r>
            <a:r>
              <a:rPr lang="en-IE" dirty="0" smtClean="0"/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</a:t>
            </a:r>
            <a:r>
              <a:rPr lang="en-IE" dirty="0"/>
              <a:t>disabling of the root </a:t>
            </a:r>
            <a:r>
              <a:rPr lang="en-IE" dirty="0" smtClean="0"/>
              <a:t>account &amp; </a:t>
            </a:r>
            <a:r>
              <a:rPr lang="en-IE" dirty="0"/>
              <a:t>the use of </a:t>
            </a:r>
            <a:r>
              <a:rPr lang="en-IE" b="1" dirty="0" err="1"/>
              <a:t>sudo</a:t>
            </a:r>
            <a:r>
              <a:rPr lang="en-IE" dirty="0"/>
              <a:t> for </a:t>
            </a:r>
            <a:r>
              <a:rPr lang="en-IE" dirty="0" err="1"/>
              <a:t>superuser</a:t>
            </a:r>
            <a:r>
              <a:rPr lang="en-IE" dirty="0"/>
              <a:t> privileges </a:t>
            </a:r>
            <a:r>
              <a:rPr lang="en-IE" dirty="0" smtClean="0"/>
              <a:t>.</a:t>
            </a:r>
          </a:p>
          <a:p>
            <a:r>
              <a:rPr lang="en-IE" dirty="0" smtClean="0"/>
              <a:t>Works “out of the box” - makes the default </a:t>
            </a:r>
            <a:r>
              <a:rPr lang="en-IE" dirty="0"/>
              <a:t>install more secure</a:t>
            </a:r>
            <a:endParaRPr lang="en-IE" dirty="0" smtClean="0"/>
          </a:p>
          <a:p>
            <a:r>
              <a:rPr lang="en-IE" dirty="0" smtClean="0"/>
              <a:t>Provides a </a:t>
            </a:r>
            <a:r>
              <a:rPr lang="en-IE" dirty="0"/>
              <a:t>much more robust set of features to increase user privileges compared </a:t>
            </a:r>
            <a:r>
              <a:rPr lang="en-IE" dirty="0" smtClean="0"/>
              <a:t>to the </a:t>
            </a:r>
            <a:r>
              <a:rPr lang="en-IE" dirty="0"/>
              <a:t>traditional </a:t>
            </a:r>
            <a:r>
              <a:rPr lang="en-IE" dirty="0" err="1"/>
              <a:t>su</a:t>
            </a:r>
            <a:r>
              <a:rPr lang="en-IE" dirty="0"/>
              <a:t> program </a:t>
            </a:r>
            <a:r>
              <a:rPr lang="en-IE" dirty="0" smtClean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Sudo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E" b="1" dirty="0" smtClean="0"/>
              <a:t>Some of </a:t>
            </a:r>
            <a:r>
              <a:rPr lang="en-IE" b="1" dirty="0"/>
              <a:t>the more </a:t>
            </a:r>
            <a:r>
              <a:rPr lang="en-IE" b="1" dirty="0" smtClean="0"/>
              <a:t>interesting features </a:t>
            </a:r>
            <a:r>
              <a:rPr lang="en-IE" b="1" dirty="0"/>
              <a:t>of </a:t>
            </a:r>
            <a:r>
              <a:rPr lang="en-IE" b="1" dirty="0" err="1"/>
              <a:t>sudo</a:t>
            </a:r>
            <a:r>
              <a:rPr lang="en-IE" b="1" dirty="0"/>
              <a:t>: </a:t>
            </a:r>
            <a:endParaRPr lang="en-IE" b="1" dirty="0" smtClean="0"/>
          </a:p>
          <a:p>
            <a:r>
              <a:rPr lang="en-IE" dirty="0"/>
              <a:t>Uses the user’s password for </a:t>
            </a:r>
            <a:r>
              <a:rPr lang="en-IE" dirty="0" smtClean="0"/>
              <a:t>authentication</a:t>
            </a:r>
          </a:p>
          <a:p>
            <a:r>
              <a:rPr lang="en-IE" dirty="0"/>
              <a:t>Limitation on </a:t>
            </a:r>
            <a:r>
              <a:rPr lang="en-IE" dirty="0" err="1"/>
              <a:t>superuser</a:t>
            </a:r>
            <a:r>
              <a:rPr lang="en-IE" dirty="0"/>
              <a:t> </a:t>
            </a:r>
            <a:r>
              <a:rPr lang="en-IE" dirty="0" smtClean="0"/>
              <a:t>access</a:t>
            </a:r>
          </a:p>
          <a:p>
            <a:r>
              <a:rPr lang="en-IE" dirty="0"/>
              <a:t>Support for group-based and host-based access </a:t>
            </a:r>
            <a:endParaRPr lang="en-IE" dirty="0" smtClean="0"/>
          </a:p>
          <a:p>
            <a:r>
              <a:rPr lang="en-IE" dirty="0"/>
              <a:t>Auto-expiration of </a:t>
            </a:r>
            <a:r>
              <a:rPr lang="en-IE" dirty="0" err="1"/>
              <a:t>sudo</a:t>
            </a:r>
            <a:r>
              <a:rPr lang="en-IE" dirty="0"/>
              <a:t> access </a:t>
            </a:r>
            <a:endParaRPr lang="en-IE" dirty="0" smtClean="0"/>
          </a:p>
          <a:p>
            <a:r>
              <a:rPr lang="en-IE" dirty="0"/>
              <a:t>Logging of all </a:t>
            </a:r>
            <a:r>
              <a:rPr lang="en-IE" dirty="0" err="1"/>
              <a:t>sudo</a:t>
            </a:r>
            <a:r>
              <a:rPr lang="en-IE" dirty="0"/>
              <a:t> access </a:t>
            </a:r>
            <a:endParaRPr lang="en-IE" dirty="0" smtClean="0"/>
          </a:p>
          <a:p>
            <a:r>
              <a:rPr lang="en-IE" dirty="0"/>
              <a:t>Can configure </a:t>
            </a:r>
            <a:r>
              <a:rPr lang="en-IE" dirty="0" err="1"/>
              <a:t>passwordless</a:t>
            </a:r>
            <a:r>
              <a:rPr lang="en-IE" dirty="0"/>
              <a:t> access to rules </a:t>
            </a:r>
            <a:r>
              <a:rPr lang="en-IE" dirty="0" smtClean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5394</TotalTime>
  <Words>3562</Words>
  <Application>Microsoft Office PowerPoint</Application>
  <PresentationFormat>On-screen Show (4:3)</PresentationFormat>
  <Paragraphs>465</Paragraphs>
  <Slides>64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Ubuntu Security</vt:lpstr>
      <vt:lpstr>Ubuntu Security</vt:lpstr>
      <vt:lpstr>General Security Principles</vt:lpstr>
      <vt:lpstr>General Security Principles</vt:lpstr>
      <vt:lpstr>General Security Principles</vt:lpstr>
      <vt:lpstr>General Security Principles</vt:lpstr>
      <vt:lpstr>Security Techniques you can easily implement</vt:lpstr>
      <vt:lpstr>Sudo</vt:lpstr>
      <vt:lpstr>Sudo</vt:lpstr>
      <vt:lpstr>Sudo</vt:lpstr>
      <vt:lpstr>Sudo</vt:lpstr>
      <vt:lpstr>Sudo</vt:lpstr>
      <vt:lpstr>Sudo</vt:lpstr>
      <vt:lpstr>Sudo</vt:lpstr>
      <vt:lpstr>Sudo</vt:lpstr>
      <vt:lpstr>Sudo</vt:lpstr>
      <vt:lpstr>Sudo</vt:lpstr>
      <vt:lpstr>Sudo</vt:lpstr>
      <vt:lpstr>Sudo</vt:lpstr>
      <vt:lpstr>Sudo</vt:lpstr>
      <vt:lpstr>AppArmor</vt:lpstr>
      <vt:lpstr>AppArmor</vt:lpstr>
      <vt:lpstr>AppArmor</vt:lpstr>
      <vt:lpstr>AppArmor</vt:lpstr>
      <vt:lpstr>AppArmor</vt:lpstr>
      <vt:lpstr>AppArmor</vt:lpstr>
      <vt:lpstr>AppArmor</vt:lpstr>
      <vt:lpstr>AppArmor</vt:lpstr>
      <vt:lpstr>AppArmor</vt:lpstr>
      <vt:lpstr>AppArmor</vt:lpstr>
      <vt:lpstr>AppArmor</vt:lpstr>
      <vt:lpstr>Ubuntu AppArmor Conventions</vt:lpstr>
      <vt:lpstr>SSH Security</vt:lpstr>
      <vt:lpstr>SSH Security</vt:lpstr>
      <vt:lpstr>SSH Security</vt:lpstr>
      <vt:lpstr>SSH Security</vt:lpstr>
      <vt:lpstr>SSH Security</vt:lpstr>
      <vt:lpstr>SSH Security</vt:lpstr>
      <vt:lpstr>SSH Security</vt:lpstr>
      <vt:lpstr>SSH Security</vt:lpstr>
      <vt:lpstr>SSH Security</vt:lpstr>
      <vt:lpstr>SSH Security</vt:lpstr>
      <vt:lpstr>SSH Security</vt:lpstr>
      <vt:lpstr>SSH Security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ufw Examples</vt:lpstr>
      <vt:lpstr>Ubuntu ufw Conventions</vt:lpstr>
      <vt:lpstr>Ubuntu ufw Conventions</vt:lpstr>
      <vt:lpstr>Ubuntu ufw Conventions</vt:lpstr>
      <vt:lpstr>Intrusion Detection</vt:lpstr>
      <vt:lpstr>Intrusion Detection</vt:lpstr>
      <vt:lpstr>Intrusion Detection</vt:lpstr>
      <vt:lpstr>Intrusion Detection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Eoin -Sarah</dc:creator>
  <cp:lastModifiedBy>compadmin</cp:lastModifiedBy>
  <cp:revision>127</cp:revision>
  <dcterms:created xsi:type="dcterms:W3CDTF">2012-02-09T10:29:14Z</dcterms:created>
  <dcterms:modified xsi:type="dcterms:W3CDTF">2014-10-13T08:40:52Z</dcterms:modified>
</cp:coreProperties>
</file>