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</p:sldIdLst>
  <p:sldSz cx="9144000" cy="6858000" type="screen4x3"/>
  <p:notesSz cx="6985000" cy="92837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97" d="100"/>
          <a:sy n="97" d="100"/>
        </p:scale>
        <p:origin x="-11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64BE664-B650-400A-B1CD-F1A5A6617C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8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04C5ED4-4111-4973-B62A-19DBE34E8D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9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B77F89-E3AE-4420-8857-986375805F7A}" type="slidenum">
              <a:rPr lang="en-GB" sz="1200" smtClean="0"/>
              <a:pPr eaLnBrk="1" hangingPunct="1"/>
              <a:t>2</a:t>
            </a:fld>
            <a:endParaRPr lang="en-GB" sz="1200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249934-BA25-4695-82D5-796CDD6411B9}" type="slidenum">
              <a:rPr lang="en-GB" sz="1200" smtClean="0"/>
              <a:pPr eaLnBrk="1" hangingPunct="1"/>
              <a:t>14</a:t>
            </a:fld>
            <a:endParaRPr lang="en-GB" sz="1200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97E2A4-8852-49EC-BA78-10E416493668}" type="slidenum">
              <a:rPr lang="en-GB" sz="1200" smtClean="0"/>
              <a:pPr eaLnBrk="1" hangingPunct="1"/>
              <a:t>15</a:t>
            </a:fld>
            <a:endParaRPr lang="en-GB" sz="1200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9638FC-948A-4779-892C-E9A4E9EC36A0}" type="slidenum">
              <a:rPr lang="en-GB" sz="1200" smtClean="0"/>
              <a:pPr eaLnBrk="1" hangingPunct="1"/>
              <a:t>16</a:t>
            </a:fld>
            <a:endParaRPr lang="en-GB" sz="1200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0E8964-7B4E-4955-97D7-9BE290F72DDD}" type="slidenum">
              <a:rPr lang="en-GB" sz="1200" smtClean="0"/>
              <a:pPr eaLnBrk="1" hangingPunct="1"/>
              <a:t>17</a:t>
            </a:fld>
            <a:endParaRPr lang="en-GB" sz="1200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0BF944-CFE3-441C-BDD2-85F0716D3A10}" type="slidenum">
              <a:rPr lang="en-GB" sz="1200" smtClean="0"/>
              <a:pPr eaLnBrk="1" hangingPunct="1"/>
              <a:t>18</a:t>
            </a:fld>
            <a:endParaRPr lang="en-GB" sz="1200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C58BB1-489E-4B86-A9BC-99EC5473C712}" type="slidenum">
              <a:rPr lang="en-GB" sz="1200" smtClean="0"/>
              <a:pPr eaLnBrk="1" hangingPunct="1"/>
              <a:t>19</a:t>
            </a:fld>
            <a:endParaRPr lang="en-GB" sz="1200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2FDBCB-246C-44C8-88CD-862C74367CCE}" type="slidenum">
              <a:rPr lang="en-GB" sz="1200" smtClean="0"/>
              <a:pPr eaLnBrk="1" hangingPunct="1"/>
              <a:t>21</a:t>
            </a:fld>
            <a:endParaRPr lang="en-GB" sz="1200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B1C01D-9969-41D8-A725-BEB56F2DD992}" type="slidenum">
              <a:rPr lang="en-GB" sz="1200" smtClean="0"/>
              <a:pPr eaLnBrk="1" hangingPunct="1"/>
              <a:t>22</a:t>
            </a:fld>
            <a:endParaRPr lang="en-GB" sz="1200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DC8957-40D9-463C-96F2-105647EDE615}" type="slidenum">
              <a:rPr lang="en-GB" sz="1200" smtClean="0"/>
              <a:pPr eaLnBrk="1" hangingPunct="1"/>
              <a:t>23</a:t>
            </a:fld>
            <a:endParaRPr lang="en-GB" sz="1200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58D918-2079-4032-A52E-9CFC7F578E88}" type="slidenum">
              <a:rPr lang="en-GB" sz="1200" smtClean="0"/>
              <a:pPr eaLnBrk="1" hangingPunct="1"/>
              <a:t>25</a:t>
            </a:fld>
            <a:endParaRPr lang="en-GB" sz="1200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541A83-CC9F-4A6C-AB50-DC40C714A43F}" type="slidenum">
              <a:rPr lang="en-GB" sz="1200" smtClean="0"/>
              <a:pPr eaLnBrk="1" hangingPunct="1"/>
              <a:t>3</a:t>
            </a:fld>
            <a:endParaRPr lang="en-GB" sz="1200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1100D8-C842-4628-8341-FCA6156D4139}" type="slidenum">
              <a:rPr lang="en-GB" sz="1200" smtClean="0"/>
              <a:pPr eaLnBrk="1" hangingPunct="1"/>
              <a:t>27</a:t>
            </a:fld>
            <a:endParaRPr lang="en-GB" sz="1200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045906-965E-4ABC-AE04-C04C40229FE4}" type="slidenum">
              <a:rPr lang="en-GB" sz="1200" smtClean="0"/>
              <a:pPr eaLnBrk="1" hangingPunct="1"/>
              <a:t>28</a:t>
            </a:fld>
            <a:endParaRPr lang="en-GB" sz="1200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D5E285-A247-4646-8896-3EE39C29A975}" type="slidenum">
              <a:rPr lang="en-GB" sz="1200" smtClean="0"/>
              <a:pPr eaLnBrk="1" hangingPunct="1"/>
              <a:t>29</a:t>
            </a:fld>
            <a:endParaRPr lang="en-GB" sz="1200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4BDD6C-E356-4CC9-A32A-C84E3EC08907}" type="slidenum">
              <a:rPr lang="en-GB" sz="1200" smtClean="0"/>
              <a:pPr eaLnBrk="1" hangingPunct="1"/>
              <a:t>30</a:t>
            </a:fld>
            <a:endParaRPr lang="en-GB" sz="1200" smtClean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680579-34B6-4EB5-95AD-261F34CD89E3}" type="slidenum">
              <a:rPr lang="en-GB" sz="1200" smtClean="0"/>
              <a:pPr eaLnBrk="1" hangingPunct="1"/>
              <a:t>5</a:t>
            </a:fld>
            <a:endParaRPr lang="en-GB" sz="1200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C6AF5D-D098-4533-9CFA-D555289B17E9}" type="slidenum">
              <a:rPr lang="en-GB" sz="1200" smtClean="0"/>
              <a:pPr eaLnBrk="1" hangingPunct="1"/>
              <a:t>8</a:t>
            </a:fld>
            <a:endParaRPr lang="en-GB" sz="1200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F9C6FA-2F0B-4D59-B789-1A87096D7A45}" type="slidenum">
              <a:rPr lang="en-GB" sz="1200" smtClean="0"/>
              <a:pPr eaLnBrk="1" hangingPunct="1"/>
              <a:t>9</a:t>
            </a:fld>
            <a:endParaRPr lang="en-GB" sz="1200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CCA9A5-DEDF-4912-A6BA-5372BD01D6FA}" type="slidenum">
              <a:rPr lang="en-GB" sz="1200" smtClean="0"/>
              <a:pPr eaLnBrk="1" hangingPunct="1"/>
              <a:t>10</a:t>
            </a:fld>
            <a:endParaRPr lang="en-GB" sz="1200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AADEDC-E55B-4420-8BCE-0C2DB48C761A}" type="slidenum">
              <a:rPr lang="en-GB" sz="1200" smtClean="0"/>
              <a:pPr eaLnBrk="1" hangingPunct="1"/>
              <a:t>11</a:t>
            </a:fld>
            <a:endParaRPr lang="en-GB" sz="1200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73FB0E-8F8C-4CEE-8F47-31A30D0D8102}" type="slidenum">
              <a:rPr lang="en-GB" sz="1200" smtClean="0"/>
              <a:pPr eaLnBrk="1" hangingPunct="1"/>
              <a:t>12</a:t>
            </a:fld>
            <a:endParaRPr lang="en-GB" sz="1200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F0B924-8E7B-4595-A4AD-1F47F2D7C53C}" type="slidenum">
              <a:rPr lang="en-GB" sz="1200" smtClean="0"/>
              <a:pPr eaLnBrk="1" hangingPunct="1"/>
              <a:t>13</a:t>
            </a:fld>
            <a:endParaRPr lang="en-GB" sz="1200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A9D0F-F9E8-4154-85BA-AAED1E71C127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27D41AA-98E8-4695-9819-DE0EB6AD36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67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A9003-5851-4FE4-A5EB-A4A2C1F96E20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DC592-20D6-4A14-8384-D717F8F2BD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44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735CC-986C-4C0A-816E-3057154C07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FA16-6B2F-4F86-AB6C-1E2252D43CDE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93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B1954-BD7B-4EDC-99F2-8FCE822C58BD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42252-DCD4-4D5D-BBF0-7E7987F634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40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47E3-023F-4800-BB79-AF7F28BB79B3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42C648C-7B5D-4844-A812-804585FEC9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35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D8C06-06FE-4D11-8E4A-3DD42E48FF42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125DD-FA76-4BDE-9F8D-093850986E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52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A17D5-88EB-4B88-B661-E7D5FE73A2EE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082FF39-CDE0-4F1F-9105-44EFA8362A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42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79F12-12E7-4764-A707-ED6083FC6B39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E7691-FA98-401E-86F1-BF15878CB6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72B41-C653-4938-9B5F-376BDF49D7FC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1DF574-4076-4331-B25E-0D070ECEFA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35DE238-CFD9-49D8-A866-CCF0F06955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950BB-ED9B-41DE-93AC-19C5D3D4CC5D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97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23897-47AF-4890-A45C-0312C46806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9F86-A46D-4A93-965B-3C666829ECBE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sz="1400">
                <a:solidFill>
                  <a:srgbClr val="FFFFFF"/>
                </a:solidFill>
                <a:latin typeface="Times New Roman" pitchFamily="18" charset="0"/>
              </a:rPr>
              <a:t>CIT</a:t>
            </a: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 sz="140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E70660-C01C-4190-B4C8-EAFC4C3A02C2}" type="datetime1">
              <a:rPr lang="en-GB"/>
              <a:pPr>
                <a:defRPr/>
              </a:pPr>
              <a:t>14/01/2014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solidFill>
                  <a:schemeClr val="tx1"/>
                </a:solidFill>
                <a:latin typeface="+mn-lt"/>
              </a:rPr>
              <a:t>CIT</a:t>
            </a: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 sz="4400"/>
          </a:p>
          <a:p>
            <a:pPr>
              <a:defRPr/>
            </a:pPr>
            <a:endParaRPr lang="en-GB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34DBCCF-3C29-42AC-AF41-77170E4CEA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40" name="Picture 8" descr="CIT_Cres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33400"/>
            <a:ext cx="144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34781C-EFB4-466A-A9E6-9BB02D426586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7127CE-7DE5-4861-86DB-7C741EF38CC6}" type="slidenum">
              <a:rPr lang="en-GB" sz="1600" smtClean="0">
                <a:solidFill>
                  <a:srgbClr val="FFFFFF"/>
                </a:solidFill>
              </a:rPr>
              <a:pPr eaLnBrk="1" hangingPunct="1"/>
              <a:t>1</a:t>
            </a:fld>
            <a:endParaRPr lang="en-GB" sz="1600" smtClean="0">
              <a:solidFill>
                <a:srgbClr val="FFFFFF"/>
              </a:solidFill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1476375" y="1196975"/>
            <a:ext cx="6048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b="1">
                <a:latin typeface="Arial Black" pitchFamily="34" charset="0"/>
                <a:cs typeface="Arial" charset="0"/>
              </a:rPr>
              <a:t>Object Oriented Systems Analysis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58888" y="29241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sz="3600" b="1"/>
              <a:t>	Event Analysis</a:t>
            </a:r>
            <a:r>
              <a:rPr lang="en-IE" b="1"/>
              <a:t> </a:t>
            </a:r>
            <a:endParaRPr lang="en-US" b="1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Characteristics of a Statement </a:t>
            </a:r>
            <a:br>
              <a:rPr lang="en-US"/>
            </a:br>
            <a:r>
              <a:rPr lang="en-US"/>
              <a:t>of System Requirements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14BF49-5B7A-49CF-A5F5-212F9B40F4D6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29020-DD9E-4B86-B611-BBEE60CDD65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225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1676400"/>
            <a:ext cx="7391400" cy="4800600"/>
          </a:xfrm>
        </p:spPr>
        <p:txBody>
          <a:bodyPr/>
          <a:lstStyle/>
          <a:p>
            <a:pPr marL="609600" indent="-609600" eaLnBrk="1" hangingPunct="1"/>
            <a:r>
              <a:rPr lang="en-US" sz="2800" smtClean="0"/>
              <a:t>Graphic: Uses diagrams</a:t>
            </a:r>
          </a:p>
          <a:p>
            <a:pPr marL="609600" indent="-609600" eaLnBrk="1" hangingPunct="1"/>
            <a:r>
              <a:rPr lang="en-US" sz="2800" smtClean="0"/>
              <a:t>Partitioned: Organizes the system description into comprehensible parts</a:t>
            </a:r>
          </a:p>
          <a:p>
            <a:pPr marL="609600" indent="-609600" eaLnBrk="1" hangingPunct="1"/>
            <a:r>
              <a:rPr lang="en-US" sz="2800" smtClean="0"/>
              <a:t>Non-redundant: A change can be made in a single place</a:t>
            </a:r>
          </a:p>
          <a:p>
            <a:pPr marL="609600" indent="-609600" eaLnBrk="1" hangingPunct="1"/>
            <a:r>
              <a:rPr lang="en-US" sz="2800" smtClean="0"/>
              <a:t>Accurate: Rigorous, precise, clear, consistent, and complete</a:t>
            </a:r>
          </a:p>
          <a:p>
            <a:pPr marL="609600" indent="-609600" eaLnBrk="1" hangingPunct="1"/>
            <a:r>
              <a:rPr lang="en-US" sz="2800" smtClean="0"/>
              <a:t>Minimal: Eliminates non-essentials, while including all critical details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98438"/>
            <a:ext cx="7391400" cy="1020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Procedure for Object-Oriented Systems Analysis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20057C-BC24-44DD-9C88-12ABA84602E2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84560-D8B3-468D-9450-871ED454DCF9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235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951038"/>
            <a:ext cx="7696200" cy="4449762"/>
          </a:xfrm>
        </p:spPr>
        <p:txBody>
          <a:bodyPr/>
          <a:lstStyle/>
          <a:p>
            <a:pPr marL="1147763" indent="-1068388" eaLnBrk="1" hangingPunct="1">
              <a:buFontTx/>
              <a:buNone/>
            </a:pPr>
            <a:r>
              <a:rPr lang="en-US" sz="2800" smtClean="0"/>
              <a:t>Step 1. Identify the business events and</a:t>
            </a:r>
          </a:p>
          <a:p>
            <a:pPr marL="1147763" indent="-1068388" eaLnBrk="1" hangingPunct="1">
              <a:spcAft>
                <a:spcPct val="20000"/>
              </a:spcAft>
              <a:buFontTx/>
              <a:buNone/>
            </a:pPr>
            <a:r>
              <a:rPr lang="en-US" sz="2800" smtClean="0"/>
              <a:t>	  make an event table.</a:t>
            </a:r>
          </a:p>
          <a:p>
            <a:pPr marL="1147763" indent="-1068388" eaLnBrk="1" hangingPunct="1">
              <a:buFontTx/>
              <a:buNone/>
            </a:pPr>
            <a:r>
              <a:rPr lang="en-US" sz="2800" smtClean="0"/>
              <a:t>Step 2. Identify the use cases and produce</a:t>
            </a:r>
          </a:p>
          <a:p>
            <a:pPr marL="1147763" indent="-1068388" eaLnBrk="1" hangingPunct="1">
              <a:spcAft>
                <a:spcPct val="20000"/>
              </a:spcAft>
              <a:buFontTx/>
              <a:buNone/>
            </a:pPr>
            <a:r>
              <a:rPr lang="en-US" sz="2800" smtClean="0"/>
              <a:t>	  a use case diagram for the system.</a:t>
            </a:r>
          </a:p>
          <a:p>
            <a:pPr marL="1147763" indent="-1068388" eaLnBrk="1" hangingPunct="1">
              <a:buFontTx/>
              <a:buNone/>
            </a:pPr>
            <a:r>
              <a:rPr lang="en-US" sz="2800" smtClean="0"/>
              <a:t>Step 3. Write a use case narrative</a:t>
            </a:r>
          </a:p>
          <a:p>
            <a:pPr marL="1147763" indent="-1068388" eaLnBrk="1" hangingPunct="1">
              <a:buFontTx/>
              <a:buNone/>
            </a:pPr>
            <a:r>
              <a:rPr lang="en-US" sz="2800" smtClean="0"/>
              <a:t> 	  describing the system’s response</a:t>
            </a:r>
          </a:p>
          <a:p>
            <a:pPr marL="1147763" indent="-1068388" eaLnBrk="1" hangingPunct="1">
              <a:buFontTx/>
              <a:buNone/>
            </a:pPr>
            <a:r>
              <a:rPr lang="en-US" sz="2800" smtClean="0"/>
              <a:t>	  to each business event.</a:t>
            </a:r>
            <a:endParaRPr lang="en-US" sz="200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0207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Procedure for Object-Oriented Systems Analysis </a:t>
            </a:r>
            <a:r>
              <a:rPr lang="en-US" sz="2000"/>
              <a:t>(continued)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A9F7BD-7160-486A-BE37-DC4E3EDD5358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58C2C-019A-4A14-894E-906338FE2FC8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245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1905000"/>
            <a:ext cx="7924800" cy="4343400"/>
          </a:xfrm>
        </p:spPr>
        <p:txBody>
          <a:bodyPr/>
          <a:lstStyle/>
          <a:p>
            <a:pPr marL="1370013" indent="-1370013" eaLnBrk="1" hangingPunct="1">
              <a:buFontTx/>
              <a:buNone/>
            </a:pPr>
            <a:r>
              <a:rPr lang="en-US" sz="2800" smtClean="0"/>
              <a:t>Step 4.  Draw a system sequence diagram </a:t>
            </a:r>
          </a:p>
          <a:p>
            <a:pPr marL="1370013" indent="-1370013" eaLnBrk="1" hangingPunct="1">
              <a:spcAft>
                <a:spcPct val="20000"/>
              </a:spcAft>
              <a:buFontTx/>
              <a:buNone/>
            </a:pPr>
            <a:r>
              <a:rPr lang="en-US" sz="2800" smtClean="0"/>
              <a:t>	for each use case scenario.</a:t>
            </a:r>
          </a:p>
          <a:p>
            <a:pPr marL="1370013" indent="-1370013" eaLnBrk="1" hangingPunct="1">
              <a:buFontTx/>
              <a:buNone/>
            </a:pPr>
            <a:r>
              <a:rPr lang="en-US" sz="2800" smtClean="0"/>
              <a:t>Step 5.  Produce a domain model showing the concepts, attributes, and associations in the problem </a:t>
            </a:r>
          </a:p>
          <a:p>
            <a:pPr marL="1370013" indent="-1370013" eaLnBrk="1" hangingPunct="1">
              <a:spcAft>
                <a:spcPct val="20000"/>
              </a:spcAft>
              <a:buFontTx/>
              <a:buNone/>
            </a:pPr>
            <a:r>
              <a:rPr lang="en-US" sz="2800" smtClean="0"/>
              <a:t>	domain of the system.</a:t>
            </a:r>
          </a:p>
          <a:p>
            <a:pPr marL="1370013" indent="-1370013" eaLnBrk="1" hangingPunct="1">
              <a:buFontTx/>
              <a:buNone/>
            </a:pPr>
            <a:r>
              <a:rPr lang="en-US" sz="2800" smtClean="0"/>
              <a:t>Step 6.  Write a contract for each system operation.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814705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Models for Object-Oriented Systems Analysis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4A422E-F1DB-4C2E-8DD9-7B9AA6C3FC79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AA13C-6E96-4AC8-ACBF-0F3A072614AB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56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447800"/>
            <a:ext cx="7696200" cy="4525963"/>
          </a:xfrm>
        </p:spPr>
        <p:txBody>
          <a:bodyPr/>
          <a:lstStyle/>
          <a:p>
            <a:pPr marL="1147763" indent="-1068388" eaLnBrk="1" hangingPunct="1"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.</a:t>
            </a:r>
            <a:endParaRPr lang="en-US" sz="2800" smtClean="0"/>
          </a:p>
        </p:txBody>
      </p:sp>
      <p:pic>
        <p:nvPicPr>
          <p:cNvPr id="25607" name="Picture 4" descr="FIG3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14383" r="4716" b="6165"/>
          <a:stretch>
            <a:fillRect/>
          </a:stretch>
        </p:blipFill>
        <p:spPr bwMode="auto">
          <a:xfrm>
            <a:off x="1447800" y="1828800"/>
            <a:ext cx="7239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11160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1143000" y="5802313"/>
            <a:ext cx="739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b="1">
                <a:latin typeface="Arial" charset="0"/>
              </a:rPr>
              <a:t>(Slides 3-15 </a:t>
            </a:r>
            <a:r>
              <a:rPr lang="en-US" sz="1600" b="1">
                <a:latin typeface="Arial" charset="0"/>
                <a:cs typeface="Arial" charset="0"/>
              </a:rPr>
              <a:t>— 3-20</a:t>
            </a:r>
            <a:r>
              <a:rPr lang="en-US" sz="1600" b="1">
                <a:latin typeface="Arial" charset="0"/>
              </a:rPr>
              <a:t> Illustrate Typical Models)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8438"/>
            <a:ext cx="8066087" cy="1020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Typical Models </a:t>
            </a:r>
            <a:r>
              <a:rPr lang="en-US" smtClean="0">
                <a:solidFill>
                  <a:srgbClr val="7B9899"/>
                </a:solidFill>
                <a:cs typeface="Tahoma" pitchFamily="34" charset="0"/>
              </a:rPr>
              <a:t>– </a:t>
            </a:r>
            <a:r>
              <a:rPr lang="en-US" smtClean="0">
                <a:solidFill>
                  <a:srgbClr val="7B9899"/>
                </a:solidFill>
              </a:rPr>
              <a:t>Event List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E5F46A-4446-4370-BFAF-FD6E9B92F709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F9E87-B088-438C-B846-FD2ABEAB7183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266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2286000"/>
            <a:ext cx="7696200" cy="3687763"/>
          </a:xfrm>
        </p:spPr>
        <p:txBody>
          <a:bodyPr/>
          <a:lstStyle/>
          <a:p>
            <a:pPr marL="1147763" indent="-1068388" eaLnBrk="1" hangingPunct="1">
              <a:buFontTx/>
              <a:buNone/>
            </a:pPr>
            <a:r>
              <a:rPr lang="en-US" sz="2800" smtClean="0"/>
              <a:t>Event list for the university registration system</a:t>
            </a:r>
          </a:p>
        </p:txBody>
      </p:sp>
      <p:pic>
        <p:nvPicPr>
          <p:cNvPr id="26631" name="Picture 4" descr="FIG3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5" t="35872" r="35899" b="12914"/>
          <a:stretch>
            <a:fillRect/>
          </a:stretch>
        </p:blipFill>
        <p:spPr bwMode="auto">
          <a:xfrm>
            <a:off x="1371600" y="2895600"/>
            <a:ext cx="7543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131603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91400" cy="10207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Typical Models </a:t>
            </a:r>
            <a:r>
              <a:rPr lang="en-US">
                <a:cs typeface="Tahoma" pitchFamily="34" charset="0"/>
              </a:rPr>
              <a:t>– </a:t>
            </a:r>
            <a:br>
              <a:rPr lang="en-US">
                <a:cs typeface="Tahoma" pitchFamily="34" charset="0"/>
              </a:rPr>
            </a:br>
            <a:r>
              <a:rPr lang="en-US"/>
              <a:t>Use Case Diagram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8EB0A9-FF65-4D42-8AF0-9AB087443ED4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B0B66-51F4-4DAB-A761-4E11732A82B3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447800"/>
            <a:ext cx="7696200" cy="304800"/>
          </a:xfrm>
        </p:spPr>
        <p:txBody>
          <a:bodyPr>
            <a:normAutofit fontScale="85000" lnSpcReduction="20000"/>
          </a:bodyPr>
          <a:lstStyle/>
          <a:p>
            <a:pPr marL="1147763" indent="-10683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>
              <a:solidFill>
                <a:schemeClr val="bg1"/>
              </a:solidFill>
            </a:endParaRPr>
          </a:p>
          <a:p>
            <a:pPr marL="1147763" indent="-1068388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/>
          </a:p>
        </p:txBody>
      </p:sp>
      <p:pic>
        <p:nvPicPr>
          <p:cNvPr id="27655" name="Picture 4" descr="FIG2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t="12094" r="23734" b="7559"/>
          <a:stretch>
            <a:fillRect/>
          </a:stretch>
        </p:blipFill>
        <p:spPr bwMode="auto">
          <a:xfrm>
            <a:off x="3352800" y="1676400"/>
            <a:ext cx="50292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925638"/>
            <a:ext cx="1262062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0207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Typical Models </a:t>
            </a:r>
            <a:r>
              <a:rPr lang="en-US">
                <a:cs typeface="Tahoma" pitchFamily="34" charset="0"/>
              </a:rPr>
              <a:t>–</a:t>
            </a:r>
            <a:br>
              <a:rPr lang="en-US">
                <a:cs typeface="Tahoma" pitchFamily="34" charset="0"/>
              </a:rPr>
            </a:br>
            <a:r>
              <a:rPr lang="en-US"/>
              <a:t>Use Case Narrative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63CC69-4703-49C5-B574-D59CFF9B5B48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FCB43-B6E6-4DA8-9E49-09485E3B5BA7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286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447800"/>
            <a:ext cx="7696200" cy="4525963"/>
          </a:xfrm>
        </p:spPr>
        <p:txBody>
          <a:bodyPr/>
          <a:lstStyle/>
          <a:p>
            <a:pPr marL="1147763" indent="-1068388" eaLnBrk="1" hangingPunct="1">
              <a:buFontTx/>
              <a:buNone/>
            </a:pPr>
            <a:r>
              <a:rPr lang="en-US" sz="280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8679" name="Picture 4" descr="FIG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0" t="8189" r="7117" b="4311"/>
          <a:stretch>
            <a:fillRect/>
          </a:stretch>
        </p:blipFill>
        <p:spPr bwMode="auto">
          <a:xfrm>
            <a:off x="3163888" y="1524000"/>
            <a:ext cx="453231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544638"/>
            <a:ext cx="13620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98438"/>
            <a:ext cx="7391400" cy="1020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Typical Models </a:t>
            </a:r>
            <a:r>
              <a:rPr lang="en-US">
                <a:cs typeface="Tahoma" pitchFamily="34" charset="0"/>
              </a:rPr>
              <a:t>–</a:t>
            </a:r>
            <a:r>
              <a:rPr lang="en-US"/>
              <a:t/>
            </a:r>
            <a:br>
              <a:rPr lang="en-US"/>
            </a:br>
            <a:r>
              <a:rPr lang="en-US"/>
              <a:t>System Sequence Diagram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7D47CD-63E6-494B-8CEA-F890629B2F12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EB29-6820-404F-B8EE-24286001615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97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447800"/>
            <a:ext cx="7696200" cy="4525963"/>
          </a:xfrm>
        </p:spPr>
        <p:txBody>
          <a:bodyPr/>
          <a:lstStyle/>
          <a:p>
            <a:pPr marL="1147763" indent="-1068388" eaLnBrk="1" hangingPunct="1">
              <a:buFontTx/>
              <a:buNone/>
            </a:pPr>
            <a:endParaRPr lang="en-US" sz="2800" smtClean="0"/>
          </a:p>
          <a:p>
            <a:pPr marL="1147763" indent="-1068388" eaLnBrk="1" hangingPunct="1">
              <a:buFontTx/>
              <a:buNone/>
            </a:pPr>
            <a:endParaRPr lang="en-US" sz="2800" smtClean="0"/>
          </a:p>
        </p:txBody>
      </p:sp>
      <p:pic>
        <p:nvPicPr>
          <p:cNvPr id="29703" name="Picture 4" descr="FIG4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13504" r="13226" b="7141"/>
          <a:stretch>
            <a:fillRect/>
          </a:stretch>
        </p:blipFill>
        <p:spPr bwMode="auto">
          <a:xfrm>
            <a:off x="1447800" y="2286000"/>
            <a:ext cx="73152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13620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0207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Typical Models </a:t>
            </a:r>
            <a:r>
              <a:rPr lang="en-US">
                <a:cs typeface="Tahoma" pitchFamily="34" charset="0"/>
              </a:rPr>
              <a:t>–</a:t>
            </a:r>
            <a:br>
              <a:rPr lang="en-US">
                <a:cs typeface="Tahoma" pitchFamily="34" charset="0"/>
              </a:rPr>
            </a:br>
            <a:r>
              <a:rPr lang="en-US"/>
              <a:t>Domain Model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054B3E-8BFE-4649-AF8C-56D84AADF9C8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FC6E5-8F72-4DC9-9EA5-BA38CAE045D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07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447800"/>
            <a:ext cx="7696200" cy="4525963"/>
          </a:xfrm>
        </p:spPr>
        <p:txBody>
          <a:bodyPr/>
          <a:lstStyle/>
          <a:p>
            <a:pPr marL="1147763" indent="-1068388" eaLnBrk="1" hangingPunct="1">
              <a:buFontTx/>
              <a:buNone/>
            </a:pPr>
            <a:endParaRPr lang="en-US" sz="2800" smtClean="0"/>
          </a:p>
          <a:p>
            <a:pPr marL="1147763" indent="-1068388" eaLnBrk="1" hangingPunct="1">
              <a:buFontTx/>
              <a:buNone/>
            </a:pPr>
            <a:endParaRPr lang="en-US" sz="2800" smtClean="0"/>
          </a:p>
        </p:txBody>
      </p:sp>
      <p:pic>
        <p:nvPicPr>
          <p:cNvPr id="30727" name="Picture 4" descr="FIG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2434" r="12500" b="7143"/>
          <a:stretch>
            <a:fillRect/>
          </a:stretch>
        </p:blipFill>
        <p:spPr bwMode="auto">
          <a:xfrm>
            <a:off x="2590800" y="1568450"/>
            <a:ext cx="60960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20838"/>
            <a:ext cx="1262063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98438"/>
            <a:ext cx="7391400" cy="1020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Typical Models </a:t>
            </a:r>
            <a:r>
              <a:rPr lang="en-US">
                <a:cs typeface="Tahoma" pitchFamily="34" charset="0"/>
              </a:rPr>
              <a:t>–</a:t>
            </a:r>
            <a:r>
              <a:rPr lang="en-US"/>
              <a:t/>
            </a:r>
            <a:br>
              <a:rPr lang="en-US"/>
            </a:br>
            <a:r>
              <a:rPr lang="en-US"/>
              <a:t>System Operation Contract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6E2AB4-79AC-41E0-ACE1-D8DBBE19FB64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EEA46-F2EA-40E8-8070-AAF47472D28E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317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447800"/>
            <a:ext cx="7696200" cy="4525963"/>
          </a:xfrm>
        </p:spPr>
        <p:txBody>
          <a:bodyPr/>
          <a:lstStyle/>
          <a:p>
            <a:pPr marL="1147763" indent="-1068388" eaLnBrk="1" hangingPunct="1">
              <a:buFontTx/>
              <a:buNone/>
            </a:pPr>
            <a:endParaRPr lang="en-US" sz="2800" smtClean="0"/>
          </a:p>
          <a:p>
            <a:pPr marL="1147763" indent="-1068388" eaLnBrk="1" hangingPunct="1">
              <a:buFontTx/>
              <a:buNone/>
            </a:pPr>
            <a:endParaRPr lang="en-US" sz="2800" smtClean="0"/>
          </a:p>
        </p:txBody>
      </p:sp>
      <p:pic>
        <p:nvPicPr>
          <p:cNvPr id="31751" name="Picture 4" descr="FIG5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6" t="17381" r="5057" b="11374"/>
          <a:stretch>
            <a:fillRect/>
          </a:stretch>
        </p:blipFill>
        <p:spPr bwMode="auto">
          <a:xfrm>
            <a:off x="1447800" y="2286000"/>
            <a:ext cx="72390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12350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0113"/>
            <a:ext cx="7772400" cy="852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Learning Objectives</a:t>
            </a:r>
            <a:br>
              <a:rPr lang="en-US"/>
            </a:br>
            <a:endParaRPr lang="en-US"/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CEBB1F-B7A7-4DE0-B2EB-EADA2E1D22D4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31C3E-F44C-45E9-B423-CBCF0E3B5638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143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2098675"/>
            <a:ext cx="7391400" cy="46069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2800" smtClean="0"/>
              <a:t>State and discuss the goals of systems analysis.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smtClean="0"/>
              <a:t>Characterize a statement of system requirements as well as the process of systems analysis. 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smtClean="0"/>
              <a:t>Define the term event and understand the implications of this definition.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062912" cy="298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2800" dirty="0"/>
              <a:t>Techniques for Object-Oriented Analysis</a:t>
            </a:r>
            <a:endParaRPr lang="en-US" sz="2800" dirty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14DA46-637E-4758-959B-10F928021A58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E97DD-2218-4590-A858-C5309C6A078B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327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IE" smtClean="0"/>
              <a:t>Information –gathering Techniques</a:t>
            </a:r>
          </a:p>
          <a:p>
            <a:pPr eaLnBrk="1" hangingPunct="1"/>
            <a:r>
              <a:rPr lang="en-IE" smtClean="0"/>
              <a:t>Event Analysis.</a:t>
            </a:r>
          </a:p>
          <a:p>
            <a:pPr eaLnBrk="1" hangingPunct="1"/>
            <a:r>
              <a:rPr lang="en-IE" smtClean="0"/>
              <a:t>Use Case Modeling.</a:t>
            </a:r>
          </a:p>
          <a:p>
            <a:pPr eaLnBrk="1" hangingPunct="1"/>
            <a:r>
              <a:rPr lang="en-IE" smtClean="0"/>
              <a:t>Domain modeling Techniques.</a:t>
            </a:r>
          </a:p>
          <a:p>
            <a:pPr eaLnBrk="1" hangingPunct="1"/>
            <a:r>
              <a:rPr lang="en-IE" smtClean="0"/>
              <a:t>Walkthroughs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7556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Event-Driven Systems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34B2EB-2339-497E-9E05-15EC4588708D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A426D-1D61-4B3F-8D3E-E443331F2990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337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646238"/>
            <a:ext cx="7543800" cy="4525962"/>
          </a:xfrm>
        </p:spPr>
        <p:txBody>
          <a:bodyPr/>
          <a:lstStyle/>
          <a:p>
            <a:pPr marL="339725" indent="-339725" eaLnBrk="1" hangingPunct="1">
              <a:buFontTx/>
              <a:buNone/>
              <a:tabLst>
                <a:tab pos="339725" algn="l"/>
              </a:tabLst>
            </a:pPr>
            <a:r>
              <a:rPr lang="en-US" sz="2800" smtClean="0"/>
              <a:t>Event analysis takes a stimulus-response perspective </a:t>
            </a:r>
            <a:r>
              <a:rPr lang="en-US" sz="2800" smtClean="0">
                <a:cs typeface="Arial" charset="0"/>
              </a:rPr>
              <a:t>–</a:t>
            </a:r>
            <a:endParaRPr lang="en-US" sz="2800" smtClean="0"/>
          </a:p>
          <a:p>
            <a:pPr marL="339725" indent="-339725" eaLnBrk="1" hangingPunct="1">
              <a:buFontTx/>
              <a:buNone/>
              <a:tabLst>
                <a:tab pos="339725" algn="l"/>
              </a:tabLst>
            </a:pPr>
            <a:endParaRPr lang="en-US" sz="1600" smtClean="0"/>
          </a:p>
          <a:p>
            <a:pPr marL="339725" indent="-339725" eaLnBrk="1" hangingPunct="1">
              <a:spcAft>
                <a:spcPct val="20000"/>
              </a:spcAft>
              <a:tabLst>
                <a:tab pos="339725" algn="l"/>
              </a:tabLst>
            </a:pPr>
            <a:r>
              <a:rPr lang="en-US" sz="2800" smtClean="0"/>
              <a:t>The system does nothing until it is triggered by an event.</a:t>
            </a:r>
          </a:p>
          <a:p>
            <a:pPr marL="339725" indent="-339725" eaLnBrk="1" hangingPunct="1">
              <a:spcAft>
                <a:spcPct val="20000"/>
              </a:spcAft>
              <a:tabLst>
                <a:tab pos="339725" algn="l"/>
              </a:tabLst>
            </a:pPr>
            <a:r>
              <a:rPr lang="en-US" sz="2800" smtClean="0"/>
              <a:t>When an event occurs, the system responds as completely as possible.</a:t>
            </a:r>
          </a:p>
          <a:p>
            <a:pPr marL="339725" indent="-339725" eaLnBrk="1" hangingPunct="1">
              <a:tabLst>
                <a:tab pos="339725" algn="l"/>
              </a:tabLst>
            </a:pPr>
            <a:r>
              <a:rPr lang="en-US" sz="2800" smtClean="0"/>
              <a:t>After the response is complete, the system waits until another event occurs.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0207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Events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C7F85E-ACB8-44B6-B532-8C710EE9E040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93C1F-43FE-42D6-9E8E-E09A44398AED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348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524000"/>
            <a:ext cx="7543800" cy="452596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339725" algn="l"/>
              </a:tabLst>
            </a:pPr>
            <a:r>
              <a:rPr lang="en-US" sz="2800" smtClean="0"/>
              <a:t>An event is an occurrence which takes place at a specific time and initiates </a:t>
            </a:r>
            <a:br>
              <a:rPr lang="en-US" sz="2800" smtClean="0"/>
            </a:br>
            <a:r>
              <a:rPr lang="en-US" sz="2800" smtClean="0"/>
              <a:t>or triggers a predetermined response from the system.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339725" algn="l"/>
              </a:tabLst>
            </a:pPr>
            <a:endParaRPr lang="en-US" sz="1200" smtClean="0"/>
          </a:p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  <a:tabLst>
                <a:tab pos="339725" algn="l"/>
              </a:tabLst>
            </a:pPr>
            <a:r>
              <a:rPr lang="en-US" sz="2800" smtClean="0"/>
              <a:t>An external event is an event which occurs outside the system boundary.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  <a:tabLst>
                <a:tab pos="339725" algn="l"/>
              </a:tabLst>
            </a:pPr>
            <a:r>
              <a:rPr lang="en-US" sz="2800" smtClean="0"/>
              <a:t>An internal event is an event which occurs inside the system boundary.</a:t>
            </a:r>
          </a:p>
          <a:p>
            <a:pPr marL="533400" indent="-533400" eaLnBrk="1" hangingPunct="1">
              <a:lnSpc>
                <a:spcPct val="90000"/>
              </a:lnSpc>
              <a:tabLst>
                <a:tab pos="339725" algn="l"/>
              </a:tabLst>
            </a:pPr>
            <a:r>
              <a:rPr lang="en-US" sz="2800" smtClean="0"/>
              <a:t>A temporal event is an event which occurs at a prespecified time.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0207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Event Analysis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21BF8A-EF74-4B4C-95B0-F002C3CD7F6F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98DCB-48CB-4C90-8FD4-55CF83713788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358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524000"/>
            <a:ext cx="7848600" cy="4648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339725" algn="l"/>
              </a:tabLst>
            </a:pPr>
            <a:r>
              <a:rPr lang="en-US" sz="2800" smtClean="0"/>
              <a:t>Event analysis creates a system description by identifying: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  <a:tabLst>
                <a:tab pos="339725" algn="l"/>
              </a:tabLst>
            </a:pPr>
            <a:endParaRPr lang="en-US" sz="1600" smtClean="0"/>
          </a:p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  <a:buFontTx/>
              <a:buAutoNum type="arabicPeriod"/>
              <a:tabLst>
                <a:tab pos="339725" algn="l"/>
              </a:tabLst>
            </a:pPr>
            <a:r>
              <a:rPr lang="en-US" sz="2800" smtClean="0"/>
              <a:t>The events to which the system is expected to respond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  <a:tabLst>
                <a:tab pos="339725" algn="l"/>
              </a:tabLst>
            </a:pPr>
            <a:r>
              <a:rPr lang="en-US" sz="2800" smtClean="0"/>
              <a:t>The incoming message (event flow or 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  <a:buFontTx/>
              <a:buNone/>
              <a:tabLst>
                <a:tab pos="339725" algn="l"/>
              </a:tabLst>
            </a:pPr>
            <a:r>
              <a:rPr lang="en-US" sz="2800" smtClean="0"/>
              <a:t>		data flow) associated with each event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  <a:buFontTx/>
              <a:buAutoNum type="arabicPeriod" startAt="3"/>
              <a:tabLst>
                <a:tab pos="339725" algn="l"/>
              </a:tabLst>
            </a:pPr>
            <a:r>
              <a:rPr lang="en-US" sz="2800" smtClean="0"/>
              <a:t>The desired response 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3"/>
              <a:tabLst>
                <a:tab pos="339725" algn="l"/>
              </a:tabLst>
            </a:pPr>
            <a:r>
              <a:rPr lang="en-US" sz="2800" smtClean="0"/>
              <a:t>The actions or behaviors required to generate the response for each stimulus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solidFill>
                  <a:srgbClr val="7B9899"/>
                </a:solidFill>
              </a:rPr>
              <a:t>Event Analysis</a:t>
            </a:r>
            <a:endParaRPr lang="en-US" smtClean="0">
              <a:solidFill>
                <a:srgbClr val="7B9899"/>
              </a:solidFill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947812-6969-4B2C-A107-E2BC5B919DE5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8A8DB-A696-4A11-B937-21BCE6F6AA60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368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2286000"/>
            <a:ext cx="7391400" cy="4800600"/>
          </a:xfrm>
        </p:spPr>
        <p:txBody>
          <a:bodyPr/>
          <a:lstStyle/>
          <a:p>
            <a:pPr eaLnBrk="1" hangingPunct="1"/>
            <a:r>
              <a:rPr lang="en-IE" sz="2400" smtClean="0"/>
              <a:t>The events to which the system is expected to respond.</a:t>
            </a:r>
          </a:p>
          <a:p>
            <a:pPr eaLnBrk="1" hangingPunct="1"/>
            <a:r>
              <a:rPr lang="en-IE" sz="2400" smtClean="0"/>
              <a:t>The incoming message (event flow or data flow) associated with each event,</a:t>
            </a:r>
          </a:p>
          <a:p>
            <a:pPr eaLnBrk="1" hangingPunct="1"/>
            <a:r>
              <a:rPr lang="en-IE" sz="2400" smtClean="0"/>
              <a:t>The desired response , and </a:t>
            </a:r>
          </a:p>
          <a:p>
            <a:pPr eaLnBrk="1" hangingPunct="1"/>
            <a:r>
              <a:rPr lang="en-IE" sz="2400" smtClean="0"/>
              <a:t>The actions or behaviours required to generate the response for each stimulus.</a:t>
            </a:r>
            <a:endParaRPr lang="en-US" sz="2400" smtClean="0"/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1447800" y="1676400"/>
            <a:ext cx="731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IE" sz="2000">
                <a:latin typeface="Arial" charset="0"/>
              </a:rPr>
              <a:t>Event analysis creates a system description by identifying : </a:t>
            </a:r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7391400" cy="7778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Event Analysis</a:t>
            </a:r>
            <a:br>
              <a:rPr lang="en-US" dirty="0"/>
            </a:br>
            <a:r>
              <a:rPr lang="en-US" sz="2000" dirty="0"/>
              <a:t>(continued)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18AE77-983D-47F1-8537-6B869887BAC3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A4C5C-F9F6-4F85-89CB-C10835D4718A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378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524000"/>
            <a:ext cx="7543800" cy="4525963"/>
          </a:xfrm>
        </p:spPr>
        <p:txBody>
          <a:bodyPr/>
          <a:lstStyle/>
          <a:p>
            <a:pPr marL="339725" indent="-339725" eaLnBrk="1" hangingPunct="1">
              <a:buFontTx/>
              <a:buNone/>
              <a:tabLst>
                <a:tab pos="339725" algn="l"/>
              </a:tabLst>
            </a:pPr>
            <a:r>
              <a:rPr lang="en-US" sz="2400" smtClean="0"/>
              <a:t>	(Insert Figure 3.4)</a:t>
            </a:r>
          </a:p>
        </p:txBody>
      </p:sp>
      <p:pic>
        <p:nvPicPr>
          <p:cNvPr id="37895" name="Picture 4" descr="FIG3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1" t="15773" r="20058" b="7603"/>
          <a:stretch>
            <a:fillRect/>
          </a:stretch>
        </p:blipFill>
        <p:spPr bwMode="auto">
          <a:xfrm>
            <a:off x="1600200" y="1489075"/>
            <a:ext cx="71628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1828800"/>
            <a:ext cx="11699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solidFill>
                  <a:srgbClr val="7B9899"/>
                </a:solidFill>
              </a:rPr>
              <a:t>Event Flows and Data Flows</a:t>
            </a:r>
            <a:endParaRPr lang="en-US" smtClean="0">
              <a:solidFill>
                <a:srgbClr val="7B9899"/>
              </a:solidFill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FA6066-562F-4490-914A-3B4F194E7E15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1E257-E6B7-42F9-8D8B-878ED6F11BDD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3891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IE" sz="2000" smtClean="0"/>
              <a:t>An event flow is an information flow which contains no application-specific data. An incoming event flow merely notifies the system that a particular event has occurred and triggers the system to respond.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IE" sz="2000" smtClean="0"/>
              <a:t>Data Flows contains application-specific data elelements with specific values which decsribe details of the event. Example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IE" sz="2000" smtClean="0"/>
              <a:t>A withdrawal request might consist of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IE" sz="1800" smtClean="0"/>
              <a:t>	Account Number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IE" sz="1800" smtClean="0"/>
              <a:t>	Withdrawal Date , and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IE" sz="1800" smtClean="0"/>
              <a:t>     Withdrawal Amount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IE" sz="2000" smtClean="0"/>
              <a:t>An incoming data flow serves two purposes: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IE" sz="2000" smtClean="0"/>
              <a:t>Its arrival triggers the system to respond 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IE" sz="2000" smtClean="0"/>
              <a:t>The flow contains the data essential  for the system to produce the required  response 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7391400" cy="10207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Identify the Business Events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489263-FFB1-411F-B98D-740B2E0203B9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5D6CB-00B5-4D8D-AD58-AE7EE2FCC8D6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99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524000"/>
            <a:ext cx="7543800" cy="4525963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39725" algn="l"/>
              </a:tabLst>
            </a:pPr>
            <a:r>
              <a:rPr lang="en-US" sz="2800" smtClean="0"/>
              <a:t>Event List for the </a:t>
            </a:r>
            <a:br>
              <a:rPr lang="en-US" sz="2800" smtClean="0"/>
            </a:br>
            <a:r>
              <a:rPr lang="en-US" sz="2800" smtClean="0"/>
              <a:t>Public University Registration System</a:t>
            </a:r>
          </a:p>
          <a:p>
            <a:pPr marL="0" indent="0" eaLnBrk="1" hangingPunct="1">
              <a:buFontTx/>
              <a:buNone/>
              <a:tabLst>
                <a:tab pos="339725" algn="l"/>
              </a:tabLst>
            </a:pPr>
            <a:endParaRPr lang="en-US" sz="1800" smtClean="0"/>
          </a:p>
          <a:p>
            <a:pPr marL="0" indent="0" eaLnBrk="1" hangingPunct="1">
              <a:buFontTx/>
              <a:buNone/>
              <a:tabLst>
                <a:tab pos="339725" algn="l"/>
              </a:tabLst>
            </a:pPr>
            <a:r>
              <a:rPr lang="en-US" sz="2800" smtClean="0"/>
              <a:t>External	1.  Department submits class</a:t>
            </a:r>
            <a:br>
              <a:rPr lang="en-US" sz="2800" smtClean="0"/>
            </a:br>
            <a:r>
              <a:rPr lang="en-US" sz="2800" smtClean="0"/>
              <a:t>			     schedule</a:t>
            </a:r>
          </a:p>
          <a:p>
            <a:pPr marL="0" indent="0" eaLnBrk="1" hangingPunct="1">
              <a:buFontTx/>
              <a:buNone/>
              <a:tabLst>
                <a:tab pos="339725" algn="l"/>
              </a:tabLst>
            </a:pPr>
            <a:r>
              <a:rPr lang="en-US" sz="2800" smtClean="0"/>
              <a:t>Temporal	2.  Time to produce university </a:t>
            </a:r>
            <a:br>
              <a:rPr lang="en-US" sz="2800" smtClean="0"/>
            </a:br>
            <a:r>
              <a:rPr lang="en-US" sz="2800" smtClean="0"/>
              <a:t>			     class schedule</a:t>
            </a:r>
          </a:p>
          <a:p>
            <a:pPr marL="0" indent="0" eaLnBrk="1" hangingPunct="1">
              <a:buFontTx/>
              <a:buNone/>
              <a:tabLst>
                <a:tab pos="339725" algn="l"/>
              </a:tabLst>
            </a:pPr>
            <a:r>
              <a:rPr lang="en-US" sz="2800" smtClean="0"/>
              <a:t>External 	3.  Student registers for classes</a:t>
            </a:r>
          </a:p>
          <a:p>
            <a:pPr marL="0" indent="0" eaLnBrk="1" hangingPunct="1">
              <a:buFontTx/>
              <a:buNone/>
              <a:tabLst>
                <a:tab pos="339725" algn="l"/>
              </a:tabLst>
            </a:pPr>
            <a:r>
              <a:rPr lang="en-US" sz="2800" smtClean="0"/>
              <a:t>Temporal 	4.  Time to produce class roster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98438"/>
            <a:ext cx="7391400" cy="944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Identify the Actors, </a:t>
            </a:r>
            <a:br>
              <a:rPr lang="en-US"/>
            </a:br>
            <a:r>
              <a:rPr lang="en-US"/>
              <a:t>Inputs, and Outputs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D46D7F-4824-4215-9A91-11E9C4B06393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F9F88-FD1F-406A-A318-F5E9DC957131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409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2179638"/>
            <a:ext cx="7543800" cy="4525962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39725" algn="l"/>
              </a:tabLst>
            </a:pPr>
            <a:r>
              <a:rPr lang="en-US" sz="2800" smtClean="0"/>
              <a:t>Who supplies system inputs?</a:t>
            </a:r>
          </a:p>
          <a:p>
            <a:pPr marL="0" indent="0" eaLnBrk="1" hangingPunct="1">
              <a:tabLst>
                <a:tab pos="339725" algn="l"/>
              </a:tabLst>
            </a:pPr>
            <a:r>
              <a:rPr lang="en-US" sz="2800" smtClean="0"/>
              <a:t>  Department submits a </a:t>
            </a:r>
            <a:r>
              <a:rPr lang="en-US" sz="2800" smtClean="0">
                <a:solidFill>
                  <a:srgbClr val="996633"/>
                </a:solidFill>
              </a:rPr>
              <a:t>Department Class</a:t>
            </a:r>
          </a:p>
          <a:p>
            <a:pPr marL="0" indent="0" eaLnBrk="1" hangingPunct="1">
              <a:buFontTx/>
              <a:buNone/>
              <a:tabLst>
                <a:tab pos="339725" algn="l"/>
              </a:tabLst>
            </a:pPr>
            <a:r>
              <a:rPr lang="en-US" sz="2800" smtClean="0">
                <a:solidFill>
                  <a:srgbClr val="996633"/>
                </a:solidFill>
              </a:rPr>
              <a:t>	Schedule</a:t>
            </a:r>
            <a:r>
              <a:rPr lang="en-US" sz="2800" smtClean="0"/>
              <a:t>.</a:t>
            </a:r>
          </a:p>
          <a:p>
            <a:pPr marL="0" indent="0" eaLnBrk="1" hangingPunct="1">
              <a:tabLst>
                <a:tab pos="339725" algn="l"/>
              </a:tabLst>
            </a:pPr>
            <a:r>
              <a:rPr lang="en-US" sz="2800" smtClean="0"/>
              <a:t>  Student supplies a list of desired classes </a:t>
            </a:r>
            <a:br>
              <a:rPr lang="en-US" sz="2800" smtClean="0"/>
            </a:br>
            <a:r>
              <a:rPr lang="en-US" sz="2800" smtClean="0"/>
              <a:t>	(a </a:t>
            </a:r>
            <a:r>
              <a:rPr lang="en-US" sz="2800" smtClean="0">
                <a:solidFill>
                  <a:srgbClr val="996633"/>
                </a:solidFill>
              </a:rPr>
              <a:t>Registration Request</a:t>
            </a:r>
            <a:r>
              <a:rPr lang="en-US" sz="2800" smtClean="0"/>
              <a:t>).</a:t>
            </a:r>
            <a:endParaRPr lang="en-US" sz="1200" smtClean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8651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Identify the Actors, </a:t>
            </a:r>
            <a:br>
              <a:rPr lang="en-US" dirty="0"/>
            </a:br>
            <a:r>
              <a:rPr lang="en-US" dirty="0"/>
              <a:t>Inputs, and Outputs </a:t>
            </a:r>
            <a:r>
              <a:rPr lang="en-US" sz="2000" dirty="0"/>
              <a:t>(continued)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51C88D-98B3-4F9E-AD19-DC63DFA55143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A4775-6634-43F6-8E72-26C17F858A0A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6138" y="2243138"/>
            <a:ext cx="7451725" cy="346075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tabLst>
                <a:tab pos="339725" algn="l"/>
              </a:tabLst>
              <a:defRPr/>
            </a:pPr>
            <a:r>
              <a:rPr lang="en-US" sz="2800"/>
              <a:t>Who receives system outputs?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tabLst>
                <a:tab pos="339725" algn="l"/>
              </a:tabLst>
              <a:defRPr/>
            </a:pPr>
            <a:endParaRPr lang="en-US" sz="1400"/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"/>
              <a:tabLst>
                <a:tab pos="339725" algn="l"/>
              </a:tabLst>
              <a:defRPr/>
            </a:pPr>
            <a:r>
              <a:rPr lang="en-US" sz="2800"/>
              <a:t>  Departments, Professors, and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tabLst>
                <a:tab pos="339725" algn="l"/>
              </a:tabLst>
              <a:defRPr/>
            </a:pPr>
            <a:r>
              <a:rPr lang="en-US" sz="2800"/>
              <a:t> 	Students receive the </a:t>
            </a:r>
            <a:r>
              <a:rPr lang="en-US" sz="2800">
                <a:solidFill>
                  <a:srgbClr val="996633"/>
                </a:solidFill>
              </a:rPr>
              <a:t>University </a:t>
            </a:r>
          </a:p>
          <a:p>
            <a:pPr marL="0" indent="0" eaLnBrk="1" fontAlgn="auto" hangingPunct="1">
              <a:spcAft>
                <a:spcPct val="25000"/>
              </a:spcAft>
              <a:buFontTx/>
              <a:buNone/>
              <a:tabLst>
                <a:tab pos="339725" algn="l"/>
              </a:tabLst>
              <a:defRPr/>
            </a:pPr>
            <a:r>
              <a:rPr lang="en-US" sz="2800">
                <a:solidFill>
                  <a:srgbClr val="996633"/>
                </a:solidFill>
              </a:rPr>
              <a:t>	Class Schedule</a:t>
            </a:r>
            <a:r>
              <a:rPr lang="en-US" sz="2800"/>
              <a:t>.</a:t>
            </a:r>
          </a:p>
          <a:p>
            <a:pPr marL="0" indent="0" eaLnBrk="1" fontAlgn="auto" hangingPunct="1">
              <a:spcAft>
                <a:spcPct val="25000"/>
              </a:spcAft>
              <a:buFont typeface="Wingdings 2"/>
              <a:buChar char=""/>
              <a:tabLst>
                <a:tab pos="339725" algn="l"/>
              </a:tabLst>
              <a:defRPr/>
            </a:pPr>
            <a:r>
              <a:rPr lang="en-US" sz="2800"/>
              <a:t>  Student receives a </a:t>
            </a:r>
            <a:r>
              <a:rPr lang="en-US" sz="2800">
                <a:solidFill>
                  <a:srgbClr val="996633"/>
                </a:solidFill>
              </a:rPr>
              <a:t>Class List</a:t>
            </a:r>
            <a:r>
              <a:rPr lang="en-US" sz="280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Char char=""/>
              <a:tabLst>
                <a:tab pos="339725" algn="l"/>
              </a:tabLst>
              <a:defRPr/>
            </a:pPr>
            <a:r>
              <a:rPr lang="en-US" sz="2800"/>
              <a:t>  Professors receive </a:t>
            </a:r>
            <a:r>
              <a:rPr lang="en-US" sz="2800">
                <a:solidFill>
                  <a:srgbClr val="996633"/>
                </a:solidFill>
              </a:rPr>
              <a:t>Class Rosters</a:t>
            </a:r>
            <a:r>
              <a:rPr lang="en-US" sz="2800"/>
              <a:t>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Learning Objectives</a:t>
            </a:r>
            <a:br>
              <a:rPr lang="en-US"/>
            </a:br>
            <a:r>
              <a:rPr lang="en-US" sz="2000"/>
              <a:t>(continued)</a:t>
            </a:r>
            <a:endParaRPr lang="en-US"/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FDEC8E-E6C3-4F2E-9115-C08A821F7126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1C9A5-E2EE-46D9-A7FE-968DC9F57810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53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47800" y="1893888"/>
            <a:ext cx="7391400" cy="4202112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2800" smtClean="0"/>
              <a:t>Explain the difference between a temporal event and an external event.</a:t>
            </a:r>
          </a:p>
          <a:p>
            <a:pPr eaLnBrk="1" hangingPunct="1">
              <a:spcAft>
                <a:spcPct val="20000"/>
              </a:spcAft>
            </a:pPr>
            <a:r>
              <a:rPr lang="en-US" sz="2800" smtClean="0"/>
              <a:t>Give appropriate names to events and recognize whether or not an event is named appropriately. </a:t>
            </a:r>
          </a:p>
          <a:p>
            <a:pPr eaLnBrk="1" hangingPunct="1"/>
            <a:r>
              <a:rPr lang="en-US" sz="2800" smtClean="0"/>
              <a:t>Carry out a business event analysis for a system  and present the results in an event table.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0207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Event Table</a:t>
            </a: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637763-BEE0-48CB-B261-7F798262F343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4C22-ED3B-4E78-8D34-DCAD0DF60D57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430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524000"/>
            <a:ext cx="7543800" cy="4525963"/>
          </a:xfrm>
        </p:spPr>
        <p:txBody>
          <a:bodyPr/>
          <a:lstStyle/>
          <a:p>
            <a:pPr marL="339725" indent="-339725" eaLnBrk="1" hangingPunct="1">
              <a:buFontTx/>
              <a:buNone/>
              <a:tabLst>
                <a:tab pos="339725" algn="l"/>
              </a:tabLst>
            </a:pPr>
            <a:r>
              <a:rPr lang="en-US" sz="2400" smtClean="0">
                <a:solidFill>
                  <a:schemeClr val="bg1"/>
                </a:solidFill>
              </a:rPr>
              <a:t>.</a:t>
            </a:r>
          </a:p>
          <a:p>
            <a:pPr marL="339725" indent="-339725" eaLnBrk="1" hangingPunct="1">
              <a:buFontTx/>
              <a:buNone/>
              <a:tabLst>
                <a:tab pos="339725" algn="l"/>
              </a:tabLst>
            </a:pPr>
            <a:endParaRPr lang="en-US" sz="2800" smtClean="0"/>
          </a:p>
        </p:txBody>
      </p:sp>
      <p:pic>
        <p:nvPicPr>
          <p:cNvPr id="43015" name="Picture 4" descr="FIG3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t="21292" r="3947" b="6938"/>
          <a:stretch>
            <a:fillRect/>
          </a:stretch>
        </p:blipFill>
        <p:spPr bwMode="auto">
          <a:xfrm>
            <a:off x="1295400" y="2286000"/>
            <a:ext cx="746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9874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0207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Hints About Event Analysis</a:t>
            </a: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26FFE3-7353-43C2-B772-3105D39A13FA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ED266-033D-4D43-A9A5-6E5FDC97E3CD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440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05000" y="1600200"/>
            <a:ext cx="6553200" cy="4800600"/>
          </a:xfrm>
        </p:spPr>
        <p:txBody>
          <a:bodyPr/>
          <a:lstStyle/>
          <a:p>
            <a:pPr marL="460375" indent="-460375" eaLnBrk="1" hangingPunct="1"/>
            <a:r>
              <a:rPr lang="en-US" sz="2800" smtClean="0"/>
              <a:t>Ignore the technology of implementation </a:t>
            </a:r>
            <a:r>
              <a:rPr lang="en-US" sz="2800" smtClean="0">
                <a:cs typeface="Arial" charset="0"/>
              </a:rPr>
              <a:t>– build an </a:t>
            </a:r>
            <a:br>
              <a:rPr lang="en-US" sz="2800" smtClean="0">
                <a:cs typeface="Arial" charset="0"/>
              </a:rPr>
            </a:br>
            <a:r>
              <a:rPr lang="en-US" sz="2800" smtClean="0">
                <a:cs typeface="Arial" charset="0"/>
              </a:rPr>
              <a:t>essential event model.</a:t>
            </a:r>
            <a:endParaRPr lang="en-US" sz="2800" smtClean="0"/>
          </a:p>
          <a:p>
            <a:pPr marL="460375" indent="-460375" eaLnBrk="1" hangingPunct="1">
              <a:spcBef>
                <a:spcPct val="30000"/>
              </a:spcBef>
            </a:pPr>
            <a:r>
              <a:rPr lang="en-US" sz="2800" smtClean="0"/>
              <a:t>Model the system’s complete </a:t>
            </a:r>
          </a:p>
          <a:p>
            <a:pPr marL="460375" indent="-460375"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	response </a:t>
            </a:r>
            <a:r>
              <a:rPr lang="en-US" sz="2800" smtClean="0">
                <a:cs typeface="Arial" charset="0"/>
              </a:rPr>
              <a:t>– don’t split a single </a:t>
            </a:r>
            <a:br>
              <a:rPr lang="en-US" sz="2800" smtClean="0">
                <a:cs typeface="Arial" charset="0"/>
              </a:rPr>
            </a:br>
            <a:r>
              <a:rPr lang="en-US" sz="2800" smtClean="0">
                <a:cs typeface="Arial" charset="0"/>
              </a:rPr>
              <a:t>event into fragments.</a:t>
            </a:r>
            <a:endParaRPr lang="en-US" sz="2800" smtClean="0"/>
          </a:p>
          <a:p>
            <a:pPr marL="460375" indent="-460375" eaLnBrk="1" hangingPunct="1">
              <a:spcBef>
                <a:spcPct val="30000"/>
              </a:spcBef>
            </a:pPr>
            <a:r>
              <a:rPr lang="en-US" sz="2800" smtClean="0"/>
              <a:t>Isolate individual events </a:t>
            </a:r>
            <a:r>
              <a:rPr lang="en-US" sz="2800" smtClean="0">
                <a:cs typeface="Arial" charset="0"/>
              </a:rPr>
              <a:t>– </a:t>
            </a:r>
            <a:br>
              <a:rPr lang="en-US" sz="2800" smtClean="0">
                <a:cs typeface="Arial" charset="0"/>
              </a:rPr>
            </a:br>
            <a:r>
              <a:rPr lang="en-US" sz="2800" smtClean="0">
                <a:cs typeface="Arial" charset="0"/>
              </a:rPr>
              <a:t>don’t combine events if the </a:t>
            </a:r>
            <a:br>
              <a:rPr lang="en-US" sz="2800" smtClean="0">
                <a:cs typeface="Arial" charset="0"/>
              </a:rPr>
            </a:br>
            <a:r>
              <a:rPr lang="en-US" sz="2800" smtClean="0">
                <a:cs typeface="Arial" charset="0"/>
              </a:rPr>
              <a:t>system must wait in between them.</a:t>
            </a:r>
            <a:endParaRPr lang="en-US" sz="2800" smtClean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Summary</a:t>
            </a: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3EDDE3-5C56-4409-8769-61DF02359B10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12A39-ECE5-4ECC-86DD-F4127583601D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450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600200"/>
            <a:ext cx="7391400" cy="4525963"/>
          </a:xfrm>
        </p:spPr>
        <p:txBody>
          <a:bodyPr/>
          <a:lstStyle/>
          <a:p>
            <a:pPr marL="460375" indent="-460375" eaLnBrk="1" hangingPunct="1">
              <a:buFontTx/>
              <a:buNone/>
            </a:pPr>
            <a:r>
              <a:rPr lang="en-US" sz="2800" smtClean="0"/>
              <a:t>The goal of systems analysis is to state users’ requirements for a new information system correctly.</a:t>
            </a:r>
          </a:p>
          <a:p>
            <a:pPr marL="460375" indent="-460375" eaLnBrk="1" hangingPunct="1">
              <a:buFontTx/>
              <a:buNone/>
            </a:pPr>
            <a:endParaRPr lang="en-US" sz="1800" smtClean="0"/>
          </a:p>
          <a:p>
            <a:pPr marL="460375" indent="-460375" eaLnBrk="1" hangingPunct="1">
              <a:buFontTx/>
              <a:buNone/>
            </a:pPr>
            <a:r>
              <a:rPr lang="en-US" sz="2800" smtClean="0"/>
              <a:t>The initial step in object-oriented systems analysis is event analysis.</a:t>
            </a:r>
          </a:p>
          <a:p>
            <a:pPr marL="460375" indent="-460375" eaLnBrk="1" hangingPunct="1">
              <a:buFontTx/>
              <a:buNone/>
            </a:pPr>
            <a:endParaRPr lang="en-US" sz="1800" smtClean="0"/>
          </a:p>
          <a:p>
            <a:pPr marL="460375" indent="-460375" eaLnBrk="1" hangingPunct="1">
              <a:buFontTx/>
              <a:buNone/>
            </a:pPr>
            <a:r>
              <a:rPr lang="en-US" sz="2800" smtClean="0"/>
              <a:t>Event analysis identifies external and temporal events and the system’s expected responses.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Overview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C8B1BE-AE24-44CC-A8F6-23F800A703E5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D0E2E-2FF0-4F1E-B6C2-35DD89A420CE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163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1447800"/>
            <a:ext cx="7162800" cy="467836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The principal goal of information systems analysis is to state accurately users’ requirements for a new information processing system.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 six-step process for object-oriented analysis is introduced .  Together, these six steps produce an event model, a use case model, system sequence diagrams, a model of the problem domain, and system operation contracts.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</a:t>
            </a:r>
            <a:br>
              <a:rPr lang="en-US"/>
            </a:br>
            <a:r>
              <a:rPr lang="en-US" sz="2000"/>
              <a:t>(continued)</a:t>
            </a:r>
            <a:endParaRPr lang="en-US"/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B1A4EB-00E3-454B-AC3E-103B6C531C12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978EC-159F-46AF-98B3-8639EEEFA3D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74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2027238"/>
            <a:ext cx="7162800" cy="4678362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sz="2400" smtClean="0"/>
              <a:t> </a:t>
            </a:r>
            <a:r>
              <a:rPr lang="en-US" sz="2800" smtClean="0"/>
              <a:t>The initial step is business event analysis, which results in an event model, presented as an event table.</a:t>
            </a:r>
          </a:p>
          <a:p>
            <a:pPr marL="457200" indent="-457200" eaLnBrk="1" hangingPunct="1">
              <a:buFontTx/>
              <a:buNone/>
            </a:pPr>
            <a:endParaRPr lang="en-US" sz="1800" smtClean="0"/>
          </a:p>
          <a:p>
            <a:pPr marL="457200" indent="-457200" eaLnBrk="1" hangingPunct="1">
              <a:buFontTx/>
              <a:buNone/>
            </a:pPr>
            <a:r>
              <a:rPr lang="en-US" sz="2800" smtClean="0"/>
              <a:t>Event analysis treats the system as a black box and views it from a stimulus-response perspective.</a:t>
            </a:r>
          </a:p>
          <a:p>
            <a:pPr marL="457200" indent="-457200" algn="just"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</a:t>
            </a:r>
            <a:br>
              <a:rPr lang="en-US"/>
            </a:br>
            <a:r>
              <a:rPr lang="en-US" sz="2000"/>
              <a:t>(continued)</a:t>
            </a:r>
            <a:endParaRPr lang="en-US"/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9534BC-FDC1-40C7-8905-CB611A629932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781F9-3D89-4A80-BD84-1F5C50D14792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84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47800" y="1646238"/>
            <a:ext cx="7315200" cy="4678362"/>
          </a:xfrm>
        </p:spPr>
        <p:txBody>
          <a:bodyPr/>
          <a:lstStyle/>
          <a:p>
            <a:pPr marL="457200" indent="-457200" algn="just" eaLnBrk="1" hangingPunct="1">
              <a:buFontTx/>
              <a:buNone/>
            </a:pPr>
            <a:endParaRPr lang="en-US" sz="1200" smtClean="0"/>
          </a:p>
          <a:p>
            <a:pPr marL="457200" indent="-457200" eaLnBrk="1" hangingPunct="1">
              <a:buFontTx/>
              <a:buNone/>
            </a:pPr>
            <a:r>
              <a:rPr lang="en-US" sz="2800" smtClean="0"/>
              <a:t>An event is an occurrence which takes place at a specific time and triggers </a:t>
            </a:r>
            <a:br>
              <a:rPr lang="en-US" sz="2800" smtClean="0"/>
            </a:br>
            <a:r>
              <a:rPr lang="en-US" sz="2800" smtClean="0"/>
              <a:t>a predetermined response from the system.  Because events occur independently of each other, event analysis is a powerful technique for breaking up a large or complex system into small, manageable, cohesive, independent parts.</a:t>
            </a:r>
            <a:r>
              <a:rPr lang="en-US" sz="1800" smtClean="0"/>
              <a:t>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</a:t>
            </a:r>
            <a:br>
              <a:rPr lang="en-US"/>
            </a:br>
            <a:r>
              <a:rPr lang="en-US" sz="2000"/>
              <a:t>(continued)</a:t>
            </a:r>
            <a:endParaRPr lang="en-US"/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500F3F-4178-4F82-81E2-56FC1D40B451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EBB1C-3C89-416C-8032-0C7DBB4ECE38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94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1874838"/>
            <a:ext cx="7315200" cy="4678362"/>
          </a:xfrm>
        </p:spPr>
        <p:txBody>
          <a:bodyPr/>
          <a:lstStyle/>
          <a:p>
            <a:pPr marL="339725" indent="-339725" algn="just" eaLnBrk="1" hangingPunct="1">
              <a:buFontTx/>
              <a:buNone/>
            </a:pPr>
            <a:endParaRPr lang="en-US" sz="1600" smtClean="0"/>
          </a:p>
          <a:p>
            <a:pPr marL="339725" indent="-339725" eaLnBrk="1" hangingPunct="1">
              <a:buFontTx/>
              <a:buNone/>
            </a:pPr>
            <a:r>
              <a:rPr lang="en-US" sz="2800" smtClean="0"/>
              <a:t>Event analysis identifies the events to which the system is expected to respond, names the inputs and outputs, and identifies the actors </a:t>
            </a:r>
            <a:r>
              <a:rPr lang="en-US" sz="2800" smtClean="0">
                <a:cs typeface="Arial" charset="0"/>
              </a:rPr>
              <a:t>– </a:t>
            </a:r>
            <a:r>
              <a:rPr lang="en-US" sz="2800" smtClean="0"/>
              <a:t>those who interact with the system by providing inputs and receiving outputs. 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Goals of Systems Analysis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231AAB-5E2F-43F8-BD28-C0BE6427E443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28C9F-338C-4050-9308-21EFA4345BA0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204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0" y="1752600"/>
            <a:ext cx="7391400" cy="4525963"/>
          </a:xfrm>
        </p:spPr>
        <p:txBody>
          <a:bodyPr/>
          <a:lstStyle/>
          <a:p>
            <a:pPr marL="404813" indent="-404813" eaLnBrk="1" hangingPunct="1">
              <a:buFontTx/>
              <a:buNone/>
            </a:pPr>
            <a:r>
              <a:rPr lang="en-US" sz="2800" smtClean="0"/>
              <a:t>Primary Goal:</a:t>
            </a:r>
          </a:p>
          <a:p>
            <a:pPr marL="404813" indent="-404813" eaLnBrk="1" hangingPunct="1"/>
            <a:r>
              <a:rPr lang="en-US" sz="2800" smtClean="0"/>
              <a:t>To state accurately the users’ requirements for a new information processing system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Goals of Systems Analysis</a:t>
            </a:r>
            <a:br>
              <a:rPr lang="en-US"/>
            </a:br>
            <a:r>
              <a:rPr lang="en-US" sz="2000"/>
              <a:t>(continued)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A35B79-DF2F-4FE9-BC7C-311CDF5440B3}" type="datetime1">
              <a:rPr lang="en-GB" sz="1400" smtClean="0">
                <a:solidFill>
                  <a:srgbClr val="FFFFFF"/>
                </a:solidFill>
              </a:rPr>
              <a:pPr eaLnBrk="1" hangingPunct="1"/>
              <a:t>14/01/2014</a:t>
            </a:fld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1400" smtClean="0">
                <a:solidFill>
                  <a:srgbClr val="FFFFFF"/>
                </a:solidFill>
              </a:rPr>
              <a:t>CIT</a:t>
            </a:r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20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GB" sz="1400" smtClean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F9206-E6FA-44DB-848C-E97FF0CF15B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215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646238"/>
            <a:ext cx="7391400" cy="4525962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sz="2800" smtClean="0"/>
              <a:t>Secondary Goals: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To understand the users’ requirements.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To communicate the current understanding of the proposed system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To prevent expensive mistakes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To state a design problem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 smtClean="0"/>
              <a:t>To state the conditions for system acceptance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140</TotalTime>
  <Words>873</Words>
  <Application>Microsoft Office PowerPoint</Application>
  <PresentationFormat>On-screen Show (4:3)</PresentationFormat>
  <Paragraphs>965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Times New Roman</vt:lpstr>
      <vt:lpstr>Arial</vt:lpstr>
      <vt:lpstr>Georgia</vt:lpstr>
      <vt:lpstr>Wingdings 2</vt:lpstr>
      <vt:lpstr>Wingdings</vt:lpstr>
      <vt:lpstr>Arial Black</vt:lpstr>
      <vt:lpstr>Tahoma</vt:lpstr>
      <vt:lpstr>Civic</vt:lpstr>
      <vt:lpstr>PowerPoint Presentation</vt:lpstr>
      <vt:lpstr>Learning Objectives </vt:lpstr>
      <vt:lpstr>Learning Objectives (continued)</vt:lpstr>
      <vt:lpstr>Overview</vt:lpstr>
      <vt:lpstr>Overview (continued)</vt:lpstr>
      <vt:lpstr>Overview (continued)</vt:lpstr>
      <vt:lpstr>Overview (continued)</vt:lpstr>
      <vt:lpstr>Goals of Systems Analysis</vt:lpstr>
      <vt:lpstr>Goals of Systems Analysis (continued)</vt:lpstr>
      <vt:lpstr>Characteristics of a Statement  of System Requirements</vt:lpstr>
      <vt:lpstr>Procedure for Object-Oriented Systems Analysis</vt:lpstr>
      <vt:lpstr>Procedure for Object-Oriented Systems Analysis (continued)</vt:lpstr>
      <vt:lpstr>Models for Object-Oriented Systems Analysis</vt:lpstr>
      <vt:lpstr>Typical Models – Event List</vt:lpstr>
      <vt:lpstr>Typical Models –  Use Case Diagram</vt:lpstr>
      <vt:lpstr>Typical Models – Use Case Narrative</vt:lpstr>
      <vt:lpstr>Typical Models – System Sequence Diagram</vt:lpstr>
      <vt:lpstr>Typical Models – Domain Model</vt:lpstr>
      <vt:lpstr>Typical Models – System Operation Contract</vt:lpstr>
      <vt:lpstr>Techniques for Object-Oriented Analysis</vt:lpstr>
      <vt:lpstr>Event-Driven Systems</vt:lpstr>
      <vt:lpstr>Events</vt:lpstr>
      <vt:lpstr>Event Analysis</vt:lpstr>
      <vt:lpstr>Event Analysis</vt:lpstr>
      <vt:lpstr>Event Analysis (continued)</vt:lpstr>
      <vt:lpstr>Event Flows and Data Flows</vt:lpstr>
      <vt:lpstr>Identify the Business Events</vt:lpstr>
      <vt:lpstr>Identify the Actors,  Inputs, and Outputs</vt:lpstr>
      <vt:lpstr>Identify the Actors,  Inputs, and Outputs (continued)</vt:lpstr>
      <vt:lpstr>Event Table</vt:lpstr>
      <vt:lpstr>Hints About Event Analysis</vt:lpstr>
      <vt:lpstr>Summary</vt:lpstr>
    </vt:vector>
  </TitlesOfParts>
  <Company>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Basics</dc:title>
  <dc:subject>Systems ModellingEMC</dc:subject>
  <dc:creator>Mary Davin</dc:creator>
  <cp:lastModifiedBy>compadmin</cp:lastModifiedBy>
  <cp:revision>8</cp:revision>
  <dcterms:created xsi:type="dcterms:W3CDTF">2005-12-22T11:28:21Z</dcterms:created>
  <dcterms:modified xsi:type="dcterms:W3CDTF">2014-01-14T09:46:36Z</dcterms:modified>
</cp:coreProperties>
</file>