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0" r:id="rId4"/>
    <p:sldId id="259" r:id="rId5"/>
    <p:sldId id="260" r:id="rId6"/>
    <p:sldId id="273" r:id="rId7"/>
    <p:sldId id="261" r:id="rId8"/>
    <p:sldId id="277" r:id="rId9"/>
    <p:sldId id="278" r:id="rId10"/>
    <p:sldId id="279" r:id="rId11"/>
    <p:sldId id="267" r:id="rId12"/>
    <p:sldId id="268" r:id="rId13"/>
    <p:sldId id="269" r:id="rId14"/>
    <p:sldId id="264" r:id="rId15"/>
    <p:sldId id="265" r:id="rId16"/>
    <p:sldId id="266"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039" autoAdjust="0"/>
    <p:restoredTop sz="94660"/>
  </p:normalViewPr>
  <p:slideViewPr>
    <p:cSldViewPr>
      <p:cViewPr varScale="1">
        <p:scale>
          <a:sx n="83" d="100"/>
          <a:sy n="83" d="100"/>
        </p:scale>
        <p:origin x="-9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51DE8-589F-4F33-8821-64395F01920A}" type="datetimeFigureOut">
              <a:rPr lang="en-US" smtClean="0"/>
              <a:t>2/14/2014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10153-C90C-4BC0-892C-E194BBEC6D98}" type="slidenum">
              <a:rPr lang="en-US" smtClean="0"/>
              <a:t>‹#›</a:t>
            </a:fld>
            <a:endParaRPr lang="en-US"/>
          </a:p>
        </p:txBody>
      </p:sp>
    </p:spTree>
    <p:extLst>
      <p:ext uri="{BB962C8B-B14F-4D97-AF65-F5344CB8AC3E}">
        <p14:creationId xmlns:p14="http://schemas.microsoft.com/office/powerpoint/2010/main" val="90151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Core java 295-302</a:t>
            </a:r>
            <a:r>
              <a:rPr lang="en-IE" baseline="0" dirty="0" smtClean="0"/>
              <a:t> for clarity.</a:t>
            </a:r>
            <a:endParaRPr lang="en-US" dirty="0"/>
          </a:p>
        </p:txBody>
      </p:sp>
      <p:sp>
        <p:nvSpPr>
          <p:cNvPr id="4" name="Slide Number Placeholder 3"/>
          <p:cNvSpPr>
            <a:spLocks noGrp="1"/>
          </p:cNvSpPr>
          <p:nvPr>
            <p:ph type="sldNum" sz="quarter" idx="10"/>
          </p:nvPr>
        </p:nvSpPr>
        <p:spPr/>
        <p:txBody>
          <a:bodyPr/>
          <a:lstStyle/>
          <a:p>
            <a:fld id="{63110153-C90C-4BC0-892C-E194BBEC6D98}" type="slidenum">
              <a:rPr lang="en-US" smtClean="0"/>
              <a:t>10</a:t>
            </a:fld>
            <a:endParaRPr lang="en-US"/>
          </a:p>
        </p:txBody>
      </p:sp>
    </p:spTree>
    <p:extLst>
      <p:ext uri="{BB962C8B-B14F-4D97-AF65-F5344CB8AC3E}">
        <p14:creationId xmlns:p14="http://schemas.microsoft.com/office/powerpoint/2010/main" val="324943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B69C7A-FCC1-482A-8330-51C0FAB52677}" type="datetimeFigureOut">
              <a:rPr lang="en-US" smtClean="0"/>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63882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69C7A-FCC1-482A-8330-51C0FAB52677}" type="datetimeFigureOut">
              <a:rPr lang="en-US" smtClean="0"/>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3284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69C7A-FCC1-482A-8330-51C0FAB52677}" type="datetimeFigureOut">
              <a:rPr lang="en-US" smtClean="0"/>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28480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B69C7A-FCC1-482A-8330-51C0FAB52677}" type="datetimeFigureOut">
              <a:rPr lang="en-US" smtClean="0"/>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77197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69C7A-FCC1-482A-8330-51C0FAB52677}" type="datetimeFigureOut">
              <a:rPr lang="en-US" smtClean="0"/>
              <a:t>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95028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B69C7A-FCC1-482A-8330-51C0FAB52677}" type="datetimeFigureOut">
              <a:rPr lang="en-US" smtClean="0"/>
              <a:t>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291365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B69C7A-FCC1-482A-8330-51C0FAB52677}" type="datetimeFigureOut">
              <a:rPr lang="en-US" smtClean="0"/>
              <a:t>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83725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B69C7A-FCC1-482A-8330-51C0FAB52677}" type="datetimeFigureOut">
              <a:rPr lang="en-US" smtClean="0"/>
              <a:t>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238133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69C7A-FCC1-482A-8330-51C0FAB52677}" type="datetimeFigureOut">
              <a:rPr lang="en-US" smtClean="0"/>
              <a:t>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181230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69C7A-FCC1-482A-8330-51C0FAB52677}" type="datetimeFigureOut">
              <a:rPr lang="en-US" smtClean="0"/>
              <a:t>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30166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69C7A-FCC1-482A-8330-51C0FAB52677}" type="datetimeFigureOut">
              <a:rPr lang="en-US" smtClean="0"/>
              <a:t>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65D3-6AE4-45ED-929E-9E494FAEA2C6}" type="slidenum">
              <a:rPr lang="en-US" smtClean="0"/>
              <a:t>‹#›</a:t>
            </a:fld>
            <a:endParaRPr lang="en-US"/>
          </a:p>
        </p:txBody>
      </p:sp>
    </p:spTree>
    <p:extLst>
      <p:ext uri="{BB962C8B-B14F-4D97-AF65-F5344CB8AC3E}">
        <p14:creationId xmlns:p14="http://schemas.microsoft.com/office/powerpoint/2010/main" val="350775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69C7A-FCC1-482A-8330-51C0FAB52677}" type="datetimeFigureOut">
              <a:rPr lang="en-US" smtClean="0"/>
              <a:t>2/14/2014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965D3-6AE4-45ED-929E-9E494FAEA2C6}" type="slidenum">
              <a:rPr lang="en-US" smtClean="0"/>
              <a:t>‹#›</a:t>
            </a:fld>
            <a:endParaRPr lang="en-US"/>
          </a:p>
        </p:txBody>
      </p:sp>
    </p:spTree>
    <p:extLst>
      <p:ext uri="{BB962C8B-B14F-4D97-AF65-F5344CB8AC3E}">
        <p14:creationId xmlns:p14="http://schemas.microsoft.com/office/powerpoint/2010/main" val="199497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w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docs.oracle.com/javase/tutorial/java/javaOO/accesscontrol.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docs.oracle.com/javase/tutorial/collections/interfaces/order.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9070175" cy="510909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i="1" dirty="0"/>
              <a:t>Interfaces</a:t>
            </a:r>
            <a:r>
              <a:rPr lang="en-US" sz="2800" dirty="0"/>
              <a:t> are contracts</a:t>
            </a:r>
          </a:p>
          <a:p>
            <a:pPr marL="285750" indent="-285750">
              <a:buFont typeface="Arial" pitchFamily="34" charset="0"/>
              <a:buChar char="•"/>
            </a:pPr>
            <a:r>
              <a:rPr lang="en-US" sz="2800" dirty="0"/>
              <a:t>An </a:t>
            </a:r>
            <a:r>
              <a:rPr lang="en-US" sz="2800" i="1" dirty="0"/>
              <a:t>interface</a:t>
            </a:r>
            <a:r>
              <a:rPr lang="en-US" sz="2800" dirty="0"/>
              <a:t> is a reference type, similar to a </a:t>
            </a:r>
            <a:r>
              <a:rPr lang="en-US" sz="2800" dirty="0" smtClean="0"/>
              <a:t>class except </a:t>
            </a:r>
          </a:p>
          <a:p>
            <a:r>
              <a:rPr lang="en-US" sz="2800" dirty="0"/>
              <a:t> </a:t>
            </a:r>
            <a:r>
              <a:rPr lang="en-US" sz="2800" dirty="0" smtClean="0"/>
              <a:t>  </a:t>
            </a:r>
            <a:r>
              <a:rPr lang="en-US" sz="2800" dirty="0" smtClean="0"/>
              <a:t> </a:t>
            </a:r>
            <a:r>
              <a:rPr lang="en-US" sz="2800" dirty="0"/>
              <a:t>that </a:t>
            </a:r>
            <a:r>
              <a:rPr lang="en-US" sz="2800" dirty="0" smtClean="0"/>
              <a:t>can </a:t>
            </a:r>
            <a:r>
              <a:rPr lang="en-US" sz="2800" dirty="0"/>
              <a:t>contain </a:t>
            </a:r>
            <a:r>
              <a:rPr lang="en-US" sz="2800" i="1" dirty="0" smtClean="0"/>
              <a:t>only </a:t>
            </a:r>
            <a:r>
              <a:rPr lang="en-US" sz="2800" dirty="0" smtClean="0"/>
              <a:t>constants</a:t>
            </a:r>
            <a:r>
              <a:rPr lang="en-US" sz="2800" dirty="0"/>
              <a:t>, method signatures, and </a:t>
            </a:r>
            <a:endParaRPr lang="en-US" sz="2800" dirty="0" smtClean="0"/>
          </a:p>
          <a:p>
            <a:r>
              <a:rPr lang="en-US" sz="2800" dirty="0"/>
              <a:t> </a:t>
            </a:r>
            <a:r>
              <a:rPr lang="en-US" sz="2800" dirty="0" smtClean="0"/>
              <a:t>   nested </a:t>
            </a:r>
            <a:r>
              <a:rPr lang="en-US" sz="2800" dirty="0"/>
              <a:t>types. </a:t>
            </a:r>
            <a:endParaRPr lang="en-US" sz="2800" dirty="0" smtClean="0"/>
          </a:p>
          <a:p>
            <a:pPr marL="285750" indent="-285750">
              <a:buFont typeface="Arial" pitchFamily="34" charset="0"/>
              <a:buChar char="•"/>
            </a:pPr>
            <a:r>
              <a:rPr lang="en-US" sz="2800" dirty="0" smtClean="0"/>
              <a:t>There </a:t>
            </a:r>
            <a:r>
              <a:rPr lang="en-US" sz="2800" dirty="0"/>
              <a:t>are no method </a:t>
            </a:r>
            <a:r>
              <a:rPr lang="en-US" sz="2800" dirty="0" smtClean="0"/>
              <a:t>bodies</a:t>
            </a:r>
            <a:r>
              <a:rPr lang="en-US" sz="2800" dirty="0"/>
              <a:t>. </a:t>
            </a:r>
            <a:endParaRPr lang="en-US" sz="2800" dirty="0" smtClean="0"/>
          </a:p>
          <a:p>
            <a:pPr marL="285750" indent="-285750">
              <a:buFont typeface="Arial" pitchFamily="34" charset="0"/>
              <a:buChar char="•"/>
            </a:pPr>
            <a:r>
              <a:rPr lang="en-US" sz="2800" dirty="0" smtClean="0"/>
              <a:t>Interfaces </a:t>
            </a:r>
            <a:r>
              <a:rPr lang="en-US" sz="2800" dirty="0"/>
              <a:t>cannot be instantiated—they can only be </a:t>
            </a:r>
            <a:endParaRPr lang="en-US" sz="2800" dirty="0" smtClean="0"/>
          </a:p>
          <a:p>
            <a:r>
              <a:rPr lang="en-US" sz="2800" i="1" dirty="0"/>
              <a:t> </a:t>
            </a:r>
            <a:r>
              <a:rPr lang="en-US" sz="2800" i="1" dirty="0" smtClean="0"/>
              <a:t>   implemented </a:t>
            </a:r>
            <a:r>
              <a:rPr lang="en-US" sz="2800" dirty="0" smtClean="0"/>
              <a:t>by </a:t>
            </a:r>
            <a:r>
              <a:rPr lang="en-US" sz="2800" dirty="0"/>
              <a:t>classes or </a:t>
            </a:r>
            <a:r>
              <a:rPr lang="en-US" sz="2800" i="1" dirty="0"/>
              <a:t>extended</a:t>
            </a:r>
            <a:r>
              <a:rPr lang="en-US" sz="2800" dirty="0"/>
              <a:t> by other interfaces.</a:t>
            </a:r>
          </a:p>
          <a:p>
            <a:pPr marL="285750" indent="-285750">
              <a:buFont typeface="Arial" pitchFamily="34" charset="0"/>
              <a:buChar char="•"/>
            </a:pPr>
            <a:r>
              <a:rPr lang="en-US" sz="2800" dirty="0"/>
              <a:t>Method signatures have no braces and are terminated </a:t>
            </a:r>
            <a:endParaRPr lang="en-US" sz="2800" dirty="0" smtClean="0"/>
          </a:p>
          <a:p>
            <a:r>
              <a:rPr lang="en-US" sz="2800" dirty="0"/>
              <a:t> </a:t>
            </a:r>
            <a:r>
              <a:rPr lang="en-US" sz="2800" dirty="0" smtClean="0"/>
              <a:t>   with </a:t>
            </a:r>
            <a:r>
              <a:rPr lang="en-US" sz="2800" dirty="0"/>
              <a:t>a semicolon.</a:t>
            </a:r>
          </a:p>
          <a:p>
            <a:pPr marL="285750" indent="-285750">
              <a:buFont typeface="Arial" pitchFamily="34" charset="0"/>
              <a:buChar char="•"/>
            </a:pPr>
            <a:r>
              <a:rPr lang="en-US" sz="2800" dirty="0"/>
              <a:t>To use an interface, you write a class that </a:t>
            </a:r>
            <a:r>
              <a:rPr lang="en-US" sz="2800" i="1" dirty="0"/>
              <a:t>implements</a:t>
            </a:r>
            <a:r>
              <a:rPr lang="en-US" sz="2800" dirty="0"/>
              <a:t> </a:t>
            </a:r>
            <a:endParaRPr lang="en-US" sz="2800" dirty="0" smtClean="0"/>
          </a:p>
          <a:p>
            <a:r>
              <a:rPr lang="en-US" sz="2800" dirty="0"/>
              <a:t> </a:t>
            </a:r>
            <a:r>
              <a:rPr lang="en-US" sz="2800" dirty="0" smtClean="0"/>
              <a:t>   the </a:t>
            </a:r>
            <a:r>
              <a:rPr lang="en-US" sz="2800" dirty="0"/>
              <a:t>interface.  </a:t>
            </a:r>
          </a:p>
          <a:p>
            <a:endParaRPr lang="en-US" dirty="0"/>
          </a:p>
        </p:txBody>
      </p:sp>
    </p:spTree>
    <p:extLst>
      <p:ext uri="{BB962C8B-B14F-4D97-AF65-F5344CB8AC3E}">
        <p14:creationId xmlns:p14="http://schemas.microsoft.com/office/powerpoint/2010/main" val="260505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E" dirty="0" smtClean="0"/>
              <a:t>Cloning  and the Interface </a:t>
            </a:r>
            <a:r>
              <a:rPr lang="en-IE" dirty="0" err="1" smtClean="0"/>
              <a:t>Clonable</a:t>
            </a:r>
            <a:r>
              <a:rPr lang="en-IE" dirty="0" smtClean="0"/>
              <a:t>.</a:t>
            </a:r>
          </a:p>
          <a:p>
            <a:pPr marL="0" indent="0">
              <a:buNone/>
            </a:pPr>
            <a:r>
              <a:rPr lang="en-IE" dirty="0" err="1" smtClean="0"/>
              <a:t>Clonable</a:t>
            </a:r>
            <a:r>
              <a:rPr lang="en-IE" dirty="0" smtClean="0"/>
              <a:t> has no methods that have to be implemented. It relies on one method clone (of class object) which the programmer may choose to call. You redefine the clone method to be public even if you just want to use the object clone method.</a:t>
            </a:r>
            <a:endParaRPr lang="en-US" dirty="0"/>
          </a:p>
        </p:txBody>
      </p:sp>
    </p:spTree>
    <p:extLst>
      <p:ext uri="{BB962C8B-B14F-4D97-AF65-F5344CB8AC3E}">
        <p14:creationId xmlns:p14="http://schemas.microsoft.com/office/powerpoint/2010/main" val="2677193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custDataLst>
              <p:tags r:id="rId2"/>
            </p:custDataLst>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Array members</a:t>
            </a:r>
            <a:endParaRPr lang="en-US"/>
          </a:p>
        </p:txBody>
      </p:sp>
      <p:sp>
        <p:nvSpPr>
          <p:cNvPr id="3" name="Rectangle 3"/>
          <p:cNvSpPr txBox="1">
            <a:spLocks noChangeArrowheads="1"/>
          </p:cNvSpPr>
          <p:nvPr>
            <p:custDataLst>
              <p:tags r:id="rId3"/>
            </p:custDataLst>
          </p:nvPr>
        </p:nvSpPr>
        <p:spPr>
          <a:xfrm>
            <a:off x="152400" y="1295400"/>
            <a:ext cx="8991600" cy="184556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smtClean="0"/>
              <a:t>Member clone()  -  Produces a shallow copy for arrays of objects</a:t>
            </a:r>
          </a:p>
          <a:p>
            <a:pPr lvl="2">
              <a:buFontTx/>
              <a:buNone/>
            </a:pPr>
            <a:r>
              <a:rPr lang="en-US" sz="1600" dirty="0" smtClean="0">
                <a:latin typeface="Lucida Console" pitchFamily="49" charset="0"/>
              </a:rPr>
              <a:t>Point[] u = { new Point(0, 0), new Point(1, 1)};</a:t>
            </a:r>
          </a:p>
          <a:p>
            <a:pPr lvl="2">
              <a:buFontTx/>
              <a:buNone/>
            </a:pPr>
            <a:r>
              <a:rPr lang="en-US" sz="1600" dirty="0" smtClean="0">
                <a:solidFill>
                  <a:srgbClr val="0066FF"/>
                </a:solidFill>
                <a:latin typeface="Lucida Console" pitchFamily="49" charset="0"/>
              </a:rPr>
              <a:t>Point[] v = </a:t>
            </a:r>
            <a:r>
              <a:rPr lang="en-US" sz="1600" dirty="0" err="1" smtClean="0">
                <a:solidFill>
                  <a:srgbClr val="0066FF"/>
                </a:solidFill>
                <a:latin typeface="Lucida Console" pitchFamily="49" charset="0"/>
              </a:rPr>
              <a:t>u.clone</a:t>
            </a:r>
            <a:r>
              <a:rPr lang="en-US" sz="1600" dirty="0" smtClean="0">
                <a:solidFill>
                  <a:srgbClr val="0066FF"/>
                </a:solidFill>
                <a:latin typeface="Lucida Console" pitchFamily="49" charset="0"/>
              </a:rPr>
              <a:t>();</a:t>
            </a:r>
          </a:p>
          <a:p>
            <a:pPr lvl="2">
              <a:buFontTx/>
              <a:buNone/>
            </a:pPr>
            <a:r>
              <a:rPr lang="en-US" sz="1600" dirty="0" smtClean="0">
                <a:latin typeface="Lucida Console" pitchFamily="49" charset="0"/>
              </a:rPr>
              <a:t>	//alter contents of v[1] you also change u[1]</a:t>
            </a:r>
            <a:endParaRPr lang="en-US" sz="2500" dirty="0">
              <a:latin typeface="Lucida Console" pitchFamily="49" charset="0"/>
            </a:endParaRPr>
          </a:p>
          <a:p>
            <a:pPr lvl="2">
              <a:buFontTx/>
              <a:buNone/>
            </a:pPr>
            <a:r>
              <a:rPr lang="en-IE" sz="2500" dirty="0" smtClean="0">
                <a:latin typeface="Lucida Console" pitchFamily="49" charset="0"/>
              </a:rPr>
              <a:t>//provided point does not implement </a:t>
            </a:r>
            <a:r>
              <a:rPr lang="en-IE" sz="2500" dirty="0" err="1" smtClean="0">
                <a:latin typeface="Lucida Console" pitchFamily="49" charset="0"/>
              </a:rPr>
              <a:t>clonable</a:t>
            </a:r>
            <a:endParaRPr lang="en-US" sz="1600" dirty="0" smtClean="0">
              <a:latin typeface="Lucida Console" pitchFamily="49" charset="0"/>
            </a:endParaRPr>
          </a:p>
        </p:txBody>
      </p:sp>
      <p:graphicFrame>
        <p:nvGraphicFramePr>
          <p:cNvPr id="4" name="Object 4"/>
          <p:cNvGraphicFramePr>
            <a:graphicFrameLocks noChangeAspect="1"/>
          </p:cNvGraphicFramePr>
          <p:nvPr>
            <p:custDataLst>
              <p:tags r:id="rId4"/>
            </p:custDataLst>
            <p:extLst>
              <p:ext uri="{D42A27DB-BD31-4B8C-83A1-F6EECF244321}">
                <p14:modId xmlns:p14="http://schemas.microsoft.com/office/powerpoint/2010/main" val="2559939383"/>
              </p:ext>
            </p:extLst>
          </p:nvPr>
        </p:nvGraphicFramePr>
        <p:xfrm>
          <a:off x="683568" y="3356992"/>
          <a:ext cx="6934200" cy="2895600"/>
        </p:xfrm>
        <a:graphic>
          <a:graphicData uri="http://schemas.openxmlformats.org/presentationml/2006/ole">
            <mc:AlternateContent xmlns:mc="http://schemas.openxmlformats.org/markup-compatibility/2006">
              <mc:Choice xmlns:v="urn:schemas-microsoft-com:vml" Requires="v">
                <p:oleObj spid="_x0000_s2071" name="VISIO" r:id="rId6" imgW="3895344" imgH="1865376" progId="Visio.Drawing.6">
                  <p:embed/>
                </p:oleObj>
              </mc:Choice>
              <mc:Fallback>
                <p:oleObj name="VISIO" r:id="rId6" imgW="3895344" imgH="1865376"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356992"/>
                        <a:ext cx="6934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92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Deep Copy </a:t>
            </a:r>
            <a:endParaRPr lang="en-US"/>
          </a:p>
        </p:txBody>
      </p:sp>
      <p:graphicFrame>
        <p:nvGraphicFramePr>
          <p:cNvPr id="3" name="Object 3"/>
          <p:cNvGraphicFramePr>
            <a:graphicFrameLocks noChangeAspect="1"/>
          </p:cNvGraphicFramePr>
          <p:nvPr>
            <p:custDataLst>
              <p:tags r:id="rId2"/>
            </p:custDataLst>
          </p:nvPr>
        </p:nvGraphicFramePr>
        <p:xfrm>
          <a:off x="669925" y="2662238"/>
          <a:ext cx="7945438" cy="3309937"/>
        </p:xfrm>
        <a:graphic>
          <a:graphicData uri="http://schemas.openxmlformats.org/presentationml/2006/ole">
            <mc:AlternateContent xmlns:mc="http://schemas.openxmlformats.org/markup-compatibility/2006">
              <mc:Choice xmlns:v="urn:schemas-microsoft-com:vml" Requires="v">
                <p:oleObj spid="_x0000_s3094" name="VISIO" r:id="rId4" imgW="3895344" imgH="2215896" progId="Visio.Drawing.6">
                  <p:embed/>
                </p:oleObj>
              </mc:Choice>
              <mc:Fallback>
                <p:oleObj name="VISIO" r:id="rId4" imgW="3895344" imgH="221589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5" y="2662238"/>
                        <a:ext cx="7945438" cy="330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4"/>
          <p:cNvSpPr>
            <a:spLocks noChangeArrowheads="1"/>
          </p:cNvSpPr>
          <p:nvPr/>
        </p:nvSpPr>
        <p:spPr bwMode="auto">
          <a:xfrm>
            <a:off x="381000" y="1219200"/>
            <a:ext cx="8458200" cy="1311275"/>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p>
            <a:pPr lvl="2"/>
            <a:r>
              <a:rPr lang="en-US" sz="2000" dirty="0">
                <a:latin typeface="Verdana" pitchFamily="34" charset="0"/>
              </a:rPr>
              <a:t>Point[] w = new Point[</a:t>
            </a:r>
            <a:r>
              <a:rPr lang="en-US" sz="2000" dirty="0" err="1">
                <a:latin typeface="Verdana" pitchFamily="34" charset="0"/>
              </a:rPr>
              <a:t>u.length</a:t>
            </a:r>
            <a:r>
              <a:rPr lang="en-US" sz="2000" dirty="0">
                <a:latin typeface="Verdana" pitchFamily="34" charset="0"/>
              </a:rPr>
              <a:t>];</a:t>
            </a:r>
          </a:p>
          <a:p>
            <a:pPr lvl="2"/>
            <a:r>
              <a:rPr lang="en-US" sz="2000" dirty="0">
                <a:latin typeface="Verdana" pitchFamily="34" charset="0"/>
              </a:rPr>
              <a:t>for (</a:t>
            </a:r>
            <a:r>
              <a:rPr lang="en-US" sz="2000" dirty="0" err="1">
                <a:latin typeface="Verdana" pitchFamily="34" charset="0"/>
              </a:rPr>
              <a:t>int</a:t>
            </a:r>
            <a:r>
              <a:rPr lang="en-US" sz="2000" dirty="0">
                <a:latin typeface="Verdana" pitchFamily="34" charset="0"/>
              </a:rPr>
              <a:t> </a:t>
            </a:r>
            <a:r>
              <a:rPr lang="en-US" sz="2000" dirty="0" err="1">
                <a:latin typeface="Verdana" pitchFamily="34" charset="0"/>
              </a:rPr>
              <a:t>i</a:t>
            </a:r>
            <a:r>
              <a:rPr lang="en-US" sz="2000" dirty="0">
                <a:latin typeface="Verdana" pitchFamily="34" charset="0"/>
              </a:rPr>
              <a:t> = 0; </a:t>
            </a:r>
            <a:r>
              <a:rPr lang="en-US" sz="2000" dirty="0" err="1">
                <a:latin typeface="Verdana" pitchFamily="34" charset="0"/>
              </a:rPr>
              <a:t>i</a:t>
            </a:r>
            <a:r>
              <a:rPr lang="en-US" sz="2000" dirty="0">
                <a:latin typeface="Verdana" pitchFamily="34" charset="0"/>
              </a:rPr>
              <a:t> &lt; </a:t>
            </a:r>
            <a:r>
              <a:rPr lang="en-US" sz="2000" dirty="0" err="1">
                <a:latin typeface="Verdana" pitchFamily="34" charset="0"/>
              </a:rPr>
              <a:t>u.length</a:t>
            </a:r>
            <a:r>
              <a:rPr lang="en-US" sz="2000" dirty="0">
                <a:latin typeface="Verdana" pitchFamily="34" charset="0"/>
              </a:rPr>
              <a:t>; ++</a:t>
            </a:r>
            <a:r>
              <a:rPr lang="en-US" sz="2000" dirty="0" err="1">
                <a:latin typeface="Verdana" pitchFamily="34" charset="0"/>
              </a:rPr>
              <a:t>i</a:t>
            </a:r>
            <a:r>
              <a:rPr lang="en-US" sz="2000" dirty="0">
                <a:latin typeface="Verdana" pitchFamily="34" charset="0"/>
              </a:rPr>
              <a:t>) {</a:t>
            </a:r>
          </a:p>
          <a:p>
            <a:pPr lvl="2"/>
            <a:r>
              <a:rPr lang="en-US" sz="2000" dirty="0">
                <a:latin typeface="Verdana" pitchFamily="34" charset="0"/>
              </a:rPr>
              <a:t>	w[</a:t>
            </a:r>
            <a:r>
              <a:rPr lang="en-US" sz="2000" dirty="0" err="1">
                <a:latin typeface="Verdana" pitchFamily="34" charset="0"/>
              </a:rPr>
              <a:t>i</a:t>
            </a:r>
            <a:r>
              <a:rPr lang="en-US" sz="2000" dirty="0">
                <a:latin typeface="Verdana" pitchFamily="34" charset="0"/>
              </a:rPr>
              <a:t>] = u[</a:t>
            </a:r>
            <a:r>
              <a:rPr lang="en-US" sz="2000" dirty="0" err="1">
                <a:latin typeface="Verdana" pitchFamily="34" charset="0"/>
              </a:rPr>
              <a:t>i</a:t>
            </a:r>
            <a:r>
              <a:rPr lang="en-US" sz="2000" dirty="0">
                <a:latin typeface="Verdana" pitchFamily="34" charset="0"/>
              </a:rPr>
              <a:t>].clone();</a:t>
            </a:r>
          </a:p>
          <a:p>
            <a:pPr lvl="2"/>
            <a:r>
              <a:rPr lang="en-US" sz="2000" dirty="0" smtClean="0">
                <a:latin typeface="Verdana" pitchFamily="34" charset="0"/>
              </a:rPr>
              <a:t>}//provided class Point implements </a:t>
            </a:r>
            <a:r>
              <a:rPr lang="en-US" sz="2000" dirty="0" err="1" smtClean="0">
                <a:latin typeface="Verdana" pitchFamily="34" charset="0"/>
              </a:rPr>
              <a:t>clonable</a:t>
            </a:r>
            <a:endParaRPr lang="en-US" sz="2000" dirty="0">
              <a:latin typeface="Verdana" pitchFamily="34" charset="0"/>
            </a:endParaRPr>
          </a:p>
        </p:txBody>
      </p:sp>
    </p:spTree>
    <p:extLst>
      <p:ext uri="{BB962C8B-B14F-4D97-AF65-F5344CB8AC3E}">
        <p14:creationId xmlns:p14="http://schemas.microsoft.com/office/powerpoint/2010/main" val="4692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1713146"/>
            <a:ext cx="4572000" cy="723275"/>
          </a:xfrm>
          <a:prstGeom prst="rect">
            <a:avLst/>
          </a:prstGeom>
        </p:spPr>
        <p:txBody>
          <a:bodyPr>
            <a:spAutoFit/>
          </a:bodyPr>
          <a:lstStyle/>
          <a:p>
            <a:endParaRPr lang="en-US" sz="1600" dirty="0" smtClean="0">
              <a:latin typeface="Lucida Console" pitchFamily="49" charset="0"/>
            </a:endParaRPr>
          </a:p>
          <a:p>
            <a:pPr lvl="1"/>
            <a:endParaRPr lang="en-US" sz="2500" dirty="0" smtClean="0">
              <a:latin typeface="Lucida Console" pitchFamily="49" charset="0"/>
            </a:endParaRPr>
          </a:p>
        </p:txBody>
      </p:sp>
      <p:sp>
        <p:nvSpPr>
          <p:cNvPr id="2" name="Rectangle 1"/>
          <p:cNvSpPr/>
          <p:nvPr/>
        </p:nvSpPr>
        <p:spPr>
          <a:xfrm>
            <a:off x="539552" y="721363"/>
            <a:ext cx="6768752" cy="553997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t>Implementing the </a:t>
            </a:r>
            <a:r>
              <a:rPr lang="en-US" sz="2400" b="1" dirty="0" err="1" smtClean="0"/>
              <a:t>Cloneable</a:t>
            </a:r>
            <a:r>
              <a:rPr lang="en-US" sz="2400" b="1" dirty="0" smtClean="0"/>
              <a:t> interface </a:t>
            </a:r>
          </a:p>
          <a:p>
            <a:r>
              <a:rPr lang="en-US" sz="2400" dirty="0" smtClean="0"/>
              <a:t>This </a:t>
            </a:r>
            <a:r>
              <a:rPr lang="en-US" sz="2400" b="1" dirty="0" smtClean="0"/>
              <a:t>interface</a:t>
            </a:r>
            <a:r>
              <a:rPr lang="en-US" sz="2400" dirty="0" smtClean="0"/>
              <a:t> is a bit strange because it’s empty! </a:t>
            </a:r>
          </a:p>
          <a:p>
            <a:r>
              <a:rPr lang="en-US" sz="2400" dirty="0" smtClean="0"/>
              <a:t>interface </a:t>
            </a:r>
            <a:r>
              <a:rPr lang="en-US" sz="2400" dirty="0" err="1" smtClean="0"/>
              <a:t>Cloneable</a:t>
            </a:r>
            <a:r>
              <a:rPr lang="en-US" sz="2400" dirty="0" smtClean="0"/>
              <a:t> {} </a:t>
            </a:r>
          </a:p>
          <a:p>
            <a:endParaRPr lang="en-IE" sz="2400" dirty="0"/>
          </a:p>
          <a:p>
            <a:endParaRPr lang="en-US" sz="2400" dirty="0" smtClean="0"/>
          </a:p>
          <a:p>
            <a:r>
              <a:rPr lang="en-IE" sz="2400" dirty="0" smtClean="0"/>
              <a:t>The clone() method of object class can </a:t>
            </a:r>
            <a:r>
              <a:rPr lang="en-IE" sz="2400" smtClean="0"/>
              <a:t>be redefined.</a:t>
            </a:r>
            <a:endParaRPr lang="en-IE" sz="2400" dirty="0" smtClean="0"/>
          </a:p>
          <a:p>
            <a:endParaRPr lang="en-US" sz="2400" dirty="0" smtClean="0"/>
          </a:p>
          <a:p>
            <a:r>
              <a:rPr lang="en-IE" sz="2400" dirty="0" smtClean="0"/>
              <a:t>Another way to make a deep copy is to use serialization and write the object to a stream later you can read the object to a different object  reference.</a:t>
            </a:r>
          </a:p>
          <a:p>
            <a:endParaRPr lang="en-IE" sz="2400" dirty="0" smtClean="0"/>
          </a:p>
          <a:p>
            <a:r>
              <a:rPr lang="en-IE" sz="2400" dirty="0" smtClean="0"/>
              <a:t>Remember deep local copies are needed sometimes.</a:t>
            </a:r>
          </a:p>
          <a:p>
            <a:endParaRPr lang="en-IE" sz="2400" dirty="0" smtClean="0"/>
          </a:p>
          <a:p>
            <a:endParaRPr lang="en-US" dirty="0" smtClean="0"/>
          </a:p>
        </p:txBody>
      </p:sp>
    </p:spTree>
    <p:extLst>
      <p:ext uri="{BB962C8B-B14F-4D97-AF65-F5344CB8AC3E}">
        <p14:creationId xmlns:p14="http://schemas.microsoft.com/office/powerpoint/2010/main" val="139751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569" y="620688"/>
            <a:ext cx="8924431" cy="62170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a:t>The clone() Method</a:t>
            </a:r>
          </a:p>
          <a:p>
            <a:r>
              <a:rPr lang="en-US" sz="2000" dirty="0" smtClean="0">
                <a:effectLst/>
              </a:rPr>
              <a:t>If a class, or one of its </a:t>
            </a:r>
            <a:r>
              <a:rPr lang="en-US" sz="2000" dirty="0" err="1" smtClean="0">
                <a:effectLst/>
              </a:rPr>
              <a:t>superclasses</a:t>
            </a:r>
            <a:r>
              <a:rPr lang="en-US" sz="2000" dirty="0" smtClean="0">
                <a:effectLst/>
              </a:rPr>
              <a:t>, implements the </a:t>
            </a:r>
            <a:r>
              <a:rPr lang="en-US" sz="2000" dirty="0" err="1" smtClean="0">
                <a:effectLst/>
              </a:rPr>
              <a:t>Cloneable</a:t>
            </a:r>
            <a:r>
              <a:rPr lang="en-US" sz="2000" dirty="0" smtClean="0">
                <a:effectLst/>
              </a:rPr>
              <a:t> interface, you can </a:t>
            </a:r>
          </a:p>
          <a:p>
            <a:r>
              <a:rPr lang="en-US" sz="2000" dirty="0" smtClean="0">
                <a:effectLst/>
              </a:rPr>
              <a:t>use the clone() method to create a copy from an existing object. To create a clone, </a:t>
            </a:r>
          </a:p>
          <a:p>
            <a:r>
              <a:rPr lang="en-US" sz="2000" dirty="0" smtClean="0">
                <a:effectLst/>
              </a:rPr>
              <a:t>you write:</a:t>
            </a:r>
          </a:p>
          <a:p>
            <a:r>
              <a:rPr lang="en-US" sz="2000" i="1" dirty="0" smtClean="0">
                <a:effectLst/>
              </a:rPr>
              <a:t>                          </a:t>
            </a:r>
            <a:r>
              <a:rPr lang="en-US" sz="2000" i="1" dirty="0" err="1" smtClean="0">
                <a:effectLst/>
              </a:rPr>
              <a:t>aCloneableObject</a:t>
            </a:r>
            <a:r>
              <a:rPr lang="en-US" sz="2000" dirty="0" err="1" smtClean="0">
                <a:effectLst/>
              </a:rPr>
              <a:t>.clone</a:t>
            </a:r>
            <a:r>
              <a:rPr lang="en-US" sz="2000" dirty="0" smtClean="0">
                <a:effectLst/>
              </a:rPr>
              <a:t>(); </a:t>
            </a:r>
          </a:p>
          <a:p>
            <a:r>
              <a:rPr lang="en-US" sz="2000" dirty="0" smtClean="0">
                <a:effectLst/>
              </a:rPr>
              <a:t>Object's implementation of this method checks to see whether the object on which </a:t>
            </a:r>
          </a:p>
          <a:p>
            <a:r>
              <a:rPr lang="en-US" sz="2000" dirty="0" smtClean="0">
                <a:effectLst/>
              </a:rPr>
              <a:t>clone() was invoked implements the </a:t>
            </a:r>
            <a:r>
              <a:rPr lang="en-US" sz="2000" dirty="0" err="1" smtClean="0">
                <a:effectLst/>
              </a:rPr>
              <a:t>Cloneable</a:t>
            </a:r>
            <a:r>
              <a:rPr lang="en-US" sz="2000" dirty="0" smtClean="0">
                <a:effectLst/>
              </a:rPr>
              <a:t> interface. If the object does not, the </a:t>
            </a:r>
          </a:p>
          <a:p>
            <a:r>
              <a:rPr lang="en-US" sz="2000" dirty="0" smtClean="0">
                <a:effectLst/>
              </a:rPr>
              <a:t>method throws a </a:t>
            </a:r>
            <a:r>
              <a:rPr lang="en-US" sz="2000" dirty="0" err="1" smtClean="0">
                <a:effectLst/>
              </a:rPr>
              <a:t>CloneNotSupportedException</a:t>
            </a:r>
            <a:r>
              <a:rPr lang="en-US" sz="2000" dirty="0" smtClean="0">
                <a:effectLst/>
              </a:rPr>
              <a:t> exception. </a:t>
            </a:r>
          </a:p>
          <a:p>
            <a:endParaRPr lang="en-US" sz="2000" dirty="0" smtClean="0">
              <a:effectLst/>
            </a:endParaRPr>
          </a:p>
          <a:p>
            <a:r>
              <a:rPr lang="en-US" sz="2000" dirty="0" smtClean="0">
                <a:effectLst/>
              </a:rPr>
              <a:t>The clone() method must be declared as</a:t>
            </a:r>
          </a:p>
          <a:p>
            <a:r>
              <a:rPr lang="en-US" sz="2000" dirty="0" smtClean="0">
                <a:effectLst/>
              </a:rPr>
              <a:t>protected Object clone() throws </a:t>
            </a:r>
            <a:r>
              <a:rPr lang="en-US" sz="2000" dirty="0" err="1" smtClean="0">
                <a:effectLst/>
              </a:rPr>
              <a:t>CloneNotSupportedException</a:t>
            </a:r>
            <a:r>
              <a:rPr lang="en-US" sz="2000" dirty="0" smtClean="0">
                <a:effectLst/>
              </a:rPr>
              <a:t> </a:t>
            </a:r>
          </a:p>
          <a:p>
            <a:r>
              <a:rPr lang="en-US" sz="2000" dirty="0" smtClean="0">
                <a:effectLst/>
              </a:rPr>
              <a:t>or:</a:t>
            </a:r>
          </a:p>
          <a:p>
            <a:r>
              <a:rPr lang="en-US" sz="2000" dirty="0" smtClean="0">
                <a:effectLst/>
              </a:rPr>
              <a:t>public Object clone() throws </a:t>
            </a:r>
            <a:r>
              <a:rPr lang="en-US" sz="2000" dirty="0" err="1" smtClean="0">
                <a:effectLst/>
              </a:rPr>
              <a:t>CloneNotSupportedException</a:t>
            </a:r>
            <a:r>
              <a:rPr lang="en-US" sz="2000" dirty="0" smtClean="0">
                <a:effectLst/>
              </a:rPr>
              <a:t> </a:t>
            </a:r>
          </a:p>
          <a:p>
            <a:r>
              <a:rPr lang="en-US" sz="2000" dirty="0" smtClean="0">
                <a:effectLst/>
              </a:rPr>
              <a:t>if you are going to write a clone() method to override the one in Object.</a:t>
            </a:r>
          </a:p>
          <a:p>
            <a:endParaRPr lang="en-US" sz="2000" dirty="0" smtClean="0">
              <a:effectLst/>
            </a:endParaRPr>
          </a:p>
          <a:p>
            <a:r>
              <a:rPr lang="en-US" sz="2000" dirty="0" smtClean="0">
                <a:effectLst/>
              </a:rPr>
              <a:t>If the object on which clone() was invoked does implement the </a:t>
            </a:r>
            <a:r>
              <a:rPr lang="en-US" sz="2000" dirty="0" err="1" smtClean="0">
                <a:effectLst/>
              </a:rPr>
              <a:t>Cloneable</a:t>
            </a:r>
            <a:r>
              <a:rPr lang="en-US" sz="2000" dirty="0" smtClean="0">
                <a:effectLst/>
              </a:rPr>
              <a:t> interface, </a:t>
            </a:r>
          </a:p>
          <a:p>
            <a:r>
              <a:rPr lang="en-US" sz="2000" dirty="0" smtClean="0">
                <a:effectLst/>
              </a:rPr>
              <a:t>Object's implementation of the clone() method creates an object of the same class </a:t>
            </a:r>
          </a:p>
          <a:p>
            <a:r>
              <a:rPr lang="en-US" sz="2000" dirty="0" smtClean="0">
                <a:effectLst/>
              </a:rPr>
              <a:t>as the original object and initializes the new object's member variables to have the </a:t>
            </a:r>
          </a:p>
          <a:p>
            <a:r>
              <a:rPr lang="en-US" sz="2000" dirty="0"/>
              <a:t>s</a:t>
            </a:r>
            <a:r>
              <a:rPr lang="en-US" sz="2000" dirty="0" smtClean="0">
                <a:effectLst/>
              </a:rPr>
              <a:t>ame values as the original object's corresponding member variables.</a:t>
            </a:r>
          </a:p>
          <a:p>
            <a:endParaRPr lang="en-US" dirty="0"/>
          </a:p>
        </p:txBody>
      </p:sp>
    </p:spTree>
    <p:extLst>
      <p:ext uri="{BB962C8B-B14F-4D97-AF65-F5344CB8AC3E}">
        <p14:creationId xmlns:p14="http://schemas.microsoft.com/office/powerpoint/2010/main" val="338027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85258"/>
            <a:ext cx="9229130" cy="553997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effectLst/>
              </a:rPr>
              <a:t>The simplest way to make your class </a:t>
            </a:r>
            <a:r>
              <a:rPr lang="en-US" sz="2400" dirty="0" err="1" smtClean="0">
                <a:effectLst/>
              </a:rPr>
              <a:t>cloneable</a:t>
            </a:r>
            <a:r>
              <a:rPr lang="en-US" sz="2400" dirty="0" smtClean="0">
                <a:effectLst/>
              </a:rPr>
              <a:t> is to add implements </a:t>
            </a:r>
          </a:p>
          <a:p>
            <a:r>
              <a:rPr lang="en-US" sz="2400" dirty="0" err="1" smtClean="0">
                <a:effectLst/>
              </a:rPr>
              <a:t>Cloneable</a:t>
            </a:r>
            <a:r>
              <a:rPr lang="en-US" sz="2400" dirty="0" smtClean="0">
                <a:effectLst/>
              </a:rPr>
              <a:t> to your class's declaration. Then your objects can invoke the </a:t>
            </a:r>
          </a:p>
          <a:p>
            <a:r>
              <a:rPr lang="en-US" sz="2400" dirty="0" smtClean="0">
                <a:effectLst/>
              </a:rPr>
              <a:t>clone() method.</a:t>
            </a:r>
          </a:p>
          <a:p>
            <a:r>
              <a:rPr lang="en-US" sz="2400" dirty="0" smtClean="0">
                <a:effectLst/>
              </a:rPr>
              <a:t>For some classes, the default behavior of Object's clone() method </a:t>
            </a:r>
          </a:p>
          <a:p>
            <a:r>
              <a:rPr lang="en-US" sz="2400" dirty="0" smtClean="0">
                <a:effectLst/>
              </a:rPr>
              <a:t>works just fine. If, however, an object contains a reference to an </a:t>
            </a:r>
          </a:p>
          <a:p>
            <a:r>
              <a:rPr lang="en-US" sz="2400" dirty="0" smtClean="0">
                <a:effectLst/>
              </a:rPr>
              <a:t>external object, say </a:t>
            </a:r>
            <a:r>
              <a:rPr lang="en-US" sz="2400" dirty="0" err="1" smtClean="0">
                <a:effectLst/>
              </a:rPr>
              <a:t>ObjExternal</a:t>
            </a:r>
            <a:r>
              <a:rPr lang="en-US" sz="2400" dirty="0" smtClean="0">
                <a:effectLst/>
              </a:rPr>
              <a:t>, you may need to override clone() to </a:t>
            </a:r>
          </a:p>
          <a:p>
            <a:r>
              <a:rPr lang="en-US" sz="2400" dirty="0" smtClean="0">
                <a:effectLst/>
              </a:rPr>
              <a:t>get correct behavior. Otherwise, a change in </a:t>
            </a:r>
            <a:r>
              <a:rPr lang="en-US" sz="2400" dirty="0" err="1" smtClean="0">
                <a:effectLst/>
              </a:rPr>
              <a:t>ObjExternal</a:t>
            </a:r>
            <a:r>
              <a:rPr lang="en-US" sz="2400" dirty="0" smtClean="0">
                <a:effectLst/>
              </a:rPr>
              <a:t> made by one </a:t>
            </a:r>
          </a:p>
          <a:p>
            <a:r>
              <a:rPr lang="en-US" sz="2400" dirty="0" smtClean="0">
                <a:effectLst/>
              </a:rPr>
              <a:t>object will be visible in its clone also. This means that the original object </a:t>
            </a:r>
          </a:p>
          <a:p>
            <a:r>
              <a:rPr lang="en-US" sz="2400" dirty="0" smtClean="0">
                <a:effectLst/>
              </a:rPr>
              <a:t>and its clone are not independent—to decouple them, you must </a:t>
            </a:r>
          </a:p>
          <a:p>
            <a:r>
              <a:rPr lang="en-US" sz="2400" dirty="0" smtClean="0">
                <a:effectLst/>
              </a:rPr>
              <a:t>override clone() so that it clones the object </a:t>
            </a:r>
            <a:r>
              <a:rPr lang="en-US" sz="2400" i="1" dirty="0" smtClean="0">
                <a:effectLst/>
              </a:rPr>
              <a:t>and</a:t>
            </a:r>
            <a:r>
              <a:rPr lang="en-US" sz="2400" dirty="0" smtClean="0">
                <a:effectLst/>
              </a:rPr>
              <a:t> </a:t>
            </a:r>
            <a:r>
              <a:rPr lang="en-US" sz="2400" dirty="0" err="1" smtClean="0">
                <a:effectLst/>
              </a:rPr>
              <a:t>ObjExternal</a:t>
            </a:r>
            <a:r>
              <a:rPr lang="en-US" sz="2400" dirty="0" smtClean="0">
                <a:effectLst/>
              </a:rPr>
              <a:t>. Then the </a:t>
            </a:r>
          </a:p>
          <a:p>
            <a:r>
              <a:rPr lang="en-US" sz="2400" dirty="0" smtClean="0">
                <a:effectLst/>
              </a:rPr>
              <a:t>original object references </a:t>
            </a:r>
            <a:r>
              <a:rPr lang="en-US" sz="2400" dirty="0" err="1" smtClean="0">
                <a:effectLst/>
              </a:rPr>
              <a:t>ObjExternal</a:t>
            </a:r>
            <a:r>
              <a:rPr lang="en-US" sz="2400" dirty="0" smtClean="0">
                <a:effectLst/>
              </a:rPr>
              <a:t> and the clone references a clone </a:t>
            </a:r>
          </a:p>
          <a:p>
            <a:r>
              <a:rPr lang="en-US" sz="2400" dirty="0" smtClean="0">
                <a:effectLst/>
              </a:rPr>
              <a:t>of </a:t>
            </a:r>
            <a:r>
              <a:rPr lang="en-US" sz="2400" dirty="0" err="1" smtClean="0">
                <a:effectLst/>
              </a:rPr>
              <a:t>ObjExternal</a:t>
            </a:r>
            <a:r>
              <a:rPr lang="en-US" sz="2400" dirty="0" smtClean="0">
                <a:effectLst/>
              </a:rPr>
              <a:t>, so that the object and its clone are truly independent.</a:t>
            </a:r>
          </a:p>
          <a:p>
            <a:r>
              <a:rPr lang="en-IE" sz="2400" dirty="0"/>
              <a:t>See word document. Clonable.doc</a:t>
            </a:r>
          </a:p>
          <a:p>
            <a:endParaRPr lang="en-US" sz="2400" dirty="0" smtClean="0">
              <a:effectLst/>
            </a:endParaRPr>
          </a:p>
          <a:p>
            <a:endParaRPr lang="en-US" dirty="0"/>
          </a:p>
        </p:txBody>
      </p:sp>
    </p:spTree>
    <p:extLst>
      <p:ext uri="{BB962C8B-B14F-4D97-AF65-F5344CB8AC3E}">
        <p14:creationId xmlns:p14="http://schemas.microsoft.com/office/powerpoint/2010/main" val="338027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92696"/>
            <a:ext cx="8902309" cy="4524315"/>
          </a:xfrm>
          <a:prstGeom prst="rect">
            <a:avLst/>
          </a:prstGeom>
          <a:noFill/>
        </p:spPr>
        <p:txBody>
          <a:bodyPr wrap="none" rtlCol="0">
            <a:spAutoFit/>
          </a:bodyPr>
          <a:lstStyle/>
          <a:p>
            <a:r>
              <a:rPr lang="en-US" dirty="0" smtClean="0"/>
              <a:t>Packages.</a:t>
            </a:r>
            <a:endParaRPr lang="en-US" dirty="0"/>
          </a:p>
          <a:p>
            <a:r>
              <a:rPr lang="en-US" dirty="0"/>
              <a:t> </a:t>
            </a:r>
          </a:p>
          <a:p>
            <a:r>
              <a:rPr lang="en-US" dirty="0"/>
              <a:t>Packages are used to group related classes together. </a:t>
            </a:r>
          </a:p>
          <a:p>
            <a:r>
              <a:rPr lang="en-US" dirty="0"/>
              <a:t>Create a directory same name as the package and store the .class file there.</a:t>
            </a:r>
          </a:p>
          <a:p>
            <a:r>
              <a:rPr lang="en-US" dirty="0"/>
              <a:t>Other programs can use the classes in the package by providing an import statement.</a:t>
            </a:r>
          </a:p>
          <a:p>
            <a:r>
              <a:rPr lang="en-US" dirty="0"/>
              <a:t>The package can be a subdirectory of the current package or even add it to the java libraries </a:t>
            </a:r>
            <a:endParaRPr lang="en-US" dirty="0" smtClean="0"/>
          </a:p>
          <a:p>
            <a:r>
              <a:rPr lang="en-US" dirty="0" smtClean="0"/>
              <a:t>(</a:t>
            </a:r>
            <a:r>
              <a:rPr lang="en-US" dirty="0"/>
              <a:t>not recommended).</a:t>
            </a:r>
          </a:p>
          <a:p>
            <a:r>
              <a:rPr lang="en-US" dirty="0"/>
              <a:t>Import package-name.*;</a:t>
            </a:r>
          </a:p>
          <a:p>
            <a:r>
              <a:rPr lang="en-US" dirty="0"/>
              <a:t> If different programs are to use the package then set the environment variable </a:t>
            </a:r>
            <a:r>
              <a:rPr lang="en-US" dirty="0" err="1"/>
              <a:t>classpath</a:t>
            </a:r>
            <a:r>
              <a:rPr lang="en-US" dirty="0"/>
              <a:t> to </a:t>
            </a:r>
            <a:endParaRPr lang="en-US" dirty="0" smtClean="0"/>
          </a:p>
          <a:p>
            <a:r>
              <a:rPr lang="en-US" dirty="0" smtClean="0"/>
              <a:t>the </a:t>
            </a:r>
            <a:r>
              <a:rPr lang="en-US" dirty="0"/>
              <a:t>location of the package. </a:t>
            </a:r>
          </a:p>
          <a:p>
            <a:r>
              <a:rPr lang="en-US" dirty="0"/>
              <a:t> Package access can be summarized with the visibility modifiers. Access same class and same </a:t>
            </a:r>
            <a:endParaRPr lang="en-US" dirty="0" smtClean="0"/>
          </a:p>
          <a:p>
            <a:r>
              <a:rPr lang="en-US" dirty="0" smtClean="0"/>
              <a:t>package</a:t>
            </a:r>
            <a:r>
              <a:rPr lang="en-US" dirty="0"/>
              <a:t>. Not subclasses or other classes in different packages. </a:t>
            </a:r>
            <a:endParaRPr lang="en-US" dirty="0" smtClean="0"/>
          </a:p>
          <a:p>
            <a:endParaRPr lang="en-IE" dirty="0"/>
          </a:p>
          <a:p>
            <a:r>
              <a:rPr lang="en-US" u="sng" dirty="0">
                <a:hlinkClick r:id="rId2"/>
              </a:rPr>
              <a:t>http://docs.oracle.com/javase/tutorial/java/javaOO/accesscontrol.html</a:t>
            </a:r>
            <a:endParaRPr lang="en-US" dirty="0"/>
          </a:p>
          <a:p>
            <a:endParaRPr lang="en-US" dirty="0"/>
          </a:p>
          <a:p>
            <a:endParaRPr lang="en-US" dirty="0"/>
          </a:p>
        </p:txBody>
      </p:sp>
    </p:spTree>
    <p:extLst>
      <p:ext uri="{BB962C8B-B14F-4D97-AF65-F5344CB8AC3E}">
        <p14:creationId xmlns:p14="http://schemas.microsoft.com/office/powerpoint/2010/main" val="338027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5587569"/>
              </p:ext>
            </p:extLst>
          </p:nvPr>
        </p:nvGraphicFramePr>
        <p:xfrm>
          <a:off x="1760220" y="1628799"/>
          <a:ext cx="5623560" cy="3045404"/>
        </p:xfrm>
        <a:graphic>
          <a:graphicData uri="http://schemas.openxmlformats.org/drawingml/2006/table">
            <a:tbl>
              <a:tblPr firstRow="1" firstCol="1" lastRow="1" lastCol="1" bandRow="1" bandCol="1">
                <a:tableStyleId>{5C22544A-7EE6-4342-B048-85BDC9FD1C3A}</a:tableStyleId>
              </a:tblPr>
              <a:tblGrid>
                <a:gridCol w="1124585"/>
                <a:gridCol w="1124585"/>
                <a:gridCol w="1124585"/>
                <a:gridCol w="1124585"/>
                <a:gridCol w="1125220"/>
              </a:tblGrid>
              <a:tr h="329264">
                <a:tc>
                  <a:txBody>
                    <a:bodyPr/>
                    <a:lstStyle/>
                    <a:p>
                      <a:pPr>
                        <a:lnSpc>
                          <a:spcPct val="115000"/>
                        </a:lnSpc>
                        <a:spcAft>
                          <a:spcPts val="1000"/>
                        </a:spcAft>
                      </a:pPr>
                      <a:r>
                        <a:rPr lang="en-US" sz="1100">
                          <a:effectLst/>
                        </a:rPr>
                        <a:t> </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Public</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protected</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package</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Private</a:t>
                      </a:r>
                      <a:endParaRPr lang="en-US" sz="1100">
                        <a:effectLst/>
                        <a:latin typeface="Calibri"/>
                        <a:ea typeface="Calibri"/>
                        <a:cs typeface="Times New Roman"/>
                      </a:endParaRPr>
                    </a:p>
                  </a:txBody>
                  <a:tcPr marL="68580" marR="68580" marT="0" marB="0"/>
                </a:tc>
              </a:tr>
              <a:tr h="329264">
                <a:tc>
                  <a:txBody>
                    <a:bodyPr/>
                    <a:lstStyle/>
                    <a:p>
                      <a:pPr>
                        <a:lnSpc>
                          <a:spcPct val="115000"/>
                        </a:lnSpc>
                        <a:spcAft>
                          <a:spcPts val="1000"/>
                        </a:spcAft>
                      </a:pPr>
                      <a:r>
                        <a:rPr lang="en-US" sz="1100">
                          <a:effectLst/>
                        </a:rPr>
                        <a:t>Same class</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r>
              <a:tr h="329264">
                <a:tc>
                  <a:txBody>
                    <a:bodyPr/>
                    <a:lstStyle/>
                    <a:p>
                      <a:pPr>
                        <a:lnSpc>
                          <a:spcPct val="115000"/>
                        </a:lnSpc>
                        <a:spcAft>
                          <a:spcPts val="1000"/>
                        </a:spcAft>
                      </a:pPr>
                      <a:r>
                        <a:rPr lang="en-US" sz="1100">
                          <a:effectLst/>
                        </a:rPr>
                        <a:t>Same package</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N</a:t>
                      </a:r>
                      <a:endParaRPr lang="en-US" sz="1100">
                        <a:effectLst/>
                        <a:latin typeface="Calibri"/>
                        <a:ea typeface="Calibri"/>
                        <a:cs typeface="Times New Roman"/>
                      </a:endParaRPr>
                    </a:p>
                  </a:txBody>
                  <a:tcPr marL="68580" marR="68580" marT="0" marB="0"/>
                </a:tc>
              </a:tr>
              <a:tr h="1028806">
                <a:tc>
                  <a:txBody>
                    <a:bodyPr/>
                    <a:lstStyle/>
                    <a:p>
                      <a:pPr>
                        <a:lnSpc>
                          <a:spcPct val="115000"/>
                        </a:lnSpc>
                        <a:spcAft>
                          <a:spcPts val="1000"/>
                        </a:spcAft>
                      </a:pPr>
                      <a:r>
                        <a:rPr lang="en-US" sz="1100">
                          <a:effectLst/>
                        </a:rPr>
                        <a:t>Different package subclass of current class</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N</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N</a:t>
                      </a:r>
                      <a:endParaRPr lang="en-US" sz="1100">
                        <a:effectLst/>
                        <a:latin typeface="Calibri"/>
                        <a:ea typeface="Calibri"/>
                        <a:cs typeface="Times New Roman"/>
                      </a:endParaRPr>
                    </a:p>
                  </a:txBody>
                  <a:tcPr marL="68580" marR="68580" marT="0" marB="0"/>
                </a:tc>
              </a:tr>
              <a:tr h="1028806">
                <a:tc>
                  <a:txBody>
                    <a:bodyPr/>
                    <a:lstStyle/>
                    <a:p>
                      <a:pPr>
                        <a:lnSpc>
                          <a:spcPct val="115000"/>
                        </a:lnSpc>
                        <a:spcAft>
                          <a:spcPts val="1000"/>
                        </a:spcAft>
                      </a:pPr>
                      <a:r>
                        <a:rPr lang="en-US" sz="1100">
                          <a:effectLst/>
                        </a:rPr>
                        <a:t>Different package not a subclass</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y</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n</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a:effectLst/>
                        </a:rPr>
                        <a:t>n</a:t>
                      </a:r>
                      <a:endParaRPr lang="en-US"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100" dirty="0">
                          <a:effectLst/>
                        </a:rPr>
                        <a:t>N</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81743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15895"/>
            <a:ext cx="7848872" cy="38318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90000"/>
              </a:lnSpc>
            </a:pPr>
            <a:r>
              <a:rPr lang="en-GB" dirty="0">
                <a:latin typeface="Lucida Console" pitchFamily="49" charset="0"/>
              </a:rPr>
              <a:t>Auto-boxing: conversion </a:t>
            </a:r>
            <a:r>
              <a:rPr lang="en-GB" dirty="0" smtClean="0">
                <a:latin typeface="Lucida Console" pitchFamily="49" charset="0"/>
              </a:rPr>
              <a:t>between primitive </a:t>
            </a:r>
            <a:r>
              <a:rPr lang="en-GB" dirty="0">
                <a:latin typeface="Lucida Console" pitchFamily="49" charset="0"/>
              </a:rPr>
              <a:t>types </a:t>
            </a:r>
            <a:r>
              <a:rPr lang="en-GB" dirty="0" smtClean="0">
                <a:latin typeface="Lucida Console" pitchFamily="49" charset="0"/>
              </a:rPr>
              <a:t>and </a:t>
            </a:r>
            <a:r>
              <a:rPr lang="en-GB" dirty="0">
                <a:latin typeface="Lucida Console" pitchFamily="49" charset="0"/>
              </a:rPr>
              <a:t>the corresponding wrapper classes is automatic.</a:t>
            </a:r>
          </a:p>
          <a:p>
            <a:pPr>
              <a:lnSpc>
                <a:spcPct val="90000"/>
              </a:lnSpc>
            </a:pPr>
            <a:endParaRPr lang="en-GB" dirty="0">
              <a:latin typeface="Lucida Console" pitchFamily="49" charset="0"/>
            </a:endParaRPr>
          </a:p>
          <a:p>
            <a:pPr>
              <a:lnSpc>
                <a:spcPct val="90000"/>
              </a:lnSpc>
            </a:pPr>
            <a:r>
              <a:rPr lang="en-GB" dirty="0" smtClean="0">
                <a:solidFill>
                  <a:srgbClr val="0066FF"/>
                </a:solidFill>
                <a:latin typeface="Lucida Console" pitchFamily="49" charset="0"/>
              </a:rPr>
              <a:t>Double </a:t>
            </a:r>
            <a:r>
              <a:rPr lang="en-GB" dirty="0">
                <a:solidFill>
                  <a:srgbClr val="0066FF"/>
                </a:solidFill>
                <a:latin typeface="Lucida Console" pitchFamily="49" charset="0"/>
              </a:rPr>
              <a:t>d = 29.95; </a:t>
            </a:r>
            <a:r>
              <a:rPr lang="en-GB" dirty="0">
                <a:latin typeface="Lucida Console" pitchFamily="49" charset="0"/>
              </a:rPr>
              <a:t>// ~ Double d = new </a:t>
            </a:r>
            <a:r>
              <a:rPr lang="en-GB" dirty="0" smtClean="0">
                <a:latin typeface="Lucida Console" pitchFamily="49" charset="0"/>
              </a:rPr>
              <a:t>Double(29.95</a:t>
            </a:r>
            <a:r>
              <a:rPr lang="en-GB" dirty="0">
                <a:latin typeface="Lucida Console" pitchFamily="49" charset="0"/>
              </a:rPr>
              <a:t>)</a:t>
            </a:r>
          </a:p>
          <a:p>
            <a:pPr>
              <a:lnSpc>
                <a:spcPct val="90000"/>
              </a:lnSpc>
            </a:pPr>
            <a:r>
              <a:rPr lang="en-GB" dirty="0" smtClean="0">
                <a:solidFill>
                  <a:srgbClr val="0066FF"/>
                </a:solidFill>
                <a:latin typeface="Lucida Console" pitchFamily="49" charset="0"/>
              </a:rPr>
              <a:t>double </a:t>
            </a:r>
            <a:r>
              <a:rPr lang="en-GB" dirty="0">
                <a:solidFill>
                  <a:srgbClr val="0066FF"/>
                </a:solidFill>
                <a:latin typeface="Lucida Console" pitchFamily="49" charset="0"/>
              </a:rPr>
              <a:t>x = d;</a:t>
            </a:r>
            <a:r>
              <a:rPr lang="en-GB" dirty="0">
                <a:latin typeface="Lucida Console" pitchFamily="49" charset="0"/>
              </a:rPr>
              <a:t> // ~ double x = </a:t>
            </a:r>
            <a:r>
              <a:rPr lang="en-GB" dirty="0" err="1">
                <a:latin typeface="Lucida Console" pitchFamily="49" charset="0"/>
              </a:rPr>
              <a:t>d.doubleValue</a:t>
            </a:r>
            <a:r>
              <a:rPr lang="en-GB" dirty="0">
                <a:latin typeface="Lucida Console" pitchFamily="49" charset="0"/>
              </a:rPr>
              <a:t>(); </a:t>
            </a:r>
          </a:p>
          <a:p>
            <a:pPr>
              <a:lnSpc>
                <a:spcPct val="90000"/>
              </a:lnSpc>
            </a:pPr>
            <a:endParaRPr lang="en-GB" dirty="0">
              <a:latin typeface="Lucida Console" pitchFamily="49" charset="0"/>
            </a:endParaRPr>
          </a:p>
          <a:p>
            <a:pPr>
              <a:lnSpc>
                <a:spcPct val="90000"/>
              </a:lnSpc>
            </a:pPr>
            <a:r>
              <a:rPr lang="en-GB" dirty="0">
                <a:latin typeface="Lucida Console" pitchFamily="49" charset="0"/>
              </a:rPr>
              <a:t>Auto-boxing even works inside arithmetic expressions </a:t>
            </a:r>
          </a:p>
          <a:p>
            <a:pPr>
              <a:lnSpc>
                <a:spcPct val="90000"/>
              </a:lnSpc>
            </a:pPr>
            <a:r>
              <a:rPr lang="en-GB" dirty="0">
                <a:latin typeface="Lucida Console" pitchFamily="49" charset="0"/>
              </a:rPr>
              <a:t>		</a:t>
            </a:r>
            <a:r>
              <a:rPr lang="en-GB" dirty="0">
                <a:solidFill>
                  <a:srgbClr val="0066FF"/>
                </a:solidFill>
                <a:latin typeface="Lucida Console" pitchFamily="49" charset="0"/>
              </a:rPr>
              <a:t>Double e = d + 1;  </a:t>
            </a:r>
            <a:endParaRPr lang="en-GB" dirty="0" smtClean="0">
              <a:solidFill>
                <a:srgbClr val="0066FF"/>
              </a:solidFill>
              <a:latin typeface="Lucida Console" pitchFamily="49" charset="0"/>
            </a:endParaRPr>
          </a:p>
          <a:p>
            <a:pPr>
              <a:lnSpc>
                <a:spcPct val="90000"/>
              </a:lnSpc>
            </a:pPr>
            <a:r>
              <a:rPr lang="en-GB" smtClean="0">
                <a:latin typeface="Lucida Console" pitchFamily="49" charset="0"/>
              </a:rPr>
              <a:t>          auto-unbox </a:t>
            </a:r>
            <a:r>
              <a:rPr lang="en-GB" dirty="0" smtClean="0">
                <a:latin typeface="Lucida Console" pitchFamily="49" charset="0"/>
              </a:rPr>
              <a:t>d into a double </a:t>
            </a:r>
          </a:p>
          <a:p>
            <a:pPr lvl="3">
              <a:lnSpc>
                <a:spcPct val="90000"/>
              </a:lnSpc>
            </a:pPr>
            <a:r>
              <a:rPr lang="en-GB" dirty="0" smtClean="0">
                <a:latin typeface="Lucida Console" pitchFamily="49" charset="0"/>
              </a:rPr>
              <a:t>add 1 </a:t>
            </a:r>
          </a:p>
          <a:p>
            <a:pPr lvl="3">
              <a:lnSpc>
                <a:spcPct val="90000"/>
              </a:lnSpc>
            </a:pPr>
            <a:r>
              <a:rPr lang="en-GB" dirty="0" smtClean="0">
                <a:latin typeface="Lucida Console" pitchFamily="49" charset="0"/>
              </a:rPr>
              <a:t>auto-box the result into a new Double </a:t>
            </a:r>
          </a:p>
          <a:p>
            <a:pPr lvl="3">
              <a:lnSpc>
                <a:spcPct val="90000"/>
              </a:lnSpc>
            </a:pPr>
            <a:r>
              <a:rPr lang="en-GB" dirty="0" smtClean="0">
                <a:latin typeface="Lucida Console" pitchFamily="49" charset="0"/>
              </a:rPr>
              <a:t>store a reference to the newly created wrapper object in e </a:t>
            </a:r>
          </a:p>
          <a:p>
            <a:pPr lvl="1">
              <a:lnSpc>
                <a:spcPct val="90000"/>
              </a:lnSpc>
            </a:pPr>
            <a:r>
              <a:rPr lang="en-GB" dirty="0" smtClean="0">
                <a:latin typeface="Lucida Console" pitchFamily="49" charset="0"/>
              </a:rPr>
              <a:t/>
            </a:r>
            <a:br>
              <a:rPr lang="en-GB" dirty="0" smtClean="0">
                <a:latin typeface="Lucida Console" pitchFamily="49" charset="0"/>
              </a:rPr>
            </a:br>
            <a:endParaRPr lang="en-GB" dirty="0" smtClean="0">
              <a:latin typeface="Lucida Console" pitchFamily="49" charset="0"/>
            </a:endParaRPr>
          </a:p>
        </p:txBody>
      </p:sp>
    </p:spTree>
    <p:extLst>
      <p:ext uri="{BB962C8B-B14F-4D97-AF65-F5344CB8AC3E}">
        <p14:creationId xmlns:p14="http://schemas.microsoft.com/office/powerpoint/2010/main" val="245353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04664"/>
            <a:ext cx="6400800" cy="5904656"/>
          </a:xfrm>
        </p:spPr>
        <p:txBody>
          <a:bodyPr>
            <a:normAutofit/>
          </a:bodyPr>
          <a:lstStyle/>
          <a:p>
            <a:endParaRPr lang="en-US" dirty="0"/>
          </a:p>
        </p:txBody>
      </p:sp>
    </p:spTree>
    <p:extLst>
      <p:ext uri="{BB962C8B-B14F-4D97-AF65-F5344CB8AC3E}">
        <p14:creationId xmlns:p14="http://schemas.microsoft.com/office/powerpoint/2010/main" val="48174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820472" cy="63709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In Java, a class can inherit from only one class but it can implement more than one </a:t>
            </a:r>
            <a:r>
              <a:rPr lang="en-US" sz="2400" dirty="0" smtClean="0"/>
              <a:t>interface</a:t>
            </a:r>
            <a:r>
              <a:rPr lang="en-US" sz="2400" dirty="0"/>
              <a:t>. </a:t>
            </a:r>
            <a:endParaRPr lang="en-US" sz="2400" dirty="0" smtClean="0"/>
          </a:p>
          <a:p>
            <a:r>
              <a:rPr lang="en-US" sz="2400" dirty="0" smtClean="0"/>
              <a:t>Therefore</a:t>
            </a:r>
            <a:r>
              <a:rPr lang="en-US" sz="2400" dirty="0"/>
              <a:t>, objects can have multiple types: the type of their own class and the </a:t>
            </a:r>
            <a:r>
              <a:rPr lang="en-US" sz="2400" dirty="0" smtClean="0"/>
              <a:t>types </a:t>
            </a:r>
            <a:r>
              <a:rPr lang="en-US" sz="2400" dirty="0"/>
              <a:t>of all the interfaces that they implement. </a:t>
            </a:r>
            <a:endParaRPr lang="en-US" sz="2400" dirty="0" smtClean="0"/>
          </a:p>
          <a:p>
            <a:r>
              <a:rPr lang="en-US" sz="2400" dirty="0" smtClean="0"/>
              <a:t>This </a:t>
            </a:r>
            <a:r>
              <a:rPr lang="en-US" sz="2400" dirty="0"/>
              <a:t>means that if a </a:t>
            </a:r>
            <a:r>
              <a:rPr lang="en-US" sz="2400" dirty="0" smtClean="0"/>
              <a:t>variable/reference </a:t>
            </a:r>
            <a:r>
              <a:rPr lang="en-US" sz="2400" dirty="0"/>
              <a:t>is </a:t>
            </a:r>
            <a:r>
              <a:rPr lang="en-US" sz="2400" dirty="0" smtClean="0"/>
              <a:t>declared to </a:t>
            </a:r>
            <a:r>
              <a:rPr lang="en-US" sz="2400" dirty="0"/>
              <a:t>be the type of an interface, its value can reference </a:t>
            </a:r>
            <a:r>
              <a:rPr lang="en-US" sz="2400" dirty="0" smtClean="0"/>
              <a:t>any </a:t>
            </a:r>
            <a:r>
              <a:rPr lang="en-US" sz="2400" dirty="0"/>
              <a:t>object that is instantiated from </a:t>
            </a:r>
            <a:r>
              <a:rPr lang="en-US" sz="2400" dirty="0" smtClean="0"/>
              <a:t>any </a:t>
            </a:r>
            <a:r>
              <a:rPr lang="en-US" sz="2400" dirty="0"/>
              <a:t>class that implements the interface. </a:t>
            </a:r>
            <a:endParaRPr lang="en-US" sz="2400" dirty="0" smtClean="0"/>
          </a:p>
          <a:p>
            <a:r>
              <a:rPr lang="en-US" sz="2400" b="1" dirty="0"/>
              <a:t>Using an Interface as a Type</a:t>
            </a:r>
          </a:p>
          <a:p>
            <a:r>
              <a:rPr lang="en-US" sz="2400" dirty="0"/>
              <a:t>When you define a new interface, you are defining a new reference data type. You can use interface names anywhere you can use any other data type name. If you define a reference variable whose type is an interface, any object you assign to it </a:t>
            </a:r>
            <a:r>
              <a:rPr lang="en-US" sz="2400" i="1" dirty="0"/>
              <a:t>must</a:t>
            </a:r>
            <a:r>
              <a:rPr lang="en-US" sz="2400" dirty="0"/>
              <a:t> be an instance of a class that implements the interface</a:t>
            </a:r>
            <a:r>
              <a:rPr lang="en-US" sz="2400" dirty="0" smtClean="0"/>
              <a:t>.</a:t>
            </a:r>
          </a:p>
          <a:p>
            <a:r>
              <a:rPr lang="en-US" sz="2400" b="1" dirty="0"/>
              <a:t>Interfaces as APIs</a:t>
            </a:r>
            <a:endParaRPr lang="en-US" sz="2400" dirty="0"/>
          </a:p>
          <a:p>
            <a:r>
              <a:rPr lang="en-US" sz="2400" dirty="0"/>
              <a:t>API is made public (to its customers), its implementation of the API </a:t>
            </a:r>
            <a:r>
              <a:rPr lang="en-US" sz="2400" dirty="0" smtClean="0"/>
              <a:t>can be </a:t>
            </a:r>
            <a:r>
              <a:rPr lang="en-US" sz="2400" dirty="0"/>
              <a:t>kept as a closely guarded </a:t>
            </a:r>
            <a:r>
              <a:rPr lang="en-US" sz="2400" dirty="0" smtClean="0"/>
              <a:t>secret.</a:t>
            </a:r>
            <a:endParaRPr lang="en-US" sz="2400" dirty="0"/>
          </a:p>
          <a:p>
            <a:endParaRPr lang="en-US" sz="2400" dirty="0"/>
          </a:p>
        </p:txBody>
      </p:sp>
    </p:spTree>
    <p:extLst>
      <p:ext uri="{BB962C8B-B14F-4D97-AF65-F5344CB8AC3E}">
        <p14:creationId xmlns:p14="http://schemas.microsoft.com/office/powerpoint/2010/main" val="75933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51" y="756522"/>
            <a:ext cx="8951037" cy="480131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public interface </a:t>
            </a:r>
            <a:r>
              <a:rPr lang="en-US" dirty="0" err="1"/>
              <a:t>GroupedInterface</a:t>
            </a:r>
            <a:r>
              <a:rPr lang="en-US" dirty="0"/>
              <a:t> extends Interface1, Interface2, Interface3 { </a:t>
            </a:r>
          </a:p>
          <a:p>
            <a:r>
              <a:rPr lang="en-US" dirty="0"/>
              <a:t>    // constant declarations   </a:t>
            </a:r>
          </a:p>
          <a:p>
            <a:r>
              <a:rPr lang="en-US" dirty="0"/>
              <a:t>   // base of natural logarithms    </a:t>
            </a:r>
          </a:p>
          <a:p>
            <a:r>
              <a:rPr lang="en-US" dirty="0"/>
              <a:t>               double E = 2.718282;     </a:t>
            </a:r>
          </a:p>
          <a:p>
            <a:r>
              <a:rPr lang="en-US" dirty="0"/>
              <a:t>   // method signatures    </a:t>
            </a:r>
          </a:p>
          <a:p>
            <a:r>
              <a:rPr lang="en-US" dirty="0"/>
              <a:t>                 void </a:t>
            </a:r>
            <a:r>
              <a:rPr lang="en-US" dirty="0" err="1"/>
              <a:t>doSomething</a:t>
            </a:r>
            <a:r>
              <a:rPr lang="en-US" dirty="0"/>
              <a:t> (</a:t>
            </a:r>
            <a:r>
              <a:rPr lang="en-US" dirty="0" err="1"/>
              <a:t>int</a:t>
            </a:r>
            <a:r>
              <a:rPr lang="en-US" dirty="0"/>
              <a:t> </a:t>
            </a:r>
            <a:r>
              <a:rPr lang="en-US" dirty="0" err="1"/>
              <a:t>i</a:t>
            </a:r>
            <a:r>
              <a:rPr lang="en-US" dirty="0"/>
              <a:t>, double x);</a:t>
            </a:r>
          </a:p>
          <a:p>
            <a:r>
              <a:rPr lang="en-US" dirty="0"/>
              <a:t>                 </a:t>
            </a:r>
            <a:r>
              <a:rPr lang="en-US" dirty="0" err="1"/>
              <a:t>int</a:t>
            </a:r>
            <a:r>
              <a:rPr lang="en-US" dirty="0"/>
              <a:t> </a:t>
            </a:r>
            <a:r>
              <a:rPr lang="en-US" dirty="0" err="1"/>
              <a:t>doSomethingElse</a:t>
            </a:r>
            <a:r>
              <a:rPr lang="en-US" dirty="0"/>
              <a:t>(String s);}</a:t>
            </a:r>
          </a:p>
          <a:p>
            <a:r>
              <a:rPr lang="en-US" dirty="0"/>
              <a:t>All methods declared in an interface are implicitly public, so the public modifier can be omitted.</a:t>
            </a:r>
          </a:p>
          <a:p>
            <a:r>
              <a:rPr lang="en-US" dirty="0"/>
              <a:t>All constant values defined in an interface are implicitly public, static, and final.</a:t>
            </a:r>
          </a:p>
          <a:p>
            <a:endParaRPr lang="en-IE" dirty="0"/>
          </a:p>
          <a:p>
            <a:r>
              <a:rPr lang="en-US" dirty="0"/>
              <a:t>When you define a new interface, you are defining a new reference data type. You can use </a:t>
            </a:r>
            <a:endParaRPr lang="en-US" dirty="0" smtClean="0"/>
          </a:p>
          <a:p>
            <a:r>
              <a:rPr lang="en-US" dirty="0" smtClean="0"/>
              <a:t>interface </a:t>
            </a:r>
            <a:r>
              <a:rPr lang="en-US" dirty="0"/>
              <a:t>names anywhere you can use any other data type name. If you define a reference </a:t>
            </a:r>
            <a:endParaRPr lang="en-US" dirty="0" smtClean="0"/>
          </a:p>
          <a:p>
            <a:r>
              <a:rPr lang="en-US" dirty="0" smtClean="0"/>
              <a:t>variable </a:t>
            </a:r>
            <a:r>
              <a:rPr lang="en-US" dirty="0"/>
              <a:t>whose type is an interface, any object you assign to it </a:t>
            </a:r>
            <a:r>
              <a:rPr lang="en-US" i="1" dirty="0"/>
              <a:t>must</a:t>
            </a:r>
            <a:r>
              <a:rPr lang="en-US" dirty="0"/>
              <a:t> be an instance of a class </a:t>
            </a:r>
            <a:endParaRPr lang="en-US" dirty="0" smtClean="0"/>
          </a:p>
          <a:p>
            <a:r>
              <a:rPr lang="en-US" dirty="0" smtClean="0"/>
              <a:t>that </a:t>
            </a:r>
            <a:r>
              <a:rPr lang="en-US" dirty="0"/>
              <a:t>implements the interface.</a:t>
            </a:r>
          </a:p>
          <a:p>
            <a:endParaRPr lang="en-US" dirty="0"/>
          </a:p>
          <a:p>
            <a:endParaRPr lang="en-US" dirty="0"/>
          </a:p>
        </p:txBody>
      </p:sp>
    </p:spTree>
    <p:extLst>
      <p:ext uri="{BB962C8B-B14F-4D97-AF65-F5344CB8AC3E}">
        <p14:creationId xmlns:p14="http://schemas.microsoft.com/office/powerpoint/2010/main" val="763443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7632848" cy="646330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E" dirty="0" smtClean="0"/>
              <a:t>A class that implements an interface must implement all the methods of the interface. If you later change the interface all implementing classes will have to be changed. Unless you extend the interface and let new classes implement the inherited interface.</a:t>
            </a:r>
          </a:p>
          <a:p>
            <a:r>
              <a:rPr lang="en-US" b="1" dirty="0"/>
              <a:t>Abstract Methods and Classes</a:t>
            </a:r>
          </a:p>
          <a:p>
            <a:r>
              <a:rPr lang="en-US" dirty="0"/>
              <a:t>An </a:t>
            </a:r>
            <a:r>
              <a:rPr lang="en-US" i="1" dirty="0"/>
              <a:t>abstract class</a:t>
            </a:r>
            <a:r>
              <a:rPr lang="en-US" dirty="0"/>
              <a:t> is a class that is declared abstract—it may or may not include abstract methods. Abstract classes cannot be instantiated, but they can be </a:t>
            </a:r>
            <a:r>
              <a:rPr lang="en-US" dirty="0" err="1"/>
              <a:t>subclassed</a:t>
            </a:r>
            <a:r>
              <a:rPr lang="en-US" dirty="0"/>
              <a:t>.</a:t>
            </a:r>
          </a:p>
          <a:p>
            <a:r>
              <a:rPr lang="en-US" dirty="0"/>
              <a:t>An </a:t>
            </a:r>
            <a:r>
              <a:rPr lang="en-US" i="1" dirty="0"/>
              <a:t>abstract method</a:t>
            </a:r>
            <a:r>
              <a:rPr lang="en-US" dirty="0"/>
              <a:t> is a method that is declared without an implementation (without braces, and followed by a semicolon), like this:</a:t>
            </a:r>
          </a:p>
          <a:p>
            <a:r>
              <a:rPr lang="en-US" dirty="0" smtClean="0">
                <a:effectLst/>
              </a:rPr>
              <a:t>abstract void </a:t>
            </a:r>
            <a:r>
              <a:rPr lang="en-US" dirty="0" err="1" smtClean="0">
                <a:effectLst/>
              </a:rPr>
              <a:t>moveTo</a:t>
            </a:r>
            <a:r>
              <a:rPr lang="en-US" dirty="0" smtClean="0">
                <a:effectLst/>
              </a:rPr>
              <a:t>(double </a:t>
            </a:r>
            <a:r>
              <a:rPr lang="en-US" dirty="0" err="1" smtClean="0">
                <a:effectLst/>
              </a:rPr>
              <a:t>deltaX</a:t>
            </a:r>
            <a:r>
              <a:rPr lang="en-US" dirty="0" smtClean="0">
                <a:effectLst/>
              </a:rPr>
              <a:t>, double </a:t>
            </a:r>
            <a:r>
              <a:rPr lang="en-US" dirty="0" err="1" smtClean="0">
                <a:effectLst/>
              </a:rPr>
              <a:t>deltaY</a:t>
            </a:r>
            <a:r>
              <a:rPr lang="en-US" dirty="0" smtClean="0">
                <a:effectLst/>
              </a:rPr>
              <a:t>); </a:t>
            </a:r>
          </a:p>
          <a:p>
            <a:r>
              <a:rPr lang="en-US" dirty="0" smtClean="0"/>
              <a:t>If </a:t>
            </a:r>
            <a:r>
              <a:rPr lang="en-US" dirty="0"/>
              <a:t>a class includes abstract methods, the class itself </a:t>
            </a:r>
            <a:r>
              <a:rPr lang="en-US" i="1" dirty="0"/>
              <a:t>must</a:t>
            </a:r>
            <a:r>
              <a:rPr lang="en-US" dirty="0"/>
              <a:t> be declared abstract, as in:</a:t>
            </a:r>
          </a:p>
          <a:p>
            <a:r>
              <a:rPr lang="en-US" dirty="0" smtClean="0">
                <a:effectLst/>
              </a:rPr>
              <a:t>public abstract class </a:t>
            </a:r>
            <a:r>
              <a:rPr lang="en-US" dirty="0" err="1" smtClean="0">
                <a:effectLst/>
              </a:rPr>
              <a:t>GraphicObject</a:t>
            </a:r>
            <a:r>
              <a:rPr lang="en-US" dirty="0" smtClean="0">
                <a:effectLst/>
              </a:rPr>
              <a:t> {   // declare fields  </a:t>
            </a:r>
          </a:p>
          <a:p>
            <a:r>
              <a:rPr lang="en-US" dirty="0" smtClean="0">
                <a:effectLst/>
              </a:rPr>
              <a:t> // declare non-abstract methods   </a:t>
            </a:r>
          </a:p>
          <a:p>
            <a:r>
              <a:rPr lang="en-US" dirty="0" smtClean="0">
                <a:effectLst/>
              </a:rPr>
              <a:t>abstract void draw();} </a:t>
            </a:r>
          </a:p>
          <a:p>
            <a:r>
              <a:rPr lang="en-US" dirty="0" smtClean="0"/>
              <a:t>When </a:t>
            </a:r>
            <a:r>
              <a:rPr lang="en-US" dirty="0"/>
              <a:t>an abstract class is </a:t>
            </a:r>
            <a:r>
              <a:rPr lang="en-US" dirty="0" err="1"/>
              <a:t>subclassed</a:t>
            </a:r>
            <a:r>
              <a:rPr lang="en-US" dirty="0"/>
              <a:t>, the subclass usually provides implementations for all of the abstract methods in its parent class. However, if it does not, the subclass must also be declared abstract.</a:t>
            </a:r>
          </a:p>
          <a:p>
            <a:r>
              <a:rPr lang="en-US" b="1" dirty="0"/>
              <a:t>Note:</a:t>
            </a:r>
            <a:r>
              <a:rPr lang="en-US" dirty="0"/>
              <a:t> All of the methods in an </a:t>
            </a:r>
            <a:r>
              <a:rPr lang="en-US" i="1" dirty="0"/>
              <a:t>interface</a:t>
            </a:r>
            <a:r>
              <a:rPr lang="en-US" dirty="0"/>
              <a:t> </a:t>
            </a:r>
            <a:r>
              <a:rPr lang="en-US" dirty="0" smtClean="0"/>
              <a:t>are </a:t>
            </a:r>
            <a:r>
              <a:rPr lang="en-US" i="1" dirty="0"/>
              <a:t>implicitly</a:t>
            </a:r>
            <a:r>
              <a:rPr lang="en-US" dirty="0"/>
              <a:t> abstract, so the abstract modifier is not used with interface methods (it could be—it's just not necessary). </a:t>
            </a:r>
          </a:p>
          <a:p>
            <a:endParaRPr lang="en-US" dirty="0"/>
          </a:p>
        </p:txBody>
      </p:sp>
    </p:spTree>
    <p:extLst>
      <p:ext uri="{BB962C8B-B14F-4D97-AF65-F5344CB8AC3E}">
        <p14:creationId xmlns:p14="http://schemas.microsoft.com/office/powerpoint/2010/main" val="44999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806" y="3583"/>
            <a:ext cx="7272808" cy="67403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Abstract Classes versus </a:t>
            </a:r>
            <a:r>
              <a:rPr lang="en-US" b="1" dirty="0" smtClean="0"/>
              <a:t>Interfaces</a:t>
            </a:r>
          </a:p>
          <a:p>
            <a:r>
              <a:rPr lang="en-US" dirty="0"/>
              <a:t>Unlike interfaces, abstract classes can contain fields that are not static and final, and they can contain implemented methods. Such abstract classes are similar to interfaces, except that they provide a partial implementation, leaving it to subclasses to complete the implementation. If an abstract class contains </a:t>
            </a:r>
            <a:r>
              <a:rPr lang="en-US" i="1" dirty="0"/>
              <a:t>only</a:t>
            </a:r>
            <a:r>
              <a:rPr lang="en-US" dirty="0"/>
              <a:t> abstract method declarations, it should be declared as an interface instead.</a:t>
            </a:r>
          </a:p>
          <a:p>
            <a:r>
              <a:rPr lang="en-US" dirty="0"/>
              <a:t>Multiple interfaces can be implemented by classes anywhere in the class hierarchy, whether or not they are related to one another in any way</a:t>
            </a:r>
            <a:r>
              <a:rPr lang="en-US" dirty="0" smtClean="0"/>
              <a:t>. Think of Comparable or </a:t>
            </a:r>
            <a:r>
              <a:rPr lang="en-US" dirty="0" err="1" smtClean="0"/>
              <a:t>Cloneable</a:t>
            </a:r>
            <a:r>
              <a:rPr lang="en-US" dirty="0" smtClean="0"/>
              <a:t>, for example.</a:t>
            </a:r>
            <a:endParaRPr lang="en-US" dirty="0"/>
          </a:p>
          <a:p>
            <a:r>
              <a:rPr lang="en-US" dirty="0"/>
              <a:t>By comparison, abstract classes are most commonly </a:t>
            </a:r>
            <a:r>
              <a:rPr lang="en-US" dirty="0" err="1"/>
              <a:t>subclassed</a:t>
            </a:r>
            <a:r>
              <a:rPr lang="en-US" dirty="0"/>
              <a:t> to share pieces of implementation. A single abstract class is </a:t>
            </a:r>
            <a:r>
              <a:rPr lang="en-US" dirty="0" err="1"/>
              <a:t>subclassed</a:t>
            </a:r>
            <a:r>
              <a:rPr lang="en-US" dirty="0"/>
              <a:t> by similar classes that have a lot in common (the implemented parts of the abstract class), but also have some differences (the abstract methods).</a:t>
            </a:r>
          </a:p>
          <a:p>
            <a:r>
              <a:rPr lang="en-US" b="1" dirty="0"/>
              <a:t>When an Abstract Class Implements an Interface</a:t>
            </a:r>
          </a:p>
          <a:p>
            <a:r>
              <a:rPr lang="en-US" dirty="0" smtClean="0"/>
              <a:t>It </a:t>
            </a:r>
            <a:r>
              <a:rPr lang="en-US" dirty="0"/>
              <a:t>was noted that a class that implements an interface must implement </a:t>
            </a:r>
            <a:r>
              <a:rPr lang="en-US" i="1" dirty="0"/>
              <a:t>all</a:t>
            </a:r>
            <a:r>
              <a:rPr lang="en-US" dirty="0"/>
              <a:t> of the interface's methods. It is possible, however, to define a class that does not implement all of the interface methods, provided that the class is declared to be abstract. For example,</a:t>
            </a:r>
          </a:p>
          <a:p>
            <a:r>
              <a:rPr lang="en-US" dirty="0" smtClean="0">
                <a:effectLst/>
              </a:rPr>
              <a:t>abstract class X implements Y {  // implements all but one method of Y} </a:t>
            </a:r>
          </a:p>
          <a:p>
            <a:r>
              <a:rPr lang="en-US" dirty="0" smtClean="0">
                <a:effectLst/>
              </a:rPr>
              <a:t>class XX extends X {  // implements the remaining method in Y} </a:t>
            </a:r>
            <a:r>
              <a:rPr lang="en-US" dirty="0"/>
              <a:t>In this case, class X must be abstract because it does not fully implement Y, but class XX does, in fact, implement Y.</a:t>
            </a:r>
          </a:p>
          <a:p>
            <a:endParaRPr lang="en-US" b="1" dirty="0"/>
          </a:p>
        </p:txBody>
      </p:sp>
    </p:spTree>
    <p:extLst>
      <p:ext uri="{BB962C8B-B14F-4D97-AF65-F5344CB8AC3E}">
        <p14:creationId xmlns:p14="http://schemas.microsoft.com/office/powerpoint/2010/main" val="44999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76672"/>
            <a:ext cx="8914748" cy="381642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dirty="0"/>
              <a:t>Java does not support multiple inheritance. </a:t>
            </a:r>
          </a:p>
          <a:p>
            <a:r>
              <a:rPr lang="en-US" sz="2800" dirty="0"/>
              <a:t>We get around that by using interfaces. </a:t>
            </a:r>
            <a:endParaRPr lang="en-US" sz="2800" dirty="0" smtClean="0"/>
          </a:p>
          <a:p>
            <a:r>
              <a:rPr lang="en-US" sz="2800" dirty="0" smtClean="0"/>
              <a:t>A </a:t>
            </a:r>
            <a:r>
              <a:rPr lang="en-US" sz="2800" dirty="0"/>
              <a:t>class in Java can </a:t>
            </a:r>
            <a:r>
              <a:rPr lang="en-US" sz="2800" dirty="0" smtClean="0"/>
              <a:t>extend </a:t>
            </a:r>
            <a:r>
              <a:rPr lang="en-US" sz="2800" dirty="0"/>
              <a:t>only one </a:t>
            </a:r>
            <a:r>
              <a:rPr lang="en-US" sz="2800" dirty="0" smtClean="0"/>
              <a:t>class </a:t>
            </a:r>
            <a:r>
              <a:rPr lang="en-US" sz="2800" dirty="0"/>
              <a:t>but can implement </a:t>
            </a:r>
            <a:endParaRPr lang="en-US" sz="2800" dirty="0" smtClean="0"/>
          </a:p>
          <a:p>
            <a:r>
              <a:rPr lang="en-US" sz="2800" dirty="0" smtClean="0"/>
              <a:t>several </a:t>
            </a:r>
            <a:r>
              <a:rPr lang="en-US" sz="2800" dirty="0"/>
              <a:t>interfaces. </a:t>
            </a:r>
            <a:endParaRPr lang="en-US" sz="2800" dirty="0" smtClean="0"/>
          </a:p>
          <a:p>
            <a:r>
              <a:rPr lang="en-US" sz="2800" dirty="0" smtClean="0"/>
              <a:t>Some interfaces </a:t>
            </a:r>
            <a:r>
              <a:rPr lang="en-US" sz="2800" dirty="0"/>
              <a:t>have no methods they are called </a:t>
            </a:r>
            <a:r>
              <a:rPr lang="en-US" sz="2800" dirty="0" smtClean="0"/>
              <a:t>tagging </a:t>
            </a:r>
          </a:p>
          <a:p>
            <a:r>
              <a:rPr lang="en-US" sz="2800" dirty="0" smtClean="0"/>
              <a:t> </a:t>
            </a:r>
            <a:r>
              <a:rPr lang="en-US" sz="2800" dirty="0"/>
              <a:t>interface </a:t>
            </a:r>
            <a:r>
              <a:rPr lang="en-US" sz="2800" dirty="0" smtClean="0"/>
              <a:t>and </a:t>
            </a:r>
            <a:r>
              <a:rPr lang="en-US" sz="2800" dirty="0"/>
              <a:t>are used so that the object can be used in a </a:t>
            </a:r>
            <a:endParaRPr lang="en-US" sz="2800" dirty="0" smtClean="0"/>
          </a:p>
          <a:p>
            <a:r>
              <a:rPr lang="en-US" sz="2800" dirty="0" smtClean="0"/>
              <a:t>certain </a:t>
            </a:r>
            <a:r>
              <a:rPr lang="en-US" sz="2800" dirty="0"/>
              <a:t>way </a:t>
            </a:r>
            <a:r>
              <a:rPr lang="en-US" sz="2800" dirty="0" smtClean="0"/>
              <a:t>or </a:t>
            </a:r>
            <a:r>
              <a:rPr lang="en-US" sz="2800" dirty="0"/>
              <a:t>interact with another </a:t>
            </a:r>
            <a:r>
              <a:rPr lang="en-US" sz="2800" dirty="0" smtClean="0"/>
              <a:t>class or classes </a:t>
            </a:r>
            <a:r>
              <a:rPr lang="en-US" sz="2800" dirty="0"/>
              <a:t>(like </a:t>
            </a:r>
            <a:endParaRPr lang="en-US" sz="2800" dirty="0" smtClean="0"/>
          </a:p>
          <a:p>
            <a:r>
              <a:rPr lang="en-US" sz="2800" dirty="0" err="1" smtClean="0"/>
              <a:t>serializeable</a:t>
            </a:r>
            <a:r>
              <a:rPr lang="en-US" sz="2800" dirty="0"/>
              <a:t>).</a:t>
            </a:r>
          </a:p>
          <a:p>
            <a:endParaRPr lang="en-US" dirty="0"/>
          </a:p>
        </p:txBody>
      </p:sp>
    </p:spTree>
    <p:extLst>
      <p:ext uri="{BB962C8B-B14F-4D97-AF65-F5344CB8AC3E}">
        <p14:creationId xmlns:p14="http://schemas.microsoft.com/office/powerpoint/2010/main" val="769059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0971" y="332656"/>
            <a:ext cx="7560840" cy="685110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E" dirty="0" smtClean="0"/>
              <a:t>Comparing objects;</a:t>
            </a:r>
          </a:p>
          <a:p>
            <a:pPr>
              <a:lnSpc>
                <a:spcPct val="80000"/>
              </a:lnSpc>
              <a:defRPr/>
            </a:pPr>
            <a:r>
              <a:rPr lang="en-IE" b="1" i="1" dirty="0" smtClean="0"/>
              <a:t>There are 4  ways </a:t>
            </a:r>
            <a:r>
              <a:rPr lang="en-IE" b="1" i="1" dirty="0"/>
              <a:t>to </a:t>
            </a:r>
            <a:r>
              <a:rPr lang="en-IE" b="1" i="1" dirty="0" smtClean="0"/>
              <a:t>compare:</a:t>
            </a:r>
            <a:endParaRPr lang="en-US" b="1" i="1" dirty="0"/>
          </a:p>
          <a:p>
            <a:pPr marL="285750" indent="-285750">
              <a:lnSpc>
                <a:spcPct val="80000"/>
              </a:lnSpc>
              <a:buFont typeface="Arial" pitchFamily="34" charset="0"/>
              <a:buChar char="•"/>
              <a:defRPr/>
            </a:pPr>
            <a:r>
              <a:rPr lang="en-US" b="1" i="1" dirty="0"/>
              <a:t>==, </a:t>
            </a:r>
          </a:p>
          <a:p>
            <a:pPr marL="285750" indent="-285750">
              <a:lnSpc>
                <a:spcPct val="80000"/>
              </a:lnSpc>
              <a:buFont typeface="Arial" pitchFamily="34" charset="0"/>
              <a:buChar char="•"/>
              <a:defRPr/>
            </a:pPr>
            <a:r>
              <a:rPr lang="en-US" b="1" i="1" dirty="0"/>
              <a:t>.equals(), </a:t>
            </a:r>
          </a:p>
          <a:p>
            <a:pPr marL="285750" indent="-285750">
              <a:lnSpc>
                <a:spcPct val="80000"/>
              </a:lnSpc>
              <a:buFont typeface="Arial" pitchFamily="34" charset="0"/>
              <a:buChar char="•"/>
              <a:defRPr/>
            </a:pPr>
            <a:r>
              <a:rPr lang="en-US" b="1" i="1" dirty="0" err="1"/>
              <a:t>compareTo</a:t>
            </a:r>
            <a:r>
              <a:rPr lang="en-US" b="1" i="1" dirty="0"/>
              <a:t>(), </a:t>
            </a:r>
          </a:p>
          <a:p>
            <a:pPr marL="285750" indent="-285750">
              <a:lnSpc>
                <a:spcPct val="80000"/>
              </a:lnSpc>
              <a:buFont typeface="Arial" pitchFamily="34" charset="0"/>
              <a:buChar char="•"/>
              <a:defRPr/>
            </a:pPr>
            <a:r>
              <a:rPr lang="en-US" b="1" i="1" dirty="0"/>
              <a:t>and compare</a:t>
            </a:r>
            <a:r>
              <a:rPr lang="en-US" b="1" i="1" dirty="0" smtClean="0"/>
              <a:t>()</a:t>
            </a:r>
          </a:p>
          <a:p>
            <a:pPr>
              <a:lnSpc>
                <a:spcPct val="80000"/>
              </a:lnSpc>
              <a:defRPr/>
            </a:pPr>
            <a:endParaRPr lang="en-US" b="1" i="1" dirty="0" smtClean="0"/>
          </a:p>
          <a:p>
            <a:pPr>
              <a:lnSpc>
                <a:spcPct val="80000"/>
              </a:lnSpc>
              <a:defRPr/>
            </a:pPr>
            <a:r>
              <a:rPr lang="en-US" b="1" i="1" dirty="0" smtClean="0"/>
              <a:t>A </a:t>
            </a:r>
            <a:r>
              <a:rPr lang="en-US" b="1" i="1" dirty="0"/>
              <a:t>== b, a != b used for </a:t>
            </a:r>
            <a:r>
              <a:rPr lang="en-US" b="1" i="1" dirty="0" err="1" smtClean="0"/>
              <a:t>primatives</a:t>
            </a:r>
            <a:r>
              <a:rPr lang="en-US" b="1" i="1" dirty="0" smtClean="0"/>
              <a:t>, </a:t>
            </a:r>
            <a:r>
              <a:rPr lang="en-US" b="1" i="1" dirty="0"/>
              <a:t>null pointers, </a:t>
            </a:r>
            <a:r>
              <a:rPr lang="en-US" b="1" i="1" dirty="0" err="1"/>
              <a:t>enums</a:t>
            </a:r>
            <a:r>
              <a:rPr lang="en-US" b="1" i="1" dirty="0"/>
              <a:t> and references. </a:t>
            </a:r>
          </a:p>
          <a:p>
            <a:pPr>
              <a:lnSpc>
                <a:spcPct val="80000"/>
              </a:lnSpc>
              <a:defRPr/>
            </a:pPr>
            <a:endParaRPr lang="en-IE" b="1" i="1" dirty="0" smtClean="0"/>
          </a:p>
          <a:p>
            <a:pPr>
              <a:lnSpc>
                <a:spcPct val="80000"/>
              </a:lnSpc>
              <a:defRPr/>
            </a:pPr>
            <a:r>
              <a:rPr lang="en-US" b="1" i="1" dirty="0" err="1"/>
              <a:t>a.equals</a:t>
            </a:r>
            <a:r>
              <a:rPr lang="en-US" b="1" i="1" dirty="0"/>
              <a:t>(b)</a:t>
            </a:r>
            <a:r>
              <a:rPr lang="en-US" dirty="0"/>
              <a:t> Compares values for equality. Because this method is defined in the Object class, from which all other classes are derived, it's automatically defined for every class. However, it doesn't perform an intelligent comparison for most classes unless the class overrides it. It has been defined in a meaningful way for most Java core classes. If it's not defined for a (user) class, it behaves the same as ==. </a:t>
            </a:r>
            <a:r>
              <a:rPr lang="en-US" b="1" i="1" dirty="0"/>
              <a:t> </a:t>
            </a:r>
          </a:p>
          <a:p>
            <a:pPr>
              <a:lnSpc>
                <a:spcPct val="80000"/>
              </a:lnSpc>
              <a:defRPr/>
            </a:pPr>
            <a:endParaRPr lang="en-IE" b="1" i="1" dirty="0" smtClean="0"/>
          </a:p>
          <a:p>
            <a:pPr>
              <a:lnSpc>
                <a:spcPct val="80000"/>
              </a:lnSpc>
              <a:defRPr/>
            </a:pPr>
            <a:r>
              <a:rPr lang="en-IE" b="1" i="1" dirty="0" smtClean="0"/>
              <a:t>The comparable interface has one method </a:t>
            </a:r>
            <a:r>
              <a:rPr lang="en-IE" b="1" i="1" dirty="0" err="1"/>
              <a:t>c</a:t>
            </a:r>
            <a:r>
              <a:rPr lang="en-IE" b="1" i="1" dirty="0" err="1" smtClean="0"/>
              <a:t>ompareTo</a:t>
            </a:r>
            <a:r>
              <a:rPr lang="en-IE" b="1" i="1" dirty="0" smtClean="0"/>
              <a:t>. If a  class implements this interface you can describe an ordering in the </a:t>
            </a:r>
            <a:r>
              <a:rPr lang="en-IE" b="1" i="1" dirty="0" err="1" smtClean="0"/>
              <a:t>compareTo</a:t>
            </a:r>
            <a:r>
              <a:rPr lang="en-IE" b="1" i="1" dirty="0" smtClean="0"/>
              <a:t> method.</a:t>
            </a:r>
          </a:p>
          <a:p>
            <a:pPr>
              <a:lnSpc>
                <a:spcPct val="80000"/>
              </a:lnSpc>
              <a:defRPr/>
            </a:pPr>
            <a:r>
              <a:rPr lang="en-IE" b="1" i="1" dirty="0"/>
              <a:t>See name.java and namesort.java and Arraysort.doc</a:t>
            </a:r>
            <a:endParaRPr lang="en-US" b="1" i="1" dirty="0"/>
          </a:p>
          <a:p>
            <a:pPr>
              <a:lnSpc>
                <a:spcPct val="80000"/>
              </a:lnSpc>
              <a:defRPr/>
            </a:pPr>
            <a:endParaRPr lang="en-IE" b="1" i="1" dirty="0" smtClean="0"/>
          </a:p>
          <a:p>
            <a:pPr>
              <a:lnSpc>
                <a:spcPct val="80000"/>
              </a:lnSpc>
              <a:defRPr/>
            </a:pPr>
            <a:endParaRPr lang="en-IE" b="1" i="1" dirty="0"/>
          </a:p>
          <a:p>
            <a:pPr>
              <a:lnSpc>
                <a:spcPct val="80000"/>
              </a:lnSpc>
              <a:defRPr/>
            </a:pPr>
            <a:r>
              <a:rPr lang="en-IE" b="1" i="1" dirty="0" smtClean="0"/>
              <a:t>If you want to provide an alternative type of ordering (to comparable) you can use the compare method from the Comparator interface.</a:t>
            </a:r>
          </a:p>
          <a:p>
            <a:pPr>
              <a:lnSpc>
                <a:spcPct val="80000"/>
              </a:lnSpc>
              <a:defRPr/>
            </a:pPr>
            <a:r>
              <a:rPr lang="en-IE" dirty="0"/>
              <a:t>See SortingExample.doc</a:t>
            </a:r>
            <a:endParaRPr lang="en-US" dirty="0"/>
          </a:p>
          <a:p>
            <a:pPr>
              <a:lnSpc>
                <a:spcPct val="80000"/>
              </a:lnSpc>
              <a:defRPr/>
            </a:pPr>
            <a:endParaRPr lang="en-IE" b="1" i="1" dirty="0" smtClean="0"/>
          </a:p>
          <a:p>
            <a:pPr>
              <a:lnSpc>
                <a:spcPct val="80000"/>
              </a:lnSpc>
              <a:defRPr/>
            </a:pPr>
            <a:endParaRPr lang="en-IE" b="1" i="1" dirty="0"/>
          </a:p>
          <a:p>
            <a:pPr>
              <a:lnSpc>
                <a:spcPct val="80000"/>
              </a:lnSpc>
              <a:defRPr/>
            </a:pPr>
            <a:r>
              <a:rPr lang="en-US" b="1" i="1" dirty="0">
                <a:hlinkClick r:id="rId2"/>
              </a:rPr>
              <a:t>http://</a:t>
            </a:r>
            <a:r>
              <a:rPr lang="en-US" b="1" i="1" dirty="0" smtClean="0">
                <a:hlinkClick r:id="rId2"/>
              </a:rPr>
              <a:t>docs.oracle.com/javase/tutorial/collections/interfaces/order.html</a:t>
            </a:r>
            <a:endParaRPr lang="en-US" b="1" i="1" dirty="0" smtClean="0"/>
          </a:p>
          <a:p>
            <a:pPr>
              <a:lnSpc>
                <a:spcPct val="80000"/>
              </a:lnSpc>
              <a:defRPr/>
            </a:pPr>
            <a:endParaRPr lang="en-IE" b="1" i="1" dirty="0"/>
          </a:p>
          <a:p>
            <a:pPr>
              <a:lnSpc>
                <a:spcPct val="80000"/>
              </a:lnSpc>
              <a:defRPr/>
            </a:pPr>
            <a:endParaRPr lang="en-US" b="1" i="1" dirty="0"/>
          </a:p>
          <a:p>
            <a:endParaRPr lang="en-US" dirty="0"/>
          </a:p>
        </p:txBody>
      </p:sp>
    </p:spTree>
    <p:extLst>
      <p:ext uri="{BB962C8B-B14F-4D97-AF65-F5344CB8AC3E}">
        <p14:creationId xmlns:p14="http://schemas.microsoft.com/office/powerpoint/2010/main" val="4499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5144357" cy="5632311"/>
          </a:xfrm>
          <a:prstGeom prst="rect">
            <a:avLst/>
          </a:prstGeom>
          <a:noFill/>
        </p:spPr>
        <p:txBody>
          <a:bodyPr wrap="none" rtlCol="0">
            <a:spAutoFit/>
          </a:bodyPr>
          <a:lstStyle/>
          <a:p>
            <a:r>
              <a:rPr lang="en-US" dirty="0"/>
              <a:t>public class Name implements Comparable&lt;Name</a:t>
            </a:r>
            <a:r>
              <a:rPr lang="en-US" dirty="0" smtClean="0"/>
              <a:t>&gt;</a:t>
            </a:r>
          </a:p>
          <a:p>
            <a:endParaRPr lang="en-IE" dirty="0"/>
          </a:p>
          <a:p>
            <a:r>
              <a:rPr lang="en-IE" dirty="0" smtClean="0"/>
              <a:t>And</a:t>
            </a:r>
          </a:p>
          <a:p>
            <a:endParaRPr lang="en-IE" dirty="0"/>
          </a:p>
          <a:p>
            <a:r>
              <a:rPr lang="en-US" dirty="0"/>
              <a:t>public </a:t>
            </a:r>
            <a:r>
              <a:rPr lang="en-US" dirty="0" err="1"/>
              <a:t>int</a:t>
            </a:r>
            <a:r>
              <a:rPr lang="en-US" dirty="0"/>
              <a:t> </a:t>
            </a:r>
            <a:r>
              <a:rPr lang="en-US" dirty="0" err="1"/>
              <a:t>compareTo</a:t>
            </a:r>
            <a:r>
              <a:rPr lang="en-US" dirty="0"/>
              <a:t>(Name n) {</a:t>
            </a:r>
          </a:p>
          <a:p>
            <a:r>
              <a:rPr lang="en-US" dirty="0"/>
              <a:t>        </a:t>
            </a:r>
            <a:r>
              <a:rPr lang="en-US" dirty="0" err="1"/>
              <a:t>int</a:t>
            </a:r>
            <a:r>
              <a:rPr lang="en-US" dirty="0"/>
              <a:t> </a:t>
            </a:r>
            <a:r>
              <a:rPr lang="en-US" dirty="0" err="1"/>
              <a:t>lastCmp</a:t>
            </a:r>
            <a:r>
              <a:rPr lang="en-US" dirty="0"/>
              <a:t> = </a:t>
            </a:r>
            <a:r>
              <a:rPr lang="en-US" dirty="0" err="1"/>
              <a:t>lastName.compareTo</a:t>
            </a:r>
            <a:r>
              <a:rPr lang="en-US" dirty="0"/>
              <a:t>(</a:t>
            </a:r>
            <a:r>
              <a:rPr lang="en-US" dirty="0" err="1"/>
              <a:t>n.lastName</a:t>
            </a:r>
            <a:r>
              <a:rPr lang="en-US" dirty="0"/>
              <a:t>);</a:t>
            </a:r>
          </a:p>
          <a:p>
            <a:r>
              <a:rPr lang="en-US" dirty="0"/>
              <a:t>        return (</a:t>
            </a:r>
            <a:r>
              <a:rPr lang="en-US" dirty="0" err="1"/>
              <a:t>lastCmp</a:t>
            </a:r>
            <a:r>
              <a:rPr lang="en-US" dirty="0"/>
              <a:t> != 0 ? </a:t>
            </a:r>
            <a:r>
              <a:rPr lang="en-US" dirty="0" err="1"/>
              <a:t>lastCmp</a:t>
            </a:r>
            <a:r>
              <a:rPr lang="en-US" dirty="0"/>
              <a:t> :</a:t>
            </a:r>
          </a:p>
          <a:p>
            <a:r>
              <a:rPr lang="en-US" dirty="0"/>
              <a:t>                </a:t>
            </a:r>
            <a:r>
              <a:rPr lang="en-US" dirty="0" err="1"/>
              <a:t>firstName.compareTo</a:t>
            </a:r>
            <a:r>
              <a:rPr lang="en-US" dirty="0"/>
              <a:t>(</a:t>
            </a:r>
            <a:r>
              <a:rPr lang="en-US" dirty="0" err="1"/>
              <a:t>n.firstName</a:t>
            </a:r>
            <a:r>
              <a:rPr lang="en-US" dirty="0"/>
              <a:t>));</a:t>
            </a:r>
          </a:p>
          <a:p>
            <a:r>
              <a:rPr lang="en-US" dirty="0"/>
              <a:t>    </a:t>
            </a:r>
            <a:r>
              <a:rPr lang="en-US" dirty="0" smtClean="0"/>
              <a:t>}</a:t>
            </a:r>
          </a:p>
          <a:p>
            <a:endParaRPr lang="en-IE" dirty="0"/>
          </a:p>
          <a:p>
            <a:r>
              <a:rPr lang="en-IE" dirty="0" smtClean="0"/>
              <a:t>Then </a:t>
            </a:r>
          </a:p>
          <a:p>
            <a:r>
              <a:rPr lang="en-US" dirty="0"/>
              <a:t>Name </a:t>
            </a:r>
            <a:r>
              <a:rPr lang="en-US" dirty="0" err="1"/>
              <a:t>nameArray</a:t>
            </a:r>
            <a:r>
              <a:rPr lang="en-US" dirty="0"/>
              <a:t>[] = {</a:t>
            </a:r>
          </a:p>
          <a:p>
            <a:r>
              <a:rPr lang="en-US" dirty="0"/>
              <a:t>            new Name("John", "Smith"),</a:t>
            </a:r>
          </a:p>
          <a:p>
            <a:r>
              <a:rPr lang="en-US" dirty="0"/>
              <a:t>            new Name("Karl", "Ng"),</a:t>
            </a:r>
          </a:p>
          <a:p>
            <a:r>
              <a:rPr lang="en-US" dirty="0"/>
              <a:t>            new Name("Jeff", "Smith"),</a:t>
            </a:r>
          </a:p>
          <a:p>
            <a:r>
              <a:rPr lang="en-US" dirty="0"/>
              <a:t>            new Name("Tom", "Rich")</a:t>
            </a:r>
          </a:p>
          <a:p>
            <a:r>
              <a:rPr lang="en-US" dirty="0"/>
              <a:t>        };</a:t>
            </a:r>
          </a:p>
          <a:p>
            <a:r>
              <a:rPr lang="en-US" dirty="0"/>
              <a:t>        List&lt;Name&gt; names = </a:t>
            </a:r>
            <a:r>
              <a:rPr lang="en-US" dirty="0" err="1"/>
              <a:t>Arrays.asList</a:t>
            </a:r>
            <a:r>
              <a:rPr lang="en-US" dirty="0"/>
              <a:t>(</a:t>
            </a:r>
            <a:r>
              <a:rPr lang="en-US" dirty="0" err="1"/>
              <a:t>nameArray</a:t>
            </a:r>
            <a:r>
              <a:rPr lang="en-US" dirty="0"/>
              <a:t>);</a:t>
            </a:r>
          </a:p>
          <a:p>
            <a:r>
              <a:rPr lang="en-US" dirty="0"/>
              <a:t>        </a:t>
            </a:r>
            <a:r>
              <a:rPr lang="en-US" dirty="0" err="1"/>
              <a:t>Collections.sort</a:t>
            </a:r>
            <a:r>
              <a:rPr lang="en-US" dirty="0"/>
              <a:t>(names);</a:t>
            </a:r>
          </a:p>
          <a:p>
            <a:r>
              <a:rPr lang="en-US" dirty="0"/>
              <a:t>        </a:t>
            </a:r>
            <a:r>
              <a:rPr lang="en-US" dirty="0" err="1"/>
              <a:t>System.out.println</a:t>
            </a:r>
            <a:r>
              <a:rPr lang="en-US" dirty="0"/>
              <a:t>(names);</a:t>
            </a:r>
          </a:p>
        </p:txBody>
      </p:sp>
    </p:spTree>
    <p:extLst>
      <p:ext uri="{BB962C8B-B14F-4D97-AF65-F5344CB8AC3E}">
        <p14:creationId xmlns:p14="http://schemas.microsoft.com/office/powerpoint/2010/main" val="706088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275663" cy="5355312"/>
          </a:xfrm>
          <a:prstGeom prst="rect">
            <a:avLst/>
          </a:prstGeom>
          <a:noFill/>
        </p:spPr>
        <p:txBody>
          <a:bodyPr wrap="none" rtlCol="0">
            <a:spAutoFit/>
          </a:bodyPr>
          <a:lstStyle/>
          <a:p>
            <a:r>
              <a:rPr lang="en-IE" dirty="0" smtClean="0"/>
              <a:t>If you want to sort the same class on another ordering than the </a:t>
            </a:r>
            <a:r>
              <a:rPr lang="en-IE" dirty="0" err="1" smtClean="0"/>
              <a:t>compareto</a:t>
            </a:r>
            <a:r>
              <a:rPr lang="en-IE" dirty="0" smtClean="0"/>
              <a:t> gives, then </a:t>
            </a:r>
          </a:p>
          <a:p>
            <a:r>
              <a:rPr lang="en-IE" dirty="0" smtClean="0"/>
              <a:t>Define the following </a:t>
            </a:r>
          </a:p>
          <a:p>
            <a:r>
              <a:rPr lang="en-US" dirty="0"/>
              <a:t>public class </a:t>
            </a:r>
            <a:r>
              <a:rPr lang="en-US" dirty="0" err="1"/>
              <a:t>EmpSort</a:t>
            </a:r>
            <a:r>
              <a:rPr lang="en-US" dirty="0"/>
              <a:t> {</a:t>
            </a:r>
          </a:p>
          <a:p>
            <a:r>
              <a:rPr lang="en-US" dirty="0"/>
              <a:t>    static final Comparator&lt;Employee&gt; SENIORITY_ORDER = </a:t>
            </a:r>
          </a:p>
          <a:p>
            <a:r>
              <a:rPr lang="en-US" dirty="0"/>
              <a:t>                                        new Comparator&lt;Employee&gt;() {</a:t>
            </a:r>
          </a:p>
          <a:p>
            <a:r>
              <a:rPr lang="en-US" dirty="0"/>
              <a:t>            public </a:t>
            </a:r>
            <a:r>
              <a:rPr lang="en-US" dirty="0" err="1"/>
              <a:t>int</a:t>
            </a:r>
            <a:r>
              <a:rPr lang="en-US" dirty="0"/>
              <a:t> compare(Employee e1, Employee e2) {</a:t>
            </a:r>
          </a:p>
          <a:p>
            <a:r>
              <a:rPr lang="en-US" dirty="0"/>
              <a:t>                return e2.hireDate().</a:t>
            </a:r>
            <a:r>
              <a:rPr lang="en-US" dirty="0" err="1"/>
              <a:t>compareTo</a:t>
            </a:r>
            <a:r>
              <a:rPr lang="en-US" dirty="0"/>
              <a:t>(e1.hireDate());</a:t>
            </a:r>
          </a:p>
          <a:p>
            <a:r>
              <a:rPr lang="en-US" dirty="0"/>
              <a:t>            }</a:t>
            </a:r>
          </a:p>
          <a:p>
            <a:r>
              <a:rPr lang="en-US" dirty="0"/>
              <a:t>    };</a:t>
            </a:r>
          </a:p>
          <a:p>
            <a:endParaRPr lang="en-US" dirty="0" smtClean="0"/>
          </a:p>
          <a:p>
            <a:r>
              <a:rPr lang="en-US" dirty="0" smtClean="0"/>
              <a:t>//and sort using</a:t>
            </a:r>
            <a:r>
              <a:rPr lang="en-US" dirty="0"/>
              <a:t> </a:t>
            </a:r>
          </a:p>
          <a:p>
            <a:r>
              <a:rPr lang="en-US" dirty="0"/>
              <a:t>    // Employee database</a:t>
            </a:r>
          </a:p>
          <a:p>
            <a:r>
              <a:rPr lang="en-US" dirty="0"/>
              <a:t>    static final Collection&lt;Employee&gt; employees = ... ;</a:t>
            </a:r>
          </a:p>
          <a:p>
            <a:r>
              <a:rPr lang="en-US" dirty="0"/>
              <a:t> </a:t>
            </a:r>
          </a:p>
          <a:p>
            <a:r>
              <a:rPr lang="en-US" dirty="0"/>
              <a:t>    public static void main(String[] </a:t>
            </a:r>
            <a:r>
              <a:rPr lang="en-US" dirty="0" err="1"/>
              <a:t>args</a:t>
            </a:r>
            <a:r>
              <a:rPr lang="en-US" dirty="0"/>
              <a:t>) {</a:t>
            </a:r>
          </a:p>
          <a:p>
            <a:r>
              <a:rPr lang="en-US" dirty="0"/>
              <a:t>        List&lt;Employee&gt; e = new </a:t>
            </a:r>
            <a:r>
              <a:rPr lang="en-US" dirty="0" err="1"/>
              <a:t>ArrayList</a:t>
            </a:r>
            <a:r>
              <a:rPr lang="en-US" dirty="0"/>
              <a:t>&lt;Employee&gt;(employees);</a:t>
            </a:r>
          </a:p>
          <a:p>
            <a:r>
              <a:rPr lang="en-US" dirty="0"/>
              <a:t>        </a:t>
            </a:r>
            <a:r>
              <a:rPr lang="en-US" dirty="0" err="1"/>
              <a:t>Collections.sort</a:t>
            </a:r>
            <a:r>
              <a:rPr lang="en-US" dirty="0"/>
              <a:t>(e, SENIORITY_ORDER);</a:t>
            </a:r>
          </a:p>
          <a:p>
            <a:r>
              <a:rPr lang="en-US" dirty="0"/>
              <a:t>        </a:t>
            </a:r>
            <a:r>
              <a:rPr lang="en-US" dirty="0" err="1"/>
              <a:t>System.out.println</a:t>
            </a:r>
            <a:r>
              <a:rPr lang="en-US" dirty="0"/>
              <a:t>(e);</a:t>
            </a:r>
          </a:p>
          <a:p>
            <a:r>
              <a:rPr lang="en-IE" dirty="0" smtClean="0"/>
              <a:t>// Interface Comparator’s method is compare</a:t>
            </a:r>
            <a:endParaRPr lang="en-US" dirty="0"/>
          </a:p>
        </p:txBody>
      </p:sp>
    </p:spTree>
    <p:extLst>
      <p:ext uri="{BB962C8B-B14F-4D97-AF65-F5344CB8AC3E}">
        <p14:creationId xmlns:p14="http://schemas.microsoft.com/office/powerpoint/2010/main" val="997336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1690</Words>
  <Application>Microsoft Office PowerPoint</Application>
  <PresentationFormat>On-screen Show (4:3)</PresentationFormat>
  <Paragraphs>227</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Long</dc:creator>
  <cp:lastModifiedBy>Denis Long</cp:lastModifiedBy>
  <cp:revision>35</cp:revision>
  <dcterms:created xsi:type="dcterms:W3CDTF">2013-01-14T09:15:14Z</dcterms:created>
  <dcterms:modified xsi:type="dcterms:W3CDTF">2014-02-14T11:06:50Z</dcterms:modified>
</cp:coreProperties>
</file>