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Common </a:t>
            </a:r>
            <a:r>
              <a:rPr lang="en-IE" dirty="0" err="1" smtClean="0"/>
              <a:t>Ubuntu</a:t>
            </a:r>
            <a:r>
              <a:rPr lang="en-IE" dirty="0" smtClean="0"/>
              <a:t> Servers</a:t>
            </a:r>
            <a:endParaRPr lang="en-IE" dirty="0"/>
          </a:p>
        </p:txBody>
      </p:sp>
      <p:sp>
        <p:nvSpPr>
          <p:cNvPr id="3" name="Subtitle 2"/>
          <p:cNvSpPr>
            <a:spLocks noGrp="1"/>
          </p:cNvSpPr>
          <p:nvPr>
            <p:ph type="subTitle" idx="1"/>
          </p:nvPr>
        </p:nvSpPr>
        <p:spPr/>
        <p:txBody>
          <a:bodyPr/>
          <a:lstStyle/>
          <a:p>
            <a:endParaRPr lang="en-I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normAutofit/>
          </a:bodyPr>
          <a:lstStyle/>
          <a:p>
            <a:r>
              <a:rPr lang="en-IE" dirty="0" smtClean="0"/>
              <a:t>When you want to add zones to a DNS server, there are basically three steps: </a:t>
            </a:r>
          </a:p>
          <a:p>
            <a:pPr marL="914400" lvl="1" indent="-514350">
              <a:buFont typeface="+mj-lt"/>
              <a:buAutoNum type="arabicPeriod"/>
            </a:pPr>
            <a:r>
              <a:rPr lang="en-IE" sz="3200" dirty="0" smtClean="0"/>
              <a:t>Create a zone file </a:t>
            </a:r>
          </a:p>
          <a:p>
            <a:pPr marL="914400" lvl="1" indent="-514350">
              <a:buFont typeface="+mj-lt"/>
              <a:buAutoNum type="arabicPeriod"/>
            </a:pPr>
            <a:r>
              <a:rPr lang="en-IE" sz="3200" dirty="0" smtClean="0"/>
              <a:t>Add a reference to that zone file in </a:t>
            </a:r>
            <a:r>
              <a:rPr lang="en-IE" sz="3200" dirty="0" err="1" smtClean="0"/>
              <a:t>named.conf</a:t>
            </a:r>
            <a:endParaRPr lang="en-IE" sz="3200" dirty="0" smtClean="0"/>
          </a:p>
          <a:p>
            <a:pPr marL="914400" lvl="1" indent="-514350">
              <a:buFont typeface="+mj-lt"/>
              <a:buAutoNum type="arabicPeriod"/>
            </a:pPr>
            <a:r>
              <a:rPr lang="en-IE" sz="3200" dirty="0" smtClean="0"/>
              <a:t>Tell BIND to reload its configuration.</a:t>
            </a:r>
            <a:endParaRPr lang="en-IE"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For my example let’s assume that I have a name server inside my network at </a:t>
            </a:r>
            <a:r>
              <a:rPr lang="en-IE" b="1" dirty="0" smtClean="0"/>
              <a:t>192.168.0.5</a:t>
            </a:r>
            <a:r>
              <a:rPr lang="en-IE" dirty="0" smtClean="0"/>
              <a:t> and I registered </a:t>
            </a:r>
            <a:r>
              <a:rPr lang="en-IE" b="1" dirty="0" smtClean="0"/>
              <a:t>example.net</a:t>
            </a:r>
            <a:r>
              <a:rPr lang="en-IE" dirty="0" smtClean="0"/>
              <a:t>. </a:t>
            </a:r>
          </a:p>
          <a:p>
            <a:r>
              <a:rPr lang="en-IE" dirty="0" smtClean="0"/>
              <a:t>I want this name server to have the following entries:</a:t>
            </a:r>
          </a:p>
          <a:p>
            <a:pPr lvl="1"/>
            <a:r>
              <a:rPr lang="en-IE" dirty="0" smtClean="0"/>
              <a:t> </a:t>
            </a:r>
            <a:r>
              <a:rPr lang="en-IE" b="1" dirty="0" smtClean="0"/>
              <a:t>ns1.example.net 		</a:t>
            </a:r>
            <a:r>
              <a:rPr lang="en-IE" dirty="0" smtClean="0"/>
              <a:t>points to</a:t>
            </a:r>
            <a:r>
              <a:rPr lang="en-IE" b="1" dirty="0" smtClean="0"/>
              <a:t> 192.168.0.5 </a:t>
            </a:r>
          </a:p>
          <a:p>
            <a:pPr lvl="1">
              <a:buNone/>
            </a:pPr>
            <a:r>
              <a:rPr lang="en-IE" b="1" dirty="0" smtClean="0"/>
              <a:t>						(the name server itself).</a:t>
            </a:r>
          </a:p>
          <a:p>
            <a:pPr lvl="1"/>
            <a:r>
              <a:rPr lang="en-IE" b="1" dirty="0" smtClean="0"/>
              <a:t> example.net 			</a:t>
            </a:r>
            <a:r>
              <a:rPr lang="en-IE" dirty="0" smtClean="0"/>
              <a:t>points to</a:t>
            </a:r>
            <a:r>
              <a:rPr lang="en-IE" b="1" dirty="0" smtClean="0"/>
              <a:t> 192.168.0.7.</a:t>
            </a:r>
          </a:p>
          <a:p>
            <a:pPr lvl="1"/>
            <a:r>
              <a:rPr lang="en-IE" b="1" dirty="0" smtClean="0"/>
              <a:t> www.example.net 		</a:t>
            </a:r>
            <a:r>
              <a:rPr lang="en-IE" dirty="0" smtClean="0"/>
              <a:t>points to</a:t>
            </a:r>
            <a:r>
              <a:rPr lang="en-IE" b="1" dirty="0" smtClean="0"/>
              <a:t> 192.168.0.7.</a:t>
            </a:r>
          </a:p>
          <a:p>
            <a:pPr lvl="1"/>
            <a:r>
              <a:rPr lang="en-IE" b="1" dirty="0" smtClean="0"/>
              <a:t> gateway.example.net 	</a:t>
            </a:r>
            <a:r>
              <a:rPr lang="en-IE" dirty="0" smtClean="0"/>
              <a:t>points to</a:t>
            </a:r>
            <a:r>
              <a:rPr lang="en-IE" b="1" dirty="0" smtClean="0"/>
              <a:t> 192.168.0.1.</a:t>
            </a:r>
            <a:endParaRPr lang="en-IE"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normAutofit/>
          </a:bodyPr>
          <a:lstStyle/>
          <a:p>
            <a:r>
              <a:rPr lang="en-IE" sz="2800" dirty="0" smtClean="0"/>
              <a:t>The simplest way to create a new zone file is to copy one you already have and change it. </a:t>
            </a:r>
          </a:p>
          <a:p>
            <a:r>
              <a:rPr lang="en-IE" sz="2800" dirty="0" smtClean="0"/>
              <a:t>In this case the best candidate is the /etc/bind/ </a:t>
            </a:r>
            <a:r>
              <a:rPr lang="en-IE" sz="2800" dirty="0" err="1" smtClean="0"/>
              <a:t>db.local</a:t>
            </a:r>
            <a:r>
              <a:rPr lang="en-IE" sz="2800" dirty="0" smtClean="0"/>
              <a:t> file, so I copy it to db.example.net:</a:t>
            </a:r>
          </a:p>
          <a:p>
            <a:pPr>
              <a:buNone/>
            </a:pPr>
            <a:endParaRPr lang="en-IE" sz="2800" dirty="0" smtClean="0"/>
          </a:p>
          <a:p>
            <a:pPr lvl="1"/>
            <a:r>
              <a:rPr lang="en-IE" sz="2400" b="1" dirty="0" smtClean="0"/>
              <a:t>$ </a:t>
            </a:r>
            <a:r>
              <a:rPr lang="en-IE" sz="2400" b="1" dirty="0" err="1" smtClean="0"/>
              <a:t>sudo</a:t>
            </a:r>
            <a:r>
              <a:rPr lang="en-IE" sz="2400" b="1" dirty="0" smtClean="0"/>
              <a:t> cp /etc/bind/</a:t>
            </a:r>
            <a:r>
              <a:rPr lang="en-IE" sz="2400" b="1" dirty="0" err="1" smtClean="0"/>
              <a:t>db.local</a:t>
            </a:r>
            <a:r>
              <a:rPr lang="en-IE" sz="2400" b="1" dirty="0" smtClean="0"/>
              <a:t> /etc/bind/db.example.net</a:t>
            </a:r>
            <a:endParaRPr lang="en-IE"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sz="half" idx="1"/>
          </p:nvPr>
        </p:nvSpPr>
        <p:spPr>
          <a:xfrm>
            <a:off x="457200" y="1600200"/>
            <a:ext cx="4038600" cy="5029200"/>
          </a:xfrm>
        </p:spPr>
        <p:txBody>
          <a:bodyPr>
            <a:normAutofit fontScale="62500" lnSpcReduction="20000"/>
          </a:bodyPr>
          <a:lstStyle/>
          <a:p>
            <a:r>
              <a:rPr lang="en-IE" dirty="0" smtClean="0"/>
              <a:t>When I open db.example.net in a text editor, I will see the following</a:t>
            </a:r>
          </a:p>
          <a:p>
            <a:pPr>
              <a:buNone/>
            </a:pPr>
            <a:r>
              <a:rPr lang="en-IE" b="1" dirty="0" smtClean="0"/>
              <a:t>configuration:</a:t>
            </a:r>
          </a:p>
          <a:p>
            <a:pPr>
              <a:buNone/>
            </a:pPr>
            <a:r>
              <a:rPr lang="en-IE" b="1" dirty="0" smtClean="0"/>
              <a:t>;</a:t>
            </a:r>
          </a:p>
          <a:p>
            <a:pPr>
              <a:buNone/>
            </a:pPr>
            <a:r>
              <a:rPr lang="en-IE" b="1" dirty="0" smtClean="0"/>
              <a:t>; BIND data file for local loopback interface</a:t>
            </a:r>
          </a:p>
          <a:p>
            <a:pPr>
              <a:buNone/>
            </a:pPr>
            <a:r>
              <a:rPr lang="en-IE" b="1" dirty="0" smtClean="0"/>
              <a:t>;</a:t>
            </a:r>
          </a:p>
          <a:p>
            <a:pPr>
              <a:buNone/>
            </a:pPr>
            <a:r>
              <a:rPr lang="en-IE" b="1" dirty="0" smtClean="0"/>
              <a:t>$TTL 604800</a:t>
            </a:r>
          </a:p>
          <a:p>
            <a:pPr>
              <a:buNone/>
            </a:pPr>
            <a:r>
              <a:rPr lang="en-IE" b="1" dirty="0" smtClean="0"/>
              <a:t>@ IN SOA </a:t>
            </a:r>
            <a:r>
              <a:rPr lang="en-IE" b="1" dirty="0" err="1" smtClean="0"/>
              <a:t>localhost</a:t>
            </a:r>
            <a:r>
              <a:rPr lang="en-IE" b="1" dirty="0" smtClean="0"/>
              <a:t>. </a:t>
            </a:r>
            <a:r>
              <a:rPr lang="en-IE" b="1" dirty="0" err="1" smtClean="0"/>
              <a:t>root.localhost</a:t>
            </a:r>
            <a:r>
              <a:rPr lang="en-IE" b="1" dirty="0" smtClean="0"/>
              <a:t>. (</a:t>
            </a:r>
          </a:p>
          <a:p>
            <a:pPr>
              <a:buNone/>
            </a:pPr>
            <a:r>
              <a:rPr lang="en-IE" b="1" dirty="0" smtClean="0"/>
              <a:t>2 ; Serial</a:t>
            </a:r>
          </a:p>
          <a:p>
            <a:pPr>
              <a:buNone/>
            </a:pPr>
            <a:r>
              <a:rPr lang="en-IE" b="1" dirty="0" smtClean="0"/>
              <a:t>604800 ; Refresh</a:t>
            </a:r>
          </a:p>
          <a:p>
            <a:pPr>
              <a:buNone/>
            </a:pPr>
            <a:r>
              <a:rPr lang="en-IE" b="1" dirty="0" smtClean="0"/>
              <a:t>86400 ; Retry</a:t>
            </a:r>
          </a:p>
          <a:p>
            <a:pPr>
              <a:buNone/>
            </a:pPr>
            <a:r>
              <a:rPr lang="en-IE" b="1" dirty="0" smtClean="0"/>
              <a:t>2419200 ; Expire</a:t>
            </a:r>
          </a:p>
          <a:p>
            <a:pPr>
              <a:buNone/>
            </a:pPr>
            <a:r>
              <a:rPr lang="en-IE" b="1" dirty="0" smtClean="0"/>
              <a:t>604800 ) ; Negative Cache TTL</a:t>
            </a:r>
          </a:p>
          <a:p>
            <a:pPr>
              <a:buNone/>
            </a:pPr>
            <a:r>
              <a:rPr lang="en-IE" b="1" dirty="0" smtClean="0"/>
              <a:t>;</a:t>
            </a:r>
          </a:p>
          <a:p>
            <a:pPr>
              <a:buNone/>
            </a:pPr>
            <a:r>
              <a:rPr lang="en-IE" b="1" dirty="0" smtClean="0"/>
              <a:t>@ IN NS </a:t>
            </a:r>
            <a:r>
              <a:rPr lang="en-IE" b="1" dirty="0" err="1" smtClean="0"/>
              <a:t>localhost</a:t>
            </a:r>
            <a:r>
              <a:rPr lang="en-IE" b="1" dirty="0" smtClean="0"/>
              <a:t>.</a:t>
            </a:r>
          </a:p>
          <a:p>
            <a:pPr>
              <a:buNone/>
            </a:pPr>
            <a:r>
              <a:rPr lang="en-IE" b="1" dirty="0" smtClean="0"/>
              <a:t>@ IN A 127.0.0.1</a:t>
            </a:r>
          </a:p>
          <a:p>
            <a:pPr>
              <a:buNone/>
            </a:pPr>
            <a:r>
              <a:rPr lang="en-IE" b="1" dirty="0" smtClean="0"/>
              <a:t>@ IN AAAA ::1</a:t>
            </a:r>
          </a:p>
        </p:txBody>
      </p:sp>
      <p:sp>
        <p:nvSpPr>
          <p:cNvPr id="4" name="Content Placeholder 3"/>
          <p:cNvSpPr>
            <a:spLocks noGrp="1"/>
          </p:cNvSpPr>
          <p:nvPr>
            <p:ph sz="half" idx="2"/>
          </p:nvPr>
        </p:nvSpPr>
        <p:spPr>
          <a:xfrm>
            <a:off x="4648200" y="1600200"/>
            <a:ext cx="4038600" cy="4876800"/>
          </a:xfrm>
        </p:spPr>
        <p:txBody>
          <a:bodyPr>
            <a:normAutofit fontScale="62500" lnSpcReduction="20000"/>
          </a:bodyPr>
          <a:lstStyle/>
          <a:p>
            <a:r>
              <a:rPr lang="en-IE" dirty="0" err="1" smtClean="0"/>
              <a:t>localhost</a:t>
            </a:r>
            <a:r>
              <a:rPr lang="en-IE" dirty="0" smtClean="0"/>
              <a:t> is listed  as the SOA (Start of Authority, the server that should be considered the best source of information)</a:t>
            </a:r>
          </a:p>
          <a:p>
            <a:r>
              <a:rPr lang="en-IE" dirty="0" err="1" smtClean="0"/>
              <a:t>root@localhost</a:t>
            </a:r>
            <a:r>
              <a:rPr lang="en-IE" dirty="0" smtClean="0"/>
              <a:t> is the contact e-mail address to use for this host (referenced by </a:t>
            </a:r>
            <a:r>
              <a:rPr lang="en-IE" dirty="0" err="1" smtClean="0"/>
              <a:t>root.localhost</a:t>
            </a:r>
            <a:r>
              <a:rPr lang="en-IE" dirty="0" smtClean="0"/>
              <a:t>). </a:t>
            </a:r>
          </a:p>
          <a:p>
            <a:r>
              <a:rPr lang="en-IE" dirty="0" smtClean="0"/>
              <a:t>Further down, the file lists </a:t>
            </a:r>
            <a:r>
              <a:rPr lang="en-IE" dirty="0" err="1" smtClean="0"/>
              <a:t>localhost</a:t>
            </a:r>
            <a:r>
              <a:rPr lang="en-IE" dirty="0" smtClean="0"/>
              <a:t> as a name server for this zone with an NS record, then sets </a:t>
            </a:r>
            <a:r>
              <a:rPr lang="en-IE" dirty="0" err="1" smtClean="0"/>
              <a:t>localhost’s</a:t>
            </a:r>
            <a:r>
              <a:rPr lang="en-IE" dirty="0" smtClean="0"/>
              <a:t> IP address to be 127.0.0.1 and even adds an IPv6 address for </a:t>
            </a:r>
            <a:r>
              <a:rPr lang="en-IE" dirty="0" err="1" smtClean="0"/>
              <a:t>localhost</a:t>
            </a:r>
            <a:r>
              <a:rPr lang="en-IE" dirty="0" smtClean="0"/>
              <a:t> with the AAAA record.</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sz="half" idx="1"/>
          </p:nvPr>
        </p:nvSpPr>
        <p:spPr>
          <a:xfrm>
            <a:off x="457200" y="1600200"/>
            <a:ext cx="4038600" cy="5029200"/>
          </a:xfrm>
        </p:spPr>
        <p:txBody>
          <a:bodyPr>
            <a:normAutofit fontScale="47500" lnSpcReduction="20000"/>
          </a:bodyPr>
          <a:lstStyle/>
          <a:p>
            <a:r>
              <a:rPr lang="en-IE" dirty="0" smtClean="0"/>
              <a:t>I then changed this record to suit the requirements I set out previously, and this is the resulting zone file:</a:t>
            </a:r>
          </a:p>
          <a:p>
            <a:pPr>
              <a:buNone/>
            </a:pPr>
            <a:r>
              <a:rPr lang="en-IE" sz="3800" b="1" dirty="0" smtClean="0"/>
              <a:t>;</a:t>
            </a:r>
          </a:p>
          <a:p>
            <a:pPr>
              <a:buNone/>
            </a:pPr>
            <a:r>
              <a:rPr lang="en-IE" sz="3800" b="1" dirty="0" smtClean="0"/>
              <a:t>; BIND data file for example.net</a:t>
            </a:r>
          </a:p>
          <a:p>
            <a:pPr>
              <a:buNone/>
            </a:pPr>
            <a:r>
              <a:rPr lang="en-IE" sz="3800" b="1" dirty="0" smtClean="0"/>
              <a:t>;</a:t>
            </a:r>
          </a:p>
          <a:p>
            <a:pPr>
              <a:buNone/>
            </a:pPr>
            <a:r>
              <a:rPr lang="en-IE" sz="3800" b="1" dirty="0" smtClean="0"/>
              <a:t>$TTL 1d</a:t>
            </a:r>
          </a:p>
          <a:p>
            <a:pPr>
              <a:buNone/>
            </a:pPr>
            <a:r>
              <a:rPr lang="en-IE" sz="3800" b="1" dirty="0" smtClean="0"/>
              <a:t>@ IN SOA ns1.example.net. root.example.net. (</a:t>
            </a:r>
          </a:p>
          <a:p>
            <a:pPr>
              <a:buNone/>
            </a:pPr>
            <a:r>
              <a:rPr lang="en-IE" sz="3800" b="1" dirty="0" smtClean="0"/>
              <a:t>		2 	;   Serial</a:t>
            </a:r>
          </a:p>
          <a:p>
            <a:pPr>
              <a:buNone/>
            </a:pPr>
            <a:r>
              <a:rPr lang="en-IE" sz="3800" b="1" dirty="0" smtClean="0"/>
              <a:t>		604800 	;   Refresh</a:t>
            </a:r>
          </a:p>
          <a:p>
            <a:pPr>
              <a:buNone/>
            </a:pPr>
            <a:r>
              <a:rPr lang="en-IE" sz="3800" b="1" dirty="0" smtClean="0"/>
              <a:t>		86400 	;   Retry</a:t>
            </a:r>
          </a:p>
          <a:p>
            <a:pPr>
              <a:buNone/>
            </a:pPr>
            <a:r>
              <a:rPr lang="en-IE" sz="3800" b="1" dirty="0" smtClean="0"/>
              <a:t>		2419200 ;   Expire</a:t>
            </a:r>
          </a:p>
          <a:p>
            <a:pPr>
              <a:buNone/>
            </a:pPr>
            <a:r>
              <a:rPr lang="en-IE" sz="3800" b="1" dirty="0" smtClean="0"/>
              <a:t>		604800 ) ;   Negative Cache TTL</a:t>
            </a:r>
          </a:p>
          <a:p>
            <a:pPr>
              <a:buNone/>
            </a:pPr>
            <a:r>
              <a:rPr lang="en-IE" sz="3800" b="1" dirty="0" smtClean="0"/>
              <a:t>;</a:t>
            </a:r>
          </a:p>
          <a:p>
            <a:pPr>
              <a:buNone/>
            </a:pPr>
            <a:r>
              <a:rPr lang="en-IE" sz="3800" b="1" dirty="0" smtClean="0"/>
              <a:t>@ IN NS ns1.example.net.</a:t>
            </a:r>
          </a:p>
          <a:p>
            <a:pPr>
              <a:buNone/>
            </a:pPr>
            <a:r>
              <a:rPr lang="en-IE" sz="3800" b="1" dirty="0" smtClean="0"/>
              <a:t>@ IN A 192.168.0.6</a:t>
            </a:r>
          </a:p>
          <a:p>
            <a:pPr>
              <a:buNone/>
            </a:pPr>
            <a:r>
              <a:rPr lang="en-IE" sz="3800" b="1" dirty="0" smtClean="0"/>
              <a:t>ns1 IN A 192.168.0.5</a:t>
            </a:r>
          </a:p>
          <a:p>
            <a:pPr>
              <a:buNone/>
            </a:pPr>
            <a:r>
              <a:rPr lang="en-IE" sz="3800" b="1" dirty="0" smtClean="0"/>
              <a:t>www IN A 192.168.0.7</a:t>
            </a:r>
          </a:p>
          <a:p>
            <a:pPr>
              <a:buNone/>
            </a:pPr>
            <a:r>
              <a:rPr lang="en-IE" sz="3800" b="1" dirty="0" smtClean="0"/>
              <a:t>gateway IN A 192.168.0.1</a:t>
            </a:r>
          </a:p>
        </p:txBody>
      </p:sp>
      <p:sp>
        <p:nvSpPr>
          <p:cNvPr id="4" name="Content Placeholder 3"/>
          <p:cNvSpPr>
            <a:spLocks noGrp="1"/>
          </p:cNvSpPr>
          <p:nvPr>
            <p:ph sz="half" idx="2"/>
          </p:nvPr>
        </p:nvSpPr>
        <p:spPr>
          <a:xfrm>
            <a:off x="4648200" y="1600200"/>
            <a:ext cx="4038600" cy="4876800"/>
          </a:xfrm>
        </p:spPr>
        <p:txBody>
          <a:bodyPr>
            <a:noAutofit/>
          </a:bodyPr>
          <a:lstStyle/>
          <a:p>
            <a:r>
              <a:rPr lang="en-IE" sz="1800" dirty="0" smtClean="0"/>
              <a:t>We changed the TTL from seven days to one day. (Could have specified it in seconds)</a:t>
            </a:r>
          </a:p>
          <a:p>
            <a:r>
              <a:rPr lang="en-IE" sz="1800" dirty="0" smtClean="0"/>
              <a:t>Set ns1.example.net as the SOA and root@example.net  as the contact e-mail address. </a:t>
            </a:r>
          </a:p>
          <a:p>
            <a:r>
              <a:rPr lang="en-IE" sz="1800" dirty="0" smtClean="0"/>
              <a:t>We also set ns1.example.net as the name server to use for this zone, but notice that the NS record references the name of the host. </a:t>
            </a:r>
          </a:p>
          <a:p>
            <a:r>
              <a:rPr lang="en-IE" sz="1800" dirty="0" smtClean="0"/>
              <a:t>Since this name server is in the same domain, example.net, I needed to make sure I added a record for it here that listed its IP address.</a:t>
            </a:r>
          </a:p>
          <a:p>
            <a:r>
              <a:rPr lang="en-IE" sz="1800" dirty="0" smtClean="0"/>
              <a:t>Also note that I didn’t need to add .</a:t>
            </a:r>
            <a:r>
              <a:rPr lang="en-IE" sz="1800" dirty="0" err="1" smtClean="0"/>
              <a:t>example.net</a:t>
            </a:r>
            <a:r>
              <a:rPr lang="en-IE" sz="1800" dirty="0" smtClean="0"/>
              <a:t> to any of the A records</a:t>
            </a:r>
            <a:endParaRPr lang="en-IE"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lstStyle/>
          <a:p>
            <a:r>
              <a:rPr lang="en-IE" dirty="0" smtClean="0"/>
              <a:t>LAMP - Linux Apache MySQL PHP</a:t>
            </a:r>
          </a:p>
          <a:p>
            <a:r>
              <a:rPr lang="en-IE" dirty="0" smtClean="0"/>
              <a:t>A very common Web server deployment is a combination of:</a:t>
            </a:r>
          </a:p>
          <a:p>
            <a:pPr lvl="1"/>
            <a:r>
              <a:rPr lang="en-IE" dirty="0" smtClean="0"/>
              <a:t>Apache Web server</a:t>
            </a:r>
          </a:p>
          <a:p>
            <a:pPr lvl="1"/>
            <a:r>
              <a:rPr lang="en-IE" dirty="0" smtClean="0"/>
              <a:t>Perl, PHP, or Python for dynamic content</a:t>
            </a:r>
          </a:p>
          <a:p>
            <a:pPr lvl="1"/>
            <a:r>
              <a:rPr lang="en-IE" dirty="0" smtClean="0"/>
              <a:t>MySQL database on the back end</a:t>
            </a:r>
          </a:p>
          <a:p>
            <a:pPr lvl="1"/>
            <a:r>
              <a:rPr lang="en-IE" dirty="0" smtClean="0"/>
              <a:t>All running on Linux</a:t>
            </a:r>
            <a:endParaRPr lang="en-I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Install a Web Server</a:t>
            </a:r>
          </a:p>
          <a:p>
            <a:pPr lvl="1"/>
            <a:r>
              <a:rPr lang="en-IE" dirty="0" err="1" smtClean="0"/>
              <a:t>tasksel</a:t>
            </a:r>
            <a:r>
              <a:rPr lang="en-IE" dirty="0" smtClean="0"/>
              <a:t> tool</a:t>
            </a:r>
          </a:p>
          <a:p>
            <a:pPr lvl="2"/>
            <a:r>
              <a:rPr lang="en-IE" dirty="0" smtClean="0"/>
              <a:t>Installs apache2, apache2-mpm-prefork, mysql-server-5.1, mysql-client-5.1, &amp; php5-mysql packages along with all of their libraries and other dependencies.</a:t>
            </a:r>
          </a:p>
          <a:p>
            <a:pPr lvl="1"/>
            <a:r>
              <a:rPr lang="en-IE" dirty="0" smtClean="0"/>
              <a:t>Alternatively, install each of these packages individually from the command line</a:t>
            </a:r>
          </a:p>
          <a:p>
            <a:pPr lvl="2"/>
            <a:r>
              <a:rPr lang="en-IE" dirty="0" smtClean="0"/>
              <a:t>$ </a:t>
            </a:r>
            <a:r>
              <a:rPr lang="en-IE" dirty="0" err="1" smtClean="0"/>
              <a:t>sudo</a:t>
            </a:r>
            <a:r>
              <a:rPr lang="en-IE" dirty="0" smtClean="0"/>
              <a:t> apt-get install apache2 apache2-mpm-prefork \ mysql-server-5.1 mysql-client-5.1 php5-mysql</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Install a Web Server</a:t>
            </a:r>
          </a:p>
          <a:p>
            <a:pPr lvl="1"/>
            <a:r>
              <a:rPr lang="en-IE" dirty="0" smtClean="0"/>
              <a:t>if your Web site does not use a MySQL back end, or you plan to run MySQL on a separate server, you can skip the mysql-server-5.1 package:</a:t>
            </a:r>
          </a:p>
          <a:p>
            <a:pPr lvl="2"/>
            <a:r>
              <a:rPr lang="en-IE" dirty="0" smtClean="0"/>
              <a:t>$ </a:t>
            </a:r>
            <a:r>
              <a:rPr lang="en-IE" dirty="0" err="1" smtClean="0"/>
              <a:t>sudo</a:t>
            </a:r>
            <a:r>
              <a:rPr lang="en-IE" dirty="0" smtClean="0"/>
              <a:t> apt-get install apache2 apache2-mpm-prefork \ mysql-client-5.1 php5-mysql</a:t>
            </a:r>
            <a:endParaRPr lang="en-I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lnSpcReduction="10000"/>
          </a:bodyPr>
          <a:lstStyle/>
          <a:p>
            <a:r>
              <a:rPr lang="en-IE" dirty="0" smtClean="0"/>
              <a:t>Ubuntu Apache Conventions</a:t>
            </a:r>
          </a:p>
          <a:p>
            <a:pPr lvl="1"/>
            <a:r>
              <a:rPr lang="en-IE" b="1" dirty="0" smtClean="0"/>
              <a:t>/etc/apache2</a:t>
            </a:r>
          </a:p>
          <a:p>
            <a:pPr lvl="2"/>
            <a:r>
              <a:rPr lang="en-IE" dirty="0" smtClean="0"/>
              <a:t>All Apache configuration files can be found under this directory.</a:t>
            </a:r>
          </a:p>
          <a:p>
            <a:pPr lvl="1"/>
            <a:r>
              <a:rPr lang="en-IE" b="1" dirty="0" smtClean="0"/>
              <a:t>/etc/apache2/apache2.conf</a:t>
            </a:r>
          </a:p>
          <a:p>
            <a:pPr lvl="2"/>
            <a:r>
              <a:rPr lang="en-IE" dirty="0" smtClean="0"/>
              <a:t>This is the main Apache configuration file used by </a:t>
            </a:r>
            <a:r>
              <a:rPr lang="en-IE" dirty="0" err="1" smtClean="0"/>
              <a:t>Ubuntu’s</a:t>
            </a:r>
            <a:r>
              <a:rPr lang="en-IE" dirty="0" smtClean="0"/>
              <a:t> apache2 binary.</a:t>
            </a:r>
          </a:p>
          <a:p>
            <a:pPr lvl="1"/>
            <a:r>
              <a:rPr lang="en-IE" b="1" dirty="0" smtClean="0"/>
              <a:t>/etc/apache2/</a:t>
            </a:r>
            <a:r>
              <a:rPr lang="en-IE" b="1" dirty="0" err="1" smtClean="0"/>
              <a:t>envvars</a:t>
            </a:r>
            <a:endParaRPr lang="en-IE" b="1" dirty="0" smtClean="0"/>
          </a:p>
          <a:p>
            <a:pPr lvl="2"/>
            <a:r>
              <a:rPr lang="en-IE" dirty="0" smtClean="0"/>
              <a:t>There are a number of environment variables used by different scripts when Apache starts those environment variables are defined here.</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Ubuntu Apache Conventions</a:t>
            </a:r>
          </a:p>
          <a:p>
            <a:pPr lvl="1"/>
            <a:r>
              <a:rPr lang="en-IE" b="1" dirty="0" smtClean="0"/>
              <a:t>/etc/apache2/</a:t>
            </a:r>
            <a:r>
              <a:rPr lang="en-IE" b="1" dirty="0" err="1" smtClean="0"/>
              <a:t>ports.conf</a:t>
            </a:r>
            <a:endParaRPr lang="en-IE" b="1" dirty="0" smtClean="0"/>
          </a:p>
          <a:p>
            <a:pPr lvl="2"/>
            <a:r>
              <a:rPr lang="en-IE" dirty="0" smtClean="0"/>
              <a:t>Used to define which ports Apache listens on when it starts.</a:t>
            </a:r>
          </a:p>
          <a:p>
            <a:pPr lvl="1"/>
            <a:r>
              <a:rPr lang="en-IE" b="1" dirty="0" smtClean="0"/>
              <a:t>/etc/apache2/</a:t>
            </a:r>
            <a:r>
              <a:rPr lang="en-IE" b="1" dirty="0" err="1" smtClean="0"/>
              <a:t>conf.d</a:t>
            </a:r>
            <a:r>
              <a:rPr lang="en-IE" b="1" dirty="0" smtClean="0"/>
              <a:t>/</a:t>
            </a:r>
          </a:p>
          <a:p>
            <a:pPr lvl="2"/>
            <a:r>
              <a:rPr lang="en-IE" dirty="0" smtClean="0"/>
              <a:t>This directory is listed as an included directory in the main apache2.conf file, which means that when Apache starts it will also include any configuration files found in this directory and add them to the overall configuration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Translates a hostname, or URL, into an IP address </a:t>
            </a:r>
          </a:p>
          <a:p>
            <a:r>
              <a:rPr lang="en-IE" dirty="0" smtClean="0"/>
              <a:t>DNS servers maintain a local directory of names and IP addresses for which they are authoritative</a:t>
            </a:r>
          </a:p>
          <a:p>
            <a:r>
              <a:rPr lang="en-IE" dirty="0" smtClean="0"/>
              <a:t>If you ask a DNS server for the IP address for a name for which it is authoritative, it should generally respond with the answer. </a:t>
            </a:r>
          </a:p>
          <a:p>
            <a:r>
              <a:rPr lang="en-IE" smtClean="0"/>
              <a:t>DNS </a:t>
            </a:r>
            <a:r>
              <a:rPr lang="en-IE" dirty="0" smtClean="0"/>
              <a:t>servers can serve recursive requests as well. </a:t>
            </a:r>
          </a:p>
          <a:p>
            <a:r>
              <a:rPr lang="en-IE" dirty="0" smtClean="0"/>
              <a:t>With a recursive query, a DNS server might not itself contain the record you are looking for, but it can go out on the Internet and find the answer for you.</a:t>
            </a:r>
            <a:endParaRPr lang="en-I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lnSpcReduction="10000"/>
          </a:bodyPr>
          <a:lstStyle/>
          <a:p>
            <a:r>
              <a:rPr lang="en-IE" dirty="0" smtClean="0"/>
              <a:t>Ubuntu Apache Conventions</a:t>
            </a:r>
          </a:p>
          <a:p>
            <a:pPr lvl="1"/>
            <a:r>
              <a:rPr lang="en-IE" b="1" dirty="0" smtClean="0"/>
              <a:t>/etc/apache2/sites-available/</a:t>
            </a:r>
          </a:p>
          <a:p>
            <a:pPr lvl="2"/>
            <a:r>
              <a:rPr lang="en-IE" dirty="0" smtClean="0"/>
              <a:t>Apache introduced the concept of virtual hosts, which allowed it to host multiple sites on the same physical server.</a:t>
            </a:r>
          </a:p>
          <a:p>
            <a:pPr lvl="2"/>
            <a:r>
              <a:rPr lang="en-IE" dirty="0" smtClean="0"/>
              <a:t>Each virtual host, or site, that is available to be served by Apache on this machine has its configuration in a separate file under sites-available.</a:t>
            </a:r>
          </a:p>
          <a:p>
            <a:pPr lvl="2"/>
            <a:r>
              <a:rPr lang="en-IE" dirty="0" smtClean="0"/>
              <a:t>Default file: defines the default virtual host that will show up if no others are configured, or if no other site’s configuration matches the hostname that is requested.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Ubuntu Apache Conventions</a:t>
            </a:r>
          </a:p>
          <a:p>
            <a:pPr lvl="1"/>
            <a:r>
              <a:rPr lang="en-IE" b="1" dirty="0" smtClean="0"/>
              <a:t>/etc/apache2/sites-enabled/</a:t>
            </a:r>
          </a:p>
          <a:p>
            <a:pPr lvl="2"/>
            <a:r>
              <a:rPr lang="en-IE" dirty="0" smtClean="0"/>
              <a:t>Contains </a:t>
            </a:r>
            <a:r>
              <a:rPr lang="en-IE" dirty="0" err="1" smtClean="0"/>
              <a:t>symlinks</a:t>
            </a:r>
            <a:r>
              <a:rPr lang="en-IE" dirty="0" smtClean="0"/>
              <a:t> to configuration files in sites-available.</a:t>
            </a:r>
          </a:p>
          <a:p>
            <a:pPr lvl="1"/>
            <a:r>
              <a:rPr lang="en-IE" b="1" dirty="0" smtClean="0"/>
              <a:t>/var/www/</a:t>
            </a:r>
          </a:p>
          <a:p>
            <a:pPr lvl="2"/>
            <a:r>
              <a:rPr lang="en-IE" dirty="0" smtClean="0"/>
              <a:t>This is the default document root for Apache. Any HTML file that is readable by Apache and placed in this directory will be available once you point a Web browser at the server. </a:t>
            </a:r>
          </a:p>
          <a:p>
            <a:pPr lvl="2"/>
            <a:r>
              <a:rPr lang="en-IE" dirty="0" smtClean="0"/>
              <a:t>There is already a default index.html in that directory.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Apache2ctl</a:t>
            </a:r>
          </a:p>
          <a:p>
            <a:pPr lvl="1"/>
            <a:r>
              <a:rPr lang="en-IE" b="1" dirty="0" smtClean="0"/>
              <a:t>/</a:t>
            </a:r>
            <a:r>
              <a:rPr lang="en-IE" b="1" dirty="0" err="1" smtClean="0"/>
              <a:t>usr</a:t>
            </a:r>
            <a:r>
              <a:rPr lang="en-IE" b="1" dirty="0" smtClean="0"/>
              <a:t>/</a:t>
            </a:r>
            <a:r>
              <a:rPr lang="en-IE" b="1" dirty="0" err="1" smtClean="0"/>
              <a:t>sbin</a:t>
            </a:r>
            <a:r>
              <a:rPr lang="en-IE" b="1" dirty="0" smtClean="0"/>
              <a:t>/apache2ctl </a:t>
            </a:r>
            <a:r>
              <a:rPr lang="en-IE" dirty="0" smtClean="0"/>
              <a:t>program is the primary command-line program you will use to manage Apache under Ubuntu.</a:t>
            </a:r>
          </a:p>
          <a:p>
            <a:pPr lvl="1"/>
            <a:r>
              <a:rPr lang="en-IE" dirty="0" smtClean="0"/>
              <a:t>You could also achieve the same functionality with the apache2 init script</a:t>
            </a:r>
          </a:p>
          <a:p>
            <a:pPr lvl="1"/>
            <a:r>
              <a:rPr lang="en-IE" dirty="0" smtClean="0"/>
              <a:t>You can start, stop &amp; restart the Apache service</a:t>
            </a:r>
          </a:p>
          <a:p>
            <a:pPr lvl="3"/>
            <a:r>
              <a:rPr lang="en-IE" b="1" dirty="0" smtClean="0"/>
              <a:t>$ </a:t>
            </a:r>
            <a:r>
              <a:rPr lang="en-IE" b="1" dirty="0" err="1" smtClean="0"/>
              <a:t>sudo</a:t>
            </a:r>
            <a:r>
              <a:rPr lang="en-IE" b="1" dirty="0" smtClean="0"/>
              <a:t> apache2ctl restart</a:t>
            </a:r>
          </a:p>
          <a:p>
            <a:pPr lvl="3"/>
            <a:r>
              <a:rPr lang="en-IE" b="1" dirty="0" smtClean="0"/>
              <a:t>$ </a:t>
            </a:r>
            <a:r>
              <a:rPr lang="en-IE" b="1" dirty="0" err="1" smtClean="0"/>
              <a:t>sudo</a:t>
            </a:r>
            <a:r>
              <a:rPr lang="en-IE" b="1" dirty="0" smtClean="0"/>
              <a:t> /etc/</a:t>
            </a:r>
            <a:r>
              <a:rPr lang="en-IE" b="1" dirty="0" err="1" smtClean="0"/>
              <a:t>init.d</a:t>
            </a:r>
            <a:r>
              <a:rPr lang="en-IE" b="1" dirty="0" smtClean="0"/>
              <a:t>/apache2 restart</a:t>
            </a:r>
          </a:p>
          <a:p>
            <a:pPr lvl="3"/>
            <a:r>
              <a:rPr lang="en-IE" b="1" dirty="0" smtClean="0"/>
              <a:t>$ </a:t>
            </a:r>
            <a:r>
              <a:rPr lang="en-IE" b="1" dirty="0" err="1" smtClean="0"/>
              <a:t>sudo</a:t>
            </a:r>
            <a:r>
              <a:rPr lang="en-IE" b="1" dirty="0" smtClean="0"/>
              <a:t> service apache2 restart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Apache2ctl</a:t>
            </a:r>
          </a:p>
          <a:p>
            <a:pPr lvl="1"/>
            <a:r>
              <a:rPr lang="en-IE" dirty="0" smtClean="0"/>
              <a:t>Stop Apache Gracefully</a:t>
            </a:r>
          </a:p>
          <a:p>
            <a:pPr lvl="2"/>
            <a:r>
              <a:rPr lang="en-IE" dirty="0" smtClean="0"/>
              <a:t>Restart &amp; stop commands – kill Apache processes regardless of what they are doing.</a:t>
            </a:r>
          </a:p>
          <a:p>
            <a:pPr lvl="2"/>
            <a:r>
              <a:rPr lang="en-IE" b="1" dirty="0" smtClean="0"/>
              <a:t>graceful</a:t>
            </a:r>
            <a:r>
              <a:rPr lang="en-IE" dirty="0" smtClean="0"/>
              <a:t> &amp; </a:t>
            </a:r>
            <a:r>
              <a:rPr lang="en-IE" b="1" dirty="0" smtClean="0"/>
              <a:t>graceful-stop </a:t>
            </a:r>
            <a:r>
              <a:rPr lang="en-IE" dirty="0" smtClean="0"/>
              <a:t>commands also restart &amp; stop Apache but they wait for processes to finish what they are doing first. </a:t>
            </a:r>
          </a:p>
          <a:p>
            <a:pPr lvl="2"/>
            <a:r>
              <a:rPr lang="en-IE" dirty="0" smtClean="0"/>
              <a:t>Unless you know that a site is not actively serving traffic (or unless you don’t care whether all active connections are closed), you should use </a:t>
            </a:r>
            <a:r>
              <a:rPr lang="en-IE" b="1" dirty="0" smtClean="0"/>
              <a:t>graceful</a:t>
            </a:r>
            <a:r>
              <a:rPr lang="en-IE" dirty="0" smtClean="0"/>
              <a:t> &amp; </a:t>
            </a:r>
            <a:r>
              <a:rPr lang="en-IE" b="1" dirty="0" smtClean="0"/>
              <a:t>graceful-stop</a:t>
            </a:r>
            <a:endParaRPr lang="en-IE"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dirty="0" smtClean="0"/>
              <a:t>Apache Documentation</a:t>
            </a:r>
          </a:p>
          <a:p>
            <a:pPr lvl="1"/>
            <a:r>
              <a:rPr lang="en-IE" b="1" dirty="0" smtClean="0"/>
              <a:t>$ </a:t>
            </a:r>
            <a:r>
              <a:rPr lang="en-IE" b="1" dirty="0" err="1" smtClean="0"/>
              <a:t>sudo</a:t>
            </a:r>
            <a:r>
              <a:rPr lang="en-IE" b="1" dirty="0" smtClean="0"/>
              <a:t> apt-get install apache2-doc</a:t>
            </a:r>
          </a:p>
          <a:p>
            <a:pPr lvl="2"/>
            <a:r>
              <a:rPr lang="en-IE" dirty="0" smtClean="0"/>
              <a:t>This package installs the Apache documentation under /</a:t>
            </a:r>
            <a:r>
              <a:rPr lang="en-IE" dirty="0" err="1" smtClean="0"/>
              <a:t>usr</a:t>
            </a:r>
            <a:r>
              <a:rPr lang="en-IE" dirty="0" smtClean="0"/>
              <a:t>/share/doc/ apache2-doc/manual in HTML files.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Web Server – LAMP	</a:t>
            </a:r>
            <a:endParaRPr lang="en-IE" dirty="0"/>
          </a:p>
        </p:txBody>
      </p:sp>
      <p:sp>
        <p:nvSpPr>
          <p:cNvPr id="3" name="Content Placeholder 2"/>
          <p:cNvSpPr>
            <a:spLocks noGrp="1"/>
          </p:cNvSpPr>
          <p:nvPr>
            <p:ph idx="1"/>
          </p:nvPr>
        </p:nvSpPr>
        <p:spPr/>
        <p:txBody>
          <a:bodyPr>
            <a:normAutofit/>
          </a:bodyPr>
          <a:lstStyle/>
          <a:p>
            <a:r>
              <a:rPr lang="en-IE" b="1" dirty="0" err="1" smtClean="0"/>
              <a:t>WordPress</a:t>
            </a:r>
            <a:r>
              <a:rPr lang="en-IE" b="1" dirty="0" smtClean="0"/>
              <a:t>, a Sample LAMP Environment</a:t>
            </a:r>
          </a:p>
          <a:p>
            <a:pPr lvl="1"/>
            <a:r>
              <a:rPr lang="en-IE" dirty="0" smtClean="0"/>
              <a:t>There are any number of different Web sites you can set up on an Ubuntu LAMP stack, but to illustrate how easy it is to set up a new site under Ubuntu we will do the </a:t>
            </a:r>
            <a:r>
              <a:rPr lang="en-IE" dirty="0" smtClean="0"/>
              <a:t>second </a:t>
            </a:r>
            <a:r>
              <a:rPr lang="en-IE" dirty="0" smtClean="0"/>
              <a:t>lab “Install a LAMP Server”.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a:bodyPr>
          <a:lstStyle/>
          <a:p>
            <a:r>
              <a:rPr lang="en-IE" dirty="0" smtClean="0"/>
              <a:t>With this protocol a new host on the network can issue a request for IP information. </a:t>
            </a:r>
          </a:p>
          <a:p>
            <a:r>
              <a:rPr lang="en-IE" dirty="0" smtClean="0"/>
              <a:t>The DHCP server will then provide the host with all of the necessary information it needs to communicate on the network, such as its IP address and </a:t>
            </a:r>
            <a:r>
              <a:rPr lang="en-IE" dirty="0" err="1" smtClean="0"/>
              <a:t>netmask</a:t>
            </a:r>
            <a:r>
              <a:rPr lang="en-IE" dirty="0" smtClean="0"/>
              <a:t> and the gateway and DNS servers to use.</a:t>
            </a:r>
            <a:endParaRPr lang="en-I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a:bodyPr>
          <a:lstStyle/>
          <a:p>
            <a:r>
              <a:rPr lang="en-IE" dirty="0" smtClean="0"/>
              <a:t>Install DHCP</a:t>
            </a:r>
          </a:p>
          <a:p>
            <a:pPr lvl="1"/>
            <a:r>
              <a:rPr lang="en-IE" b="1" dirty="0" smtClean="0"/>
              <a:t>$ </a:t>
            </a:r>
            <a:r>
              <a:rPr lang="en-IE" b="1" dirty="0" err="1" smtClean="0"/>
              <a:t>sudo</a:t>
            </a:r>
            <a:r>
              <a:rPr lang="en-IE" b="1" dirty="0" smtClean="0"/>
              <a:t> apt-get install </a:t>
            </a:r>
            <a:r>
              <a:rPr lang="en-IE" b="1" dirty="0" err="1" smtClean="0"/>
              <a:t>isc</a:t>
            </a:r>
            <a:r>
              <a:rPr lang="en-IE" b="1" dirty="0" smtClean="0"/>
              <a:t>-</a:t>
            </a:r>
            <a:r>
              <a:rPr lang="en-IE" b="1" dirty="0" err="1" smtClean="0"/>
              <a:t>dhcp</a:t>
            </a:r>
            <a:r>
              <a:rPr lang="en-IE" b="1" dirty="0" smtClean="0"/>
              <a:t>-server</a:t>
            </a:r>
            <a:endParaRPr lang="en-IE"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a:bodyPr>
          <a:lstStyle/>
          <a:p>
            <a:r>
              <a:rPr lang="en-IE" b="1" dirty="0" smtClean="0"/>
              <a:t>Ubuntu DHCP Conventions</a:t>
            </a:r>
          </a:p>
          <a:p>
            <a:pPr lvl="1"/>
            <a:r>
              <a:rPr lang="en-IE" b="1" dirty="0" smtClean="0"/>
              <a:t>/</a:t>
            </a:r>
            <a:r>
              <a:rPr lang="en-IE" b="1" dirty="0" err="1" smtClean="0"/>
              <a:t>etc</a:t>
            </a:r>
            <a:r>
              <a:rPr lang="en-IE" b="1" dirty="0" smtClean="0"/>
              <a:t>/</a:t>
            </a:r>
            <a:r>
              <a:rPr lang="en-IE" b="1" dirty="0" err="1" smtClean="0"/>
              <a:t>dhcp</a:t>
            </a:r>
            <a:r>
              <a:rPr lang="en-IE" b="1" dirty="0" smtClean="0"/>
              <a:t>/</a:t>
            </a:r>
            <a:r>
              <a:rPr lang="en-IE" b="1" dirty="0" err="1" smtClean="0"/>
              <a:t>dhcpd.conf</a:t>
            </a:r>
            <a:endParaRPr lang="en-IE" b="1" dirty="0" smtClean="0"/>
          </a:p>
          <a:p>
            <a:pPr lvl="2"/>
            <a:r>
              <a:rPr lang="en-IE" dirty="0" smtClean="0"/>
              <a:t>This is the configuration file for the DHCP server.</a:t>
            </a:r>
          </a:p>
          <a:p>
            <a:pPr lvl="1"/>
            <a:r>
              <a:rPr lang="en-IE" b="1" dirty="0" smtClean="0"/>
              <a:t>/</a:t>
            </a:r>
            <a:r>
              <a:rPr lang="en-IE" b="1" dirty="0" err="1" smtClean="0"/>
              <a:t>var</a:t>
            </a:r>
            <a:r>
              <a:rPr lang="en-IE" b="1" dirty="0" smtClean="0"/>
              <a:t>/lib/</a:t>
            </a:r>
            <a:r>
              <a:rPr lang="en-IE" b="1" dirty="0" err="1" smtClean="0"/>
              <a:t>dhcp</a:t>
            </a:r>
            <a:r>
              <a:rPr lang="en-IE" b="1" dirty="0" smtClean="0"/>
              <a:t>/</a:t>
            </a:r>
            <a:r>
              <a:rPr lang="en-IE" b="1" dirty="0" err="1" smtClean="0"/>
              <a:t>dhcpd.leases</a:t>
            </a:r>
            <a:endParaRPr lang="en-IE" b="1" dirty="0" smtClean="0"/>
          </a:p>
          <a:p>
            <a:pPr lvl="2"/>
            <a:r>
              <a:rPr lang="en-IE" dirty="0" smtClean="0"/>
              <a:t>This file contains the current list of DHCP leases your server has handed out.</a:t>
            </a:r>
            <a:endParaRPr lang="en-I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a:bodyPr>
          <a:lstStyle/>
          <a:p>
            <a:r>
              <a:rPr lang="en-IE" b="1" dirty="0" smtClean="0"/>
              <a:t>Configure DHCP</a:t>
            </a:r>
          </a:p>
          <a:p>
            <a:pPr lvl="1"/>
            <a:r>
              <a:rPr lang="en-IE" dirty="0" smtClean="0"/>
              <a:t>For basic DHCP services you generally want to set up one or possibly two scenarios: </a:t>
            </a:r>
          </a:p>
          <a:p>
            <a:pPr lvl="2"/>
            <a:r>
              <a:rPr lang="en-IE" b="1" dirty="0" smtClean="0"/>
              <a:t>Dynamic DHCP</a:t>
            </a:r>
            <a:r>
              <a:rPr lang="en-IE" dirty="0" smtClean="0"/>
              <a:t>: new hosts get assigned an IP out of a possible range of IPs.</a:t>
            </a:r>
          </a:p>
          <a:p>
            <a:pPr lvl="2"/>
            <a:r>
              <a:rPr lang="en-IE" b="1" dirty="0" smtClean="0"/>
              <a:t>Static DHCP</a:t>
            </a:r>
            <a:r>
              <a:rPr lang="en-IE" dirty="0" smtClean="0"/>
              <a:t>: you can bind a particular IP address to a host’s MAC address and ensure that every time it shows up on the network it will get the same IP.</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a:t>
            </a:r>
            <a:endParaRPr lang="en-IE" dirty="0"/>
          </a:p>
        </p:txBody>
      </p:sp>
      <p:sp>
        <p:nvSpPr>
          <p:cNvPr id="3" name="Content Placeholder 2"/>
          <p:cNvSpPr>
            <a:spLocks noGrp="1"/>
          </p:cNvSpPr>
          <p:nvPr>
            <p:ph idx="1"/>
          </p:nvPr>
        </p:nvSpPr>
        <p:spPr/>
        <p:txBody>
          <a:bodyPr/>
          <a:lstStyle/>
          <a:p>
            <a:r>
              <a:rPr lang="en-IE" dirty="0" smtClean="0"/>
              <a:t>There are many different programs that provide DNS services on </a:t>
            </a:r>
            <a:r>
              <a:rPr lang="en-IE" dirty="0" err="1" smtClean="0"/>
              <a:t>Ubuntu</a:t>
            </a:r>
            <a:r>
              <a:rPr lang="en-IE" dirty="0" smtClean="0"/>
              <a:t>,</a:t>
            </a:r>
          </a:p>
          <a:p>
            <a:r>
              <a:rPr lang="en-IE" dirty="0" smtClean="0"/>
              <a:t>The most common has also been around the longest—BIND (Berkeley Internet Name Domain).</a:t>
            </a:r>
          </a:p>
          <a:p>
            <a:pPr>
              <a:buNone/>
            </a:pPr>
            <a:endParaRPr lang="en-IE" dirty="0" smtClean="0"/>
          </a:p>
          <a:p>
            <a:endParaRPr lang="en-I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a:bodyPr>
          <a:lstStyle/>
          <a:p>
            <a:r>
              <a:rPr lang="en-IE" b="1" dirty="0" smtClean="0"/>
              <a:t>DHCP Examples (Static &amp; Dynamic)</a:t>
            </a:r>
          </a:p>
          <a:p>
            <a:pPr lvl="1"/>
            <a:r>
              <a:rPr lang="en-IE" dirty="0" smtClean="0"/>
              <a:t>Local office network: example.net</a:t>
            </a:r>
          </a:p>
          <a:p>
            <a:pPr lvl="1"/>
            <a:r>
              <a:rPr lang="en-IE" dirty="0" smtClean="0"/>
              <a:t> N/W address: 10.1.1.0</a:t>
            </a:r>
          </a:p>
          <a:p>
            <a:pPr lvl="1"/>
            <a:r>
              <a:rPr lang="en-IE" dirty="0" smtClean="0"/>
              <a:t> Subnet Mask: 255.255.255.0 </a:t>
            </a:r>
          </a:p>
          <a:p>
            <a:pPr lvl="1"/>
            <a:r>
              <a:rPr lang="en-IE" dirty="0" smtClean="0"/>
              <a:t>Default Gateway: 10.1.1.1 </a:t>
            </a:r>
          </a:p>
          <a:p>
            <a:pPr lvl="1"/>
            <a:r>
              <a:rPr lang="en-IE" dirty="0" smtClean="0"/>
              <a:t>Name servers: 10.1.1.2 &amp; 10.1.1.3.</a:t>
            </a:r>
            <a:endParaRPr lang="en-I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p:txBody>
          <a:bodyPr>
            <a:normAutofit fontScale="92500" lnSpcReduction="20000"/>
          </a:bodyPr>
          <a:lstStyle/>
          <a:p>
            <a:r>
              <a:rPr lang="en-IE" b="1" dirty="0" smtClean="0"/>
              <a:t>DHCP Examples (Dynamic)</a:t>
            </a:r>
          </a:p>
          <a:p>
            <a:pPr lvl="1"/>
            <a:r>
              <a:rPr lang="en-IE" dirty="0" smtClean="0"/>
              <a:t>To set up dynamic DHCP, open: 	</a:t>
            </a:r>
          </a:p>
          <a:p>
            <a:pPr lvl="1" algn="ctr">
              <a:buNone/>
            </a:pPr>
            <a:r>
              <a:rPr lang="en-IE" i="1" dirty="0" smtClean="0"/>
              <a:t>/</a:t>
            </a:r>
            <a:r>
              <a:rPr lang="en-IE" i="1" dirty="0" smtClean="0"/>
              <a:t>etc/</a:t>
            </a:r>
            <a:r>
              <a:rPr lang="en-IE" i="1" dirty="0" err="1" smtClean="0"/>
              <a:t>dhcp</a:t>
            </a:r>
            <a:r>
              <a:rPr lang="en-IE" i="1" dirty="0" smtClean="0"/>
              <a:t>/</a:t>
            </a:r>
            <a:r>
              <a:rPr lang="en-IE" i="1" dirty="0" err="1" smtClean="0"/>
              <a:t>dhcpd.conf</a:t>
            </a:r>
            <a:r>
              <a:rPr lang="en-IE" i="1" dirty="0" smtClean="0"/>
              <a:t> </a:t>
            </a:r>
            <a:r>
              <a:rPr lang="en-IE" dirty="0" smtClean="0"/>
              <a:t>file</a:t>
            </a:r>
          </a:p>
          <a:p>
            <a:pPr lvl="1"/>
            <a:r>
              <a:rPr lang="en-IE" dirty="0" smtClean="0"/>
              <a:t>At the bottom of the file add the subnet info  DHCP along with the range of IP addresses.</a:t>
            </a:r>
          </a:p>
          <a:p>
            <a:pPr lvl="1">
              <a:buNone/>
            </a:pPr>
            <a:endParaRPr lang="en-IE" dirty="0" smtClean="0"/>
          </a:p>
          <a:p>
            <a:pPr lvl="1">
              <a:buNone/>
            </a:pPr>
            <a:r>
              <a:rPr lang="en-IE" sz="2400" b="1" dirty="0" smtClean="0"/>
              <a:t>subnet 10.1.1.0 </a:t>
            </a:r>
            <a:r>
              <a:rPr lang="en-IE" sz="2400" b="1" dirty="0" err="1" smtClean="0"/>
              <a:t>netmask</a:t>
            </a:r>
            <a:r>
              <a:rPr lang="en-IE" sz="2400" b="1" dirty="0" smtClean="0"/>
              <a:t> 255.255.255.0 {</a:t>
            </a:r>
          </a:p>
          <a:p>
            <a:pPr lvl="2">
              <a:buNone/>
            </a:pPr>
            <a:r>
              <a:rPr lang="en-IE" b="1" dirty="0" smtClean="0"/>
              <a:t>range 10.1.1.50 10.1.1.99;</a:t>
            </a:r>
          </a:p>
          <a:p>
            <a:pPr lvl="2">
              <a:buNone/>
            </a:pPr>
            <a:r>
              <a:rPr lang="en-IE" b="1" dirty="0" smtClean="0"/>
              <a:t>option routers 10.1.1.1;</a:t>
            </a:r>
          </a:p>
          <a:p>
            <a:pPr lvl="2">
              <a:buNone/>
            </a:pPr>
            <a:r>
              <a:rPr lang="en-IE" b="1" dirty="0" smtClean="0"/>
              <a:t>option domain-name-servers 10.1.1.2, 10.1.1.3;</a:t>
            </a:r>
          </a:p>
          <a:p>
            <a:pPr lvl="1">
              <a:buNone/>
            </a:pPr>
            <a:r>
              <a:rPr lang="en-IE" sz="2400" b="1" dirty="0" smtClean="0"/>
              <a:t>}</a:t>
            </a:r>
          </a:p>
          <a:p>
            <a:pPr lvl="1"/>
            <a:r>
              <a:rPr lang="en-IE" dirty="0" smtClean="0"/>
              <a:t>Now reload DHCP </a:t>
            </a:r>
            <a:r>
              <a:rPr lang="en-IE" dirty="0" smtClean="0"/>
              <a:t>(</a:t>
            </a:r>
            <a:r>
              <a:rPr lang="en-IE" dirty="0"/>
              <a:t>/etc/init.d/</a:t>
            </a:r>
            <a:r>
              <a:rPr lang="en-IE" dirty="0" err="1"/>
              <a:t>isc</a:t>
            </a:r>
            <a:r>
              <a:rPr lang="en-IE" dirty="0"/>
              <a:t>-</a:t>
            </a:r>
            <a:r>
              <a:rPr lang="en-IE" dirty="0" err="1"/>
              <a:t>dhcp</a:t>
            </a:r>
            <a:r>
              <a:rPr lang="en-IE" dirty="0"/>
              <a:t>-server restart</a:t>
            </a:r>
            <a:r>
              <a:rPr lang="en-IE" dirty="0" smtClean="0"/>
              <a:t>)</a:t>
            </a:r>
            <a:endParaRPr lang="en-IE"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DHCP Server</a:t>
            </a:r>
            <a:endParaRPr lang="en-IE"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IE" b="1" dirty="0" smtClean="0"/>
              <a:t>DHCP Examples (Static)</a:t>
            </a:r>
          </a:p>
          <a:p>
            <a:pPr lvl="1"/>
            <a:r>
              <a:rPr lang="en-IE" dirty="0" smtClean="0"/>
              <a:t>Each host that gets a static assignment needs its own host declaration.</a:t>
            </a:r>
          </a:p>
          <a:p>
            <a:pPr lvl="1"/>
            <a:r>
              <a:rPr lang="en-IE" dirty="0" smtClean="0"/>
              <a:t>E.g. For a host declaration for a host with a MAC address of 00:0c:c0:ff:ee:00 that will be assigned 10.1.1.10:</a:t>
            </a:r>
            <a:endParaRPr lang="en-IE" sz="5600" b="1" dirty="0" smtClean="0"/>
          </a:p>
          <a:p>
            <a:pPr lvl="3">
              <a:buNone/>
            </a:pPr>
            <a:r>
              <a:rPr lang="en-IE" sz="3000" dirty="0" smtClean="0"/>
              <a:t>host </a:t>
            </a:r>
            <a:r>
              <a:rPr lang="en-IE" sz="3000" dirty="0" err="1" smtClean="0"/>
              <a:t>examplehost</a:t>
            </a:r>
            <a:r>
              <a:rPr lang="en-IE" sz="3000" dirty="0" smtClean="0"/>
              <a:t> {</a:t>
            </a:r>
          </a:p>
          <a:p>
            <a:pPr lvl="3">
              <a:buNone/>
            </a:pPr>
            <a:r>
              <a:rPr lang="en-IE" sz="3000" dirty="0" smtClean="0"/>
              <a:t>hardware </a:t>
            </a:r>
            <a:r>
              <a:rPr lang="en-IE" sz="3000" dirty="0" err="1" smtClean="0"/>
              <a:t>ethernet</a:t>
            </a:r>
            <a:r>
              <a:rPr lang="en-IE" sz="3000" dirty="0" smtClean="0"/>
              <a:t> 00:0c:c0:ff:ee:00;</a:t>
            </a:r>
          </a:p>
          <a:p>
            <a:pPr lvl="3">
              <a:buNone/>
            </a:pPr>
            <a:r>
              <a:rPr lang="en-IE" sz="3000" dirty="0" smtClean="0"/>
              <a:t>option host-name "</a:t>
            </a:r>
            <a:r>
              <a:rPr lang="en-IE" sz="3000" dirty="0" err="1" smtClean="0"/>
              <a:t>examplehost</a:t>
            </a:r>
            <a:r>
              <a:rPr lang="en-IE" sz="3000" dirty="0" smtClean="0"/>
              <a:t>";</a:t>
            </a:r>
          </a:p>
          <a:p>
            <a:pPr lvl="3">
              <a:buNone/>
            </a:pPr>
            <a:r>
              <a:rPr lang="en-IE" sz="3000" dirty="0" smtClean="0"/>
              <a:t>fixed-address 10.1.1.10;</a:t>
            </a:r>
          </a:p>
          <a:p>
            <a:pPr lvl="3">
              <a:buNone/>
            </a:pPr>
            <a:r>
              <a:rPr lang="en-IE" sz="3000" dirty="0" smtClean="0"/>
              <a:t>}</a:t>
            </a:r>
          </a:p>
          <a:p>
            <a:pPr lvl="1"/>
            <a:r>
              <a:rPr lang="en-IE" dirty="0" smtClean="0"/>
              <a:t>You can add as many host declarations as you want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Install BIND</a:t>
            </a:r>
            <a:endParaRPr lang="en-IE" dirty="0"/>
          </a:p>
        </p:txBody>
      </p:sp>
      <p:sp>
        <p:nvSpPr>
          <p:cNvPr id="3" name="Content Placeholder 2"/>
          <p:cNvSpPr>
            <a:spLocks noGrp="1"/>
          </p:cNvSpPr>
          <p:nvPr>
            <p:ph idx="1"/>
          </p:nvPr>
        </p:nvSpPr>
        <p:spPr/>
        <p:txBody>
          <a:bodyPr/>
          <a:lstStyle/>
          <a:p>
            <a:r>
              <a:rPr lang="en-IE" dirty="0" smtClean="0"/>
              <a:t>A few ways to install BIND under </a:t>
            </a:r>
            <a:r>
              <a:rPr lang="en-IE" dirty="0" err="1" smtClean="0"/>
              <a:t>Ubuntu</a:t>
            </a:r>
            <a:endParaRPr lang="en-IE" dirty="0" smtClean="0"/>
          </a:p>
          <a:p>
            <a:pPr lvl="1"/>
            <a:r>
              <a:rPr lang="en-IE" dirty="0" smtClean="0"/>
              <a:t>Initial </a:t>
            </a:r>
            <a:r>
              <a:rPr lang="en-IE" dirty="0" err="1" smtClean="0"/>
              <a:t>Ubuntu</a:t>
            </a:r>
            <a:r>
              <a:rPr lang="en-IE" dirty="0" smtClean="0"/>
              <a:t> install (</a:t>
            </a:r>
            <a:r>
              <a:rPr lang="en-IE" dirty="0" err="1" smtClean="0"/>
              <a:t>tasksel</a:t>
            </a:r>
            <a:r>
              <a:rPr lang="en-IE" dirty="0" smtClean="0"/>
              <a:t>)</a:t>
            </a:r>
          </a:p>
          <a:p>
            <a:pPr lvl="1"/>
            <a:r>
              <a:rPr lang="en-IE" dirty="0" smtClean="0"/>
              <a:t>After initial install (</a:t>
            </a:r>
            <a:r>
              <a:rPr lang="en-IE" dirty="0" err="1" smtClean="0"/>
              <a:t>sudo</a:t>
            </a:r>
            <a:r>
              <a:rPr lang="en-IE" dirty="0" smtClean="0"/>
              <a:t> </a:t>
            </a:r>
            <a:r>
              <a:rPr lang="en-IE" dirty="0" err="1" smtClean="0"/>
              <a:t>tasksel</a:t>
            </a:r>
            <a:r>
              <a:rPr lang="en-IE" dirty="0" smtClean="0"/>
              <a:t>)</a:t>
            </a:r>
          </a:p>
          <a:p>
            <a:pPr lvl="1"/>
            <a:r>
              <a:rPr lang="en-IE" dirty="0" smtClean="0"/>
              <a:t>$ </a:t>
            </a:r>
            <a:r>
              <a:rPr lang="en-IE" dirty="0" err="1" smtClean="0"/>
              <a:t>sudo</a:t>
            </a:r>
            <a:r>
              <a:rPr lang="en-IE" dirty="0" smtClean="0"/>
              <a:t> apt-get install bind9 </a:t>
            </a:r>
            <a:r>
              <a:rPr lang="en-IE" dirty="0" err="1" smtClean="0"/>
              <a:t>bind9</a:t>
            </a:r>
            <a:r>
              <a:rPr lang="en-IE" dirty="0" smtClean="0"/>
              <a:t>-doc</a:t>
            </a:r>
          </a:p>
          <a:p>
            <a:endParaRPr lang="en-IE"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Install BIND</a:t>
            </a:r>
            <a:endParaRPr lang="en-IE" dirty="0"/>
          </a:p>
        </p:txBody>
      </p:sp>
      <p:sp>
        <p:nvSpPr>
          <p:cNvPr id="3" name="Content Placeholder 2"/>
          <p:cNvSpPr>
            <a:spLocks noGrp="1"/>
          </p:cNvSpPr>
          <p:nvPr>
            <p:ph idx="1"/>
          </p:nvPr>
        </p:nvSpPr>
        <p:spPr/>
        <p:txBody>
          <a:bodyPr>
            <a:normAutofit/>
          </a:bodyPr>
          <a:lstStyle/>
          <a:p>
            <a:r>
              <a:rPr lang="en-IE" dirty="0" smtClean="0"/>
              <a:t>Once the </a:t>
            </a:r>
            <a:r>
              <a:rPr lang="en-IE" dirty="0" err="1" smtClean="0"/>
              <a:t>Ubuntu</a:t>
            </a:r>
            <a:r>
              <a:rPr lang="en-IE" dirty="0" smtClean="0"/>
              <a:t> BIND package has been installed, you will actually have a fully configured and functioning name server ready, at least, to act as a caching name server for recursive queries. </a:t>
            </a:r>
          </a:p>
          <a:p>
            <a:r>
              <a:rPr lang="en-IE" dirty="0" smtClean="0"/>
              <a:t>Sample configuration files, root zone files, local zones, and even </a:t>
            </a:r>
            <a:r>
              <a:rPr lang="en-IE" dirty="0" err="1" smtClean="0"/>
              <a:t>rndc</a:t>
            </a:r>
            <a:r>
              <a:rPr lang="en-IE" dirty="0" smtClean="0"/>
              <a:t> keys have already been configured for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BIND File Locations</a:t>
            </a:r>
            <a:endParaRPr lang="en-IE" dirty="0"/>
          </a:p>
        </p:txBody>
      </p:sp>
      <p:sp>
        <p:nvSpPr>
          <p:cNvPr id="3" name="Content Placeholder 2"/>
          <p:cNvSpPr>
            <a:spLocks noGrp="1"/>
          </p:cNvSpPr>
          <p:nvPr>
            <p:ph idx="1"/>
          </p:nvPr>
        </p:nvSpPr>
        <p:spPr/>
        <p:txBody>
          <a:bodyPr>
            <a:normAutofit fontScale="92500" lnSpcReduction="10000"/>
          </a:bodyPr>
          <a:lstStyle/>
          <a:p>
            <a:r>
              <a:rPr lang="en-IE" b="1" dirty="0" smtClean="0"/>
              <a:t>/etc/bind</a:t>
            </a:r>
          </a:p>
          <a:p>
            <a:pPr lvl="1"/>
            <a:r>
              <a:rPr lang="en-IE" dirty="0" smtClean="0"/>
              <a:t>directory contains the main BIND configuration file, </a:t>
            </a:r>
            <a:r>
              <a:rPr lang="en-IE" dirty="0" err="1" smtClean="0"/>
              <a:t>named.conf</a:t>
            </a:r>
            <a:r>
              <a:rPr lang="en-IE" dirty="0" smtClean="0"/>
              <a:t>, as well as any individual zone files. </a:t>
            </a:r>
          </a:p>
          <a:p>
            <a:pPr lvl="1"/>
            <a:r>
              <a:rPr lang="en-IE" dirty="0" smtClean="0"/>
              <a:t>Any new master zone files should also be stored in this directory</a:t>
            </a:r>
            <a:endParaRPr lang="en-IE" b="1" dirty="0" smtClean="0"/>
          </a:p>
          <a:p>
            <a:r>
              <a:rPr lang="en-IE" b="1" dirty="0" smtClean="0"/>
              <a:t>/etc/bind/</a:t>
            </a:r>
            <a:r>
              <a:rPr lang="en-IE" b="1" dirty="0" err="1" smtClean="0"/>
              <a:t>named.conf</a:t>
            </a:r>
            <a:endParaRPr lang="en-IE" b="1" dirty="0" smtClean="0"/>
          </a:p>
          <a:p>
            <a:pPr lvl="1"/>
            <a:r>
              <a:rPr lang="en-IE" dirty="0" smtClean="0"/>
              <a:t>main configuration file</a:t>
            </a:r>
          </a:p>
          <a:p>
            <a:pPr lvl="1"/>
            <a:r>
              <a:rPr lang="en-IE" dirty="0" smtClean="0"/>
              <a:t>The main options that are enabled in BIND are included from a separate file named </a:t>
            </a:r>
            <a:r>
              <a:rPr lang="en-IE" b="1" dirty="0" smtClean="0"/>
              <a:t>/etc/bind/</a:t>
            </a:r>
            <a:r>
              <a:rPr lang="en-IE" b="1" dirty="0" err="1" smtClean="0"/>
              <a:t>named.conf.options</a:t>
            </a:r>
            <a:endParaRPr lang="en-IE"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BIND File Locations</a:t>
            </a:r>
            <a:endParaRPr lang="en-IE" dirty="0"/>
          </a:p>
        </p:txBody>
      </p:sp>
      <p:sp>
        <p:nvSpPr>
          <p:cNvPr id="3" name="Content Placeholder 2"/>
          <p:cNvSpPr>
            <a:spLocks noGrp="1"/>
          </p:cNvSpPr>
          <p:nvPr>
            <p:ph idx="1"/>
          </p:nvPr>
        </p:nvSpPr>
        <p:spPr/>
        <p:txBody>
          <a:bodyPr>
            <a:normAutofit fontScale="92500" lnSpcReduction="10000"/>
          </a:bodyPr>
          <a:lstStyle/>
          <a:p>
            <a:r>
              <a:rPr lang="en-IE" b="1" dirty="0" smtClean="0"/>
              <a:t>/etc/bind/db.*</a:t>
            </a:r>
          </a:p>
          <a:p>
            <a:pPr lvl="1"/>
            <a:r>
              <a:rPr lang="en-IE" dirty="0" smtClean="0"/>
              <a:t>All zone files start with db. and then some name or number to identify the particular zone.</a:t>
            </a:r>
          </a:p>
          <a:p>
            <a:r>
              <a:rPr lang="en-IE" b="1" dirty="0" smtClean="0"/>
              <a:t>/var/cache/bind</a:t>
            </a:r>
          </a:p>
          <a:p>
            <a:pPr lvl="1"/>
            <a:r>
              <a:rPr lang="en-IE" dirty="0" smtClean="0"/>
              <a:t>This is BIND’s working directory and where it will store slave zone files. </a:t>
            </a:r>
          </a:p>
          <a:p>
            <a:pPr lvl="1"/>
            <a:r>
              <a:rPr lang="en-IE" dirty="0" smtClean="0"/>
              <a:t>If your server will act as a slave for a particular zone, configure it to store its files here</a:t>
            </a:r>
          </a:p>
          <a:p>
            <a:r>
              <a:rPr lang="en-IE" b="1" dirty="0" smtClean="0"/>
              <a:t>/etc/</a:t>
            </a:r>
            <a:r>
              <a:rPr lang="en-IE" b="1" dirty="0" err="1" smtClean="0"/>
              <a:t>init.d</a:t>
            </a:r>
            <a:r>
              <a:rPr lang="en-IE" b="1" dirty="0" smtClean="0"/>
              <a:t>/bind9</a:t>
            </a:r>
          </a:p>
          <a:p>
            <a:pPr lvl="1"/>
            <a:r>
              <a:rPr lang="en-IE" dirty="0" smtClean="0"/>
              <a:t>Init script</a:t>
            </a:r>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Caching Name Server</a:t>
            </a:r>
            <a:endParaRPr lang="en-IE" dirty="0"/>
          </a:p>
        </p:txBody>
      </p:sp>
      <p:sp>
        <p:nvSpPr>
          <p:cNvPr id="3" name="Content Placeholder 2"/>
          <p:cNvSpPr>
            <a:spLocks noGrp="1"/>
          </p:cNvSpPr>
          <p:nvPr>
            <p:ph idx="1"/>
          </p:nvPr>
        </p:nvSpPr>
        <p:spPr/>
        <p:txBody>
          <a:bodyPr>
            <a:normAutofit lnSpcReduction="10000"/>
          </a:bodyPr>
          <a:lstStyle/>
          <a:p>
            <a:r>
              <a:rPr lang="en-IE" dirty="0" smtClean="0"/>
              <a:t>Default </a:t>
            </a:r>
            <a:r>
              <a:rPr lang="en-IE" dirty="0" err="1" smtClean="0"/>
              <a:t>Ubuntu</a:t>
            </a:r>
            <a:r>
              <a:rPr lang="en-IE" dirty="0" smtClean="0"/>
              <a:t> BIND configuration is ready out of the box to be a caching name server.</a:t>
            </a:r>
          </a:p>
          <a:p>
            <a:r>
              <a:rPr lang="en-IE" dirty="0" smtClean="0"/>
              <a:t>Acts as a middleman for DNS queries</a:t>
            </a:r>
          </a:p>
          <a:p>
            <a:r>
              <a:rPr lang="en-IE" dirty="0" smtClean="0"/>
              <a:t>When a host requests a particular record, </a:t>
            </a:r>
          </a:p>
          <a:p>
            <a:pPr lvl="1"/>
            <a:r>
              <a:rPr lang="en-IE" dirty="0" smtClean="0"/>
              <a:t>The caching name server goes out to the Internet, retrieves a record, and stores that record locally. </a:t>
            </a:r>
          </a:p>
          <a:p>
            <a:pPr lvl="1"/>
            <a:r>
              <a:rPr lang="en-IE" dirty="0" smtClean="0"/>
              <a:t>If a second host requests the same record, and that record hasn’t expired from the cache, a caching name server will simply return the cached result.</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DNS Master</a:t>
            </a:r>
            <a:endParaRPr lang="en-IE" dirty="0"/>
          </a:p>
        </p:txBody>
      </p:sp>
      <p:sp>
        <p:nvSpPr>
          <p:cNvPr id="3" name="Content Placeholder 2"/>
          <p:cNvSpPr>
            <a:spLocks noGrp="1"/>
          </p:cNvSpPr>
          <p:nvPr>
            <p:ph idx="1"/>
          </p:nvPr>
        </p:nvSpPr>
        <p:spPr/>
        <p:txBody>
          <a:bodyPr>
            <a:normAutofit/>
          </a:bodyPr>
          <a:lstStyle/>
          <a:p>
            <a:r>
              <a:rPr lang="en-IE" dirty="0" smtClean="0"/>
              <a:t>Caching name servers are very useful, but when most people install BIND, they intend to host some zone files of their own. </a:t>
            </a:r>
          </a:p>
          <a:p>
            <a:r>
              <a:rPr lang="en-IE" dirty="0" smtClean="0"/>
              <a:t>When a name server hosts zone files locally and doesn’t need to retrieve them from any other source, it is known as a master.</a:t>
            </a:r>
            <a:endParaRPr lang="en-I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1824</Words>
  <Application>Microsoft Office PowerPoint</Application>
  <PresentationFormat>On-screen Show (4:3)</PresentationFormat>
  <Paragraphs>214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Common Ubuntu Servers</vt:lpstr>
      <vt:lpstr>DNS </vt:lpstr>
      <vt:lpstr>DNS</vt:lpstr>
      <vt:lpstr>Install BIND</vt:lpstr>
      <vt:lpstr>Install BIND</vt:lpstr>
      <vt:lpstr>Key BIND File Locations</vt:lpstr>
      <vt:lpstr>Key BIND File Locations</vt:lpstr>
      <vt:lpstr>Caching Name Server</vt:lpstr>
      <vt:lpstr>DNS Master</vt:lpstr>
      <vt:lpstr>DNS Master</vt:lpstr>
      <vt:lpstr>DNS Master</vt:lpstr>
      <vt:lpstr>DNS Master</vt:lpstr>
      <vt:lpstr>DNS Master</vt:lpstr>
      <vt:lpstr>DNS Master</vt:lpstr>
      <vt:lpstr>Web Server – LAMP </vt:lpstr>
      <vt:lpstr>Web Server – LAMP </vt:lpstr>
      <vt:lpstr>Web Server – LAMP </vt:lpstr>
      <vt:lpstr>Web Server – LAMP </vt:lpstr>
      <vt:lpstr>Web Server – LAMP </vt:lpstr>
      <vt:lpstr>Web Server – LAMP </vt:lpstr>
      <vt:lpstr>Web Server – LAMP </vt:lpstr>
      <vt:lpstr>Web Server – LAMP </vt:lpstr>
      <vt:lpstr>Web Server – LAMP </vt:lpstr>
      <vt:lpstr>Web Server – LAMP </vt:lpstr>
      <vt:lpstr>Web Server – LAMP </vt:lpstr>
      <vt:lpstr>DHCP Server</vt:lpstr>
      <vt:lpstr>DHCP Server</vt:lpstr>
      <vt:lpstr>DHCP Server</vt:lpstr>
      <vt:lpstr>DHCP Server</vt:lpstr>
      <vt:lpstr>DHCP Server</vt:lpstr>
      <vt:lpstr>DHCP Server</vt:lpstr>
      <vt:lpstr>DHCP Server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Ubuntu Servers</dc:title>
  <dc:creator>Eoin -Sarah</dc:creator>
  <cp:lastModifiedBy>compadmin</cp:lastModifiedBy>
  <cp:revision>32</cp:revision>
  <dcterms:created xsi:type="dcterms:W3CDTF">2006-08-16T00:00:00Z</dcterms:created>
  <dcterms:modified xsi:type="dcterms:W3CDTF">2014-09-29T10:39:32Z</dcterms:modified>
</cp:coreProperties>
</file>