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61" r:id="rId5"/>
    <p:sldId id="272" r:id="rId6"/>
    <p:sldId id="270" r:id="rId7"/>
    <p:sldId id="271" r:id="rId8"/>
    <p:sldId id="274" r:id="rId9"/>
    <p:sldId id="273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DA653-2CFA-4D4B-B0E9-B38F5AA758F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1553D-A1FB-43B9-A78A-E23F3190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06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 почему мы все собрались, что объединяет.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553D-A1FB-43B9-A78A-E23F31901E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1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Сократить</a:t>
            </a:r>
            <a:r>
              <a:rPr lang="ru-RU" baseline="0" dirty="0" smtClean="0"/>
              <a:t> текст. Ключевые тезисы про то, что является проблемой.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553D-A1FB-43B9-A78A-E23F31901E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Подсократить</a:t>
            </a:r>
            <a:r>
              <a:rPr lang="ru-RU" baseline="0" dirty="0" smtClean="0"/>
              <a:t> текст, выкинув лишние слова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553D-A1FB-43B9-A78A-E23F31901E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1296" y="223774"/>
            <a:ext cx="6959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1FF2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1296" y="1563173"/>
            <a:ext cx="5690234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509" y="6262065"/>
            <a:ext cx="160654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" y="1577339"/>
            <a:ext cx="12191998" cy="3801110"/>
            <a:chOff x="2" y="1577339"/>
            <a:chExt cx="12191998" cy="3801110"/>
          </a:xfrm>
        </p:grpSpPr>
        <p:sp>
          <p:nvSpPr>
            <p:cNvPr id="4" name="object 4"/>
            <p:cNvSpPr/>
            <p:nvPr/>
          </p:nvSpPr>
          <p:spPr>
            <a:xfrm>
              <a:off x="2" y="1577339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0360" y="1577339"/>
              <a:ext cx="5501640" cy="3801110"/>
            </a:xfrm>
            <a:custGeom>
              <a:avLst/>
              <a:gdLst/>
              <a:ahLst/>
              <a:cxnLst/>
              <a:rect l="l" t="t" r="r" b="b"/>
              <a:pathLst>
                <a:path w="5501640" h="3801110">
                  <a:moveTo>
                    <a:pt x="1900428" y="3800856"/>
                  </a:moveTo>
                  <a:lnTo>
                    <a:pt x="1852131" y="3800254"/>
                  </a:lnTo>
                  <a:lnTo>
                    <a:pt x="1804131" y="3798458"/>
                  </a:lnTo>
                  <a:lnTo>
                    <a:pt x="1756442" y="3795482"/>
                  </a:lnTo>
                  <a:lnTo>
                    <a:pt x="1709077" y="3791340"/>
                  </a:lnTo>
                  <a:lnTo>
                    <a:pt x="1662052" y="3786048"/>
                  </a:lnTo>
                  <a:lnTo>
                    <a:pt x="1615379" y="3779618"/>
                  </a:lnTo>
                  <a:lnTo>
                    <a:pt x="1569075" y="3772065"/>
                  </a:lnTo>
                  <a:lnTo>
                    <a:pt x="1523152" y="3763403"/>
                  </a:lnTo>
                  <a:lnTo>
                    <a:pt x="1477625" y="3753648"/>
                  </a:lnTo>
                  <a:lnTo>
                    <a:pt x="1432509" y="3742812"/>
                  </a:lnTo>
                  <a:lnTo>
                    <a:pt x="1387817" y="3730910"/>
                  </a:lnTo>
                  <a:lnTo>
                    <a:pt x="1343564" y="3717956"/>
                  </a:lnTo>
                  <a:lnTo>
                    <a:pt x="1299764" y="3703966"/>
                  </a:lnTo>
                  <a:lnTo>
                    <a:pt x="1256432" y="3688952"/>
                  </a:lnTo>
                  <a:lnTo>
                    <a:pt x="1213581" y="3672929"/>
                  </a:lnTo>
                  <a:lnTo>
                    <a:pt x="1171226" y="3655912"/>
                  </a:lnTo>
                  <a:lnTo>
                    <a:pt x="1129381" y="3637914"/>
                  </a:lnTo>
                  <a:lnTo>
                    <a:pt x="1088060" y="3618950"/>
                  </a:lnTo>
                  <a:lnTo>
                    <a:pt x="1047278" y="3599034"/>
                  </a:lnTo>
                  <a:lnTo>
                    <a:pt x="1007049" y="3578181"/>
                  </a:lnTo>
                  <a:lnTo>
                    <a:pt x="967386" y="3556404"/>
                  </a:lnTo>
                  <a:lnTo>
                    <a:pt x="928306" y="3533718"/>
                  </a:lnTo>
                  <a:lnTo>
                    <a:pt x="889820" y="3510138"/>
                  </a:lnTo>
                  <a:lnTo>
                    <a:pt x="851945" y="3485676"/>
                  </a:lnTo>
                  <a:lnTo>
                    <a:pt x="814694" y="3460349"/>
                  </a:lnTo>
                  <a:lnTo>
                    <a:pt x="778081" y="3434169"/>
                  </a:lnTo>
                  <a:lnTo>
                    <a:pt x="742120" y="3407151"/>
                  </a:lnTo>
                  <a:lnTo>
                    <a:pt x="706827" y="3379310"/>
                  </a:lnTo>
                  <a:lnTo>
                    <a:pt x="672215" y="3350659"/>
                  </a:lnTo>
                  <a:lnTo>
                    <a:pt x="638297" y="3321214"/>
                  </a:lnTo>
                  <a:lnTo>
                    <a:pt x="605090" y="3290987"/>
                  </a:lnTo>
                  <a:lnTo>
                    <a:pt x="572606" y="3259994"/>
                  </a:lnTo>
                  <a:lnTo>
                    <a:pt x="540861" y="3228249"/>
                  </a:lnTo>
                  <a:lnTo>
                    <a:pt x="509868" y="3195765"/>
                  </a:lnTo>
                  <a:lnTo>
                    <a:pt x="479641" y="3162558"/>
                  </a:lnTo>
                  <a:lnTo>
                    <a:pt x="450196" y="3128640"/>
                  </a:lnTo>
                  <a:lnTo>
                    <a:pt x="421545" y="3094028"/>
                  </a:lnTo>
                  <a:lnTo>
                    <a:pt x="393704" y="3058735"/>
                  </a:lnTo>
                  <a:lnTo>
                    <a:pt x="366686" y="3022774"/>
                  </a:lnTo>
                  <a:lnTo>
                    <a:pt x="340506" y="2986161"/>
                  </a:lnTo>
                  <a:lnTo>
                    <a:pt x="315179" y="2948910"/>
                  </a:lnTo>
                  <a:lnTo>
                    <a:pt x="290717" y="2911035"/>
                  </a:lnTo>
                  <a:lnTo>
                    <a:pt x="267137" y="2872549"/>
                  </a:lnTo>
                  <a:lnTo>
                    <a:pt x="244451" y="2833469"/>
                  </a:lnTo>
                  <a:lnTo>
                    <a:pt x="222674" y="2793806"/>
                  </a:lnTo>
                  <a:lnTo>
                    <a:pt x="201821" y="2753577"/>
                  </a:lnTo>
                  <a:lnTo>
                    <a:pt x="181905" y="2712795"/>
                  </a:lnTo>
                  <a:lnTo>
                    <a:pt x="162941" y="2671474"/>
                  </a:lnTo>
                  <a:lnTo>
                    <a:pt x="144943" y="2629629"/>
                  </a:lnTo>
                  <a:lnTo>
                    <a:pt x="127926" y="2587274"/>
                  </a:lnTo>
                  <a:lnTo>
                    <a:pt x="111903" y="2544423"/>
                  </a:lnTo>
                  <a:lnTo>
                    <a:pt x="96889" y="2501091"/>
                  </a:lnTo>
                  <a:lnTo>
                    <a:pt x="82899" y="2457291"/>
                  </a:lnTo>
                  <a:lnTo>
                    <a:pt x="69945" y="2413038"/>
                  </a:lnTo>
                  <a:lnTo>
                    <a:pt x="58043" y="2368346"/>
                  </a:lnTo>
                  <a:lnTo>
                    <a:pt x="47207" y="2323230"/>
                  </a:lnTo>
                  <a:lnTo>
                    <a:pt x="37452" y="2277703"/>
                  </a:lnTo>
                  <a:lnTo>
                    <a:pt x="28790" y="2231780"/>
                  </a:lnTo>
                  <a:lnTo>
                    <a:pt x="21237" y="2185476"/>
                  </a:lnTo>
                  <a:lnTo>
                    <a:pt x="14807" y="2138803"/>
                  </a:lnTo>
                  <a:lnTo>
                    <a:pt x="9515" y="2091778"/>
                  </a:lnTo>
                  <a:lnTo>
                    <a:pt x="5373" y="2044413"/>
                  </a:lnTo>
                  <a:lnTo>
                    <a:pt x="2397" y="1996724"/>
                  </a:lnTo>
                  <a:lnTo>
                    <a:pt x="601" y="1948724"/>
                  </a:lnTo>
                  <a:lnTo>
                    <a:pt x="0" y="1900427"/>
                  </a:lnTo>
                  <a:lnTo>
                    <a:pt x="601" y="1852131"/>
                  </a:lnTo>
                  <a:lnTo>
                    <a:pt x="2397" y="1804131"/>
                  </a:lnTo>
                  <a:lnTo>
                    <a:pt x="5373" y="1756442"/>
                  </a:lnTo>
                  <a:lnTo>
                    <a:pt x="9515" y="1709077"/>
                  </a:lnTo>
                  <a:lnTo>
                    <a:pt x="14807" y="1662052"/>
                  </a:lnTo>
                  <a:lnTo>
                    <a:pt x="21237" y="1615379"/>
                  </a:lnTo>
                  <a:lnTo>
                    <a:pt x="28790" y="1569075"/>
                  </a:lnTo>
                  <a:lnTo>
                    <a:pt x="37452" y="1523152"/>
                  </a:lnTo>
                  <a:lnTo>
                    <a:pt x="47207" y="1477625"/>
                  </a:lnTo>
                  <a:lnTo>
                    <a:pt x="58043" y="1432509"/>
                  </a:lnTo>
                  <a:lnTo>
                    <a:pt x="69945" y="1387817"/>
                  </a:lnTo>
                  <a:lnTo>
                    <a:pt x="82899" y="1343564"/>
                  </a:lnTo>
                  <a:lnTo>
                    <a:pt x="96889" y="1299764"/>
                  </a:lnTo>
                  <a:lnTo>
                    <a:pt x="111903" y="1256432"/>
                  </a:lnTo>
                  <a:lnTo>
                    <a:pt x="127926" y="1213581"/>
                  </a:lnTo>
                  <a:lnTo>
                    <a:pt x="144943" y="1171226"/>
                  </a:lnTo>
                  <a:lnTo>
                    <a:pt x="162941" y="1129381"/>
                  </a:lnTo>
                  <a:lnTo>
                    <a:pt x="181905" y="1088060"/>
                  </a:lnTo>
                  <a:lnTo>
                    <a:pt x="201821" y="1047278"/>
                  </a:lnTo>
                  <a:lnTo>
                    <a:pt x="222674" y="1007049"/>
                  </a:lnTo>
                  <a:lnTo>
                    <a:pt x="244451" y="967386"/>
                  </a:lnTo>
                  <a:lnTo>
                    <a:pt x="267137" y="928306"/>
                  </a:lnTo>
                  <a:lnTo>
                    <a:pt x="290717" y="889820"/>
                  </a:lnTo>
                  <a:lnTo>
                    <a:pt x="315179" y="851945"/>
                  </a:lnTo>
                  <a:lnTo>
                    <a:pt x="340506" y="814694"/>
                  </a:lnTo>
                  <a:lnTo>
                    <a:pt x="366686" y="778081"/>
                  </a:lnTo>
                  <a:lnTo>
                    <a:pt x="393704" y="742120"/>
                  </a:lnTo>
                  <a:lnTo>
                    <a:pt x="421545" y="706827"/>
                  </a:lnTo>
                  <a:lnTo>
                    <a:pt x="450196" y="672215"/>
                  </a:lnTo>
                  <a:lnTo>
                    <a:pt x="479641" y="638297"/>
                  </a:lnTo>
                  <a:lnTo>
                    <a:pt x="509868" y="605090"/>
                  </a:lnTo>
                  <a:lnTo>
                    <a:pt x="540861" y="572606"/>
                  </a:lnTo>
                  <a:lnTo>
                    <a:pt x="572606" y="540861"/>
                  </a:lnTo>
                  <a:lnTo>
                    <a:pt x="605090" y="509868"/>
                  </a:lnTo>
                  <a:lnTo>
                    <a:pt x="638297" y="479641"/>
                  </a:lnTo>
                  <a:lnTo>
                    <a:pt x="672215" y="450196"/>
                  </a:lnTo>
                  <a:lnTo>
                    <a:pt x="706827" y="421545"/>
                  </a:lnTo>
                  <a:lnTo>
                    <a:pt x="742120" y="393704"/>
                  </a:lnTo>
                  <a:lnTo>
                    <a:pt x="778081" y="366686"/>
                  </a:lnTo>
                  <a:lnTo>
                    <a:pt x="814694" y="340506"/>
                  </a:lnTo>
                  <a:lnTo>
                    <a:pt x="851945" y="315179"/>
                  </a:lnTo>
                  <a:lnTo>
                    <a:pt x="889820" y="290717"/>
                  </a:lnTo>
                  <a:lnTo>
                    <a:pt x="928306" y="267137"/>
                  </a:lnTo>
                  <a:lnTo>
                    <a:pt x="967386" y="244451"/>
                  </a:lnTo>
                  <a:lnTo>
                    <a:pt x="1007049" y="222674"/>
                  </a:lnTo>
                  <a:lnTo>
                    <a:pt x="1047278" y="201821"/>
                  </a:lnTo>
                  <a:lnTo>
                    <a:pt x="1088060" y="181905"/>
                  </a:lnTo>
                  <a:lnTo>
                    <a:pt x="1129381" y="162941"/>
                  </a:lnTo>
                  <a:lnTo>
                    <a:pt x="1171226" y="144943"/>
                  </a:lnTo>
                  <a:lnTo>
                    <a:pt x="1213581" y="127926"/>
                  </a:lnTo>
                  <a:lnTo>
                    <a:pt x="1256432" y="111903"/>
                  </a:lnTo>
                  <a:lnTo>
                    <a:pt x="1299764" y="96889"/>
                  </a:lnTo>
                  <a:lnTo>
                    <a:pt x="1343564" y="82899"/>
                  </a:lnTo>
                  <a:lnTo>
                    <a:pt x="1387817" y="69945"/>
                  </a:lnTo>
                  <a:lnTo>
                    <a:pt x="1432509" y="58043"/>
                  </a:lnTo>
                  <a:lnTo>
                    <a:pt x="1477625" y="47207"/>
                  </a:lnTo>
                  <a:lnTo>
                    <a:pt x="1523152" y="37452"/>
                  </a:lnTo>
                  <a:lnTo>
                    <a:pt x="1569075" y="28790"/>
                  </a:lnTo>
                  <a:lnTo>
                    <a:pt x="1615379" y="21237"/>
                  </a:lnTo>
                  <a:lnTo>
                    <a:pt x="1662052" y="14807"/>
                  </a:lnTo>
                  <a:lnTo>
                    <a:pt x="1709077" y="9515"/>
                  </a:lnTo>
                  <a:lnTo>
                    <a:pt x="1756442" y="5373"/>
                  </a:lnTo>
                  <a:lnTo>
                    <a:pt x="1804131" y="2397"/>
                  </a:lnTo>
                  <a:lnTo>
                    <a:pt x="1852131" y="601"/>
                  </a:lnTo>
                  <a:lnTo>
                    <a:pt x="1900428" y="0"/>
                  </a:lnTo>
                  <a:lnTo>
                    <a:pt x="5501640" y="0"/>
                  </a:lnTo>
                </a:path>
                <a:path w="5501640" h="3801110">
                  <a:moveTo>
                    <a:pt x="5501640" y="3800856"/>
                  </a:moveTo>
                  <a:lnTo>
                    <a:pt x="1900428" y="3800856"/>
                  </a:lnTo>
                </a:path>
              </a:pathLst>
            </a:custGeom>
            <a:ln w="12700">
              <a:solidFill>
                <a:srgbClr val="01F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400" y="1972881"/>
            <a:ext cx="88392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800" spc="25" dirty="0">
                <a:latin typeface="Verdana"/>
                <a:cs typeface="Verdana"/>
              </a:rPr>
              <a:t>Р</a:t>
            </a:r>
            <a:r>
              <a:rPr sz="4800" spc="-110" dirty="0">
                <a:latin typeface="Verdana"/>
                <a:cs typeface="Verdana"/>
              </a:rPr>
              <a:t>асп</a:t>
            </a:r>
            <a:r>
              <a:rPr sz="4800" spc="-130" dirty="0">
                <a:latin typeface="Verdana"/>
                <a:cs typeface="Verdana"/>
              </a:rPr>
              <a:t>о</a:t>
            </a:r>
            <a:r>
              <a:rPr sz="4800" spc="-85" dirty="0">
                <a:latin typeface="Verdana"/>
                <a:cs typeface="Verdana"/>
              </a:rPr>
              <a:t>зна</a:t>
            </a:r>
            <a:r>
              <a:rPr sz="4800" spc="-95" dirty="0">
                <a:latin typeface="Verdana"/>
                <a:cs typeface="Verdana"/>
              </a:rPr>
              <a:t>в</a:t>
            </a:r>
            <a:r>
              <a:rPr sz="4800" spc="-155" dirty="0">
                <a:latin typeface="Verdana"/>
                <a:cs typeface="Verdana"/>
              </a:rPr>
              <a:t>а</a:t>
            </a:r>
            <a:r>
              <a:rPr sz="4800" spc="-105" dirty="0">
                <a:latin typeface="Verdana"/>
                <a:cs typeface="Verdana"/>
              </a:rPr>
              <a:t>н</a:t>
            </a:r>
            <a:r>
              <a:rPr sz="4800" spc="-120" dirty="0">
                <a:latin typeface="Verdana"/>
                <a:cs typeface="Verdana"/>
              </a:rPr>
              <a:t>и</a:t>
            </a:r>
            <a:r>
              <a:rPr sz="4800" spc="-100" dirty="0">
                <a:latin typeface="Verdana"/>
                <a:cs typeface="Verdana"/>
              </a:rPr>
              <a:t>е</a:t>
            </a:r>
            <a:r>
              <a:rPr sz="4800" spc="-340" dirty="0">
                <a:latin typeface="Verdana"/>
                <a:cs typeface="Verdana"/>
              </a:rPr>
              <a:t> </a:t>
            </a:r>
            <a:r>
              <a:rPr sz="4800" spc="-70" dirty="0">
                <a:latin typeface="Verdana"/>
                <a:cs typeface="Verdana"/>
              </a:rPr>
              <a:t>дей</a:t>
            </a:r>
            <a:r>
              <a:rPr sz="4800" spc="-50" dirty="0">
                <a:latin typeface="Verdana"/>
                <a:cs typeface="Verdana"/>
              </a:rPr>
              <a:t>с</a:t>
            </a:r>
            <a:r>
              <a:rPr sz="4800" spc="-70" dirty="0">
                <a:latin typeface="Verdana"/>
                <a:cs typeface="Verdana"/>
              </a:rPr>
              <a:t>твий  </a:t>
            </a:r>
            <a:r>
              <a:rPr sz="4800" spc="-95" dirty="0">
                <a:latin typeface="Verdana"/>
                <a:cs typeface="Verdana"/>
              </a:rPr>
              <a:t>челове</a:t>
            </a:r>
            <a:r>
              <a:rPr sz="4800" spc="-125" dirty="0">
                <a:latin typeface="Verdana"/>
                <a:cs typeface="Verdana"/>
              </a:rPr>
              <a:t>к</a:t>
            </a:r>
            <a:r>
              <a:rPr sz="4800" spc="-135" dirty="0">
                <a:latin typeface="Verdana"/>
                <a:cs typeface="Verdana"/>
              </a:rPr>
              <a:t>а</a:t>
            </a:r>
            <a:r>
              <a:rPr sz="4800" spc="-320" dirty="0">
                <a:latin typeface="Verdana"/>
                <a:cs typeface="Verdana"/>
              </a:rPr>
              <a:t> </a:t>
            </a:r>
            <a:r>
              <a:rPr sz="4800" spc="-125" dirty="0">
                <a:latin typeface="Verdana"/>
                <a:cs typeface="Verdana"/>
              </a:rPr>
              <a:t>по</a:t>
            </a:r>
            <a:r>
              <a:rPr sz="4800" spc="-315" dirty="0">
                <a:latin typeface="Verdana"/>
                <a:cs typeface="Verdana"/>
              </a:rPr>
              <a:t> </a:t>
            </a:r>
            <a:r>
              <a:rPr sz="4800" spc="-80" dirty="0">
                <a:latin typeface="Verdana"/>
                <a:cs typeface="Verdana"/>
              </a:rPr>
              <a:t>видео</a:t>
            </a:r>
            <a:endParaRPr sz="4800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5827776"/>
            <a:ext cx="1426464" cy="5029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6102" y="4302379"/>
            <a:ext cx="601329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165" dirty="0" smtClean="0">
                <a:latin typeface="Arial"/>
                <a:cs typeface="Arial"/>
              </a:rPr>
              <a:t>Команда «</a:t>
            </a:r>
            <a:r>
              <a:rPr lang="ru-RU" sz="2800" b="1" spc="-165" dirty="0" err="1" smtClean="0">
                <a:latin typeface="Arial"/>
                <a:cs typeface="Arial"/>
              </a:rPr>
              <a:t>Добрынюшка</a:t>
            </a:r>
            <a:r>
              <a:rPr lang="ru-RU" sz="2800" b="1" spc="-165" dirty="0" smtClean="0">
                <a:latin typeface="Arial"/>
                <a:cs typeface="Arial"/>
              </a:rPr>
              <a:t>»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6960" y="5827776"/>
            <a:ext cx="1200912" cy="499872"/>
          </a:xfrm>
          <a:prstGeom prst="rect">
            <a:avLst/>
          </a:prstGeom>
        </p:spPr>
      </p:pic>
      <p:pic>
        <p:nvPicPr>
          <p:cNvPr id="14" name="object 6"/>
          <p:cNvPicPr/>
          <p:nvPr/>
        </p:nvPicPr>
        <p:blipFill rotWithShape="1"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b="21596"/>
          <a:stretch/>
        </p:blipFill>
        <p:spPr>
          <a:xfrm flipH="1">
            <a:off x="8593812" y="2590801"/>
            <a:ext cx="1828564" cy="1648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dirty="0" smtClean="0"/>
              <a:t>Команда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87375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дзаголовок 3"/>
          <p:cNvSpPr txBox="1">
            <a:spLocks/>
          </p:cNvSpPr>
          <p:nvPr/>
        </p:nvSpPr>
        <p:spPr>
          <a:xfrm>
            <a:off x="440531" y="4199298"/>
            <a:ext cx="3769420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Никита</a:t>
            </a: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 </a:t>
            </a: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Ефимов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Аналитик/Главный </a:t>
            </a:r>
            <a:r>
              <a:rPr lang="ru-RU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мотиватор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356795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дзаголовок 3"/>
          <p:cNvSpPr txBox="1">
            <a:spLocks/>
          </p:cNvSpPr>
          <p:nvPr/>
        </p:nvSpPr>
        <p:spPr>
          <a:xfrm>
            <a:off x="4505845" y="4199298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Александр Князев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ML/CV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127108" y="1447800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дзаголовок 3"/>
          <p:cNvSpPr txBox="1">
            <a:spLocks/>
          </p:cNvSpPr>
          <p:nvPr/>
        </p:nvSpPr>
        <p:spPr>
          <a:xfrm>
            <a:off x="8276158" y="4199298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Павел </a:t>
            </a:r>
            <a:r>
              <a:rPr lang="ru-RU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Сливницин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ML/CV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35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091" y="5091671"/>
            <a:ext cx="734568" cy="80467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1881355"/>
            <a:ext cx="2199785" cy="219978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6388" y="1881355"/>
            <a:ext cx="2199785" cy="219978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5348" y="1881355"/>
            <a:ext cx="2199785" cy="2199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7" y="1554181"/>
            <a:ext cx="10709910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современном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мире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системы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безопасности,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контроль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технологических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процессов,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другие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области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требуют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точного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распознавания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действий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человека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видео.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Видеосъемка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времени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является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методом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исследования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производственных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процессов,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трудовых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операций 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фактических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затрат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времени.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Этот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метод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не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только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обеспечивает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высокую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точность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измерения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всех фактических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затрат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рабочего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времени,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любых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трудовых операций,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движений,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действий.</a:t>
            </a:r>
            <a:endParaRPr sz="1800" dirty="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среднем,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год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всей сети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железных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дорог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инженерами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организации и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нормированию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труда структурных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предприятий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функциональных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филиалов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ОАО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«РЖД»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пересматривается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или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разрабатывается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более</a:t>
            </a:r>
            <a:r>
              <a:rPr sz="180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800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производственных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вследствие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чего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возникла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потребность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использовании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методов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искусственного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интеллекта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для автоматизации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данных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процессов.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Проблематика</a:t>
            </a:r>
            <a:endParaRPr sz="4800"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pic>
        <p:nvPicPr>
          <p:cNvPr id="23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523" y="5150208"/>
            <a:ext cx="734568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2668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/>
              <a:t>Р</a:t>
            </a:r>
            <a:r>
              <a:rPr sz="4800" spc="-235" dirty="0"/>
              <a:t>ешение</a:t>
            </a:r>
            <a:endParaRPr sz="4800"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sp>
        <p:nvSpPr>
          <p:cNvPr id="31" name="object 17"/>
          <p:cNvSpPr txBox="1"/>
          <p:nvPr/>
        </p:nvSpPr>
        <p:spPr>
          <a:xfrm>
            <a:off x="6533201" y="1418897"/>
            <a:ext cx="4980433" cy="39837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одель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ResNet50 </a:t>
            </a:r>
            <a:r>
              <a:rPr lang="en-US" sz="2000" spc="-60" dirty="0">
                <a:solidFill>
                  <a:srgbClr val="FFFFFF"/>
                </a:solidFill>
                <a:latin typeface="Verdana"/>
                <a:cs typeface="Verdana"/>
              </a:rPr>
              <a:t>(slowfast_r50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lang="ru-RU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ротестирована </a:t>
            </a:r>
            <a:r>
              <a:rPr lang="ru-RU" sz="2000" spc="-60" dirty="0" err="1">
                <a:solidFill>
                  <a:srgbClr val="FFFFFF"/>
                </a:solidFill>
                <a:latin typeface="Verdana"/>
                <a:cs typeface="Verdana"/>
              </a:rPr>
              <a:t>предобученная</a:t>
            </a:r>
            <a:r>
              <a:rPr lang="ru-RU" sz="2000" spc="-60" dirty="0">
                <a:solidFill>
                  <a:srgbClr val="FFFFFF"/>
                </a:solidFill>
                <a:latin typeface="Verdana"/>
                <a:cs typeface="Verdana"/>
              </a:rPr>
              <a:t> сеть и обученная с нуля 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сеть</a:t>
            </a:r>
            <a:endParaRPr lang="en-US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Код для обучения был переработан для корректного запуска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Был модифицирован выходной слой сети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Разработано ПО для дополнительных аугментаций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Разработан интерфейс пользователя</a:t>
            </a:r>
            <a:r>
              <a:rPr lang="en-US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lang="ru-RU" sz="2000" spc="-6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ru-RU" sz="20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ru-RU" sz="2000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1030" name="Picture 6" descr="SlowFast | PyTorch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06"/>
          <a:stretch/>
        </p:blipFill>
        <p:spPr bwMode="auto">
          <a:xfrm>
            <a:off x="609600" y="1828800"/>
            <a:ext cx="5616623" cy="27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1810929" y="4810178"/>
            <a:ext cx="2910220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lang="en-US" spc="-60" dirty="0">
                <a:solidFill>
                  <a:srgbClr val="FFFFFF"/>
                </a:solidFill>
                <a:latin typeface="Verdana"/>
                <a:cs typeface="Verdana"/>
              </a:rPr>
              <a:t>ResNet50 (slowfast_r50)</a:t>
            </a:r>
            <a:endParaRPr lang="ru-RU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 smtClean="0"/>
              <a:t>Архитектура системы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1" y="1428717"/>
            <a:ext cx="7602894" cy="45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84678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/>
              <a:t>Результат работы модели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910" y="1624348"/>
            <a:ext cx="4803858" cy="3602894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2240126" y="3236256"/>
            <a:ext cx="891911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lang="ru-RU" spc="-60" dirty="0" smtClean="0">
                <a:solidFill>
                  <a:srgbClr val="FFFFFF"/>
                </a:solidFill>
                <a:latin typeface="Verdana"/>
                <a:cs typeface="Verdana"/>
              </a:rPr>
              <a:t>Видео</a:t>
            </a:r>
            <a:endParaRPr lang="ru-RU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5333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3086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dirty="0" smtClean="0"/>
              <a:t>Особенности решения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7"/>
          <a:srcRect t="12477" b="10150"/>
          <a:stretch/>
        </p:blipFill>
        <p:spPr>
          <a:xfrm>
            <a:off x="6373368" y="1881966"/>
            <a:ext cx="5200142" cy="3900698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8256095" y="1385718"/>
            <a:ext cx="143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pc="-60" dirty="0" smtClean="0">
                <a:solidFill>
                  <a:srgbClr val="FFFFFF"/>
                </a:solidFill>
                <a:latin typeface="Verdana"/>
                <a:cs typeface="Verdana"/>
              </a:rPr>
              <a:t>Интерфейс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0" y="2444806"/>
            <a:ext cx="2894444" cy="236917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61" y="2049799"/>
            <a:ext cx="2504488" cy="250448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955598" y="1385718"/>
            <a:ext cx="202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Погодные шумы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51" y="3200721"/>
            <a:ext cx="2204656" cy="24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185" smtClean="0"/>
              <a:t>Развитие решения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  <p:sp>
        <p:nvSpPr>
          <p:cNvPr id="23" name="object 17"/>
          <p:cNvSpPr txBox="1"/>
          <p:nvPr/>
        </p:nvSpPr>
        <p:spPr>
          <a:xfrm>
            <a:off x="822147" y="1766116"/>
            <a:ext cx="10627664" cy="3037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Улучшение качества распознавания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Добавление новых аугментаций, связанных со спецификой работы РЖД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Оптимизация алгоритмов для повышения скорости работы</a:t>
            </a: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sz="2400" spc="-60" dirty="0" smtClean="0">
                <a:solidFill>
                  <a:srgbClr val="FFFFFF"/>
                </a:solidFill>
                <a:latin typeface="Verdana"/>
                <a:cs typeface="Verdana"/>
              </a:rPr>
              <a:t>Добавление многопоточное обработки данных с разных источников</a:t>
            </a:r>
            <a:endParaRPr lang="ru-RU" sz="2400" spc="-6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1499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ru-RU" sz="2400" spc="-6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581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1116" y="507314"/>
            <a:ext cx="104764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dirty="0" smtClean="0"/>
              <a:t>Контакты</a:t>
            </a:r>
            <a:endParaRPr sz="4800" dirty="0"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1151" y="6146291"/>
            <a:ext cx="2837688" cy="4800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204" y="6172200"/>
            <a:ext cx="1168908" cy="413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2327" y="5999986"/>
            <a:ext cx="1060703" cy="74828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801" y="2538342"/>
            <a:ext cx="2199785" cy="2199785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728500" y="2064535"/>
            <a:ext cx="2194530" cy="2673592"/>
            <a:chOff x="728500" y="2487957"/>
            <a:chExt cx="2194530" cy="2673592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500" y="2967019"/>
              <a:ext cx="2194530" cy="2194530"/>
            </a:xfrm>
            <a:prstGeom prst="rect">
              <a:avLst/>
            </a:prstGeom>
          </p:spPr>
        </p:pic>
        <p:sp>
          <p:nvSpPr>
            <p:cNvPr id="24" name="Прямоугольник 23"/>
            <p:cNvSpPr/>
            <p:nvPr/>
          </p:nvSpPr>
          <p:spPr>
            <a:xfrm>
              <a:off x="868771" y="2487957"/>
              <a:ext cx="1913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pc="-60" dirty="0" smtClean="0">
                  <a:solidFill>
                    <a:srgbClr val="FFFFFF"/>
                  </a:solidFill>
                  <a:latin typeface="Verdana"/>
                  <a:cs typeface="Verdana"/>
                </a:rPr>
                <a:t>GitHub </a:t>
              </a:r>
              <a:r>
                <a:rPr lang="ru-RU" spc="-60" dirty="0" smtClean="0">
                  <a:solidFill>
                    <a:srgbClr val="FFFFFF"/>
                  </a:solidFill>
                  <a:latin typeface="Verdana"/>
                  <a:cs typeface="Verdana"/>
                </a:rPr>
                <a:t>проекта</a:t>
              </a:r>
              <a:endParaRPr lang="ru-RU" dirty="0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6373367" y="3135071"/>
            <a:ext cx="40895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ФИО</a:t>
            </a:r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: </a:t>
            </a:r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Князев Александр Игоревич</a:t>
            </a:r>
          </a:p>
          <a:p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E-mail: knxandr@rambler.ru</a:t>
            </a:r>
          </a:p>
          <a:p>
            <a:r>
              <a:rPr lang="en-US" spc="-60" dirty="0" smtClean="0">
                <a:solidFill>
                  <a:srgbClr val="FFFFFF"/>
                </a:solidFill>
                <a:latin typeface="Verdana"/>
              </a:rPr>
              <a:t>Telegram: @</a:t>
            </a:r>
            <a:r>
              <a:rPr lang="en-US" spc="-60" dirty="0" err="1" smtClean="0">
                <a:solidFill>
                  <a:srgbClr val="FFFFFF"/>
                </a:solidFill>
                <a:latin typeface="Verdana"/>
              </a:rPr>
              <a:t>creearc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791801" y="207241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pc="-60" dirty="0" smtClean="0">
                <a:solidFill>
                  <a:srgbClr val="FFFFFF"/>
                </a:solidFill>
                <a:latin typeface="Verdana"/>
              </a:rPr>
              <a:t>Капитан команды</a:t>
            </a:r>
            <a:endParaRPr lang="ru-RU" dirty="0"/>
          </a:p>
        </p:txBody>
      </p:sp>
      <p:pic>
        <p:nvPicPr>
          <p:cNvPr id="28" name="object 6"/>
          <p:cNvPicPr/>
          <p:nvPr/>
        </p:nvPicPr>
        <p:blipFill rotWithShape="1">
          <a:blip r:embed="rId9" cstate="print"/>
          <a:srcRect b="21596"/>
          <a:stretch/>
        </p:blipFill>
        <p:spPr>
          <a:xfrm flipH="1">
            <a:off x="10449451" y="3836702"/>
            <a:ext cx="1083435" cy="9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259</Words>
  <Application>Microsoft Office PowerPoint</Application>
  <PresentationFormat>Широкоэкранный</PresentationFormat>
  <Paragraphs>51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Croc</vt:lpstr>
      <vt:lpstr>Tahoma</vt:lpstr>
      <vt:lpstr>Times New Roman</vt:lpstr>
      <vt:lpstr>Verdana</vt:lpstr>
      <vt:lpstr>Office Theme</vt:lpstr>
      <vt:lpstr>Презентация PowerPoint</vt:lpstr>
      <vt:lpstr>Команда</vt:lpstr>
      <vt:lpstr>Проблематика</vt:lpstr>
      <vt:lpstr>Решение</vt:lpstr>
      <vt:lpstr>Архитектура системы</vt:lpstr>
      <vt:lpstr>Результат работы модели</vt:lpstr>
      <vt:lpstr>Особенности решения</vt:lpstr>
      <vt:lpstr>Развитие решения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Alexandr</cp:lastModifiedBy>
  <cp:revision>25</cp:revision>
  <dcterms:created xsi:type="dcterms:W3CDTF">2023-11-11T07:12:14Z</dcterms:created>
  <dcterms:modified xsi:type="dcterms:W3CDTF">2023-11-11T16:53:02Z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2023-11-11T00:00:00Z</vt:filetime>
  </property>
</Properties>
</file>